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7" r:id="rId1"/>
  </p:sldMasterIdLst>
  <p:sldIdLst>
    <p:sldId id="275" r:id="rId2"/>
    <p:sldId id="257" r:id="rId3"/>
    <p:sldId id="281" r:id="rId4"/>
    <p:sldId id="279" r:id="rId5"/>
    <p:sldId id="276" r:id="rId6"/>
    <p:sldId id="258" r:id="rId7"/>
    <p:sldId id="260" r:id="rId8"/>
    <p:sldId id="261" r:id="rId9"/>
    <p:sldId id="262" r:id="rId10"/>
    <p:sldId id="263" r:id="rId11"/>
    <p:sldId id="264" r:id="rId12"/>
    <p:sldId id="265" r:id="rId13"/>
    <p:sldId id="272" r:id="rId14"/>
    <p:sldId id="266" r:id="rId15"/>
    <p:sldId id="277" r:id="rId16"/>
    <p:sldId id="268" r:id="rId17"/>
    <p:sldId id="269" r:id="rId18"/>
    <p:sldId id="267" r:id="rId19"/>
    <p:sldId id="280" r:id="rId20"/>
    <p:sldId id="273" r:id="rId21"/>
    <p:sldId id="274" r:id="rId22"/>
    <p:sldId id="278" r:id="rId23"/>
    <p:sldId id="285" r:id="rId24"/>
    <p:sldId id="284" r:id="rId25"/>
    <p:sldId id="271" r:id="rId26"/>
    <p:sldId id="283" r:id="rId27"/>
    <p:sldId id="286"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7" autoAdjust="0"/>
    <p:restoredTop sz="94639" autoAdjust="0"/>
  </p:normalViewPr>
  <p:slideViewPr>
    <p:cSldViewPr snapToGrid="0">
      <p:cViewPr varScale="1">
        <p:scale>
          <a:sx n="72" d="100"/>
          <a:sy n="72" d="100"/>
        </p:scale>
        <p:origin x="224" y="384"/>
      </p:cViewPr>
      <p:guideLst/>
    </p:cSldViewPr>
  </p:slideViewPr>
  <p:outlineViewPr>
    <p:cViewPr>
      <p:scale>
        <a:sx n="33" d="100"/>
        <a:sy n="33" d="100"/>
      </p:scale>
      <p:origin x="0" y="-11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lang="en-US" sz="3600" kern="1200" cap="all" baseline="0" dirty="0">
                <a:solidFill>
                  <a:schemeClr val="accent1"/>
                </a:solidFill>
                <a:effectLst/>
                <a:latin typeface="Bookman Old Style" panose="02050604050505020204" pitchFamily="18" charset="0"/>
                <a:ea typeface="+mj-ea"/>
                <a:cs typeface="+mj-cs"/>
              </a:defRPr>
            </a:lvl1pPr>
          </a:lstStyle>
          <a:p>
            <a:r>
              <a:rPr lang="it-IT" dirty="0"/>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4494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9917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3784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0052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3556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5/26/19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2457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5/26/19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4255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3592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8459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214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5/26/19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321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2622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1140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4651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5/26/19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6121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5/26/19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8174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5/26/19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2334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7586661"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5/26/19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9015225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3200" kern="1200" cap="all" baseline="0" dirty="0">
          <a:solidFill>
            <a:schemeClr val="tx2"/>
          </a:solidFill>
          <a:effectLst/>
          <a:latin typeface="Arial Black" panose="020B0A04020102020204" pitchFamily="34" charset="0"/>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image" Target="../media/image5.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file:///F:\Bild\193930.tif" TargetMode="External"/><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83325" y="1125235"/>
            <a:ext cx="11220996" cy="2062103"/>
          </a:xfrm>
        </p:spPr>
        <p:txBody>
          <a:bodyPr wrap="square">
            <a:spAutoFit/>
          </a:bodyPr>
          <a:lstStyle/>
          <a:p>
            <a:pPr>
              <a:lnSpc>
                <a:spcPct val="100000"/>
              </a:lnSpc>
              <a:spcAft>
                <a:spcPts val="600"/>
              </a:spcAft>
            </a:pPr>
            <a:r>
              <a:rPr lang="it-IT" sz="3200" dirty="0"/>
              <a:t>Educational </a:t>
            </a:r>
            <a:r>
              <a:rPr lang="it-IT" sz="3200" dirty="0" err="1"/>
              <a:t>laboratory</a:t>
            </a:r>
            <a:r>
              <a:rPr lang="it-IT" sz="3200" dirty="0"/>
              <a:t> </a:t>
            </a:r>
            <a:r>
              <a:rPr lang="it-IT" sz="3200" dirty="0" err="1"/>
              <a:t>demonstration</a:t>
            </a:r>
            <a:r>
              <a:rPr lang="it-IT" sz="3200" dirty="0"/>
              <a:t> </a:t>
            </a:r>
            <a:r>
              <a:rPr lang="it-IT" sz="3200" dirty="0" err="1"/>
              <a:t>unit</a:t>
            </a:r>
            <a:br>
              <a:rPr lang="it-IT" sz="3200" dirty="0">
                <a:solidFill>
                  <a:schemeClr val="accent1"/>
                </a:solidFill>
                <a:latin typeface="Bookman Old Style" panose="02050604050505020204" pitchFamily="18" charset="0"/>
              </a:rPr>
            </a:br>
            <a:r>
              <a:rPr lang="it-IT" sz="3200" dirty="0">
                <a:solidFill>
                  <a:schemeClr val="accent1"/>
                </a:solidFill>
                <a:latin typeface="Bookman Old Style" panose="02050604050505020204" pitchFamily="18" charset="0"/>
              </a:rPr>
              <a:t>MPS® PA COMPACT WORKSTATION </a:t>
            </a:r>
            <a:br>
              <a:rPr lang="it-IT" sz="3200" dirty="0">
                <a:solidFill>
                  <a:schemeClr val="accent1"/>
                </a:solidFill>
                <a:latin typeface="Bookman Old Style" panose="02050604050505020204" pitchFamily="18" charset="0"/>
              </a:rPr>
            </a:br>
            <a:r>
              <a:rPr lang="en-US" sz="3200" dirty="0"/>
              <a:t>for measurement and automatic control of level, flow rate, temperature and pressure</a:t>
            </a:r>
            <a:endParaRPr lang="it-IT" sz="3200" dirty="0">
              <a:solidFill>
                <a:schemeClr val="accent1"/>
              </a:solidFill>
            </a:endParaRPr>
          </a:p>
        </p:txBody>
      </p:sp>
      <p:sp>
        <p:nvSpPr>
          <p:cNvPr id="3" name="Sottotitolo 2"/>
          <p:cNvSpPr>
            <a:spLocks noGrp="1"/>
          </p:cNvSpPr>
          <p:nvPr>
            <p:ph type="subTitle" idx="1"/>
          </p:nvPr>
        </p:nvSpPr>
        <p:spPr>
          <a:xfrm>
            <a:off x="483325" y="4136756"/>
            <a:ext cx="11392858" cy="1261756"/>
          </a:xfrm>
        </p:spPr>
        <p:txBody>
          <a:bodyPr wrap="square">
            <a:spAutoFit/>
          </a:bodyPr>
          <a:lstStyle/>
          <a:p>
            <a:pPr marL="285750" indent="-285750" algn="l">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Purchased on the FunzLab2015 Fund of the Teaching Council of Chemical Engineering</a:t>
            </a:r>
          </a:p>
          <a:p>
            <a:pPr marL="285750" indent="-285750" algn="l">
              <a:buFont typeface="Arial" panose="020B0604020202020204" pitchFamily="34" charset="0"/>
              <a:buChar char="•"/>
            </a:pPr>
            <a:r>
              <a:rPr lang="it-IT" sz="1700" dirty="0">
                <a:solidFill>
                  <a:schemeClr val="tx1"/>
                </a:solidFill>
                <a:latin typeface="Arial" panose="020B0604020202020204" pitchFamily="34" charset="0"/>
                <a:cs typeface="Arial" panose="020B0604020202020204" pitchFamily="34" charset="0"/>
              </a:rPr>
              <a:t>PROVIDES FROM FESTO CTE SRL AND </a:t>
            </a:r>
            <a:r>
              <a:rPr lang="it-IT" sz="1700" dirty="0" err="1">
                <a:solidFill>
                  <a:schemeClr val="tx1"/>
                </a:solidFill>
                <a:latin typeface="Arial" panose="020B0604020202020204" pitchFamily="34" charset="0"/>
                <a:cs typeface="Arial" panose="020B0604020202020204" pitchFamily="34" charset="0"/>
              </a:rPr>
              <a:t>tested</a:t>
            </a:r>
            <a:r>
              <a:rPr lang="it-IT" sz="1700" dirty="0">
                <a:solidFill>
                  <a:schemeClr val="tx1"/>
                </a:solidFill>
                <a:latin typeface="Arial" panose="020B0604020202020204" pitchFamily="34" charset="0"/>
                <a:cs typeface="Arial" panose="020B0604020202020204" pitchFamily="34" charset="0"/>
              </a:rPr>
              <a:t> </a:t>
            </a:r>
            <a:r>
              <a:rPr lang="it-IT" sz="1700" dirty="0" err="1">
                <a:solidFill>
                  <a:schemeClr val="tx1"/>
                </a:solidFill>
                <a:latin typeface="Arial" panose="020B0604020202020204" pitchFamily="34" charset="0"/>
                <a:cs typeface="Arial" panose="020B0604020202020204" pitchFamily="34" charset="0"/>
              </a:rPr>
              <a:t>May</a:t>
            </a:r>
            <a:r>
              <a:rPr lang="it-IT" sz="1700" dirty="0">
                <a:solidFill>
                  <a:schemeClr val="tx1"/>
                </a:solidFill>
                <a:latin typeface="Arial" panose="020B0604020202020204" pitchFamily="34" charset="0"/>
                <a:cs typeface="Arial" panose="020B0604020202020204" pitchFamily="34" charset="0"/>
              </a:rPr>
              <a:t> 6th 2016</a:t>
            </a:r>
          </a:p>
          <a:p>
            <a:pPr marL="285750" indent="-285750" algn="l">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Usable for students in the Process Instrumentation and Control course</a:t>
            </a:r>
            <a:endParaRPr lang="it-IT" sz="1700" dirty="0">
              <a:solidFill>
                <a:schemeClr val="tx1"/>
              </a:solidFill>
              <a:latin typeface="Arial" panose="020B0604020202020204" pitchFamily="34" charset="0"/>
              <a:cs typeface="Arial" panose="020B0604020202020204" pitchFamily="34" charset="0"/>
            </a:endParaRPr>
          </a:p>
        </p:txBody>
      </p:sp>
      <p:sp>
        <p:nvSpPr>
          <p:cNvPr id="4" name="Rettangolo 3"/>
          <p:cNvSpPr/>
          <p:nvPr/>
        </p:nvSpPr>
        <p:spPr>
          <a:xfrm>
            <a:off x="7699610" y="5886265"/>
            <a:ext cx="4403450" cy="923330"/>
          </a:xfrm>
          <a:prstGeom prst="rect">
            <a:avLst/>
          </a:prstGeom>
        </p:spPr>
        <p:txBody>
          <a:bodyPr wrap="none">
            <a:spAutoFit/>
          </a:bodyPr>
          <a:lstStyle/>
          <a:p>
            <a:pPr algn="r"/>
            <a:r>
              <a:rPr lang="it-IT" altLang="x-none" b="1" dirty="0">
                <a:solidFill>
                  <a:srgbClr val="002060"/>
                </a:solidFill>
              </a:rPr>
              <a:t>Presentazione redatta da Mariagrazia Forte;</a:t>
            </a:r>
          </a:p>
          <a:p>
            <a:pPr algn="r"/>
            <a:r>
              <a:rPr lang="it-IT" altLang="x-none" b="1" dirty="0">
                <a:solidFill>
                  <a:srgbClr val="FF0000"/>
                </a:solidFill>
              </a:rPr>
              <a:t>Rev. 2.6 </a:t>
            </a:r>
            <a:r>
              <a:rPr lang="it-IT" altLang="x-none" b="1" dirty="0">
                <a:solidFill>
                  <a:srgbClr val="002060"/>
                </a:solidFill>
              </a:rPr>
              <a:t>of</a:t>
            </a:r>
            <a:r>
              <a:rPr lang="it-IT" altLang="x-none" b="1" dirty="0">
                <a:solidFill>
                  <a:srgbClr val="FF0000"/>
                </a:solidFill>
              </a:rPr>
              <a:t> </a:t>
            </a:r>
            <a:r>
              <a:rPr lang="it-CH" altLang="x-none" b="1" dirty="0" err="1">
                <a:solidFill>
                  <a:srgbClr val="FF0000"/>
                </a:solidFill>
              </a:rPr>
              <a:t>May</a:t>
            </a:r>
            <a:r>
              <a:rPr lang="it-CH" altLang="x-none" b="1" dirty="0">
                <a:solidFill>
                  <a:srgbClr val="FF0000"/>
                </a:solidFill>
              </a:rPr>
              <a:t> 23, 2019 </a:t>
            </a:r>
            <a:r>
              <a:rPr lang="it-CH" altLang="x-none" b="1" dirty="0">
                <a:solidFill>
                  <a:srgbClr val="002060"/>
                </a:solidFill>
              </a:rPr>
              <a:t>by Rocco Pierri</a:t>
            </a:r>
          </a:p>
          <a:p>
            <a:pPr algn="r"/>
            <a:r>
              <a:rPr lang="it-CH" altLang="x-none" b="1" dirty="0">
                <a:solidFill>
                  <a:srgbClr val="002060"/>
                </a:solidFill>
              </a:rPr>
              <a:t> and Michele Miccio</a:t>
            </a:r>
            <a:endParaRPr lang="en-US" dirty="0">
              <a:solidFill>
                <a:srgbClr val="002060"/>
              </a:solidFill>
            </a:endParaRPr>
          </a:p>
        </p:txBody>
      </p:sp>
      <p:sp>
        <p:nvSpPr>
          <p:cNvPr id="5" name="Rettangolo 4"/>
          <p:cNvSpPr/>
          <p:nvPr/>
        </p:nvSpPr>
        <p:spPr>
          <a:xfrm>
            <a:off x="3162571" y="3432197"/>
            <a:ext cx="5862503" cy="461665"/>
          </a:xfrm>
          <a:prstGeom prst="rect">
            <a:avLst/>
          </a:prstGeom>
        </p:spPr>
        <p:txBody>
          <a:bodyPr wrap="none">
            <a:spAutoFit/>
          </a:bodyPr>
          <a:lstStyle/>
          <a:p>
            <a:pPr algn="ctr"/>
            <a:r>
              <a:rPr lang="it-IT" sz="2400" dirty="0">
                <a:latin typeface="Lucida Calligraphy" panose="03010101010101010101" pitchFamily="66" charset="0"/>
              </a:rPr>
              <a:t>Responsabile: Prof. Michele Miccio</a:t>
            </a:r>
          </a:p>
        </p:txBody>
      </p:sp>
    </p:spTree>
    <p:extLst>
      <p:ext uri="{BB962C8B-B14F-4D97-AF65-F5344CB8AC3E}">
        <p14:creationId xmlns:p14="http://schemas.microsoft.com/office/powerpoint/2010/main" val="84009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714" y="166696"/>
            <a:ext cx="10364451" cy="1596177"/>
          </a:xfrm>
        </p:spPr>
        <p:txBody>
          <a:bodyPr/>
          <a:lstStyle/>
          <a:p>
            <a:pPr lvl="0"/>
            <a:r>
              <a:rPr lang="it-IT" b="1" dirty="0"/>
              <a:t>LEVEL SENSOR</a:t>
            </a:r>
            <a:br>
              <a:rPr lang="it-IT" dirty="0"/>
            </a:br>
            <a:endParaRPr lang="it-IT" dirty="0"/>
          </a:p>
        </p:txBody>
      </p:sp>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3291840" cy="3950942"/>
          </a:xfrm>
          <a:prstGeom prst="rect">
            <a:avLst/>
          </a:prstGeom>
        </p:spPr>
      </p:pic>
      <p:sp>
        <p:nvSpPr>
          <p:cNvPr id="10" name="Rettangolo 9"/>
          <p:cNvSpPr/>
          <p:nvPr/>
        </p:nvSpPr>
        <p:spPr>
          <a:xfrm>
            <a:off x="3571537" y="944900"/>
            <a:ext cx="8448342" cy="2009461"/>
          </a:xfrm>
          <a:prstGeom prst="rect">
            <a:avLst/>
          </a:prstGeom>
        </p:spPr>
        <p:txBody>
          <a:bodyPr wrap="square">
            <a:spAutoFit/>
          </a:bodyPr>
          <a:lstStyle/>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ultrasonic sensor </a:t>
            </a:r>
            <a:r>
              <a:rPr lang="en-US" dirty="0">
                <a:latin typeface="Calibri" panose="020F0502020204030204" pitchFamily="34" charset="0"/>
                <a:ea typeface="Calibri" panose="020F0502020204030204" pitchFamily="34" charset="0"/>
                <a:cs typeface="Times New Roman" panose="02020603050405020304" pitchFamily="18" charset="0"/>
              </a:rPr>
              <a:t>B101</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monitors the liquid level in the B102 tank.</a:t>
            </a:r>
          </a:p>
          <a:p>
            <a:pPr algn="just">
              <a:lnSpc>
                <a:spcPct val="107000"/>
              </a:lnSpc>
              <a:spcAft>
                <a:spcPts val="300"/>
              </a:spcAft>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cannot give reliable measurements when the liquid level distance lower than 50 mm.</a:t>
            </a:r>
          </a:p>
          <a:p>
            <a:pPr algn="just">
              <a:lnSpc>
                <a:spcPct val="107000"/>
              </a:lnSpc>
              <a:spcAft>
                <a:spcPts val="300"/>
              </a:spcAft>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current signal of the ultrasonic sensor is transformed into a voltage signal via a transducer: 4-20 mA</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0-10 V </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p:cNvSpPr/>
          <p:nvPr/>
        </p:nvSpPr>
        <p:spPr>
          <a:xfrm>
            <a:off x="461950" y="4045531"/>
            <a:ext cx="5368695" cy="2488566"/>
          </a:xfrm>
          <a:prstGeom prst="rect">
            <a:avLst/>
          </a:prstGeom>
        </p:spPr>
        <p:txBody>
          <a:bodyPr wrap="square">
            <a:spAutoFit/>
          </a:bodyPr>
          <a:lstStyle/>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PRINCIPLE OF OPERATION</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based on the generation of acoustic waves and their detection after the reflection of an object. A sound generator is operated for a short period of time by emitting an ultrasonic pulse. After emission, the ultrasonic pulse is reflected from the water surface and returned to the receiver. The duration of the ultrasonic pulse is electronically evaluated.</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99F81E38-5B61-494D-B20E-C5F53D5C8633}"/>
              </a:ext>
            </a:extLst>
          </p:cNvPr>
          <p:cNvPicPr>
            <a:picLocks noChangeAspect="1"/>
          </p:cNvPicPr>
          <p:nvPr/>
        </p:nvPicPr>
        <p:blipFill>
          <a:blip r:embed="rId3"/>
          <a:stretch>
            <a:fillRect/>
          </a:stretch>
        </p:blipFill>
        <p:spPr>
          <a:xfrm>
            <a:off x="6303298" y="3214047"/>
            <a:ext cx="5730241" cy="3583591"/>
          </a:xfrm>
          <a:prstGeom prst="rect">
            <a:avLst/>
          </a:prstGeom>
        </p:spPr>
      </p:pic>
    </p:spTree>
    <p:extLst>
      <p:ext uri="{BB962C8B-B14F-4D97-AF65-F5344CB8AC3E}">
        <p14:creationId xmlns:p14="http://schemas.microsoft.com/office/powerpoint/2010/main" val="340636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7870" y="280663"/>
            <a:ext cx="10364451" cy="747704"/>
          </a:xfrm>
        </p:spPr>
        <p:txBody>
          <a:bodyPr>
            <a:normAutofit fontScale="90000"/>
          </a:bodyPr>
          <a:lstStyle/>
          <a:p>
            <a:pPr lvl="0"/>
            <a:r>
              <a:rPr lang="it-IT" b="1" dirty="0">
                <a:solidFill>
                  <a:schemeClr val="tx2"/>
                </a:solidFill>
              </a:rPr>
              <a:t>FLOWRATE SENSOR</a:t>
            </a:r>
            <a:br>
              <a:rPr lang="it-IT" dirty="0"/>
            </a:br>
            <a:endParaRPr lang="it-IT" dirty="0"/>
          </a:p>
        </p:txBody>
      </p:sp>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3453205" cy="3980329"/>
          </a:xfrm>
          <a:prstGeom prst="rect">
            <a:avLst/>
          </a:prstGeom>
        </p:spPr>
      </p:pic>
      <p:sp>
        <p:nvSpPr>
          <p:cNvPr id="5" name="Rettangolo 4"/>
          <p:cNvSpPr/>
          <p:nvPr/>
        </p:nvSpPr>
        <p:spPr>
          <a:xfrm>
            <a:off x="3962713" y="1099027"/>
            <a:ext cx="7290099" cy="1260345"/>
          </a:xfrm>
          <a:prstGeom prst="rect">
            <a:avLst/>
          </a:prstGeom>
        </p:spPr>
        <p:txBody>
          <a:bodyPr wrap="square">
            <a:spAutoFit/>
          </a:bodyPr>
          <a:lstStyle/>
          <a:p>
            <a:pPr algn="just">
              <a:lnSpc>
                <a:spcPct val="107000"/>
              </a:lnSpc>
              <a:spcAft>
                <a:spcPts val="300"/>
              </a:spcAft>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sz="2400" dirty="0">
                <a:latin typeface="Calibri" panose="020F0502020204030204" pitchFamily="34" charset="0"/>
                <a:ea typeface="Calibri" panose="020F0502020204030204" pitchFamily="34" charset="0"/>
                <a:cs typeface="Times New Roman" panose="02020603050405020304" pitchFamily="18" charset="0"/>
              </a:rPr>
              <a:t>volumetric flow rate is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detected by the </a:t>
            </a:r>
            <a:r>
              <a:rPr lang="en-US" sz="2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axial</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vane </a:t>
            </a:r>
            <a:r>
              <a:rPr lang="en-US" sz="2400" dirty="0">
                <a:solidFill>
                  <a:srgbClr val="006600"/>
                </a:solidFill>
                <a:ea typeface="Verdana" pitchFamily="34" charset="0"/>
                <a:cs typeface="Verdana" pitchFamily="34" charset="0"/>
              </a:rPr>
              <a:t>flowmeter</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B102</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equipped with an </a:t>
            </a:r>
            <a:r>
              <a:rPr lang="en-US" sz="2400" dirty="0" err="1">
                <a:solidFill>
                  <a:srgbClr val="006600"/>
                </a:solidFill>
                <a:latin typeface="Calibri" panose="020F0502020204030204" pitchFamily="34" charset="0"/>
                <a:ea typeface="Calibri" panose="020F0502020204030204" pitchFamily="34" charset="0"/>
                <a:cs typeface="Times New Roman" panose="02020603050405020304" pitchFamily="18" charset="0"/>
              </a:rPr>
              <a:t>optoelectric</a:t>
            </a:r>
            <a:r>
              <a:rPr lang="en-US" sz="2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infrared system (diode and photo transistor)</a:t>
            </a:r>
            <a:r>
              <a:rPr lang="it-IT"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8581596" y="3474720"/>
            <a:ext cx="3610404" cy="3383280"/>
          </a:xfrm>
          <a:prstGeom prst="rect">
            <a:avLst/>
          </a:prstGeom>
        </p:spPr>
      </p:pic>
      <p:sp>
        <p:nvSpPr>
          <p:cNvPr id="7" name="Rettangolo 6"/>
          <p:cNvSpPr/>
          <p:nvPr/>
        </p:nvSpPr>
        <p:spPr>
          <a:xfrm>
            <a:off x="0" y="3690379"/>
            <a:ext cx="8617501" cy="2938818"/>
          </a:xfrm>
          <a:prstGeom prst="rect">
            <a:avLst/>
          </a:prstGeom>
        </p:spPr>
        <p:txBody>
          <a:bodyPr wrap="square">
            <a:spAutoFit/>
          </a:bodyPr>
          <a:lstStyle/>
          <a:p>
            <a:pPr algn="just">
              <a:lnSpc>
                <a:spcPct val="107000"/>
              </a:lnSpc>
              <a:spcAft>
                <a:spcPts val="3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PRINCIPLE OF OPERATION </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fluid flowing through the rotating body transfer momentum to the turbine rotor blades.</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angular speed or the number of revolutions per minute of the turbine is proportional to the flow rate of the liquid and is detected by the built-in optoelectronic infrared system.</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minimum flow rate depends on the viscosity factor of the fluid.</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cavitation phenomenon in a turbine flow meter occurs when the local pressure drops near or under the vapor pressure of the liquid.</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8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3018" y="317304"/>
            <a:ext cx="10364451" cy="683158"/>
          </a:xfrm>
        </p:spPr>
        <p:txBody>
          <a:bodyPr/>
          <a:lstStyle/>
          <a:p>
            <a:r>
              <a:rPr lang="it-IT" b="1" dirty="0"/>
              <a:t>PRESSURE SENSOR</a:t>
            </a:r>
            <a:endParaRPr lang="it-IT" dirty="0">
              <a:solidFill>
                <a:schemeClr val="tx2"/>
              </a:solidFill>
            </a:endParaRPr>
          </a:p>
        </p:txBody>
      </p:sp>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2343477" cy="4286848"/>
          </a:xfrm>
          <a:prstGeom prst="rect">
            <a:avLst/>
          </a:prstGeom>
        </p:spPr>
      </p:pic>
      <p:sp>
        <p:nvSpPr>
          <p:cNvPr id="5" name="Rettangolo 4"/>
          <p:cNvSpPr/>
          <p:nvPr/>
        </p:nvSpPr>
        <p:spPr>
          <a:xfrm>
            <a:off x="7057801" y="1181640"/>
            <a:ext cx="3979732" cy="2269147"/>
          </a:xfrm>
          <a:prstGeom prst="rect">
            <a:avLst/>
          </a:prstGeom>
        </p:spPr>
        <p:txBody>
          <a:bodyPr wrap="square">
            <a:spAutoFit/>
          </a:bodyPr>
          <a:lstStyle/>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pressure sensor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B103 is a device based on the deformation measurement of an elastic element: ceramic measuring cell.</a:t>
            </a:r>
          </a:p>
          <a:p>
            <a:pPr marL="285750" indent="-285750" algn="just">
              <a:lnSpc>
                <a:spcPct val="107000"/>
              </a:lnSpc>
              <a:spcAft>
                <a:spcPts val="300"/>
              </a:spcAft>
              <a:buFont typeface="Arial" panose="020B0604020202020204" pitchFamily="34" charset="0"/>
              <a:buChar char="•"/>
            </a:pPr>
            <a:r>
              <a:rPr lang="it-IT"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measurement</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range : 0 – 400 </a:t>
            </a:r>
            <a:r>
              <a:rPr lang="it-IT"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mbar</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300"/>
              </a:spcAft>
              <a:buFont typeface="Arial" panose="020B0604020202020204" pitchFamily="34" charset="0"/>
              <a:buChar char="•"/>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Output signal: 0 -10 V DC / 3-wire</a:t>
            </a:r>
          </a:p>
          <a:p>
            <a:pPr marL="285750" lvl="0" indent="-285750" algn="just">
              <a:lnSpc>
                <a:spcPct val="107000"/>
              </a:lnSpc>
              <a:spcAft>
                <a:spcPts val="300"/>
              </a:spcAft>
              <a:buFont typeface="Arial" panose="020B0604020202020204" pitchFamily="34" charset="0"/>
              <a:buChar char="•"/>
            </a:pPr>
            <a:r>
              <a:rPr lang="it-IT"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Electrical</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supply 14-36 </a:t>
            </a:r>
            <a:r>
              <a:rPr lang="it-IT"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 DC</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462708" y="4728440"/>
            <a:ext cx="7590622" cy="1895840"/>
          </a:xfrm>
          <a:prstGeom prst="rect">
            <a:avLst/>
          </a:prstGeom>
        </p:spPr>
        <p:txBody>
          <a:bodyPr wrap="square">
            <a:spAutoFit/>
          </a:bodyPr>
          <a:lstStyle/>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PRINCIPLE OF OPERATION </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Ceramic cells are used in the pressure transduction of fluids in electrical signals. The deformation of the cell's ceramic membrane caused by the pressure of the fluid varies the distance between two metal plates that make up the plates of a condenser. As a result the capacitance of the condenser varies.</a:t>
            </a:r>
            <a:b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7724A077-8F09-494A-9A4A-93184C3D5308}"/>
              </a:ext>
            </a:extLst>
          </p:cNvPr>
          <p:cNvPicPr>
            <a:picLocks noChangeAspect="1"/>
          </p:cNvPicPr>
          <p:nvPr/>
        </p:nvPicPr>
        <p:blipFill>
          <a:blip r:embed="rId3"/>
          <a:stretch>
            <a:fillRect/>
          </a:stretch>
        </p:blipFill>
        <p:spPr>
          <a:xfrm>
            <a:off x="8316686" y="4467452"/>
            <a:ext cx="3705678" cy="2219325"/>
          </a:xfrm>
          <a:prstGeom prst="rect">
            <a:avLst/>
          </a:prstGeom>
        </p:spPr>
      </p:pic>
      <p:pic>
        <p:nvPicPr>
          <p:cNvPr id="6" name="Immagine 5">
            <a:extLst>
              <a:ext uri="{FF2B5EF4-FFF2-40B4-BE49-F238E27FC236}">
                <a16:creationId xmlns:a16="http://schemas.microsoft.com/office/drawing/2014/main" id="{6C4B6478-C96E-430D-BA24-16FB8CE7928C}"/>
              </a:ext>
            </a:extLst>
          </p:cNvPr>
          <p:cNvPicPr>
            <a:picLocks noChangeAspect="1"/>
          </p:cNvPicPr>
          <p:nvPr/>
        </p:nvPicPr>
        <p:blipFill>
          <a:blip r:embed="rId4"/>
          <a:stretch>
            <a:fillRect/>
          </a:stretch>
        </p:blipFill>
        <p:spPr>
          <a:xfrm>
            <a:off x="2707639" y="1139398"/>
            <a:ext cx="3979733" cy="2809812"/>
          </a:xfrm>
          <a:prstGeom prst="rect">
            <a:avLst/>
          </a:prstGeom>
        </p:spPr>
      </p:pic>
    </p:spTree>
    <p:extLst>
      <p:ext uri="{BB962C8B-B14F-4D97-AF65-F5344CB8AC3E}">
        <p14:creationId xmlns:p14="http://schemas.microsoft.com/office/powerpoint/2010/main" val="60674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149" y="252758"/>
            <a:ext cx="10364451" cy="812250"/>
          </a:xfrm>
        </p:spPr>
        <p:txBody>
          <a:bodyPr>
            <a:normAutofit fontScale="90000"/>
          </a:bodyPr>
          <a:lstStyle/>
          <a:p>
            <a:r>
              <a:rPr lang="it-IT" b="1" dirty="0" err="1"/>
              <a:t>PRESSure</a:t>
            </a:r>
            <a:r>
              <a:rPr lang="it-IT" b="1" dirty="0"/>
              <a:t> INDICATOR</a:t>
            </a:r>
            <a:br>
              <a:rPr lang="it-IT" b="1" dirty="0">
                <a:solidFill>
                  <a:schemeClr val="tx2"/>
                </a:solidFill>
              </a:rPr>
            </a:br>
            <a:r>
              <a:rPr lang="it-IT" b="1" dirty="0">
                <a:solidFill>
                  <a:schemeClr val="tx2"/>
                </a:solidFill>
              </a:rPr>
              <a:t>(</a:t>
            </a:r>
            <a:r>
              <a:rPr lang="it-IT" sz="3100" b="1" i="1" dirty="0">
                <a:solidFill>
                  <a:srgbClr val="FF00FF"/>
                </a:solidFill>
              </a:rPr>
              <a:t>Pressure </a:t>
            </a:r>
            <a:r>
              <a:rPr lang="it-IT" sz="3100" b="1" i="1" dirty="0" err="1">
                <a:solidFill>
                  <a:srgbClr val="FF00FF"/>
                </a:solidFill>
              </a:rPr>
              <a:t>gauge</a:t>
            </a:r>
            <a:r>
              <a:rPr lang="it-IT" b="1" dirty="0">
                <a:solidFill>
                  <a:schemeClr val="tx2"/>
                </a:solidFill>
              </a:rPr>
              <a:t>)</a:t>
            </a:r>
          </a:p>
        </p:txBody>
      </p:sp>
      <p:pic>
        <p:nvPicPr>
          <p:cNvPr id="4"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4049" y="1065008"/>
            <a:ext cx="2887184" cy="2899471"/>
          </a:xfrm>
        </p:spPr>
      </p:pic>
      <p:sp>
        <p:nvSpPr>
          <p:cNvPr id="5" name="Rettangolo 4"/>
          <p:cNvSpPr/>
          <p:nvPr/>
        </p:nvSpPr>
        <p:spPr>
          <a:xfrm>
            <a:off x="3434649" y="1271626"/>
            <a:ext cx="6096000" cy="1585562"/>
          </a:xfrm>
          <a:prstGeom prst="rect">
            <a:avLst/>
          </a:prstGeom>
        </p:spPr>
        <p:txBody>
          <a:bodyPr>
            <a:spAutoFit/>
          </a:bodyPr>
          <a:lstStyle/>
          <a:p>
            <a:pPr>
              <a:lnSpc>
                <a:spcPct val="107000"/>
              </a:lnSpc>
              <a:spcAft>
                <a:spcPts val="800"/>
              </a:spcAft>
            </a:pPr>
            <a:r>
              <a:rPr lang="it-IT" i="1" dirty="0">
                <a:latin typeface="Calibri" panose="020F0502020204030204" pitchFamily="34" charset="0"/>
                <a:ea typeface="Calibri" panose="020F0502020204030204" pitchFamily="34" charset="0"/>
                <a:cs typeface="Times New Roman" panose="02020603050405020304" pitchFamily="18" charset="0"/>
              </a:rPr>
              <a:t>Range</a:t>
            </a:r>
            <a:r>
              <a:rPr lang="it-IT" dirty="0">
                <a:latin typeface="Calibri" panose="020F0502020204030204" pitchFamily="34" charset="0"/>
                <a:ea typeface="Calibri" panose="020F0502020204030204" pitchFamily="34" charset="0"/>
                <a:cs typeface="Times New Roman" panose="02020603050405020304" pitchFamily="18" charset="0"/>
              </a:rPr>
              <a:t>: 0 -1 bar</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Operating pressure: 0 - 0.7 bar </a:t>
            </a:r>
            <a:r>
              <a:rPr lang="it-IT" dirty="0" err="1">
                <a:latin typeface="Calibri" panose="020F0502020204030204" pitchFamily="34" charset="0"/>
                <a:ea typeface="Calibri" panose="020F0502020204030204" pitchFamily="34" charset="0"/>
                <a:cs typeface="Times New Roman" panose="02020603050405020304" pitchFamily="18" charset="0"/>
              </a:rPr>
              <a:t>gauge</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err="1">
                <a:latin typeface="Calibri" panose="020F0502020204030204" pitchFamily="34" charset="0"/>
                <a:ea typeface="Calibri" panose="020F0502020204030204" pitchFamily="34" charset="0"/>
                <a:cs typeface="Times New Roman" panose="02020603050405020304" pitchFamily="18" charset="0"/>
              </a:rPr>
              <a:t>Type</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dirty="0" err="1">
                <a:solidFill>
                  <a:srgbClr val="006600"/>
                </a:solidFill>
                <a:latin typeface="Calibri" panose="020F0502020204030204" pitchFamily="34" charset="0"/>
                <a:ea typeface="Calibri" panose="020F0502020204030204" pitchFamily="34" charset="0"/>
                <a:cs typeface="Times New Roman" panose="02020603050405020304" pitchFamily="18" charset="0"/>
              </a:rPr>
              <a:t>Bourdon</a:t>
            </a:r>
            <a:r>
              <a:rPr lang="it-IT" dirty="0">
                <a:solidFill>
                  <a:srgbClr val="006600"/>
                </a:solidFill>
                <a:latin typeface="Calibri" panose="020F0502020204030204" pitchFamily="34" charset="0"/>
                <a:ea typeface="Calibri" panose="020F0502020204030204" pitchFamily="34" charset="0"/>
                <a:cs typeface="Times New Roman" panose="02020603050405020304" pitchFamily="18" charset="0"/>
              </a:rPr>
              <a:t> tube pressure </a:t>
            </a:r>
            <a:r>
              <a:rPr lang="it-IT" dirty="0" err="1">
                <a:solidFill>
                  <a:srgbClr val="006600"/>
                </a:solidFill>
                <a:latin typeface="Calibri" panose="020F0502020204030204" pitchFamily="34" charset="0"/>
                <a:ea typeface="Calibri" panose="020F0502020204030204" pitchFamily="34" charset="0"/>
                <a:cs typeface="Times New Roman" panose="02020603050405020304" pitchFamily="18" charset="0"/>
              </a:rPr>
              <a:t>manometer</a:t>
            </a:r>
            <a:endParaRPr lang="it-IT"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err="1">
                <a:latin typeface="Calibri" panose="020F0502020204030204" pitchFamily="34" charset="0"/>
                <a:ea typeface="Calibri" panose="020F0502020204030204" pitchFamily="34" charset="0"/>
                <a:cs typeface="Times New Roman" panose="02020603050405020304" pitchFamily="18" charset="0"/>
              </a:rPr>
              <a:t>Indicated</a:t>
            </a:r>
            <a:r>
              <a:rPr lang="it-IT" dirty="0">
                <a:latin typeface="Calibri" panose="020F0502020204030204" pitchFamily="34" charset="0"/>
                <a:ea typeface="Calibri" panose="020F0502020204030204" pitchFamily="34" charset="0"/>
                <a:cs typeface="Times New Roman" panose="02020603050405020304" pitchFamily="18" charset="0"/>
              </a:rPr>
              <a:t> with PI 105 on P&amp;ID</a:t>
            </a:r>
          </a:p>
        </p:txBody>
      </p:sp>
      <p:sp>
        <p:nvSpPr>
          <p:cNvPr id="6" name="Rettangolo 5"/>
          <p:cNvSpPr/>
          <p:nvPr/>
        </p:nvSpPr>
        <p:spPr>
          <a:xfrm>
            <a:off x="254049" y="4443304"/>
            <a:ext cx="11023551" cy="1702069"/>
          </a:xfrm>
          <a:prstGeom prst="rect">
            <a:avLst/>
          </a:prstGeom>
        </p:spPr>
        <p:txBody>
          <a:bodyPr wrap="square">
            <a:spAutoFit/>
          </a:bodyPr>
          <a:lstStyle/>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PRINCIPLE OF OPERATION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It is perhaps the most used device for local pressure measurement.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It consists of an elastic tube with an elliptical section in the shape of an arc of circumference, having a fixed end. The free end deforms due to the forces generated by the pressure of the internal (measuring) fluid. The deformation is detected and transduced in a displacement of the indicator on a dial with a simple lever mechanism.</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083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4344006" cy="3153215"/>
          </a:xfrm>
          <a:prstGeom prst="rect">
            <a:avLst/>
          </a:prstGeom>
        </p:spPr>
      </p:pic>
      <p:sp>
        <p:nvSpPr>
          <p:cNvPr id="5" name="Rettangolo 4"/>
          <p:cNvSpPr/>
          <p:nvPr/>
        </p:nvSpPr>
        <p:spPr>
          <a:xfrm>
            <a:off x="4455178" y="905982"/>
            <a:ext cx="6096000" cy="1260345"/>
          </a:xfrm>
          <a:prstGeom prst="rect">
            <a:avLst/>
          </a:prstGeom>
        </p:spPr>
        <p:txBody>
          <a:bodyPr>
            <a:spAutoFit/>
          </a:bodyPr>
          <a:lstStyle/>
          <a:p>
            <a:pPr algn="just">
              <a:lnSpc>
                <a:spcPct val="107000"/>
              </a:lnSpc>
              <a:spcAft>
                <a:spcPts val="300"/>
              </a:spcAft>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B104 temperature measuring device is a </a:t>
            </a:r>
            <a:r>
              <a:rPr lang="en-US" sz="2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platinum PT100 sensor</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a:t>
            </a:r>
            <a:r>
              <a:rPr lang="en-US" sz="2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resistance </a:t>
            </a:r>
            <a:r>
              <a:rPr lang="en-US" sz="2400" dirty="0">
                <a:latin typeface="Calibri" panose="020F0502020204030204" pitchFamily="34" charset="0"/>
                <a:ea typeface="Calibri" panose="020F0502020204030204" pitchFamily="34" charset="0"/>
                <a:cs typeface="Times New Roman" panose="02020603050405020304" pitchFamily="18" charset="0"/>
              </a:rPr>
              <a:t>of</a:t>
            </a:r>
            <a:r>
              <a:rPr lang="en-US" sz="2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which changes if the temperature is varied.</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l="5710" r="9803"/>
          <a:stretch/>
        </p:blipFill>
        <p:spPr>
          <a:xfrm>
            <a:off x="4208445" y="3393740"/>
            <a:ext cx="2853368" cy="1695488"/>
          </a:xfrm>
          <a:prstGeom prst="rect">
            <a:avLst/>
          </a:prstGeom>
        </p:spPr>
      </p:pic>
      <p:sp>
        <p:nvSpPr>
          <p:cNvPr id="7" name="Rettangolo 6"/>
          <p:cNvSpPr/>
          <p:nvPr/>
        </p:nvSpPr>
        <p:spPr>
          <a:xfrm>
            <a:off x="111023" y="3276878"/>
            <a:ext cx="4097421" cy="1895840"/>
          </a:xfrm>
          <a:prstGeom prst="rect">
            <a:avLst/>
          </a:prstGeom>
        </p:spPr>
        <p:txBody>
          <a:bodyPr wrap="square">
            <a:spAutoFit/>
          </a:bodyPr>
          <a:lstStyle/>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PRINCIPLE OF OPERATION </a:t>
            </a:r>
          </a:p>
          <a:p>
            <a:pPr algn="just">
              <a:lnSpc>
                <a:spcPct val="107000"/>
              </a:lnSpc>
              <a:spcAft>
                <a:spcPts val="3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Pt100 </a:t>
            </a:r>
            <a:r>
              <a:rPr lang="it-IT"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is</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 PTC or </a:t>
            </a:r>
            <a:r>
              <a:rPr lang="it-IT"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rather</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 </a:t>
            </a:r>
            <a:r>
              <a:rPr lang="it-IT"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resistance</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with “</a:t>
            </a:r>
            <a:r>
              <a:rPr lang="it-IT"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Positive Temperature </a:t>
            </a:r>
            <a:r>
              <a:rPr lang="it-IT"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Coefficient</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thermoresistance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exploits the dependence of the electrical resistance of a conductor on temperature </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p:cNvPicPr/>
          <p:nvPr/>
        </p:nvPicPr>
        <p:blipFill>
          <a:blip r:embed="rId4">
            <a:extLst>
              <a:ext uri="{28A0092B-C50C-407E-A947-70E740481C1C}">
                <a14:useLocalDpi xmlns:a14="http://schemas.microsoft.com/office/drawing/2010/main" val="0"/>
              </a:ext>
            </a:extLst>
          </a:blip>
          <a:stretch>
            <a:fillRect/>
          </a:stretch>
        </p:blipFill>
        <p:spPr>
          <a:xfrm>
            <a:off x="198014" y="5319253"/>
            <a:ext cx="4874730" cy="1057301"/>
          </a:xfrm>
          <a:prstGeom prst="rect">
            <a:avLst/>
          </a:prstGeom>
        </p:spPr>
      </p:pic>
      <p:pic>
        <p:nvPicPr>
          <p:cNvPr id="9" name="Immagine 8"/>
          <p:cNvPicPr/>
          <p:nvPr/>
        </p:nvPicPr>
        <p:blipFill>
          <a:blip r:embed="rId5">
            <a:extLst>
              <a:ext uri="{28A0092B-C50C-407E-A947-70E740481C1C}">
                <a14:useLocalDpi xmlns:a14="http://schemas.microsoft.com/office/drawing/2010/main" val="0"/>
              </a:ext>
            </a:extLst>
          </a:blip>
          <a:stretch>
            <a:fillRect/>
          </a:stretch>
        </p:blipFill>
        <p:spPr>
          <a:xfrm>
            <a:off x="7119257" y="3276878"/>
            <a:ext cx="5072743" cy="3573838"/>
          </a:xfrm>
          <a:prstGeom prst="rect">
            <a:avLst/>
          </a:prstGeom>
        </p:spPr>
      </p:pic>
      <p:sp>
        <p:nvSpPr>
          <p:cNvPr id="2" name="Titolo 1"/>
          <p:cNvSpPr>
            <a:spLocks noGrp="1"/>
          </p:cNvSpPr>
          <p:nvPr>
            <p:ph type="title"/>
          </p:nvPr>
        </p:nvSpPr>
        <p:spPr>
          <a:xfrm>
            <a:off x="2732183" y="41733"/>
            <a:ext cx="9804271" cy="661643"/>
          </a:xfrm>
        </p:spPr>
        <p:txBody>
          <a:bodyPr>
            <a:normAutofit/>
          </a:bodyPr>
          <a:lstStyle/>
          <a:p>
            <a:pPr lvl="0"/>
            <a:r>
              <a:rPr lang="it-IT" b="1" dirty="0"/>
              <a:t>TEMPERATURE SENSOR</a:t>
            </a:r>
            <a:endParaRPr lang="it-IT" dirty="0"/>
          </a:p>
        </p:txBody>
      </p:sp>
      <p:sp>
        <p:nvSpPr>
          <p:cNvPr id="3" name="Rettangolo 2">
            <a:extLst>
              <a:ext uri="{FF2B5EF4-FFF2-40B4-BE49-F238E27FC236}">
                <a16:creationId xmlns:a16="http://schemas.microsoft.com/office/drawing/2014/main" id="{3E687DB7-E7A3-46C2-BEC8-E88F598F400C}"/>
              </a:ext>
            </a:extLst>
          </p:cNvPr>
          <p:cNvSpPr/>
          <p:nvPr/>
        </p:nvSpPr>
        <p:spPr>
          <a:xfrm>
            <a:off x="111024" y="6414403"/>
            <a:ext cx="6470833" cy="369332"/>
          </a:xfrm>
          <a:prstGeom prst="rect">
            <a:avLst/>
          </a:prstGeom>
        </p:spPr>
        <p:txBody>
          <a:bodyPr wrap="square">
            <a:spAutoFit/>
          </a:bodyPr>
          <a:lstStyle/>
          <a:p>
            <a:r>
              <a:rPr lang="it-IT" dirty="0">
                <a:solidFill>
                  <a:srgbClr val="000000"/>
                </a:solidFill>
                <a:latin typeface="Calibri" panose="020F0502020204030204" pitchFamily="34" charset="0"/>
                <a:cs typeface="Times New Roman" panose="02020603050405020304" pitchFamily="18" charset="0"/>
              </a:rPr>
              <a:t>The </a:t>
            </a:r>
            <a:r>
              <a:rPr lang="it-IT" dirty="0" err="1">
                <a:solidFill>
                  <a:srgbClr val="000000"/>
                </a:solidFill>
                <a:latin typeface="Calibri" panose="020F0502020204030204" pitchFamily="34" charset="0"/>
                <a:cs typeface="Times New Roman" panose="02020603050405020304" pitchFamily="18" charset="0"/>
              </a:rPr>
              <a:t>calibration</a:t>
            </a:r>
            <a:r>
              <a:rPr lang="it-IT" dirty="0">
                <a:solidFill>
                  <a:srgbClr val="000000"/>
                </a:solidFill>
                <a:latin typeface="Calibri" panose="020F0502020204030204" pitchFamily="34" charset="0"/>
                <a:cs typeface="Times New Roman" panose="02020603050405020304" pitchFamily="18" charset="0"/>
              </a:rPr>
              <a:t> curve of the </a:t>
            </a:r>
            <a:r>
              <a:rPr lang="it-IT" dirty="0" err="1">
                <a:solidFill>
                  <a:srgbClr val="000000"/>
                </a:solidFill>
                <a:latin typeface="Calibri" panose="020F0502020204030204" pitchFamily="34" charset="0"/>
                <a:cs typeface="Times New Roman" panose="02020603050405020304" pitchFamily="18" charset="0"/>
              </a:rPr>
              <a:t>thermoresistance</a:t>
            </a:r>
            <a:r>
              <a:rPr lang="it-IT" dirty="0">
                <a:solidFill>
                  <a:srgbClr val="000000"/>
                </a:solidFill>
                <a:latin typeface="Calibri" panose="020F0502020204030204" pitchFamily="34" charset="0"/>
                <a:cs typeface="Times New Roman" panose="02020603050405020304" pitchFamily="18" charset="0"/>
              </a:rPr>
              <a:t> </a:t>
            </a:r>
            <a:r>
              <a:rPr lang="it-IT" dirty="0" err="1">
                <a:solidFill>
                  <a:srgbClr val="000000"/>
                </a:solidFill>
                <a:latin typeface="Calibri" panose="020F0502020204030204" pitchFamily="34" charset="0"/>
                <a:cs typeface="Times New Roman" panose="02020603050405020304" pitchFamily="18" charset="0"/>
              </a:rPr>
              <a:t>is</a:t>
            </a:r>
            <a:r>
              <a:rPr lang="it-IT" dirty="0">
                <a:solidFill>
                  <a:srgbClr val="000000"/>
                </a:solidFill>
                <a:latin typeface="Calibri" panose="020F0502020204030204" pitchFamily="34" charset="0"/>
                <a:cs typeface="Times New Roman" panose="02020603050405020304" pitchFamily="18" charset="0"/>
              </a:rPr>
              <a:t> a straight line</a:t>
            </a:r>
          </a:p>
        </p:txBody>
      </p:sp>
      <p:sp>
        <p:nvSpPr>
          <p:cNvPr id="10" name="Freccia a destra 9">
            <a:extLst>
              <a:ext uri="{FF2B5EF4-FFF2-40B4-BE49-F238E27FC236}">
                <a16:creationId xmlns:a16="http://schemas.microsoft.com/office/drawing/2014/main" id="{1037B0E9-F080-4678-8E95-3631E34BA412}"/>
              </a:ext>
            </a:extLst>
          </p:cNvPr>
          <p:cNvSpPr/>
          <p:nvPr/>
        </p:nvSpPr>
        <p:spPr>
          <a:xfrm rot="19645696">
            <a:off x="78900" y="1961701"/>
            <a:ext cx="586003" cy="46431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05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Final control elements</a:t>
            </a:r>
          </a:p>
        </p:txBody>
      </p:sp>
      <p:sp>
        <p:nvSpPr>
          <p:cNvPr id="3" name="Segnaposto testo 2"/>
          <p:cNvSpPr>
            <a:spLocks noGrp="1"/>
          </p:cNvSpPr>
          <p:nvPr>
            <p:ph type="body" idx="1"/>
          </p:nvPr>
        </p:nvSpPr>
        <p:spPr/>
        <p:txBody>
          <a:bodyPr/>
          <a:lstStyle/>
          <a:p>
            <a:r>
              <a:rPr lang="en-US" sz="3200" dirty="0" err="1"/>
              <a:t>installED</a:t>
            </a:r>
            <a:endParaRPr lang="en-US" dirty="0"/>
          </a:p>
        </p:txBody>
      </p:sp>
    </p:spTree>
    <p:extLst>
      <p:ext uri="{BB962C8B-B14F-4D97-AF65-F5344CB8AC3E}">
        <p14:creationId xmlns:p14="http://schemas.microsoft.com/office/powerpoint/2010/main" val="63996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53602" y="204317"/>
            <a:ext cx="10364451" cy="693916"/>
          </a:xfrm>
        </p:spPr>
        <p:txBody>
          <a:bodyPr>
            <a:normAutofit/>
          </a:bodyPr>
          <a:lstStyle/>
          <a:p>
            <a:pPr lvl="0"/>
            <a:r>
              <a:rPr lang="it-IT" b="1" dirty="0">
                <a:solidFill>
                  <a:schemeClr val="tx2"/>
                </a:solidFill>
              </a:rPr>
              <a:t>PROPORTIONAL VALVE</a:t>
            </a:r>
            <a:endParaRPr lang="it-IT" dirty="0"/>
          </a:p>
        </p:txBody>
      </p:sp>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3143689" cy="4248743"/>
          </a:xfrm>
          <a:prstGeom prst="rect">
            <a:avLst/>
          </a:prstGeom>
        </p:spPr>
      </p:pic>
      <p:sp>
        <p:nvSpPr>
          <p:cNvPr id="6" name="Rettangolo 5"/>
          <p:cNvSpPr/>
          <p:nvPr/>
        </p:nvSpPr>
        <p:spPr>
          <a:xfrm>
            <a:off x="3316941" y="1108708"/>
            <a:ext cx="6096000" cy="2031325"/>
          </a:xfrm>
          <a:prstGeom prst="rect">
            <a:avLst/>
          </a:prstGeom>
        </p:spPr>
        <p:txBody>
          <a:bodyPr>
            <a:spAutoFit/>
          </a:bodyPr>
          <a:lstStyle/>
          <a:p>
            <a:r>
              <a:rPr lang="en-US" dirty="0">
                <a:latin typeface="Calibri" panose="020F0502020204030204" pitchFamily="34" charset="0"/>
                <a:cs typeface="Calibri" panose="020F0502020204030204" pitchFamily="34" charset="0"/>
              </a:rPr>
              <a:t>The </a:t>
            </a:r>
            <a:r>
              <a:rPr lang="en-US" dirty="0">
                <a:solidFill>
                  <a:srgbClr val="006600"/>
                </a:solidFill>
                <a:latin typeface="Calibri" panose="020F0502020204030204" pitchFamily="34" charset="0"/>
                <a:cs typeface="Calibri" panose="020F0502020204030204" pitchFamily="34" charset="0"/>
              </a:rPr>
              <a:t>proportional valve </a:t>
            </a:r>
            <a:r>
              <a:rPr lang="en-US" dirty="0">
                <a:latin typeface="Calibri" panose="020F0502020204030204" pitchFamily="34" charset="0"/>
                <a:cs typeface="Calibri" panose="020F0502020204030204" pitchFamily="34" charset="0"/>
              </a:rPr>
              <a:t>V106 is a 2/2 proportional globe-like valve for fluid flow control.</a:t>
            </a:r>
          </a:p>
          <a:p>
            <a:r>
              <a:rPr lang="en-US" dirty="0">
                <a:latin typeface="Calibri" panose="020F0502020204030204" pitchFamily="34" charset="0"/>
                <a:cs typeface="Calibri" panose="020F0502020204030204" pitchFamily="34" charset="0"/>
              </a:rPr>
              <a:t>It can be used as a </a:t>
            </a:r>
            <a:r>
              <a:rPr lang="en-US" dirty="0">
                <a:solidFill>
                  <a:srgbClr val="006600"/>
                </a:solidFill>
                <a:latin typeface="Calibri" panose="020F0502020204030204" pitchFamily="34" charset="0"/>
                <a:cs typeface="Calibri" panose="020F0502020204030204" pitchFamily="34" charset="0"/>
              </a:rPr>
              <a:t>final control element</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The valve </a:t>
            </a:r>
            <a:r>
              <a:rPr lang="en-US" dirty="0">
                <a:solidFill>
                  <a:srgbClr val="006600"/>
                </a:solidFill>
                <a:latin typeface="Calibri" panose="020F0502020204030204" pitchFamily="34" charset="0"/>
                <a:cs typeface="Calibri" panose="020F0502020204030204" pitchFamily="34" charset="0"/>
              </a:rPr>
              <a:t>piston shutter </a:t>
            </a:r>
            <a:r>
              <a:rPr lang="en-US" dirty="0">
                <a:latin typeface="Calibri" panose="020F0502020204030204" pitchFamily="34" charset="0"/>
                <a:cs typeface="Calibri" panose="020F0502020204030204" pitchFamily="34" charset="0"/>
              </a:rPr>
              <a:t>is lifted from its seat according to the coil current of the M106 </a:t>
            </a:r>
            <a:r>
              <a:rPr lang="en-US" dirty="0">
                <a:solidFill>
                  <a:srgbClr val="006600"/>
                </a:solidFill>
                <a:latin typeface="Calibri" panose="020F0502020204030204" pitchFamily="34" charset="0"/>
                <a:cs typeface="Calibri" panose="020F0502020204030204" pitchFamily="34" charset="0"/>
              </a:rPr>
              <a:t>solenoid actuator</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The control signal, which is transformed into a PWM (</a:t>
            </a:r>
            <a:r>
              <a:rPr lang="en-US" dirty="0">
                <a:solidFill>
                  <a:srgbClr val="006600"/>
                </a:solidFill>
                <a:latin typeface="Calibri" panose="020F0502020204030204" pitchFamily="34" charset="0"/>
                <a:cs typeface="Calibri" panose="020F0502020204030204" pitchFamily="34" charset="0"/>
              </a:rPr>
              <a:t>pulse-with modulation</a:t>
            </a:r>
            <a:r>
              <a:rPr lang="en-US" dirty="0">
                <a:latin typeface="Calibri" panose="020F0502020204030204" pitchFamily="34" charset="0"/>
                <a:cs typeface="Calibri" panose="020F0502020204030204" pitchFamily="34" charset="0"/>
              </a:rPr>
              <a:t>) signal, lifts the piston from its seat</a:t>
            </a:r>
            <a:r>
              <a:rPr lang="it-IT" dirty="0">
                <a:latin typeface="Calibri" panose="020F0502020204030204" pitchFamily="34" charset="0"/>
                <a:cs typeface="Calibri" panose="020F0502020204030204" pitchFamily="34" charset="0"/>
              </a:rPr>
              <a:t>.</a:t>
            </a:r>
          </a:p>
        </p:txBody>
      </p:sp>
      <p:sp>
        <p:nvSpPr>
          <p:cNvPr id="8" name="Rettangolo 7"/>
          <p:cNvSpPr/>
          <p:nvPr/>
        </p:nvSpPr>
        <p:spPr>
          <a:xfrm>
            <a:off x="268941" y="4430330"/>
            <a:ext cx="6096000" cy="2366161"/>
          </a:xfrm>
          <a:prstGeom prst="rect">
            <a:avLst/>
          </a:prstGeom>
        </p:spPr>
        <p:txBody>
          <a:bodyPr>
            <a:spAutoFit/>
          </a:bodyPr>
          <a:lstStyle/>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PRINCIPLE OF OPERATION </a:t>
            </a:r>
          </a:p>
          <a:p>
            <a:r>
              <a:rPr lang="en-US" dirty="0">
                <a:latin typeface="Calibri" panose="020F0502020204030204" pitchFamily="34" charset="0"/>
                <a:cs typeface="Calibri" panose="020F0502020204030204" pitchFamily="34" charset="0"/>
              </a:rPr>
              <a:t>The regulation of the opening and closing of the valve is obtained by adjusting the coil current.</a:t>
            </a:r>
          </a:p>
          <a:p>
            <a:r>
              <a:rPr lang="en-US" dirty="0">
                <a:latin typeface="Calibri" panose="020F0502020204030204" pitchFamily="34" charset="0"/>
                <a:cs typeface="Calibri" panose="020F0502020204030204" pitchFamily="34" charset="0"/>
              </a:rPr>
              <a:t>In normal position the piston plug, with sealing rings, is pressed by the spring on the valve seat. When the coil current increases, the tensile force of the coil at some point will exceed the elastic reaction force of the spring. The piston rises. The fluid flows.</a:t>
            </a:r>
            <a:r>
              <a:rPr lang="it-IT" dirty="0">
                <a:latin typeface="Calibri" panose="020F0502020204030204" pitchFamily="34" charset="0"/>
                <a:cs typeface="Calibri" panose="020F0502020204030204" pitchFamily="34" charset="0"/>
              </a:rPr>
              <a:t> </a:t>
            </a:r>
          </a:p>
        </p:txBody>
      </p:sp>
      <p:pic>
        <p:nvPicPr>
          <p:cNvPr id="3" name="Immagine 2">
            <a:extLst>
              <a:ext uri="{FF2B5EF4-FFF2-40B4-BE49-F238E27FC236}">
                <a16:creationId xmlns:a16="http://schemas.microsoft.com/office/drawing/2014/main" id="{CA3748F6-6F7F-4FA5-A621-DFC785E988BD}"/>
              </a:ext>
            </a:extLst>
          </p:cNvPr>
          <p:cNvPicPr>
            <a:picLocks noChangeAspect="1"/>
          </p:cNvPicPr>
          <p:nvPr/>
        </p:nvPicPr>
        <p:blipFill>
          <a:blip r:embed="rId3"/>
          <a:stretch>
            <a:fillRect/>
          </a:stretch>
        </p:blipFill>
        <p:spPr>
          <a:xfrm>
            <a:off x="6364941" y="3190717"/>
            <a:ext cx="5701139" cy="3605774"/>
          </a:xfrm>
          <a:prstGeom prst="rect">
            <a:avLst/>
          </a:prstGeom>
        </p:spPr>
      </p:pic>
    </p:spTree>
    <p:extLst>
      <p:ext uri="{BB962C8B-B14F-4D97-AF65-F5344CB8AC3E}">
        <p14:creationId xmlns:p14="http://schemas.microsoft.com/office/powerpoint/2010/main" val="3497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618517"/>
            <a:ext cx="10364451" cy="543309"/>
          </a:xfrm>
        </p:spPr>
        <p:txBody>
          <a:bodyPr>
            <a:normAutofit fontScale="90000"/>
          </a:bodyPr>
          <a:lstStyle/>
          <a:p>
            <a:pPr lvl="0"/>
            <a:r>
              <a:rPr lang="it-IT" b="1" dirty="0">
                <a:solidFill>
                  <a:schemeClr val="tx2"/>
                </a:solidFill>
              </a:rPr>
              <a:t>BALL VALVE</a:t>
            </a:r>
            <a:br>
              <a:rPr lang="it-IT" dirty="0"/>
            </a:br>
            <a:endParaRPr lang="it-IT" dirty="0"/>
          </a:p>
        </p:txBody>
      </p:sp>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997089"/>
            <a:ext cx="6172260" cy="3974951"/>
          </a:xfrm>
          <a:prstGeom prst="rect">
            <a:avLst/>
          </a:prstGeom>
        </p:spPr>
      </p:pic>
      <p:sp>
        <p:nvSpPr>
          <p:cNvPr id="5" name="Rettangolo 4"/>
          <p:cNvSpPr/>
          <p:nvPr/>
        </p:nvSpPr>
        <p:spPr>
          <a:xfrm>
            <a:off x="6320908" y="1626500"/>
            <a:ext cx="5334937" cy="4420249"/>
          </a:xfrm>
          <a:prstGeom prst="rect">
            <a:avLst/>
          </a:prstGeom>
        </p:spPr>
        <p:txBody>
          <a:bodyPr wrap="square">
            <a:spAutoFit/>
          </a:bodyPr>
          <a:lstStyle/>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ON/OFF ball valve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V102 with a 2-position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pneumatic actuator </a:t>
            </a:r>
            <a:r>
              <a:rPr lang="en-US" dirty="0">
                <a:latin typeface="Calibri" panose="020F0502020204030204" pitchFamily="34" charset="0"/>
                <a:ea typeface="Calibri" panose="020F0502020204030204" pitchFamily="34" charset="0"/>
                <a:cs typeface="Times New Roman" panose="02020603050405020304" pitchFamily="18" charset="0"/>
              </a:rPr>
              <a:t>has the task of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switching the liquid flow from the upper tank B102 to the lower tank B101.</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it-IT" u="sng"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PRINCIPLE</a:t>
            </a: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OPERATION </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V102 is opened and closed by a quarter-turn pneumatic drive.</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consists of a brass ball valve (1) with rotary drive (4) using the "scotch yoke" principle. According to this principle a linear motion is transformed into a rotary motion.</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 solenoid M102 (2), the pneumatic valve 5/2 (3) and the box for electrical signals (5) are mounted on the rotary actuator.</a:t>
            </a:r>
            <a:endParaRPr lang="it-IT" dirty="0"/>
          </a:p>
        </p:txBody>
      </p:sp>
    </p:spTree>
    <p:extLst>
      <p:ext uri="{BB962C8B-B14F-4D97-AF65-F5344CB8AC3E}">
        <p14:creationId xmlns:p14="http://schemas.microsoft.com/office/powerpoint/2010/main" val="131525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2109" y="195795"/>
            <a:ext cx="10364451" cy="511036"/>
          </a:xfrm>
        </p:spPr>
        <p:txBody>
          <a:bodyPr>
            <a:normAutofit fontScale="90000"/>
          </a:bodyPr>
          <a:lstStyle/>
          <a:p>
            <a:pPr lvl="0"/>
            <a:r>
              <a:rPr lang="it-IT" sz="4400" b="1" dirty="0">
                <a:solidFill>
                  <a:schemeClr val="tx2"/>
                </a:solidFill>
              </a:rPr>
              <a:t>PUMP</a:t>
            </a:r>
            <a:endParaRPr lang="it-IT" dirty="0"/>
          </a:p>
        </p:txBody>
      </p:sp>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4305901" cy="3286584"/>
          </a:xfrm>
          <a:prstGeom prst="rect">
            <a:avLst/>
          </a:prstGeom>
        </p:spPr>
      </p:pic>
      <p:sp>
        <p:nvSpPr>
          <p:cNvPr id="5" name="Rettangolo 4"/>
          <p:cNvSpPr/>
          <p:nvPr/>
        </p:nvSpPr>
        <p:spPr>
          <a:xfrm>
            <a:off x="4532556" y="750899"/>
            <a:ext cx="6096000" cy="2900346"/>
          </a:xfrm>
          <a:prstGeom prst="rect">
            <a:avLst/>
          </a:prstGeom>
        </p:spPr>
        <p:txBody>
          <a:bodyPr>
            <a:spAutoFit/>
          </a:bodyPr>
          <a:lstStyle/>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P101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centrifugal pump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delivers the liquid from the B101 tank through the piping system.</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operated by the M101 electric motor as an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actuator</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can be used as a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final control element</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centrifugal pump with a flow rate of about 5 L/min guarantees a continuous flow of liquid.</a:t>
            </a:r>
          </a:p>
          <a:p>
            <a:pPr algn="just">
              <a:lnSpc>
                <a:spcPct val="107000"/>
              </a:lnSpc>
              <a:spcAft>
                <a:spcPts val="3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Webdings" panose="05030102010509060703" pitchFamily="18" charset="2"/>
              </a:rPr>
              <a:t>	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pump must not run dry, in which case noise will be heard. However, a short period of dry running will not damage the pump (max 15 minutes).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110168" y="4105275"/>
            <a:ext cx="6236844" cy="2269147"/>
          </a:xfrm>
          <a:prstGeom prst="rect">
            <a:avLst/>
          </a:prstGeom>
        </p:spPr>
        <p:txBody>
          <a:bodyPr wrap="square">
            <a:spAutoFit/>
          </a:bodyPr>
          <a:lstStyle/>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PRINCIPLE OF OPERATION </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rotor</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with blades rotates at high speed in a spiral-shaped casing of the pump. The rotor is driven by an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electric motor</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Fluid enters the pump body through the suction nozzle, which is aligned with the rotary axis.</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fluid is radially accelerated by the rotor and is discharged from the pump body tangentially through the discharge nozzle.</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39C972D7-7673-4297-B94C-D3DDACD90F36}"/>
              </a:ext>
            </a:extLst>
          </p:cNvPr>
          <p:cNvPicPr>
            <a:picLocks noChangeAspect="1"/>
          </p:cNvPicPr>
          <p:nvPr/>
        </p:nvPicPr>
        <p:blipFill>
          <a:blip r:embed="rId3"/>
          <a:stretch>
            <a:fillRect/>
          </a:stretch>
        </p:blipFill>
        <p:spPr>
          <a:xfrm>
            <a:off x="6691086" y="3571981"/>
            <a:ext cx="5231089" cy="3242477"/>
          </a:xfrm>
          <a:prstGeom prst="rect">
            <a:avLst/>
          </a:prstGeom>
        </p:spPr>
      </p:pic>
    </p:spTree>
    <p:extLst>
      <p:ext uri="{BB962C8B-B14F-4D97-AF65-F5344CB8AC3E}">
        <p14:creationId xmlns:p14="http://schemas.microsoft.com/office/powerpoint/2010/main" val="38340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2109" y="195795"/>
            <a:ext cx="10364451" cy="511036"/>
          </a:xfrm>
        </p:spPr>
        <p:txBody>
          <a:bodyPr>
            <a:normAutofit fontScale="90000"/>
          </a:bodyPr>
          <a:lstStyle/>
          <a:p>
            <a:pPr lvl="0"/>
            <a:r>
              <a:rPr lang="it-IT" sz="4400" b="1" dirty="0">
                <a:solidFill>
                  <a:schemeClr val="tx2"/>
                </a:solidFill>
              </a:rPr>
              <a:t>PUMP</a:t>
            </a:r>
            <a:endParaRPr lang="it-IT" dirty="0"/>
          </a:p>
        </p:txBody>
      </p:sp>
      <p:sp>
        <p:nvSpPr>
          <p:cNvPr id="7" name="Rettangolo 6"/>
          <p:cNvSpPr/>
          <p:nvPr/>
        </p:nvSpPr>
        <p:spPr>
          <a:xfrm>
            <a:off x="1708149" y="975766"/>
            <a:ext cx="6236844" cy="375552"/>
          </a:xfrm>
          <a:prstGeom prst="rect">
            <a:avLst/>
          </a:prstGeom>
        </p:spPr>
        <p:txBody>
          <a:bodyPr wrap="square">
            <a:spAutoFit/>
          </a:bodyPr>
          <a:lstStyle/>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PUMP CHARACTERISTICS</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1708149" y="1613971"/>
            <a:ext cx="8775702" cy="3630058"/>
          </a:xfrm>
          <a:prstGeom prst="rect">
            <a:avLst/>
          </a:prstGeom>
        </p:spPr>
      </p:pic>
    </p:spTree>
    <p:extLst>
      <p:ext uri="{BB962C8B-B14F-4D97-AF65-F5344CB8AC3E}">
        <p14:creationId xmlns:p14="http://schemas.microsoft.com/office/powerpoint/2010/main" val="1799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4683" y="80966"/>
            <a:ext cx="10364451" cy="779977"/>
          </a:xfrm>
        </p:spPr>
        <p:txBody>
          <a:bodyPr>
            <a:normAutofit fontScale="90000"/>
          </a:bodyPr>
          <a:lstStyle/>
          <a:p>
            <a:br>
              <a:rPr lang="it-IT" b="1" dirty="0">
                <a:solidFill>
                  <a:schemeClr val="accent1"/>
                </a:solidFill>
              </a:rPr>
            </a:br>
            <a:r>
              <a:rPr lang="it-IT" b="1" dirty="0">
                <a:solidFill>
                  <a:schemeClr val="accent1"/>
                </a:solidFill>
              </a:rPr>
              <a:t>MPS® PA COMPACT WORKSTATION</a:t>
            </a:r>
            <a:endParaRPr lang="it-IT" dirty="0">
              <a:solidFill>
                <a:schemeClr val="accent1"/>
              </a:solidFill>
            </a:endParaRPr>
          </a:p>
        </p:txBody>
      </p:sp>
      <p:sp>
        <p:nvSpPr>
          <p:cNvPr id="3" name="Segnaposto contenuto 2"/>
          <p:cNvSpPr>
            <a:spLocks noGrp="1"/>
          </p:cNvSpPr>
          <p:nvPr>
            <p:ph sz="quarter" idx="13"/>
          </p:nvPr>
        </p:nvSpPr>
        <p:spPr>
          <a:xfrm>
            <a:off x="6928053" y="1864701"/>
            <a:ext cx="5047282" cy="2314673"/>
          </a:xfrm>
        </p:spPr>
        <p:txBody>
          <a:bodyPr wrap="square">
            <a:spAutoFit/>
          </a:bodyPr>
          <a:lstStyle/>
          <a:p>
            <a:pPr marL="0" indent="0">
              <a:buNone/>
            </a:pPr>
            <a:r>
              <a:rPr lang="it-IT" u="sng" cap="none" dirty="0" err="1"/>
              <a:t>OUTLINE</a:t>
            </a:r>
            <a:r>
              <a:rPr lang="it-IT" u="sng" cap="none" dirty="0"/>
              <a:t> OF </a:t>
            </a:r>
            <a:r>
              <a:rPr lang="it-IT" u="sng" cap="none" dirty="0" err="1"/>
              <a:t>THIS</a:t>
            </a:r>
            <a:r>
              <a:rPr lang="it-IT" u="sng" cap="none" dirty="0"/>
              <a:t> PRESENTATION:</a:t>
            </a:r>
          </a:p>
          <a:p>
            <a:r>
              <a:rPr lang="it-IT" sz="1800" cap="none" dirty="0" err="1"/>
              <a:t>Process</a:t>
            </a:r>
            <a:r>
              <a:rPr lang="it-IT" sz="1800" cap="none" dirty="0"/>
              <a:t> </a:t>
            </a:r>
            <a:r>
              <a:rPr lang="it-IT" sz="1800" cap="none" dirty="0" err="1"/>
              <a:t>Instrumentation</a:t>
            </a:r>
            <a:endParaRPr lang="it-IT" sz="1800" cap="none" dirty="0"/>
          </a:p>
          <a:p>
            <a:r>
              <a:rPr lang="it-IT" sz="1800" cap="none" dirty="0"/>
              <a:t>Feedback control loop </a:t>
            </a:r>
            <a:r>
              <a:rPr lang="it-IT" sz="1800" cap="none" dirty="0" err="1"/>
              <a:t>components</a:t>
            </a:r>
            <a:endParaRPr lang="it-IT" sz="1800" cap="none" dirty="0"/>
          </a:p>
          <a:p>
            <a:r>
              <a:rPr lang="it-IT" sz="1800" cap="none" dirty="0"/>
              <a:t>P&amp;ID</a:t>
            </a:r>
          </a:p>
          <a:p>
            <a:r>
              <a:rPr lang="it-IT" cap="none" dirty="0"/>
              <a:t>Software </a:t>
            </a:r>
            <a:r>
              <a:rPr lang="it-IT" cap="none" dirty="0" err="1"/>
              <a:t>supplied</a:t>
            </a:r>
            <a:endParaRPr lang="it-IT" cap="none"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1581958" y="989705"/>
            <a:ext cx="4898942" cy="5346550"/>
          </a:xfrm>
          <a:prstGeom prst="rect">
            <a:avLst/>
          </a:prstGeom>
        </p:spPr>
      </p:pic>
    </p:spTree>
    <p:extLst>
      <p:ext uri="{BB962C8B-B14F-4D97-AF65-F5344CB8AC3E}">
        <p14:creationId xmlns:p14="http://schemas.microsoft.com/office/powerpoint/2010/main" val="325365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7550" y="1"/>
            <a:ext cx="9762196" cy="969484"/>
          </a:xfrm>
        </p:spPr>
        <p:txBody>
          <a:bodyPr/>
          <a:lstStyle/>
          <a:p>
            <a:pPr algn="r"/>
            <a:r>
              <a:rPr lang="it-IT" b="1" dirty="0" err="1"/>
              <a:t>heating</a:t>
            </a:r>
            <a:r>
              <a:rPr lang="it-IT" b="1" dirty="0"/>
              <a:t> </a:t>
            </a:r>
            <a:r>
              <a:rPr lang="it-IT" b="1" dirty="0" err="1"/>
              <a:t>element</a:t>
            </a:r>
            <a:r>
              <a:rPr lang="it-IT" b="1" dirty="0"/>
              <a:t>		</a:t>
            </a:r>
            <a:endParaRPr lang="it-IT" b="1" dirty="0">
              <a:solidFill>
                <a:schemeClr val="tx2"/>
              </a:solidFill>
            </a:endParaRPr>
          </a:p>
        </p:txBody>
      </p:sp>
      <p:pic>
        <p:nvPicPr>
          <p:cNvPr id="4"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5011078" cy="3424237"/>
          </a:xfrm>
        </p:spPr>
      </p:pic>
      <p:sp>
        <p:nvSpPr>
          <p:cNvPr id="5" name="Rettangolo 4"/>
          <p:cNvSpPr/>
          <p:nvPr/>
        </p:nvSpPr>
        <p:spPr>
          <a:xfrm>
            <a:off x="5188770" y="824632"/>
            <a:ext cx="6904613" cy="3054234"/>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E104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ohmic</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heater</a:t>
            </a:r>
            <a:r>
              <a:rPr lang="en-US" dirty="0">
                <a:latin typeface="Calibri" panose="020F0502020204030204" pitchFamily="34" charset="0"/>
                <a:ea typeface="Calibri" panose="020F0502020204030204" pitchFamily="34" charset="0"/>
                <a:cs typeface="Times New Roman" panose="02020603050405020304" pitchFamily="18" charset="0"/>
              </a:rPr>
              <a:t> uses an electric resistance via a 230 V AC power supply.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It can be used as a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final control element</a:t>
            </a: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It is screwed into a 50 mm diameter hole in the tank B101. It must be operated only when it is immersed in the liquid. Two operating modes facilitate strictly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digital</a:t>
            </a:r>
            <a:r>
              <a:rPr lang="en-US" dirty="0">
                <a:latin typeface="Calibri" panose="020F0502020204030204" pitchFamily="34" charset="0"/>
                <a:ea typeface="Calibri" panose="020F0502020204030204" pitchFamily="34" charset="0"/>
                <a:cs typeface="Times New Roman" panose="02020603050405020304" pitchFamily="18" charset="0"/>
              </a:rPr>
              <a:t> or </a:t>
            </a:r>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analog</a:t>
            </a:r>
            <a:r>
              <a:rPr lang="en-US" dirty="0">
                <a:latin typeface="Calibri" panose="020F0502020204030204" pitchFamily="34" charset="0"/>
                <a:ea typeface="Calibri" panose="020F0502020204030204" pitchFamily="34" charset="0"/>
                <a:cs typeface="Times New Roman" panose="02020603050405020304" pitchFamily="18" charset="0"/>
              </a:rPr>
              <a:t> operation. If the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digital operating mode </a:t>
            </a:r>
            <a:r>
              <a:rPr lang="en-US" dirty="0">
                <a:latin typeface="Calibri" panose="020F0502020204030204" pitchFamily="34" charset="0"/>
                <a:ea typeface="Calibri" panose="020F0502020204030204" pitchFamily="34" charset="0"/>
                <a:cs typeface="Times New Roman" panose="02020603050405020304" pitchFamily="18" charset="0"/>
              </a:rPr>
              <a:t>is used, the heater is switched on and off via a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24 V input signal</a:t>
            </a:r>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 the case of </a:t>
            </a:r>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analog operation</a:t>
            </a:r>
            <a:r>
              <a:rPr lang="en-US" dirty="0">
                <a:latin typeface="Calibri" panose="020F0502020204030204" pitchFamily="34" charset="0"/>
                <a:ea typeface="Calibri" panose="020F0502020204030204" pitchFamily="34" charset="0"/>
                <a:cs typeface="Times New Roman" panose="02020603050405020304" pitchFamily="18" charset="0"/>
              </a:rPr>
              <a:t>, the heating power can be continuously adjusted via an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input signal from 0 to 10 V</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271" y="4685997"/>
            <a:ext cx="4744112" cy="2172003"/>
          </a:xfrm>
          <a:prstGeom prst="rect">
            <a:avLst/>
          </a:prstGeom>
        </p:spPr>
      </p:pic>
      <p:sp>
        <p:nvSpPr>
          <p:cNvPr id="7" name="Rettangolo 6"/>
          <p:cNvSpPr/>
          <p:nvPr/>
        </p:nvSpPr>
        <p:spPr>
          <a:xfrm>
            <a:off x="154452" y="3750413"/>
            <a:ext cx="6367534" cy="3023072"/>
          </a:xfrm>
          <a:prstGeom prst="rect">
            <a:avLst/>
          </a:prstGeom>
        </p:spPr>
        <p:txBody>
          <a:bodyPr wrap="square">
            <a:spAutoFit/>
          </a:bodyPr>
          <a:lstStyle/>
          <a:p>
            <a:pPr>
              <a:lnSpc>
                <a:spcPct val="107000"/>
              </a:lnSpc>
              <a:spcAft>
                <a:spcPts val="800"/>
              </a:spcAft>
            </a:pPr>
            <a:r>
              <a:rPr lang="it-IT" sz="1600" u="sng" dirty="0" err="1">
                <a:latin typeface="Calibri" panose="020F0502020204030204" pitchFamily="34" charset="0"/>
                <a:ea typeface="Calibri" panose="020F0502020204030204" pitchFamily="34" charset="0"/>
                <a:cs typeface="Times New Roman" panose="02020603050405020304" pitchFamily="18" charset="0"/>
              </a:rPr>
              <a:t>Heater</a:t>
            </a:r>
            <a:r>
              <a:rPr lang="it-IT" sz="1600" u="sng" dirty="0">
                <a:latin typeface="Calibri" panose="020F0502020204030204" pitchFamily="34" charset="0"/>
                <a:ea typeface="Calibri" panose="020F0502020204030204" pitchFamily="34" charset="0"/>
                <a:cs typeface="Times New Roman" panose="02020603050405020304" pitchFamily="18" charset="0"/>
              </a:rPr>
              <a:t> control</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control is performed only through the activation of a binary output. To use the heating element as a continuous output, a </a:t>
            </a:r>
            <a:r>
              <a:rPr lang="en-US" sz="1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pulse width modulation </a:t>
            </a:r>
            <a:r>
              <a:rPr lang="en-US" sz="1600" dirty="0">
                <a:latin typeface="Calibri" panose="020F0502020204030204" pitchFamily="34" charset="0"/>
                <a:ea typeface="Calibri" panose="020F0502020204030204" pitchFamily="34" charset="0"/>
                <a:cs typeface="Times New Roman" panose="02020603050405020304" pitchFamily="18" charset="0"/>
              </a:rPr>
              <a:t>(PWM) must be used. Basically this modulation consists in sending a sequence of pulses which has a constant period T (time period ≤ 20 s) as shown in the figure, where Q represents the thermal power.</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In manual, the switch-on time t</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 is taken as the integer greater than the% (pulse width) of T inserted as a value by the user.</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In automatic control, the controller establishes the values of the switch-on time t</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 and the switch-off time t</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97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01512" y="0"/>
            <a:ext cx="10364451" cy="1243919"/>
          </a:xfrm>
        </p:spPr>
        <p:txBody>
          <a:bodyPr/>
          <a:lstStyle/>
          <a:p>
            <a:r>
              <a:rPr lang="it-IT" b="1" dirty="0"/>
              <a:t>REFRIGERANT</a:t>
            </a:r>
            <a:br>
              <a:rPr lang="it-IT" b="1" dirty="0">
                <a:solidFill>
                  <a:schemeClr val="tx2"/>
                </a:solidFill>
              </a:rPr>
            </a:br>
            <a:r>
              <a:rPr lang="it-IT" b="1" dirty="0">
                <a:solidFill>
                  <a:schemeClr val="tx2"/>
                </a:solidFill>
              </a:rPr>
              <a:t>(</a:t>
            </a:r>
            <a:r>
              <a:rPr lang="it-IT" b="1" i="1" dirty="0">
                <a:solidFill>
                  <a:srgbClr val="FF00FF"/>
                </a:solidFill>
              </a:rPr>
              <a:t>WATER-AIR COOLER</a:t>
            </a:r>
            <a:r>
              <a:rPr lang="it-IT" b="1" dirty="0">
                <a:solidFill>
                  <a:schemeClr val="tx2"/>
                </a:solidFill>
              </a:rPr>
              <a:t>)</a:t>
            </a:r>
            <a:endParaRPr lang="it-IT" b="1" i="1" dirty="0">
              <a:solidFill>
                <a:schemeClr val="tx2"/>
              </a:solidFill>
            </a:endParaRPr>
          </a:p>
        </p:txBody>
      </p:sp>
      <p:pic>
        <p:nvPicPr>
          <p:cNvPr id="4"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4572910" cy="2366682"/>
          </a:xfr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362" y="4731001"/>
            <a:ext cx="4184638" cy="2126999"/>
          </a:xfrm>
          <a:prstGeom prst="rect">
            <a:avLst/>
          </a:prstGeom>
        </p:spPr>
      </p:pic>
      <p:sp>
        <p:nvSpPr>
          <p:cNvPr id="7" name="Rettangolo 6"/>
          <p:cNvSpPr/>
          <p:nvPr/>
        </p:nvSpPr>
        <p:spPr>
          <a:xfrm>
            <a:off x="273437" y="3197312"/>
            <a:ext cx="7408433" cy="2358915"/>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water-air cooler is a water-to-air heat exchanger (heat exchanger made of a pipe coil with aluminum fins) driven by two axial fans with a DC motor. Speed control is operated with an analog </a:t>
            </a:r>
            <a:r>
              <a:rPr lang="en-US" b="1" dirty="0">
                <a:latin typeface="Calibri" panose="020F0502020204030204" pitchFamily="34" charset="0"/>
                <a:ea typeface="Calibri" panose="020F0502020204030204" pitchFamily="34" charset="0"/>
                <a:cs typeface="Times New Roman" panose="02020603050405020304" pitchFamily="18" charset="0"/>
              </a:rPr>
              <a:t>voltage signal 0-10 V</a:t>
            </a:r>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 motor encoder feedback signal provides the motor rotation speed: only one motor encoder is connected for use.</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encoder </a:t>
            </a:r>
            <a:r>
              <a:rPr lang="en-US" b="1" dirty="0">
                <a:latin typeface="Calibri" panose="020F0502020204030204" pitchFamily="34" charset="0"/>
                <a:ea typeface="Calibri" panose="020F0502020204030204" pitchFamily="34" charset="0"/>
                <a:cs typeface="Times New Roman" panose="02020603050405020304" pitchFamily="18" charset="0"/>
              </a:rPr>
              <a:t>square wave </a:t>
            </a:r>
            <a:r>
              <a:rPr lang="en-US" dirty="0">
                <a:latin typeface="Calibri" panose="020F0502020204030204" pitchFamily="34" charset="0"/>
                <a:ea typeface="Calibri" panose="020F0502020204030204" pitchFamily="34" charset="0"/>
                <a:cs typeface="Times New Roman" panose="02020603050405020304" pitchFamily="18" charset="0"/>
              </a:rPr>
              <a:t>signal is converted with a </a:t>
            </a:r>
            <a:r>
              <a:rPr lang="en-US" b="1" dirty="0">
                <a:latin typeface="Calibri" panose="020F0502020204030204" pitchFamily="34" charset="0"/>
                <a:ea typeface="Calibri" panose="020F0502020204030204" pitchFamily="34" charset="0"/>
                <a:cs typeface="Times New Roman" panose="02020603050405020304" pitchFamily="18" charset="0"/>
              </a:rPr>
              <a:t>frequency transducer </a:t>
            </a:r>
            <a:r>
              <a:rPr lang="en-US" dirty="0">
                <a:latin typeface="Calibri" panose="020F0502020204030204" pitchFamily="34" charset="0"/>
                <a:ea typeface="Calibri" panose="020F0502020204030204" pitchFamily="34" charset="0"/>
                <a:cs typeface="Times New Roman" panose="02020603050405020304" pitchFamily="18" charset="0"/>
              </a:rPr>
              <a:t>into a 0-10 V voltage signal for processing with the controller.</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2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a:t>P&amp;ID</a:t>
            </a:r>
            <a:endParaRPr lang="en-US" dirty="0"/>
          </a:p>
        </p:txBody>
      </p:sp>
      <p:sp>
        <p:nvSpPr>
          <p:cNvPr id="3" name="Segnaposto testo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437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3194" y="9368"/>
            <a:ext cx="10364451" cy="1160406"/>
          </a:xfrm>
        </p:spPr>
        <p:txBody>
          <a:bodyPr/>
          <a:lstStyle/>
          <a:p>
            <a:r>
              <a:rPr lang="en-US" dirty="0"/>
              <a:t>MPS PA® COMPACT WORKSTATION </a:t>
            </a:r>
            <a:br>
              <a:rPr lang="en-US" dirty="0"/>
            </a:br>
            <a:r>
              <a:rPr lang="en-US" dirty="0"/>
              <a:t>SIMPLIFIED </a:t>
            </a:r>
            <a:r>
              <a:rPr lang="en-US" dirty="0" err="1"/>
              <a:t>P&amp;ID</a:t>
            </a:r>
            <a:endParaRPr lang="en-US" dirty="0"/>
          </a:p>
        </p:txBody>
      </p:sp>
      <p:pic>
        <p:nvPicPr>
          <p:cNvPr id="4" name="Immagine 3">
            <a:extLst>
              <a:ext uri="{FF2B5EF4-FFF2-40B4-BE49-F238E27FC236}">
                <a16:creationId xmlns:a16="http://schemas.microsoft.com/office/drawing/2014/main" id="{A7A8C24E-5171-4F21-AFD9-1BCCB2DCDCB9}"/>
              </a:ext>
            </a:extLst>
          </p:cNvPr>
          <p:cNvPicPr/>
          <p:nvPr/>
        </p:nvPicPr>
        <p:blipFill>
          <a:blip r:embed="rId2">
            <a:grayscl/>
          </a:blip>
          <a:stretch>
            <a:fillRect/>
          </a:stretch>
        </p:blipFill>
        <p:spPr bwMode="auto">
          <a:xfrm>
            <a:off x="2930987" y="1499813"/>
            <a:ext cx="6192631" cy="4900986"/>
          </a:xfrm>
          <a:prstGeom prst="rect">
            <a:avLst/>
          </a:prstGeom>
          <a:noFill/>
          <a:ln>
            <a:solidFill>
              <a:schemeClr val="tx1"/>
            </a:solidFill>
          </a:ln>
        </p:spPr>
      </p:pic>
      <p:grpSp>
        <p:nvGrpSpPr>
          <p:cNvPr id="5" name="Gruppo 4">
            <a:extLst>
              <a:ext uri="{FF2B5EF4-FFF2-40B4-BE49-F238E27FC236}">
                <a16:creationId xmlns:a16="http://schemas.microsoft.com/office/drawing/2014/main" id="{630BBBD4-8BFA-425E-8DC7-7D220E9220ED}"/>
              </a:ext>
            </a:extLst>
          </p:cNvPr>
          <p:cNvGrpSpPr/>
          <p:nvPr/>
        </p:nvGrpSpPr>
        <p:grpSpPr>
          <a:xfrm>
            <a:off x="4239463" y="1080649"/>
            <a:ext cx="5266701" cy="3616848"/>
            <a:chOff x="2902101" y="1066799"/>
            <a:chExt cx="5266701" cy="3546765"/>
          </a:xfrm>
        </p:grpSpPr>
        <p:sp>
          <p:nvSpPr>
            <p:cNvPr id="6" name="Ovale 5">
              <a:extLst>
                <a:ext uri="{FF2B5EF4-FFF2-40B4-BE49-F238E27FC236}">
                  <a16:creationId xmlns:a16="http://schemas.microsoft.com/office/drawing/2014/main" id="{44E2BE61-A6AF-4049-A20A-CF312FE5840F}"/>
                </a:ext>
              </a:extLst>
            </p:cNvPr>
            <p:cNvSpPr/>
            <p:nvPr/>
          </p:nvSpPr>
          <p:spPr>
            <a:xfrm>
              <a:off x="2902101" y="1772070"/>
              <a:ext cx="1447471" cy="1855797"/>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a:extLst>
                <a:ext uri="{FF2B5EF4-FFF2-40B4-BE49-F238E27FC236}">
                  <a16:creationId xmlns:a16="http://schemas.microsoft.com/office/drawing/2014/main" id="{163AABC8-5C7A-44C2-9E29-75F187B28532}"/>
                </a:ext>
              </a:extLst>
            </p:cNvPr>
            <p:cNvSpPr/>
            <p:nvPr/>
          </p:nvSpPr>
          <p:spPr>
            <a:xfrm>
              <a:off x="5175002" y="2617198"/>
              <a:ext cx="1447471" cy="1996366"/>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14B07E0F-11B8-4C3F-978E-9D4C58114B9E}"/>
                </a:ext>
              </a:extLst>
            </p:cNvPr>
            <p:cNvSpPr txBox="1"/>
            <p:nvPr/>
          </p:nvSpPr>
          <p:spPr>
            <a:xfrm>
              <a:off x="7176655" y="1066799"/>
              <a:ext cx="992147" cy="362176"/>
            </a:xfrm>
            <a:prstGeom prst="rect">
              <a:avLst/>
            </a:prstGeom>
            <a:noFill/>
            <a:ln w="31750">
              <a:solidFill>
                <a:srgbClr val="0070C0"/>
              </a:solidFill>
            </a:ln>
          </p:spPr>
          <p:txBody>
            <a:bodyPr wrap="square" rtlCol="0">
              <a:spAutoFit/>
            </a:bodyPr>
            <a:lstStyle/>
            <a:p>
              <a:r>
                <a:rPr lang="it-IT" b="1" dirty="0">
                  <a:latin typeface="Calibri" panose="020F0502020204030204" pitchFamily="34" charset="0"/>
                  <a:cs typeface="Calibri" panose="020F0502020204030204" pitchFamily="34" charset="0"/>
                </a:rPr>
                <a:t>Tanks</a:t>
              </a:r>
            </a:p>
          </p:txBody>
        </p:sp>
        <p:cxnSp>
          <p:nvCxnSpPr>
            <p:cNvPr id="9" name="Connettore 1 16">
              <a:extLst>
                <a:ext uri="{FF2B5EF4-FFF2-40B4-BE49-F238E27FC236}">
                  <a16:creationId xmlns:a16="http://schemas.microsoft.com/office/drawing/2014/main" id="{2C3F3A88-1029-4842-A562-B4E35D1A0B25}"/>
                </a:ext>
              </a:extLst>
            </p:cNvPr>
            <p:cNvCxnSpPr>
              <a:cxnSpLocks/>
              <a:stCxn id="6" idx="0"/>
              <a:endCxn id="8" idx="1"/>
            </p:cNvCxnSpPr>
            <p:nvPr/>
          </p:nvCxnSpPr>
          <p:spPr>
            <a:xfrm flipV="1">
              <a:off x="3625837" y="1247887"/>
              <a:ext cx="3550818" cy="524183"/>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Connettore 1 18">
              <a:extLst>
                <a:ext uri="{FF2B5EF4-FFF2-40B4-BE49-F238E27FC236}">
                  <a16:creationId xmlns:a16="http://schemas.microsoft.com/office/drawing/2014/main" id="{065291A2-452B-440E-AE58-668E5D89CBBA}"/>
                </a:ext>
              </a:extLst>
            </p:cNvPr>
            <p:cNvCxnSpPr>
              <a:cxnSpLocks/>
              <a:stCxn id="8" idx="2"/>
              <a:endCxn id="7" idx="7"/>
            </p:cNvCxnSpPr>
            <p:nvPr/>
          </p:nvCxnSpPr>
          <p:spPr>
            <a:xfrm flipH="1">
              <a:off x="6410496" y="1428975"/>
              <a:ext cx="1262233" cy="148058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1" name="Gruppo 10">
            <a:extLst>
              <a:ext uri="{FF2B5EF4-FFF2-40B4-BE49-F238E27FC236}">
                <a16:creationId xmlns:a16="http://schemas.microsoft.com/office/drawing/2014/main" id="{9482A561-7487-48D5-8957-5B777B2B9AB2}"/>
              </a:ext>
            </a:extLst>
          </p:cNvPr>
          <p:cNvGrpSpPr/>
          <p:nvPr/>
        </p:nvGrpSpPr>
        <p:grpSpPr>
          <a:xfrm>
            <a:off x="7146417" y="3527068"/>
            <a:ext cx="2816656" cy="1800533"/>
            <a:chOff x="5500255" y="3722598"/>
            <a:chExt cx="2816656" cy="1800533"/>
          </a:xfrm>
        </p:grpSpPr>
        <p:sp>
          <p:nvSpPr>
            <p:cNvPr id="12" name="Ovale 11">
              <a:extLst>
                <a:ext uri="{FF2B5EF4-FFF2-40B4-BE49-F238E27FC236}">
                  <a16:creationId xmlns:a16="http://schemas.microsoft.com/office/drawing/2014/main" id="{7B7DE717-59CD-4B32-A40C-66164E3183FC}"/>
                </a:ext>
              </a:extLst>
            </p:cNvPr>
            <p:cNvSpPr/>
            <p:nvPr/>
          </p:nvSpPr>
          <p:spPr>
            <a:xfrm>
              <a:off x="5500255" y="3722598"/>
              <a:ext cx="889946" cy="117763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668FE6BE-6961-43D3-BDD0-8E1E823B2E54}"/>
                </a:ext>
              </a:extLst>
            </p:cNvPr>
            <p:cNvSpPr txBox="1"/>
            <p:nvPr/>
          </p:nvSpPr>
          <p:spPr>
            <a:xfrm>
              <a:off x="7024254" y="4876800"/>
              <a:ext cx="1292657" cy="646331"/>
            </a:xfrm>
            <a:prstGeom prst="rect">
              <a:avLst/>
            </a:prstGeom>
            <a:noFill/>
            <a:ln w="31750">
              <a:solidFill>
                <a:srgbClr val="FF0000"/>
              </a:solidFill>
            </a:ln>
          </p:spPr>
          <p:txBody>
            <a:bodyPr wrap="square" rtlCol="0">
              <a:spAutoFit/>
            </a:bodyPr>
            <a:lstStyle/>
            <a:p>
              <a:r>
                <a:rPr lang="it-IT" b="1" dirty="0" err="1">
                  <a:latin typeface="Calibri" panose="020F0502020204030204" pitchFamily="34" charset="0"/>
                  <a:cs typeface="Calibri" panose="020F0502020204030204" pitchFamily="34" charset="0"/>
                </a:rPr>
                <a:t>Heating</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element</a:t>
              </a:r>
              <a:endParaRPr lang="it-IT" b="1" dirty="0">
                <a:latin typeface="Calibri" panose="020F0502020204030204" pitchFamily="34" charset="0"/>
                <a:cs typeface="Calibri" panose="020F0502020204030204" pitchFamily="34" charset="0"/>
              </a:endParaRPr>
            </a:p>
          </p:txBody>
        </p:sp>
        <p:cxnSp>
          <p:nvCxnSpPr>
            <p:cNvPr id="14" name="Connettore 1 22">
              <a:extLst>
                <a:ext uri="{FF2B5EF4-FFF2-40B4-BE49-F238E27FC236}">
                  <a16:creationId xmlns:a16="http://schemas.microsoft.com/office/drawing/2014/main" id="{DF60AAB8-533C-4685-B733-B6A6503C9561}"/>
                </a:ext>
              </a:extLst>
            </p:cNvPr>
            <p:cNvCxnSpPr>
              <a:cxnSpLocks/>
              <a:stCxn id="12" idx="5"/>
              <a:endCxn id="13" idx="0"/>
            </p:cNvCxnSpPr>
            <p:nvPr/>
          </p:nvCxnSpPr>
          <p:spPr>
            <a:xfrm>
              <a:off x="6259871" y="4727772"/>
              <a:ext cx="1410712" cy="14902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uppo 14">
            <a:extLst>
              <a:ext uri="{FF2B5EF4-FFF2-40B4-BE49-F238E27FC236}">
                <a16:creationId xmlns:a16="http://schemas.microsoft.com/office/drawing/2014/main" id="{7A543056-2AD8-48E3-8732-63330F19CE48}"/>
              </a:ext>
            </a:extLst>
          </p:cNvPr>
          <p:cNvGrpSpPr/>
          <p:nvPr/>
        </p:nvGrpSpPr>
        <p:grpSpPr>
          <a:xfrm>
            <a:off x="6306962" y="4652444"/>
            <a:ext cx="2172430" cy="1583150"/>
            <a:chOff x="3241964" y="4211782"/>
            <a:chExt cx="2172430" cy="1583150"/>
          </a:xfrm>
        </p:grpSpPr>
        <p:sp>
          <p:nvSpPr>
            <p:cNvPr id="16" name="Ovale 15">
              <a:extLst>
                <a:ext uri="{FF2B5EF4-FFF2-40B4-BE49-F238E27FC236}">
                  <a16:creationId xmlns:a16="http://schemas.microsoft.com/office/drawing/2014/main" id="{3F720025-1B33-4F64-8A79-31A906716F3F}"/>
                </a:ext>
              </a:extLst>
            </p:cNvPr>
            <p:cNvSpPr/>
            <p:nvPr/>
          </p:nvSpPr>
          <p:spPr>
            <a:xfrm>
              <a:off x="3241964" y="4211782"/>
              <a:ext cx="1108363" cy="1177636"/>
            </a:xfrm>
            <a:prstGeom prst="ellipse">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CasellaDiTesto 16">
              <a:extLst>
                <a:ext uri="{FF2B5EF4-FFF2-40B4-BE49-F238E27FC236}">
                  <a16:creationId xmlns:a16="http://schemas.microsoft.com/office/drawing/2014/main" id="{915CD8FB-8F5A-4117-948D-74ED634EC392}"/>
                </a:ext>
              </a:extLst>
            </p:cNvPr>
            <p:cNvSpPr txBox="1"/>
            <p:nvPr/>
          </p:nvSpPr>
          <p:spPr>
            <a:xfrm>
              <a:off x="4522340" y="5420859"/>
              <a:ext cx="892054" cy="374073"/>
            </a:xfrm>
            <a:prstGeom prst="rect">
              <a:avLst/>
            </a:prstGeom>
            <a:noFill/>
            <a:ln w="31750">
              <a:solidFill>
                <a:srgbClr val="002060"/>
              </a:solidFill>
            </a:ln>
          </p:spPr>
          <p:txBody>
            <a:bodyPr wrap="square" rtlCol="0">
              <a:spAutoFit/>
            </a:bodyPr>
            <a:lstStyle/>
            <a:p>
              <a:r>
                <a:rPr lang="it-IT" b="1" dirty="0">
                  <a:latin typeface="Calibri" panose="020F0502020204030204" pitchFamily="34" charset="0"/>
                  <a:cs typeface="Calibri" panose="020F0502020204030204" pitchFamily="34" charset="0"/>
                </a:rPr>
                <a:t>Pump</a:t>
              </a:r>
            </a:p>
          </p:txBody>
        </p:sp>
        <p:cxnSp>
          <p:nvCxnSpPr>
            <p:cNvPr id="18" name="Connettore 1 29">
              <a:extLst>
                <a:ext uri="{FF2B5EF4-FFF2-40B4-BE49-F238E27FC236}">
                  <a16:creationId xmlns:a16="http://schemas.microsoft.com/office/drawing/2014/main" id="{C130BB2A-E27D-4E3C-A0C4-412968C9ADAF}"/>
                </a:ext>
              </a:extLst>
            </p:cNvPr>
            <p:cNvCxnSpPr>
              <a:cxnSpLocks/>
              <a:stCxn id="16" idx="4"/>
              <a:endCxn id="17" idx="1"/>
            </p:cNvCxnSpPr>
            <p:nvPr/>
          </p:nvCxnSpPr>
          <p:spPr>
            <a:xfrm>
              <a:off x="3796146" y="5389418"/>
              <a:ext cx="726194" cy="218478"/>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9" name="Gruppo 18">
            <a:extLst>
              <a:ext uri="{FF2B5EF4-FFF2-40B4-BE49-F238E27FC236}">
                <a16:creationId xmlns:a16="http://schemas.microsoft.com/office/drawing/2014/main" id="{30908CFE-40AF-496F-BF1A-741C142C4C1F}"/>
              </a:ext>
            </a:extLst>
          </p:cNvPr>
          <p:cNvGrpSpPr/>
          <p:nvPr/>
        </p:nvGrpSpPr>
        <p:grpSpPr>
          <a:xfrm>
            <a:off x="1984696" y="4946070"/>
            <a:ext cx="4008147" cy="1620983"/>
            <a:chOff x="508435" y="4946070"/>
            <a:chExt cx="4008147" cy="1620983"/>
          </a:xfrm>
        </p:grpSpPr>
        <p:sp>
          <p:nvSpPr>
            <p:cNvPr id="20" name="Ovale 19">
              <a:extLst>
                <a:ext uri="{FF2B5EF4-FFF2-40B4-BE49-F238E27FC236}">
                  <a16:creationId xmlns:a16="http://schemas.microsoft.com/office/drawing/2014/main" id="{F275C76A-DE8A-4EBD-98C2-8C2F6CB72BA9}"/>
                </a:ext>
              </a:extLst>
            </p:cNvPr>
            <p:cNvSpPr/>
            <p:nvPr/>
          </p:nvSpPr>
          <p:spPr>
            <a:xfrm>
              <a:off x="2216729" y="5389417"/>
              <a:ext cx="2299853" cy="1177636"/>
            </a:xfrm>
            <a:prstGeom prst="ellipse">
              <a:avLst/>
            </a:prstGeom>
            <a:noFill/>
            <a:ln w="31750">
              <a:solidFill>
                <a:srgbClr val="AB0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CasellaDiTesto 20">
              <a:extLst>
                <a:ext uri="{FF2B5EF4-FFF2-40B4-BE49-F238E27FC236}">
                  <a16:creationId xmlns:a16="http://schemas.microsoft.com/office/drawing/2014/main" id="{3631F136-7BFD-441E-959A-11015979E165}"/>
                </a:ext>
              </a:extLst>
            </p:cNvPr>
            <p:cNvSpPr txBox="1"/>
            <p:nvPr/>
          </p:nvSpPr>
          <p:spPr>
            <a:xfrm>
              <a:off x="508435" y="4946070"/>
              <a:ext cx="1217585" cy="646331"/>
            </a:xfrm>
            <a:prstGeom prst="rect">
              <a:avLst/>
            </a:prstGeom>
            <a:noFill/>
            <a:ln w="31750">
              <a:solidFill>
                <a:srgbClr val="AB0043"/>
              </a:solidFill>
            </a:ln>
          </p:spPr>
          <p:txBody>
            <a:bodyPr wrap="square" rtlCol="0">
              <a:spAutoFit/>
            </a:bodyPr>
            <a:lstStyle/>
            <a:p>
              <a:r>
                <a:rPr lang="it-IT" b="1" i="1" dirty="0">
                  <a:latin typeface="Calibri" panose="020F0502020204030204" pitchFamily="34" charset="0"/>
                  <a:cs typeface="Calibri" panose="020F0502020204030204" pitchFamily="34" charset="0"/>
                </a:rPr>
                <a:t>Water-Air cooler</a:t>
              </a:r>
            </a:p>
          </p:txBody>
        </p:sp>
        <p:cxnSp>
          <p:nvCxnSpPr>
            <p:cNvPr id="22" name="Connettore 1 48">
              <a:extLst>
                <a:ext uri="{FF2B5EF4-FFF2-40B4-BE49-F238E27FC236}">
                  <a16:creationId xmlns:a16="http://schemas.microsoft.com/office/drawing/2014/main" id="{0C9FBDC6-916B-4A43-9B27-650F1A7BCB4E}"/>
                </a:ext>
              </a:extLst>
            </p:cNvPr>
            <p:cNvCxnSpPr>
              <a:cxnSpLocks/>
              <a:stCxn id="21" idx="3"/>
              <a:endCxn id="20" idx="1"/>
            </p:cNvCxnSpPr>
            <p:nvPr/>
          </p:nvCxnSpPr>
          <p:spPr>
            <a:xfrm>
              <a:off x="1726020" y="5269236"/>
              <a:ext cx="827515" cy="292642"/>
            </a:xfrm>
            <a:prstGeom prst="line">
              <a:avLst/>
            </a:prstGeom>
            <a:ln w="31750">
              <a:solidFill>
                <a:srgbClr val="AB004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994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SUPPLIED Software</a:t>
            </a:r>
          </a:p>
        </p:txBody>
      </p:sp>
      <p:sp>
        <p:nvSpPr>
          <p:cNvPr id="3" name="Segnaposto testo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627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6375400" y="2780816"/>
            <a:ext cx="5816600" cy="4067175"/>
          </a:xfrm>
          <a:prstGeom prst="rect">
            <a:avLst/>
          </a:prstGeom>
          <a:noFill/>
        </p:spPr>
      </p:pic>
      <p:sp>
        <p:nvSpPr>
          <p:cNvPr id="6" name="Rettangolo 5"/>
          <p:cNvSpPr/>
          <p:nvPr/>
        </p:nvSpPr>
        <p:spPr>
          <a:xfrm>
            <a:off x="164950" y="2879968"/>
            <a:ext cx="6096000" cy="3454600"/>
          </a:xfrm>
          <a:prstGeom prst="rect">
            <a:avLst/>
          </a:prstGeom>
        </p:spPr>
        <p:txBody>
          <a:bodyPr>
            <a:spAutoFit/>
          </a:bodyPr>
          <a:lstStyle/>
          <a:p>
            <a:pPr algn="just">
              <a:lnSpc>
                <a:spcPct val="107000"/>
              </a:lnSpc>
              <a:spcAft>
                <a:spcPts val="3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it-IT"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FluidLab</a:t>
            </a:r>
            <a:r>
              <a:rPr lang="it-IT"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®-PA </a:t>
            </a:r>
            <a:r>
              <a:rPr lang="it-IT"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closed</a:t>
            </a:r>
            <a:r>
              <a:rPr lang="it-IT"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loop</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software,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combination with the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EasyPort</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digital / analog" card connected to a PC, offers the possibility of measuring, analyzing and managing signals.</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Three main functions are integrated:</a:t>
            </a:r>
          </a:p>
          <a:p>
            <a:pPr marL="285750" indent="-285750" algn="just">
              <a:lnSpc>
                <a:spcPct val="107000"/>
              </a:lnSpc>
              <a:spcAft>
                <a:spcPts val="300"/>
              </a:spcAft>
              <a:buFont typeface="Arial" panose="020B0604020202020204" pitchFamily="34" charset="0"/>
              <a:buChar char="•"/>
            </a:pPr>
            <a:r>
              <a:rPr lang="it-IT" b="1"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Measuring</a:t>
            </a:r>
            <a:r>
              <a:rPr lang="it-IT"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control</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the detection, display and analysis of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input signals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8 digital/4 analog</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Font typeface="Arial" panose="020B0604020202020204" pitchFamily="34" charset="0"/>
              <a:buChar char="•"/>
            </a:pPr>
            <a:r>
              <a:rPr lang="en-US" b="1" i="1" dirty="0">
                <a:solidFill>
                  <a:srgbClr val="000000"/>
                </a:solidFill>
                <a:latin typeface="Calibri" panose="020F0502020204030204" pitchFamily="34" charset="0"/>
                <a:cs typeface="Times New Roman" panose="02020603050405020304" pitchFamily="18" charset="0"/>
              </a:rPr>
              <a:t>Characteristics</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continuous or binary handling of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output signals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8 digital/2 analog</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300"/>
              </a:spcAft>
              <a:buFont typeface="Arial" panose="020B0604020202020204" pitchFamily="34" charset="0"/>
              <a:buChar char="•"/>
            </a:pPr>
            <a:r>
              <a:rPr lang="it-IT" b="1"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Closed</a:t>
            </a:r>
            <a:r>
              <a:rPr lang="it-IT"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loop control</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adjust a closed loop system with 2 modes: "2 point"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relay</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or "continuous"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PID type controllers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P, I, PI, PD)</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magine 8">
            <a:extLst>
              <a:ext uri="{FF2B5EF4-FFF2-40B4-BE49-F238E27FC236}">
                <a16:creationId xmlns:a16="http://schemas.microsoft.com/office/drawing/2014/main" id="{975B4E54-2B96-49F8-938D-7DB21CC8AF12}"/>
              </a:ext>
            </a:extLst>
          </p:cNvPr>
          <p:cNvPicPr>
            <a:picLocks noChangeAspect="1"/>
          </p:cNvPicPr>
          <p:nvPr/>
        </p:nvPicPr>
        <p:blipFill>
          <a:blip r:embed="rId3"/>
          <a:stretch>
            <a:fillRect/>
          </a:stretch>
        </p:blipFill>
        <p:spPr>
          <a:xfrm>
            <a:off x="164950" y="78927"/>
            <a:ext cx="4523164" cy="2801041"/>
          </a:xfrm>
          <a:prstGeom prst="rect">
            <a:avLst/>
          </a:prstGeom>
        </p:spPr>
      </p:pic>
      <p:sp>
        <p:nvSpPr>
          <p:cNvPr id="2" name="Titolo 1"/>
          <p:cNvSpPr>
            <a:spLocks noGrp="1"/>
          </p:cNvSpPr>
          <p:nvPr>
            <p:ph type="title"/>
          </p:nvPr>
        </p:nvSpPr>
        <p:spPr>
          <a:xfrm>
            <a:off x="2872590" y="252397"/>
            <a:ext cx="10364451" cy="1596177"/>
          </a:xfrm>
        </p:spPr>
        <p:txBody>
          <a:bodyPr>
            <a:normAutofit/>
          </a:bodyPr>
          <a:lstStyle/>
          <a:p>
            <a:pPr lvl="0" defTabSz="457200">
              <a:lnSpc>
                <a:spcPct val="100000"/>
              </a:lnSpc>
              <a:spcBef>
                <a:spcPts val="0"/>
              </a:spcBef>
            </a:pPr>
            <a:r>
              <a:rPr lang="it-IT" b="1" dirty="0"/>
              <a:t>THE </a:t>
            </a:r>
            <a:r>
              <a:rPr lang="it-IT" b="1" dirty="0" err="1"/>
              <a:t>SW</a:t>
            </a:r>
            <a:r>
              <a:rPr lang="it-IT" b="1" dirty="0"/>
              <a:t> </a:t>
            </a:r>
            <a:r>
              <a:rPr lang="it-IT" b="1" dirty="0" err="1"/>
              <a:t>FluidLab-PA</a:t>
            </a:r>
            <a:r>
              <a:rPr lang="it-IT" b="1" dirty="0"/>
              <a:t> </a:t>
            </a:r>
            <a:r>
              <a:rPr lang="it-IT" b="1" dirty="0" err="1"/>
              <a:t>closed</a:t>
            </a:r>
            <a:r>
              <a:rPr lang="it-IT" b="1" dirty="0"/>
              <a:t>-loop</a:t>
            </a:r>
            <a:br>
              <a:rPr lang="it-IT" b="1" dirty="0"/>
            </a:br>
            <a:r>
              <a:rPr lang="en-US" sz="1800" cap="none" dirty="0">
                <a:solidFill>
                  <a:srgbClr val="2FA3EE">
                    <a:lumMod val="75000"/>
                  </a:srgbClr>
                </a:solidFill>
                <a:latin typeface="Tw Cen MT" panose="020B0602020104020603"/>
                <a:ea typeface="+mn-ea"/>
                <a:cs typeface="+mn-cs"/>
                <a:sym typeface="Webdings" panose="05030102010509060703" pitchFamily="18" charset="2"/>
              </a:rPr>
              <a:t>   O</a:t>
            </a:r>
            <a:r>
              <a:rPr lang="en-US" sz="1800" cap="none" dirty="0">
                <a:solidFill>
                  <a:srgbClr val="2FA3EE">
                    <a:lumMod val="75000"/>
                  </a:srgbClr>
                </a:solidFill>
                <a:latin typeface="Tw Cen MT" panose="020B0602020104020603"/>
                <a:ea typeface="+mn-ea"/>
                <a:cs typeface="+mn-cs"/>
              </a:rPr>
              <a:t>perating system MS Windows</a:t>
            </a:r>
            <a:r>
              <a:rPr lang="it-IT" sz="1800" i="1" cap="none" dirty="0">
                <a:solidFill>
                  <a:srgbClr val="2FA3EE">
                    <a:lumMod val="75000"/>
                  </a:srgbClr>
                </a:solidFill>
                <a:latin typeface="Calibri" panose="020F0502020204030204" pitchFamily="34" charset="0"/>
                <a:ea typeface="Calibri" panose="020F0502020204030204" pitchFamily="34" charset="0"/>
                <a:cs typeface="Times New Roman" panose="02020603050405020304" pitchFamily="18" charset="0"/>
              </a:rPr>
              <a:t>®</a:t>
            </a:r>
            <a:endParaRPr lang="it-IT" b="1" dirty="0"/>
          </a:p>
        </p:txBody>
      </p:sp>
    </p:spTree>
    <p:extLst>
      <p:ext uri="{BB962C8B-B14F-4D97-AF65-F5344CB8AC3E}">
        <p14:creationId xmlns:p14="http://schemas.microsoft.com/office/powerpoint/2010/main" val="416629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64950" y="3133357"/>
            <a:ext cx="4939830" cy="2308324"/>
          </a:xfrm>
          <a:prstGeom prst="rect">
            <a:avLst/>
          </a:prstGeom>
        </p:spPr>
        <p:txBody>
          <a:bodyPr wrap="square">
            <a:spAutoFit/>
          </a:bodyPr>
          <a:lstStyle/>
          <a:p>
            <a:pPr lvl="0" algn="just" defTabSz="914400" eaLnBrk="0" fontAlgn="base" hangingPunct="0">
              <a:spcBef>
                <a:spcPct val="0"/>
              </a:spcBef>
              <a:spcAft>
                <a:spcPct val="0"/>
              </a:spcAft>
            </a:pPr>
            <a:r>
              <a:rPr lang="en-US" altLang="it-IT" dirty="0">
                <a:latin typeface="Calibri" panose="020F0502020204030204" pitchFamily="34" charset="0"/>
                <a:ea typeface="Times New Roman" panose="02020603050405020304" pitchFamily="18" charset="0"/>
                <a:cs typeface="Calibri" panose="020F0502020204030204" pitchFamily="34" charset="0"/>
              </a:rPr>
              <a:t>With the set-up window it is possible to test the process, i.e., activate the various elements (actuator, pump, etc.) and check the reaction of the system on the analog channel (Channel).</a:t>
            </a:r>
          </a:p>
          <a:p>
            <a:pPr lvl="0" algn="just" defTabSz="914400" eaLnBrk="0" fontAlgn="base" hangingPunct="0">
              <a:spcBef>
                <a:spcPct val="0"/>
              </a:spcBef>
              <a:spcAft>
                <a:spcPct val="0"/>
              </a:spcAft>
            </a:pPr>
            <a:r>
              <a:rPr lang="en-US" altLang="it-IT" dirty="0">
                <a:latin typeface="Calibri" panose="020F0502020204030204" pitchFamily="34" charset="0"/>
                <a:ea typeface="Times New Roman" panose="02020603050405020304" pitchFamily="18" charset="0"/>
                <a:cs typeface="Calibri" panose="020F0502020204030204" pitchFamily="34" charset="0"/>
              </a:rPr>
              <a:t>On each channel, which corresponds to a process variable, the value is detected for each variable (voltage, factor, offset, filter, etc.) and, finally, the maximum value that it can assume.</a:t>
            </a:r>
            <a:endParaRPr lang="it-IT" altLang="it-IT" sz="2800" dirty="0">
              <a:latin typeface="Calibri" panose="020F0502020204030204" pitchFamily="34" charset="0"/>
              <a:cs typeface="Calibri" panose="020F0502020204030204" pitchFamily="34" charset="0"/>
            </a:endParaRPr>
          </a:p>
        </p:txBody>
      </p:sp>
      <p:pic>
        <p:nvPicPr>
          <p:cNvPr id="7" name="Immagin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780" y="2879969"/>
            <a:ext cx="6991741" cy="3908152"/>
          </a:xfrm>
          <a:prstGeom prst="rect">
            <a:avLst/>
          </a:prstGeom>
          <a:noFill/>
        </p:spPr>
      </p:pic>
      <p:pic>
        <p:nvPicPr>
          <p:cNvPr id="8" name="Immagine 7">
            <a:extLst>
              <a:ext uri="{FF2B5EF4-FFF2-40B4-BE49-F238E27FC236}">
                <a16:creationId xmlns:a16="http://schemas.microsoft.com/office/drawing/2014/main" id="{1DD85952-C82F-4059-B7B1-6D7CF4967718}"/>
              </a:ext>
            </a:extLst>
          </p:cNvPr>
          <p:cNvPicPr>
            <a:picLocks noChangeAspect="1"/>
          </p:cNvPicPr>
          <p:nvPr/>
        </p:nvPicPr>
        <p:blipFill>
          <a:blip r:embed="rId3"/>
          <a:stretch>
            <a:fillRect/>
          </a:stretch>
        </p:blipFill>
        <p:spPr>
          <a:xfrm>
            <a:off x="164950" y="78927"/>
            <a:ext cx="4523164" cy="2801041"/>
          </a:xfrm>
          <a:prstGeom prst="rect">
            <a:avLst/>
          </a:prstGeom>
        </p:spPr>
      </p:pic>
      <p:sp>
        <p:nvSpPr>
          <p:cNvPr id="2" name="Titolo 1"/>
          <p:cNvSpPr>
            <a:spLocks noGrp="1"/>
          </p:cNvSpPr>
          <p:nvPr>
            <p:ph type="title"/>
          </p:nvPr>
        </p:nvSpPr>
        <p:spPr>
          <a:xfrm>
            <a:off x="3668617" y="131123"/>
            <a:ext cx="8523383" cy="1596177"/>
          </a:xfrm>
        </p:spPr>
        <p:txBody>
          <a:bodyPr>
            <a:normAutofit/>
          </a:bodyPr>
          <a:lstStyle/>
          <a:p>
            <a:pPr algn="r"/>
            <a:r>
              <a:rPr lang="it-IT" b="1" dirty="0">
                <a:solidFill>
                  <a:srgbClr val="355071"/>
                </a:solidFill>
              </a:rPr>
              <a:t>THE </a:t>
            </a:r>
            <a:r>
              <a:rPr lang="it-IT" b="1" dirty="0" err="1">
                <a:solidFill>
                  <a:srgbClr val="355071"/>
                </a:solidFill>
              </a:rPr>
              <a:t>SW</a:t>
            </a:r>
            <a:r>
              <a:rPr lang="it-IT" b="1" dirty="0">
                <a:solidFill>
                  <a:srgbClr val="355071"/>
                </a:solidFill>
              </a:rPr>
              <a:t> </a:t>
            </a:r>
            <a:r>
              <a:rPr lang="it-IT" b="1" dirty="0" err="1">
                <a:solidFill>
                  <a:srgbClr val="355071"/>
                </a:solidFill>
              </a:rPr>
              <a:t>FluidLab-PA</a:t>
            </a:r>
            <a:r>
              <a:rPr lang="it-IT" b="1" dirty="0">
                <a:solidFill>
                  <a:srgbClr val="355071"/>
                </a:solidFill>
              </a:rPr>
              <a:t> </a:t>
            </a:r>
            <a:r>
              <a:rPr lang="it-IT" b="1" dirty="0" err="1">
                <a:solidFill>
                  <a:srgbClr val="355071"/>
                </a:solidFill>
              </a:rPr>
              <a:t>closed</a:t>
            </a:r>
            <a:r>
              <a:rPr lang="it-IT" b="1" dirty="0">
                <a:solidFill>
                  <a:srgbClr val="355071"/>
                </a:solidFill>
              </a:rPr>
              <a:t>-loop	</a:t>
            </a:r>
            <a:br>
              <a:rPr lang="it-IT" b="1" dirty="0">
                <a:solidFill>
                  <a:srgbClr val="355071"/>
                </a:solidFill>
              </a:rPr>
            </a:br>
            <a:r>
              <a:rPr lang="en-US" sz="1800" cap="none" dirty="0">
                <a:solidFill>
                  <a:srgbClr val="2FA3EE">
                    <a:lumMod val="75000"/>
                  </a:srgbClr>
                </a:solidFill>
                <a:latin typeface="Tw Cen MT" panose="020B0602020104020603"/>
                <a:sym typeface="Webdings" panose="05030102010509060703" pitchFamily="18" charset="2"/>
              </a:rPr>
              <a:t>   O</a:t>
            </a:r>
            <a:r>
              <a:rPr lang="en-US" sz="1800" cap="none" dirty="0">
                <a:solidFill>
                  <a:srgbClr val="2FA3EE">
                    <a:lumMod val="75000"/>
                  </a:srgbClr>
                </a:solidFill>
                <a:latin typeface="Tw Cen MT" panose="020B0602020104020603"/>
              </a:rPr>
              <a:t>perating system MS Windows</a:t>
            </a:r>
            <a:r>
              <a:rPr lang="it-IT" sz="1800" i="1" cap="none" dirty="0">
                <a:solidFill>
                  <a:srgbClr val="2FA3EE">
                    <a:lumMod val="75000"/>
                  </a:srgbClr>
                </a:solidFill>
                <a:latin typeface="Calibri" panose="020F0502020204030204" pitchFamily="34" charset="0"/>
                <a:ea typeface="Calibri" panose="020F0502020204030204" pitchFamily="34" charset="0"/>
                <a:cs typeface="Times New Roman" panose="02020603050405020304" pitchFamily="18" charset="0"/>
              </a:rPr>
              <a:t>®		</a:t>
            </a:r>
            <a:endParaRPr lang="it-IT" b="1" dirty="0"/>
          </a:p>
        </p:txBody>
      </p:sp>
    </p:spTree>
    <p:extLst>
      <p:ext uri="{BB962C8B-B14F-4D97-AF65-F5344CB8AC3E}">
        <p14:creationId xmlns:p14="http://schemas.microsoft.com/office/powerpoint/2010/main" val="62482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68617" y="131123"/>
            <a:ext cx="8523383" cy="1596177"/>
          </a:xfrm>
        </p:spPr>
        <p:txBody>
          <a:bodyPr>
            <a:normAutofit/>
          </a:bodyPr>
          <a:lstStyle/>
          <a:p>
            <a:pPr algn="r"/>
            <a:r>
              <a:rPr lang="it-IT" b="1" dirty="0">
                <a:solidFill>
                  <a:srgbClr val="355071"/>
                </a:solidFill>
              </a:rPr>
              <a:t>THE </a:t>
            </a:r>
            <a:r>
              <a:rPr lang="it-IT" b="1" dirty="0" err="1">
                <a:solidFill>
                  <a:srgbClr val="355071"/>
                </a:solidFill>
              </a:rPr>
              <a:t>SW</a:t>
            </a:r>
            <a:r>
              <a:rPr lang="it-IT" b="1" dirty="0">
                <a:solidFill>
                  <a:srgbClr val="355071"/>
                </a:solidFill>
              </a:rPr>
              <a:t> </a:t>
            </a:r>
            <a:r>
              <a:rPr lang="it-IT" b="1" dirty="0" err="1">
                <a:solidFill>
                  <a:srgbClr val="355071"/>
                </a:solidFill>
              </a:rPr>
              <a:t>FluidLab-PA</a:t>
            </a:r>
            <a:r>
              <a:rPr lang="it-IT" b="1" dirty="0">
                <a:solidFill>
                  <a:srgbClr val="355071"/>
                </a:solidFill>
              </a:rPr>
              <a:t> </a:t>
            </a:r>
            <a:r>
              <a:rPr lang="it-IT" b="1" dirty="0" err="1">
                <a:solidFill>
                  <a:srgbClr val="355071"/>
                </a:solidFill>
              </a:rPr>
              <a:t>closed</a:t>
            </a:r>
            <a:r>
              <a:rPr lang="it-IT" b="1" dirty="0">
                <a:solidFill>
                  <a:srgbClr val="355071"/>
                </a:solidFill>
              </a:rPr>
              <a:t>-loop	</a:t>
            </a:r>
            <a:br>
              <a:rPr lang="it-IT" b="1" dirty="0">
                <a:solidFill>
                  <a:srgbClr val="355071"/>
                </a:solidFill>
              </a:rPr>
            </a:br>
            <a:r>
              <a:rPr lang="en-US" sz="1800" cap="none" dirty="0">
                <a:solidFill>
                  <a:srgbClr val="2FA3EE">
                    <a:lumMod val="75000"/>
                  </a:srgbClr>
                </a:solidFill>
                <a:latin typeface="Tw Cen MT" panose="020B0602020104020603"/>
                <a:sym typeface="Webdings" panose="05030102010509060703" pitchFamily="18" charset="2"/>
              </a:rPr>
              <a:t>   O</a:t>
            </a:r>
            <a:r>
              <a:rPr lang="en-US" sz="1800" cap="none" dirty="0">
                <a:solidFill>
                  <a:srgbClr val="2FA3EE">
                    <a:lumMod val="75000"/>
                  </a:srgbClr>
                </a:solidFill>
                <a:latin typeface="Tw Cen MT" panose="020B0602020104020603"/>
              </a:rPr>
              <a:t>perating system MS Windows</a:t>
            </a:r>
            <a:r>
              <a:rPr lang="it-IT" sz="1800" i="1" cap="none" dirty="0">
                <a:solidFill>
                  <a:srgbClr val="2FA3EE">
                    <a:lumMod val="75000"/>
                  </a:srgbClr>
                </a:solidFill>
                <a:latin typeface="Calibri" panose="020F0502020204030204" pitchFamily="34" charset="0"/>
                <a:ea typeface="Calibri" panose="020F0502020204030204" pitchFamily="34" charset="0"/>
                <a:cs typeface="Times New Roman" panose="02020603050405020304" pitchFamily="18" charset="0"/>
              </a:rPr>
              <a:t>®		</a:t>
            </a:r>
            <a:endParaRPr lang="it-IT" b="1" dirty="0"/>
          </a:p>
        </p:txBody>
      </p:sp>
      <p:sp>
        <p:nvSpPr>
          <p:cNvPr id="3" name="Rettangolo 2">
            <a:extLst>
              <a:ext uri="{FF2B5EF4-FFF2-40B4-BE49-F238E27FC236}">
                <a16:creationId xmlns:a16="http://schemas.microsoft.com/office/drawing/2014/main" id="{DA928294-70D7-9F45-ADA4-248D1CB39CCF}"/>
              </a:ext>
            </a:extLst>
          </p:cNvPr>
          <p:cNvSpPr/>
          <p:nvPr/>
        </p:nvSpPr>
        <p:spPr>
          <a:xfrm>
            <a:off x="164950" y="5653236"/>
            <a:ext cx="6096000" cy="923330"/>
          </a:xfrm>
          <a:prstGeom prst="rect">
            <a:avLst/>
          </a:prstGeom>
        </p:spPr>
        <p:txBody>
          <a:bodyPr>
            <a:spAutoFit/>
          </a:bodyPr>
          <a:lstStyle/>
          <a:p>
            <a:r>
              <a:rPr lang="en-US" dirty="0"/>
              <a:t>the Fluid-Lab PA software displays (see </a:t>
            </a:r>
            <a:r>
              <a:rPr lang="en-GB" dirty="0"/>
              <a:t>Figure 4</a:t>
            </a:r>
            <a:r>
              <a:rPr lang="en-US" dirty="0"/>
              <a:t>) and logs SP(t) and PV(t) as non-dimensional values, i.e., normalized with respect to the maximum allowed level value</a:t>
            </a:r>
            <a:endParaRPr lang="it-IT" dirty="0"/>
          </a:p>
        </p:txBody>
      </p:sp>
    </p:spTree>
    <p:extLst>
      <p:ext uri="{BB962C8B-B14F-4D97-AF65-F5344CB8AC3E}">
        <p14:creationId xmlns:p14="http://schemas.microsoft.com/office/powerpoint/2010/main" val="283248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SW </a:t>
            </a:r>
            <a:r>
              <a:rPr lang="it-IT" b="1" dirty="0" err="1"/>
              <a:t>EasyVEEP</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592" y="0"/>
            <a:ext cx="2286000" cy="1714500"/>
          </a:xfrm>
          <a:prstGeom prst="rect">
            <a:avLst/>
          </a:prstGeom>
        </p:spPr>
      </p:pic>
      <p:sp>
        <p:nvSpPr>
          <p:cNvPr id="4" name="Rettangolo 3"/>
          <p:cNvSpPr/>
          <p:nvPr/>
        </p:nvSpPr>
        <p:spPr>
          <a:xfrm>
            <a:off x="3500318" y="2214694"/>
            <a:ext cx="7777908" cy="3785652"/>
          </a:xfrm>
          <a:prstGeom prst="rect">
            <a:avLst/>
          </a:prstGeom>
        </p:spPr>
        <p:txBody>
          <a:bodyPr wrap="square">
            <a:spAutoFit/>
          </a:bodyPr>
          <a:lstStyle/>
          <a:p>
            <a:r>
              <a:rPr lang="en-US" sz="2400" dirty="0" err="1"/>
              <a:t>EasyVEEP</a:t>
            </a:r>
            <a:r>
              <a:rPr lang="en-US" sz="2400" dirty="0"/>
              <a:t> is the new, free graphic 2D process simulation program with numerous attractive examples for PLC training.</a:t>
            </a:r>
          </a:p>
          <a:p>
            <a:endParaRPr lang="en-US" sz="2400" dirty="0"/>
          </a:p>
          <a:p>
            <a:r>
              <a:rPr lang="en-US" sz="2400" dirty="0"/>
              <a:t>PLC training has to be fun. This includes realistic exercises and processes. </a:t>
            </a:r>
          </a:p>
          <a:p>
            <a:endParaRPr lang="en-US" sz="2400" dirty="0"/>
          </a:p>
          <a:p>
            <a:r>
              <a:rPr lang="en-US" sz="2400" dirty="0"/>
              <a:t>The </a:t>
            </a:r>
            <a:r>
              <a:rPr lang="en-US" sz="2400" dirty="0" err="1"/>
              <a:t>EasyVEEP</a:t>
            </a:r>
            <a:r>
              <a:rPr lang="en-US" sz="2400" dirty="0"/>
              <a:t> process simulation program supplies the exercise description. Trainees develop the STEP 7 program. And the connections between the PC, </a:t>
            </a:r>
            <a:r>
              <a:rPr lang="en-US" sz="2400" dirty="0" err="1"/>
              <a:t>EasyPort</a:t>
            </a:r>
            <a:r>
              <a:rPr lang="en-US" sz="2400" dirty="0"/>
              <a:t> and the S7 are quickly and easily made with the cables supplied. </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90" y="1970642"/>
            <a:ext cx="3086100" cy="3886200"/>
          </a:xfrm>
          <a:prstGeom prst="rect">
            <a:avLst/>
          </a:prstGeom>
        </p:spPr>
      </p:pic>
    </p:spTree>
    <p:extLst>
      <p:ext uri="{BB962C8B-B14F-4D97-AF65-F5344CB8AC3E}">
        <p14:creationId xmlns:p14="http://schemas.microsoft.com/office/powerpoint/2010/main" val="329250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54227" y="250824"/>
            <a:ext cx="9710310" cy="1025525"/>
          </a:xfrm>
        </p:spPr>
        <p:txBody>
          <a:bodyPr>
            <a:normAutofit/>
          </a:bodyPr>
          <a:lstStyle/>
          <a:p>
            <a:r>
              <a:rPr lang="it-IT" b="1" dirty="0" err="1">
                <a:solidFill>
                  <a:schemeClr val="accent1"/>
                </a:solidFill>
              </a:rPr>
              <a:t>MPS</a:t>
            </a:r>
            <a:r>
              <a:rPr lang="it-IT" b="1" dirty="0">
                <a:solidFill>
                  <a:schemeClr val="accent1"/>
                </a:solidFill>
              </a:rPr>
              <a:t>® PA COMPACT WORKSTATION</a:t>
            </a:r>
            <a:br>
              <a:rPr lang="it-IT" b="1" dirty="0">
                <a:solidFill>
                  <a:schemeClr val="accent1"/>
                </a:solidFill>
              </a:rPr>
            </a:br>
            <a:r>
              <a:rPr lang="en-GB" altLang="it-IT" i="1" dirty="0">
                <a:solidFill>
                  <a:srgbClr val="FF00FF"/>
                </a:solidFill>
              </a:rPr>
              <a:t>Components</a:t>
            </a:r>
            <a:endParaRPr lang="it-IT" i="1" dirty="0">
              <a:solidFill>
                <a:srgbClr val="FF00FF"/>
              </a:solidFill>
            </a:endParaRPr>
          </a:p>
        </p:txBody>
      </p:sp>
      <p:grpSp>
        <p:nvGrpSpPr>
          <p:cNvPr id="47" name="Gruppo 46"/>
          <p:cNvGrpSpPr/>
          <p:nvPr/>
        </p:nvGrpSpPr>
        <p:grpSpPr>
          <a:xfrm>
            <a:off x="1678600" y="1731963"/>
            <a:ext cx="9777545" cy="4833937"/>
            <a:chOff x="1678600" y="1731963"/>
            <a:chExt cx="9777545" cy="4833937"/>
          </a:xfrm>
        </p:grpSpPr>
        <p:pic>
          <p:nvPicPr>
            <p:cNvPr id="6" name="Picture 46" descr="d00031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100" y="1871663"/>
              <a:ext cx="655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n_pcs_kom_plus_oben_c_Ausschni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250" y="1765300"/>
              <a:ext cx="461486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8512" y="5029200"/>
              <a:ext cx="1143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612" y="6059488"/>
              <a:ext cx="1136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312" y="2555875"/>
              <a:ext cx="6953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3512" y="4508500"/>
              <a:ext cx="8461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3512" y="5270500"/>
              <a:ext cx="7620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0275" y="5867400"/>
              <a:ext cx="10588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16"/>
            <p:cNvSpPr>
              <a:spLocks noChangeShapeType="1"/>
            </p:cNvSpPr>
            <p:nvPr/>
          </p:nvSpPr>
          <p:spPr bwMode="auto">
            <a:xfrm flipH="1">
              <a:off x="3582012" y="5270500"/>
              <a:ext cx="21844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7"/>
            <p:cNvSpPr>
              <a:spLocks noChangeShapeType="1"/>
            </p:cNvSpPr>
            <p:nvPr/>
          </p:nvSpPr>
          <p:spPr bwMode="auto">
            <a:xfrm flipV="1">
              <a:off x="7620612" y="5435600"/>
              <a:ext cx="965200" cy="203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8"/>
            <p:cNvSpPr>
              <a:spLocks noChangeShapeType="1"/>
            </p:cNvSpPr>
            <p:nvPr/>
          </p:nvSpPr>
          <p:spPr bwMode="auto">
            <a:xfrm>
              <a:off x="6604612" y="5842000"/>
              <a:ext cx="1917700" cy="4445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9"/>
            <p:cNvSpPr>
              <a:spLocks noChangeShapeType="1"/>
            </p:cNvSpPr>
            <p:nvPr/>
          </p:nvSpPr>
          <p:spPr bwMode="auto">
            <a:xfrm flipV="1">
              <a:off x="3747112" y="4559300"/>
              <a:ext cx="977900" cy="2159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 name="Line 20"/>
            <p:cNvSpPr>
              <a:spLocks noChangeShapeType="1"/>
            </p:cNvSpPr>
            <p:nvPr/>
          </p:nvSpPr>
          <p:spPr bwMode="auto">
            <a:xfrm>
              <a:off x="3175612" y="3263900"/>
              <a:ext cx="21844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 name="Line 21"/>
            <p:cNvSpPr>
              <a:spLocks noChangeShapeType="1"/>
            </p:cNvSpPr>
            <p:nvPr/>
          </p:nvSpPr>
          <p:spPr bwMode="auto">
            <a:xfrm flipV="1">
              <a:off x="3467712" y="5613400"/>
              <a:ext cx="2082800" cy="4191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2"/>
            <p:cNvSpPr>
              <a:spLocks noChangeShapeType="1"/>
            </p:cNvSpPr>
            <p:nvPr/>
          </p:nvSpPr>
          <p:spPr bwMode="auto">
            <a:xfrm flipV="1">
              <a:off x="6909412" y="2946400"/>
              <a:ext cx="1689100" cy="2921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2" name="Picture 25" descr="F:\Bild\193930.tif"/>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8885850" y="1731963"/>
              <a:ext cx="105886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4"/>
            <p:cNvSpPr>
              <a:spLocks noChangeArrowheads="1"/>
            </p:cNvSpPr>
            <p:nvPr/>
          </p:nvSpPr>
          <p:spPr bwMode="auto">
            <a:xfrm>
              <a:off x="1804012" y="3092450"/>
              <a:ext cx="723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a:latin typeface="MetaPlusLF" pitchFamily="2" charset="0"/>
                </a:rPr>
                <a:t>Tank</a:t>
              </a:r>
            </a:p>
          </p:txBody>
        </p:sp>
        <p:sp>
          <p:nvSpPr>
            <p:cNvPr id="24" name="Rectangle 6"/>
            <p:cNvSpPr>
              <a:spLocks noChangeArrowheads="1"/>
            </p:cNvSpPr>
            <p:nvPr/>
          </p:nvSpPr>
          <p:spPr bwMode="auto">
            <a:xfrm>
              <a:off x="1818300" y="6084888"/>
              <a:ext cx="7826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dirty="0">
                  <a:latin typeface="MetaPlusLF" pitchFamily="2" charset="0"/>
                </a:rPr>
                <a:t>Pump</a:t>
              </a:r>
            </a:p>
          </p:txBody>
        </p:sp>
        <p:sp>
          <p:nvSpPr>
            <p:cNvPr id="25" name="Rectangle 7"/>
            <p:cNvSpPr>
              <a:spLocks noChangeArrowheads="1"/>
            </p:cNvSpPr>
            <p:nvPr/>
          </p:nvSpPr>
          <p:spPr bwMode="auto">
            <a:xfrm>
              <a:off x="1905612" y="5243513"/>
              <a:ext cx="949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a:latin typeface="MetaPlusLF" pitchFamily="2" charset="0"/>
                </a:rPr>
                <a:t>Flow rate sensor</a:t>
              </a:r>
            </a:p>
          </p:txBody>
        </p:sp>
        <p:sp>
          <p:nvSpPr>
            <p:cNvPr id="26" name="Rectangle 8"/>
            <p:cNvSpPr>
              <a:spLocks noChangeArrowheads="1"/>
            </p:cNvSpPr>
            <p:nvPr/>
          </p:nvSpPr>
          <p:spPr bwMode="auto">
            <a:xfrm>
              <a:off x="10046620" y="1803400"/>
              <a:ext cx="10064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dirty="0">
                  <a:latin typeface="MetaPlusLF" pitchFamily="2" charset="0"/>
                </a:rPr>
                <a:t>Controller</a:t>
              </a:r>
            </a:p>
          </p:txBody>
        </p:sp>
        <p:sp>
          <p:nvSpPr>
            <p:cNvPr id="27" name="Rectangle 10"/>
            <p:cNvSpPr>
              <a:spLocks noChangeArrowheads="1"/>
            </p:cNvSpPr>
            <p:nvPr/>
          </p:nvSpPr>
          <p:spPr bwMode="auto">
            <a:xfrm>
              <a:off x="9761252" y="5257800"/>
              <a:ext cx="7826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a:latin typeface="MetaPlusLF" pitchFamily="2" charset="0"/>
                </a:rPr>
                <a:t>Trolley</a:t>
              </a:r>
            </a:p>
          </p:txBody>
        </p:sp>
        <p:sp>
          <p:nvSpPr>
            <p:cNvPr id="28" name="Rectangle 23"/>
            <p:cNvSpPr>
              <a:spLocks noChangeArrowheads="1"/>
            </p:cNvSpPr>
            <p:nvPr/>
          </p:nvSpPr>
          <p:spPr bwMode="auto">
            <a:xfrm>
              <a:off x="9761252" y="6131653"/>
              <a:ext cx="1211548" cy="26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dirty="0">
                  <a:latin typeface="MetaPlusLF" pitchFamily="2" charset="0"/>
                </a:rPr>
                <a:t>Profile plate</a:t>
              </a:r>
            </a:p>
          </p:txBody>
        </p:sp>
        <p:sp>
          <p:nvSpPr>
            <p:cNvPr id="29" name="Rectangle 5"/>
            <p:cNvSpPr>
              <a:spLocks noChangeArrowheads="1"/>
            </p:cNvSpPr>
            <p:nvPr/>
          </p:nvSpPr>
          <p:spPr bwMode="auto">
            <a:xfrm>
              <a:off x="1678600" y="4597400"/>
              <a:ext cx="1397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a:latin typeface="MetaPlusLF" pitchFamily="2" charset="0"/>
                </a:rPr>
                <a:t>Proportional </a:t>
              </a:r>
              <a:br>
                <a:rPr lang="en-GB" altLang="it-IT" sz="1600">
                  <a:latin typeface="MetaPlusLF" pitchFamily="2" charset="0"/>
                </a:rPr>
              </a:br>
              <a:r>
                <a:rPr lang="en-GB" altLang="it-IT" sz="1600">
                  <a:latin typeface="MetaPlusLF" pitchFamily="2" charset="0"/>
                </a:rPr>
                <a:t>valve</a:t>
              </a:r>
            </a:p>
          </p:txBody>
        </p:sp>
        <p:sp>
          <p:nvSpPr>
            <p:cNvPr id="30" name="Line 27"/>
            <p:cNvSpPr>
              <a:spLocks noChangeShapeType="1"/>
            </p:cNvSpPr>
            <p:nvPr/>
          </p:nvSpPr>
          <p:spPr bwMode="auto">
            <a:xfrm>
              <a:off x="3531212" y="2514600"/>
              <a:ext cx="19685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 name="Rectangle 28"/>
            <p:cNvSpPr>
              <a:spLocks noChangeArrowheads="1"/>
            </p:cNvSpPr>
            <p:nvPr/>
          </p:nvSpPr>
          <p:spPr bwMode="auto">
            <a:xfrm>
              <a:off x="2135800" y="2119313"/>
              <a:ext cx="949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a:latin typeface="MetaPlusLF" pitchFamily="2" charset="0"/>
                </a:rPr>
                <a:t>Ultrasonic sensor</a:t>
              </a:r>
            </a:p>
          </p:txBody>
        </p:sp>
        <p:sp>
          <p:nvSpPr>
            <p:cNvPr id="32" name="Line 29"/>
            <p:cNvSpPr>
              <a:spLocks noChangeShapeType="1"/>
            </p:cNvSpPr>
            <p:nvPr/>
          </p:nvSpPr>
          <p:spPr bwMode="auto">
            <a:xfrm flipV="1">
              <a:off x="7112612" y="2209800"/>
              <a:ext cx="18034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 name="Rectangle 30"/>
            <p:cNvSpPr>
              <a:spLocks noChangeArrowheads="1"/>
            </p:cNvSpPr>
            <p:nvPr/>
          </p:nvSpPr>
          <p:spPr bwMode="auto">
            <a:xfrm>
              <a:off x="9761252" y="2870200"/>
              <a:ext cx="10064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dirty="0">
                  <a:latin typeface="MetaPlusLF" pitchFamily="2" charset="0"/>
                </a:rPr>
                <a:t>I/O board</a:t>
              </a:r>
            </a:p>
          </p:txBody>
        </p:sp>
        <p:sp>
          <p:nvSpPr>
            <p:cNvPr id="34" name="Rectangle 33"/>
            <p:cNvSpPr>
              <a:spLocks noChangeArrowheads="1"/>
            </p:cNvSpPr>
            <p:nvPr/>
          </p:nvSpPr>
          <p:spPr bwMode="auto">
            <a:xfrm>
              <a:off x="1843700" y="3797300"/>
              <a:ext cx="12319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a:latin typeface="MetaPlusLF" pitchFamily="2" charset="0"/>
                </a:rPr>
                <a:t>2-way</a:t>
              </a:r>
              <a:br>
                <a:rPr lang="en-GB" altLang="it-IT" sz="1600">
                  <a:latin typeface="MetaPlusLF" pitchFamily="2" charset="0"/>
                </a:rPr>
              </a:br>
              <a:r>
                <a:rPr lang="en-GB" altLang="it-IT" sz="1600">
                  <a:latin typeface="MetaPlusLF" pitchFamily="2" charset="0"/>
                </a:rPr>
                <a:t>ball valve</a:t>
              </a:r>
            </a:p>
          </p:txBody>
        </p:sp>
        <p:sp>
          <p:nvSpPr>
            <p:cNvPr id="35" name="Line 34"/>
            <p:cNvSpPr>
              <a:spLocks noChangeShapeType="1"/>
            </p:cNvSpPr>
            <p:nvPr/>
          </p:nvSpPr>
          <p:spPr bwMode="auto">
            <a:xfrm flipV="1">
              <a:off x="3785212" y="3975100"/>
              <a:ext cx="14859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5"/>
            <p:cNvSpPr>
              <a:spLocks noChangeShapeType="1"/>
            </p:cNvSpPr>
            <p:nvPr/>
          </p:nvSpPr>
          <p:spPr bwMode="auto">
            <a:xfrm flipH="1">
              <a:off x="6426812" y="4127500"/>
              <a:ext cx="2311400" cy="1117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6"/>
            <p:cNvSpPr>
              <a:spLocks noChangeShapeType="1"/>
            </p:cNvSpPr>
            <p:nvPr/>
          </p:nvSpPr>
          <p:spPr bwMode="auto">
            <a:xfrm flipH="1">
              <a:off x="6636362" y="4546600"/>
              <a:ext cx="2159000" cy="9271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 name="Rectangle 37"/>
            <p:cNvSpPr>
              <a:spLocks noChangeArrowheads="1"/>
            </p:cNvSpPr>
            <p:nvPr/>
          </p:nvSpPr>
          <p:spPr bwMode="auto">
            <a:xfrm>
              <a:off x="9856443" y="4070732"/>
              <a:ext cx="7826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a:latin typeface="MetaPlusLF" pitchFamily="2" charset="0"/>
                </a:rPr>
                <a:t>Heater</a:t>
              </a:r>
            </a:p>
          </p:txBody>
        </p:sp>
        <p:sp>
          <p:nvSpPr>
            <p:cNvPr id="39" name="Rectangle 38"/>
            <p:cNvSpPr>
              <a:spLocks noChangeArrowheads="1"/>
            </p:cNvSpPr>
            <p:nvPr/>
          </p:nvSpPr>
          <p:spPr bwMode="auto">
            <a:xfrm>
              <a:off x="9484779" y="4578930"/>
              <a:ext cx="1971366" cy="26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dirty="0">
                  <a:latin typeface="MetaPlusLF" pitchFamily="2" charset="0"/>
                </a:rPr>
                <a:t>Temperature sensor</a:t>
              </a:r>
            </a:p>
          </p:txBody>
        </p:sp>
        <p:pic>
          <p:nvPicPr>
            <p:cNvPr id="40" name="Picture 39" descr="B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82662" y="3943350"/>
              <a:ext cx="1066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B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17562" y="4514850"/>
              <a:ext cx="84931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detail_pcs_komp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39787" y="2616200"/>
              <a:ext cx="863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d000309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57262" y="3349625"/>
              <a:ext cx="63341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Line 43"/>
            <p:cNvSpPr>
              <a:spLocks noChangeShapeType="1"/>
            </p:cNvSpPr>
            <p:nvPr/>
          </p:nvSpPr>
          <p:spPr bwMode="auto">
            <a:xfrm flipH="1" flipV="1">
              <a:off x="5982312" y="3327400"/>
              <a:ext cx="2832100" cy="368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 name="Rectangle 44"/>
            <p:cNvSpPr>
              <a:spLocks noChangeArrowheads="1"/>
            </p:cNvSpPr>
            <p:nvPr/>
          </p:nvSpPr>
          <p:spPr bwMode="auto">
            <a:xfrm>
              <a:off x="9390675" y="3512437"/>
              <a:ext cx="1720051" cy="26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00" tIns="10800" rIns="21600" bIns="10800">
              <a:spAutoFit/>
            </a:bodyPr>
            <a:lstStyle>
              <a:lvl1pPr>
                <a:defRPr sz="2400">
                  <a:solidFill>
                    <a:schemeClr val="tx1"/>
                  </a:solidFill>
                  <a:latin typeface="MetaPlusLF-Bold" pitchFamily="34" charset="0"/>
                </a:defRPr>
              </a:lvl1pPr>
              <a:lvl2pPr marL="742950" indent="-285750">
                <a:defRPr sz="2400">
                  <a:solidFill>
                    <a:schemeClr val="tx1"/>
                  </a:solidFill>
                  <a:latin typeface="MetaPlusLF-Bold" pitchFamily="34" charset="0"/>
                </a:defRPr>
              </a:lvl2pPr>
              <a:lvl3pPr marL="1143000" indent="-228600">
                <a:defRPr sz="2400">
                  <a:solidFill>
                    <a:schemeClr val="tx1"/>
                  </a:solidFill>
                  <a:latin typeface="MetaPlusLF-Bold" pitchFamily="34" charset="0"/>
                </a:defRPr>
              </a:lvl3pPr>
              <a:lvl4pPr marL="1600200" indent="-228600">
                <a:defRPr sz="2400">
                  <a:solidFill>
                    <a:schemeClr val="tx1"/>
                  </a:solidFill>
                  <a:latin typeface="MetaPlusLF-Bold" pitchFamily="34" charset="0"/>
                </a:defRPr>
              </a:lvl4pPr>
              <a:lvl5pPr marL="2057400" indent="-228600">
                <a:defRPr sz="2400">
                  <a:solidFill>
                    <a:schemeClr val="tx1"/>
                  </a:solidFill>
                  <a:latin typeface="MetaPlusLF-Bold" pitchFamily="34" charset="0"/>
                </a:defRPr>
              </a:lvl5pPr>
              <a:lvl6pPr marL="2514600" indent="-228600" algn="ctr" eaLnBrk="0" fontAlgn="base" hangingPunct="0">
                <a:spcBef>
                  <a:spcPct val="0"/>
                </a:spcBef>
                <a:spcAft>
                  <a:spcPct val="0"/>
                </a:spcAft>
                <a:defRPr sz="2400">
                  <a:solidFill>
                    <a:schemeClr val="tx1"/>
                  </a:solidFill>
                  <a:latin typeface="MetaPlusLF-Bold" pitchFamily="34" charset="0"/>
                </a:defRPr>
              </a:lvl6pPr>
              <a:lvl7pPr marL="2971800" indent="-228600" algn="ctr" eaLnBrk="0" fontAlgn="base" hangingPunct="0">
                <a:spcBef>
                  <a:spcPct val="0"/>
                </a:spcBef>
                <a:spcAft>
                  <a:spcPct val="0"/>
                </a:spcAft>
                <a:defRPr sz="2400">
                  <a:solidFill>
                    <a:schemeClr val="tx1"/>
                  </a:solidFill>
                  <a:latin typeface="MetaPlusLF-Bold" pitchFamily="34" charset="0"/>
                </a:defRPr>
              </a:lvl7pPr>
              <a:lvl8pPr marL="3429000" indent="-228600" algn="ctr" eaLnBrk="0" fontAlgn="base" hangingPunct="0">
                <a:spcBef>
                  <a:spcPct val="0"/>
                </a:spcBef>
                <a:spcAft>
                  <a:spcPct val="0"/>
                </a:spcAft>
                <a:defRPr sz="2400">
                  <a:solidFill>
                    <a:schemeClr val="tx1"/>
                  </a:solidFill>
                  <a:latin typeface="MetaPlusLF-Bold" pitchFamily="34" charset="0"/>
                </a:defRPr>
              </a:lvl8pPr>
              <a:lvl9pPr marL="3886200" indent="-228600" algn="ctr" eaLnBrk="0" fontAlgn="base" hangingPunct="0">
                <a:spcBef>
                  <a:spcPct val="0"/>
                </a:spcBef>
                <a:spcAft>
                  <a:spcPct val="0"/>
                </a:spcAft>
                <a:defRPr sz="2400">
                  <a:solidFill>
                    <a:schemeClr val="tx1"/>
                  </a:solidFill>
                  <a:latin typeface="MetaPlusLF-Bold" pitchFamily="34" charset="0"/>
                </a:defRPr>
              </a:lvl9pPr>
            </a:lstStyle>
            <a:p>
              <a:r>
                <a:rPr lang="en-GB" altLang="it-IT" sz="1600" dirty="0">
                  <a:latin typeface="MetaPlusLF" pitchFamily="2" charset="0"/>
                </a:rPr>
                <a:t>Pressure sensor</a:t>
              </a:r>
            </a:p>
          </p:txBody>
        </p:sp>
        <p:pic>
          <p:nvPicPr>
            <p:cNvPr id="46" name="Picture 45" descr="d000306c"/>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62900" y="3692525"/>
              <a:ext cx="63023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563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4" y="0"/>
            <a:ext cx="10364451" cy="1596177"/>
          </a:xfrm>
        </p:spPr>
        <p:txBody>
          <a:bodyPr/>
          <a:lstStyle/>
          <a:p>
            <a:r>
              <a:rPr lang="it-IT" dirty="0">
                <a:solidFill>
                  <a:schemeClr val="accent1"/>
                </a:solidFill>
              </a:rPr>
              <a:t>MPS® PA COMPACT WORKSTATION AUTOMATIC CONTROL</a:t>
            </a:r>
          </a:p>
        </p:txBody>
      </p:sp>
      <p:pic>
        <p:nvPicPr>
          <p:cNvPr id="7" name="Immagine 6">
            <a:extLst>
              <a:ext uri="{FF2B5EF4-FFF2-40B4-BE49-F238E27FC236}">
                <a16:creationId xmlns:a16="http://schemas.microsoft.com/office/drawing/2014/main" id="{B514866D-84D0-4646-8310-CF4BF2A2BC79}"/>
              </a:ext>
            </a:extLst>
          </p:cNvPr>
          <p:cNvPicPr>
            <a:picLocks noChangeAspect="1"/>
          </p:cNvPicPr>
          <p:nvPr/>
        </p:nvPicPr>
        <p:blipFill>
          <a:blip r:embed="rId2"/>
          <a:stretch>
            <a:fillRect/>
          </a:stretch>
        </p:blipFill>
        <p:spPr>
          <a:xfrm>
            <a:off x="237898" y="2778007"/>
            <a:ext cx="7309531" cy="3924300"/>
          </a:xfrm>
          <a:prstGeom prst="rect">
            <a:avLst/>
          </a:prstGeom>
        </p:spPr>
      </p:pic>
      <p:sp>
        <p:nvSpPr>
          <p:cNvPr id="3" name="Callout: linea 2">
            <a:extLst>
              <a:ext uri="{FF2B5EF4-FFF2-40B4-BE49-F238E27FC236}">
                <a16:creationId xmlns:a16="http://schemas.microsoft.com/office/drawing/2014/main" id="{A5A196F7-7E5F-4621-9758-A4296610FF19}"/>
              </a:ext>
            </a:extLst>
          </p:cNvPr>
          <p:cNvSpPr/>
          <p:nvPr/>
        </p:nvSpPr>
        <p:spPr>
          <a:xfrm>
            <a:off x="8449937" y="1502317"/>
            <a:ext cx="3144925" cy="1596177"/>
          </a:xfrm>
          <a:prstGeom prst="borderCallout1">
            <a:avLst>
              <a:gd name="adj1" fmla="val 805"/>
              <a:gd name="adj2" fmla="val -1327"/>
              <a:gd name="adj3" fmla="val 126304"/>
              <a:gd name="adj4" fmla="val -189109"/>
            </a:avLst>
          </a:prstGeom>
          <a:ln w="222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Among the various control possibilities shown in the figure, our workstation has the Festo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EasyPort</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interface card.</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2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process </a:t>
            </a:r>
            <a:r>
              <a:rPr lang="en-US" dirty="0" err="1"/>
              <a:t>INStrumentaTion</a:t>
            </a:r>
            <a:endParaRPr lang="en-US" dirty="0"/>
          </a:p>
        </p:txBody>
      </p:sp>
      <p:sp>
        <p:nvSpPr>
          <p:cNvPr id="3" name="Segnaposto testo 2"/>
          <p:cNvSpPr>
            <a:spLocks noGrp="1"/>
          </p:cNvSpPr>
          <p:nvPr>
            <p:ph type="body" idx="1"/>
          </p:nvPr>
        </p:nvSpPr>
        <p:spPr/>
        <p:txBody>
          <a:bodyPr/>
          <a:lstStyle/>
          <a:p>
            <a:r>
              <a:rPr lang="en-US" sz="3200" dirty="0" err="1"/>
              <a:t>installED</a:t>
            </a:r>
            <a:endParaRPr lang="en-US" dirty="0"/>
          </a:p>
        </p:txBody>
      </p:sp>
    </p:spTree>
    <p:extLst>
      <p:ext uri="{BB962C8B-B14F-4D97-AF65-F5344CB8AC3E}">
        <p14:creationId xmlns:p14="http://schemas.microsoft.com/office/powerpoint/2010/main" val="251217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0293" y="3632"/>
            <a:ext cx="10364451" cy="828338"/>
          </a:xfrm>
        </p:spPr>
        <p:txBody>
          <a:bodyPr>
            <a:normAutofit/>
          </a:bodyPr>
          <a:lstStyle/>
          <a:p>
            <a:pPr lvl="0"/>
            <a:r>
              <a:rPr lang="it-IT" dirty="0"/>
              <a:t>CAPACITIVE LEVEL SWITCH</a:t>
            </a:r>
            <a:endParaRPr lang="it-IT" sz="3200" dirty="0">
              <a:solidFill>
                <a:srgbClr val="FF0000"/>
              </a:solidFill>
            </a:endParaRPr>
          </a:p>
        </p:txBody>
      </p:sp>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164538" y="831970"/>
            <a:ext cx="4160447" cy="3424237"/>
          </a:xfrm>
          <a:prstGeom prst="rect">
            <a:avLst/>
          </a:prstGeom>
        </p:spPr>
      </p:pic>
      <p:sp>
        <p:nvSpPr>
          <p:cNvPr id="5" name="Rettangolo 4"/>
          <p:cNvSpPr/>
          <p:nvPr/>
        </p:nvSpPr>
        <p:spPr>
          <a:xfrm>
            <a:off x="4544823" y="1176628"/>
            <a:ext cx="4403160" cy="2527038"/>
          </a:xfrm>
          <a:prstGeom prst="rect">
            <a:avLst/>
          </a:prstGeom>
        </p:spPr>
        <p:txBody>
          <a:bodyPr wrap="square">
            <a:spAutoFit/>
          </a:bodyPr>
          <a:lstStyle/>
          <a:p>
            <a:pPr algn="just">
              <a:lnSpc>
                <a:spcPct val="107000"/>
              </a:lnSpc>
              <a:spcAft>
                <a:spcPts val="3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Two capacitive switches B113 (1) e B114(2)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are located in the lower part of the B101 tank</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minimum tank level is indicated by the B113 </a:t>
            </a:r>
            <a:r>
              <a:rPr lang="en-US" dirty="0">
                <a:latin typeface="Calibri" panose="020F0502020204030204" pitchFamily="34" charset="0"/>
                <a:ea typeface="Calibri" panose="020F0502020204030204" pitchFamily="34" charset="0"/>
                <a:cs typeface="Times New Roman" panose="02020603050405020304" pitchFamily="18" charset="0"/>
              </a:rPr>
              <a:t>switch</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maximum level is indicated by the B114</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24V output signal of the </a:t>
            </a:r>
            <a:r>
              <a:rPr lang="en-US" dirty="0">
                <a:latin typeface="Calibri" panose="020F0502020204030204" pitchFamily="34" charset="0"/>
                <a:ea typeface="Calibri" panose="020F0502020204030204" pitchFamily="34" charset="0"/>
                <a:cs typeface="Times New Roman" panose="02020603050405020304" pitchFamily="18" charset="0"/>
              </a:rPr>
              <a:t>switches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is wired as input to the I/O board</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Segnaposto contenuto 3"/>
          <p:cNvPicPr>
            <a:picLocks/>
          </p:cNvPicPr>
          <p:nvPr/>
        </p:nvPicPr>
        <p:blipFill>
          <a:blip r:embed="rId3">
            <a:extLst>
              <a:ext uri="{28A0092B-C50C-407E-A947-70E740481C1C}">
                <a14:useLocalDpi xmlns:a14="http://schemas.microsoft.com/office/drawing/2010/main" val="0"/>
              </a:ext>
            </a:extLst>
          </a:blip>
          <a:stretch>
            <a:fillRect/>
          </a:stretch>
        </p:blipFill>
        <p:spPr>
          <a:xfrm>
            <a:off x="7020288" y="3716811"/>
            <a:ext cx="5071308" cy="3141189"/>
          </a:xfrm>
          <a:prstGeom prst="rect">
            <a:avLst/>
          </a:prstGeom>
        </p:spPr>
      </p:pic>
      <p:sp>
        <p:nvSpPr>
          <p:cNvPr id="7" name="Rettangolo 6"/>
          <p:cNvSpPr/>
          <p:nvPr/>
        </p:nvSpPr>
        <p:spPr>
          <a:xfrm>
            <a:off x="376518" y="4278020"/>
            <a:ext cx="6096000" cy="2269147"/>
          </a:xfrm>
          <a:prstGeom prst="rect">
            <a:avLst/>
          </a:prstGeom>
        </p:spPr>
        <p:txBody>
          <a:bodyPr>
            <a:spAutoFit/>
          </a:bodyPr>
          <a:lstStyle/>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PRINCIPLE OF OPERATION</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based on the evaluation of a change in the capacitance of a capacitor in an RC circuit.</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If the substance approaches the </a:t>
            </a:r>
            <a:r>
              <a:rPr lang="en-US" dirty="0">
                <a:latin typeface="Calibri" panose="020F0502020204030204" pitchFamily="34" charset="0"/>
                <a:ea typeface="Calibri" panose="020F0502020204030204" pitchFamily="34" charset="0"/>
                <a:cs typeface="Times New Roman" panose="02020603050405020304" pitchFamily="18" charset="0"/>
              </a:rPr>
              <a:t>switch</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it increases the capacitance of the capacitor.</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capacity variation depends mainly on the distance, the dimensions and the constants of the fluid</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92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4" y="275422"/>
            <a:ext cx="9532526" cy="1445802"/>
          </a:xfrm>
        </p:spPr>
        <p:txBody>
          <a:bodyPr>
            <a:normAutofit/>
          </a:bodyPr>
          <a:lstStyle/>
          <a:p>
            <a:pPr lvl="0"/>
            <a:r>
              <a:rPr lang="it-IT" b="1" dirty="0"/>
              <a:t>FLOAT LEVEL SWITCH</a:t>
            </a:r>
            <a:br>
              <a:rPr lang="it-IT" b="1" dirty="0"/>
            </a:br>
            <a:r>
              <a:rPr lang="it-IT" sz="2800" b="1" dirty="0" err="1">
                <a:solidFill>
                  <a:schemeClr val="tx2"/>
                </a:solidFill>
              </a:rPr>
              <a:t>threshold</a:t>
            </a:r>
            <a:r>
              <a:rPr lang="it-IT" sz="2800" b="1" dirty="0">
                <a:solidFill>
                  <a:schemeClr val="tx2"/>
                </a:solidFill>
              </a:rPr>
              <a:t> </a:t>
            </a:r>
            <a:r>
              <a:rPr lang="it-IT" sz="2800" b="1" dirty="0" err="1">
                <a:solidFill>
                  <a:schemeClr val="tx2"/>
                </a:solidFill>
              </a:rPr>
              <a:t>function</a:t>
            </a:r>
            <a:endParaRPr lang="it-IT" dirty="0"/>
          </a:p>
        </p:txBody>
      </p:sp>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316714" y="1856810"/>
            <a:ext cx="5363323" cy="2353003"/>
          </a:xfrm>
          <a:prstGeom prst="rect">
            <a:avLst/>
          </a:prstGeom>
        </p:spPr>
      </p:pic>
      <p:sp>
        <p:nvSpPr>
          <p:cNvPr id="5" name="Rettangolo 4"/>
          <p:cNvSpPr/>
          <p:nvPr/>
        </p:nvSpPr>
        <p:spPr>
          <a:xfrm>
            <a:off x="5680037" y="1957995"/>
            <a:ext cx="6096000" cy="1972784"/>
          </a:xfrm>
          <a:prstGeom prst="rect">
            <a:avLst/>
          </a:prstGeom>
        </p:spPr>
        <p:txBody>
          <a:bodyPr>
            <a:spAutoFit/>
          </a:bodyPr>
          <a:lstStyle/>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increase in the liquid level in the B102 tank is monitored with the S112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float switch</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Likewise in the tank B101 there is the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float switch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S117.</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can be used to detect overflow or too much vacuum, just change the mounting position.</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digital signal is connected to the I/O card.</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787475" y="4639945"/>
            <a:ext cx="3624580" cy="1601470"/>
          </a:xfrm>
          <a:prstGeom prst="rect">
            <a:avLst/>
          </a:prstGeom>
        </p:spPr>
      </p:pic>
      <p:sp>
        <p:nvSpPr>
          <p:cNvPr id="7" name="Rettangolo 6"/>
          <p:cNvSpPr/>
          <p:nvPr/>
        </p:nvSpPr>
        <p:spPr>
          <a:xfrm>
            <a:off x="5156499" y="4763315"/>
            <a:ext cx="6096000" cy="1354730"/>
          </a:xfrm>
          <a:prstGeom prst="rect">
            <a:avLst/>
          </a:prstGeom>
        </p:spPr>
        <p:txBody>
          <a:bodyPr>
            <a:spAutoFit/>
          </a:bodyPr>
          <a:lstStyle/>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PRINCIPLE OF OPERATION</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based on the variation of the liquid level.</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magnet integrated in the float activates the hermetically sealed tape switch in the housing</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16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954886" y="2064016"/>
            <a:ext cx="4344006" cy="2934109"/>
          </a:xfrm>
          <a:prstGeom prst="rect">
            <a:avLst/>
          </a:prstGeom>
        </p:spPr>
      </p:pic>
      <p:sp>
        <p:nvSpPr>
          <p:cNvPr id="5" name="Rettangolo 4"/>
          <p:cNvSpPr/>
          <p:nvPr/>
        </p:nvSpPr>
        <p:spPr>
          <a:xfrm>
            <a:off x="5844989" y="1926143"/>
            <a:ext cx="5934635" cy="2938818"/>
          </a:xfrm>
          <a:prstGeom prst="rect">
            <a:avLst/>
          </a:prstGeom>
        </p:spPr>
        <p:txBody>
          <a:bodyPr wrap="square">
            <a:spAutoFit/>
          </a:bodyPr>
          <a:lstStyle/>
          <a:p>
            <a:pPr algn="just">
              <a:lnSpc>
                <a:spcPct val="107000"/>
              </a:lnSpc>
              <a:spcAft>
                <a:spcPts val="300"/>
              </a:spcAft>
            </a:pPr>
            <a:r>
              <a:rPr lang="en-US" dirty="0">
                <a:latin typeface="Calibri" panose="020F0502020204030204" pitchFamily="34" charset="0"/>
                <a:ea typeface="Calibri" panose="020F0502020204030204" pitchFamily="34" charset="0"/>
                <a:cs typeface="Times New Roman" panose="02020603050405020304" pitchFamily="18" charset="0"/>
              </a:rPr>
              <a:t>The S117 </a:t>
            </a:r>
            <a:r>
              <a:rPr lang="en-US" dirty="0">
                <a:solidFill>
                  <a:srgbClr val="006600"/>
                </a:solidFill>
                <a:latin typeface="Calibri" panose="020F0502020204030204" pitchFamily="34" charset="0"/>
                <a:ea typeface="Calibri" panose="020F0502020204030204" pitchFamily="34" charset="0"/>
                <a:cs typeface="Times New Roman" panose="02020603050405020304" pitchFamily="18" charset="0"/>
              </a:rPr>
              <a:t>float switch </a:t>
            </a:r>
            <a:r>
              <a:rPr lang="en-US" dirty="0">
                <a:latin typeface="Calibri" panose="020F0502020204030204" pitchFamily="34" charset="0"/>
                <a:ea typeface="Calibri" panose="020F0502020204030204" pitchFamily="34" charset="0"/>
                <a:cs typeface="Times New Roman" panose="02020603050405020304" pitchFamily="18" charset="0"/>
              </a:rPr>
              <a:t>is also used as a heater protection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B101 tank</a:t>
            </a:r>
            <a:r>
              <a:rPr lang="en-US"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3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n-US" dirty="0">
                <a:latin typeface="Calibri" panose="020F0502020204030204" pitchFamily="34" charset="0"/>
                <a:ea typeface="Calibri" panose="020F0502020204030204" pitchFamily="34" charset="0"/>
                <a:cs typeface="Times New Roman" panose="02020603050405020304" pitchFamily="18" charset="0"/>
              </a:rPr>
              <a:t>It controls the reduction of the tank filling level.</a:t>
            </a:r>
          </a:p>
          <a:p>
            <a:pPr algn="just">
              <a:lnSpc>
                <a:spcPct val="107000"/>
              </a:lnSpc>
              <a:spcAft>
                <a:spcPts val="300"/>
              </a:spcAft>
            </a:pPr>
            <a:r>
              <a:rPr lang="en-US" dirty="0">
                <a:latin typeface="Calibri" panose="020F0502020204030204" pitchFamily="34" charset="0"/>
                <a:ea typeface="Calibri" panose="020F0502020204030204" pitchFamily="34" charset="0"/>
                <a:cs typeface="Times New Roman" panose="02020603050405020304" pitchFamily="18" charset="0"/>
              </a:rPr>
              <a:t>Heating is switched off if the level drops below the heater.</a:t>
            </a:r>
          </a:p>
          <a:p>
            <a:pPr algn="just">
              <a:lnSpc>
                <a:spcPct val="107000"/>
              </a:lnSpc>
              <a:spcAft>
                <a:spcPts val="300"/>
              </a:spcAft>
            </a:pPr>
            <a:r>
              <a:rPr lang="en-US" dirty="0">
                <a:latin typeface="Calibri" panose="020F0502020204030204" pitchFamily="34" charset="0"/>
                <a:ea typeface="Calibri" panose="020F0502020204030204" pitchFamily="34" charset="0"/>
                <a:cs typeface="Times New Roman" panose="02020603050405020304" pitchFamily="18" charset="0"/>
              </a:rPr>
              <a:t>The latter can be switched on only if the resistance is completely surrounded by water.</a:t>
            </a:r>
          </a:p>
          <a:p>
            <a:pPr algn="just">
              <a:lnSpc>
                <a:spcPct val="107000"/>
              </a:lnSpc>
              <a:spcAft>
                <a:spcPts val="300"/>
              </a:spcAft>
            </a:pPr>
            <a:r>
              <a:rPr lang="en-US" dirty="0">
                <a:latin typeface="Calibri" panose="020F0502020204030204" pitchFamily="34" charset="0"/>
                <a:ea typeface="Calibri" panose="020F0502020204030204" pitchFamily="34" charset="0"/>
                <a:cs typeface="Times New Roman" panose="02020603050405020304" pitchFamily="18" charset="0"/>
              </a:rPr>
              <a:t>The resistance is connected in series with the digital output to activate heating.</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olo 1"/>
          <p:cNvSpPr>
            <a:spLocks noGrp="1"/>
          </p:cNvSpPr>
          <p:nvPr>
            <p:ph type="title"/>
          </p:nvPr>
        </p:nvSpPr>
        <p:spPr>
          <a:xfrm>
            <a:off x="954886" y="329966"/>
            <a:ext cx="10364451" cy="1596177"/>
          </a:xfrm>
        </p:spPr>
        <p:txBody>
          <a:bodyPr/>
          <a:lstStyle/>
          <a:p>
            <a:r>
              <a:rPr lang="it-IT" b="1" dirty="0"/>
              <a:t>FLOAT LEVEL SWITCH</a:t>
            </a:r>
            <a:br>
              <a:rPr lang="it-IT" b="1" dirty="0"/>
            </a:br>
            <a:r>
              <a:rPr lang="it-IT" sz="2800" b="1" dirty="0" err="1"/>
              <a:t>threshold</a:t>
            </a:r>
            <a:r>
              <a:rPr lang="it-IT" sz="2800" b="1" dirty="0"/>
              <a:t> </a:t>
            </a:r>
            <a:r>
              <a:rPr lang="it-IT" sz="2800" b="1" dirty="0" err="1"/>
              <a:t>function</a:t>
            </a:r>
            <a:endParaRPr lang="en-US" dirty="0"/>
          </a:p>
        </p:txBody>
      </p:sp>
    </p:spTree>
    <p:extLst>
      <p:ext uri="{BB962C8B-B14F-4D97-AF65-F5344CB8AC3E}">
        <p14:creationId xmlns:p14="http://schemas.microsoft.com/office/powerpoint/2010/main" val="22690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332076"/>
            <a:ext cx="10364451" cy="1596177"/>
          </a:xfrm>
        </p:spPr>
        <p:txBody>
          <a:bodyPr/>
          <a:lstStyle/>
          <a:p>
            <a:pPr lvl="0"/>
            <a:r>
              <a:rPr lang="it-IT" b="1" dirty="0"/>
              <a:t>FLOAT LEVEL SWITCH</a:t>
            </a:r>
            <a:br>
              <a:rPr lang="it-IT" b="1" dirty="0"/>
            </a:br>
            <a:r>
              <a:rPr lang="it-IT" sz="2800" b="1" dirty="0">
                <a:solidFill>
                  <a:schemeClr val="tx2"/>
                </a:solidFill>
              </a:rPr>
              <a:t>overflow safety</a:t>
            </a:r>
            <a:endParaRPr lang="it-IT" dirty="0">
              <a:solidFill>
                <a:schemeClr val="tx2"/>
              </a:solidFill>
            </a:endParaRPr>
          </a:p>
        </p:txBody>
      </p:sp>
      <p:pic>
        <p:nvPicPr>
          <p:cNvPr id="4" name="Segnaposto contenuto 3"/>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307602" y="2000922"/>
            <a:ext cx="3156361" cy="2778935"/>
          </a:xfrm>
          <a:prstGeom prst="rect">
            <a:avLst/>
          </a:prstGeom>
        </p:spPr>
      </p:pic>
      <p:sp>
        <p:nvSpPr>
          <p:cNvPr id="5" name="Rettangolo 4"/>
          <p:cNvSpPr/>
          <p:nvPr/>
        </p:nvSpPr>
        <p:spPr>
          <a:xfrm>
            <a:off x="4004981" y="2027106"/>
            <a:ext cx="4074012" cy="1693990"/>
          </a:xfrm>
          <a:prstGeom prst="rect">
            <a:avLst/>
          </a:prstGeom>
        </p:spPr>
        <p:txBody>
          <a:bodyPr wrap="square">
            <a:spAutoFit/>
          </a:bodyPr>
          <a:lstStyle/>
          <a:p>
            <a:pPr algn="just">
              <a:lnSpc>
                <a:spcPct val="107000"/>
              </a:lnSpc>
              <a:spcAft>
                <a:spcPts val="300"/>
              </a:spcAft>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S111 </a:t>
            </a:r>
            <a:r>
              <a:rPr lang="en-US" sz="2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float switch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controls the B101 tank overflow.</a:t>
            </a:r>
          </a:p>
          <a:p>
            <a:pPr algn="just">
              <a:lnSpc>
                <a:spcPct val="107000"/>
              </a:lnSpc>
              <a:spcAft>
                <a:spcPts val="300"/>
              </a:spcAft>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designed exclusively for vertical installation.</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8924812" y="4694307"/>
            <a:ext cx="2865569" cy="1870754"/>
          </a:xfrm>
          <a:prstGeom prst="rect">
            <a:avLst/>
          </a:prstGeom>
        </p:spPr>
      </p:pic>
      <p:sp>
        <p:nvSpPr>
          <p:cNvPr id="7" name="Rettangolo 6"/>
          <p:cNvSpPr/>
          <p:nvPr/>
        </p:nvSpPr>
        <p:spPr>
          <a:xfrm>
            <a:off x="2828812" y="4779857"/>
            <a:ext cx="6096000" cy="1689565"/>
          </a:xfrm>
          <a:prstGeom prst="rect">
            <a:avLst/>
          </a:prstGeom>
        </p:spPr>
        <p:txBody>
          <a:bodyPr>
            <a:spAutoFit/>
          </a:bodyPr>
          <a:lstStyle/>
          <a:p>
            <a:pPr algn="just">
              <a:lnSpc>
                <a:spcPct val="107000"/>
              </a:lnSpc>
              <a:spcAft>
                <a:spcPts val="300"/>
              </a:spcAft>
            </a:pPr>
            <a:r>
              <a:rPr lang="it-IT"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PRINCIPLE OF OPERATION</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If the level in the tank exceeds the maximum level, the floating transparent cylinder is pushed upwards.</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Magnets inside this cylinder activate the alarm.</a:t>
            </a:r>
          </a:p>
          <a:p>
            <a:pPr algn="just">
              <a:lnSpc>
                <a:spcPct val="107000"/>
              </a:lnSpc>
              <a:spcAft>
                <a:spcPts val="3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24V signal is connected to the I/O board.</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810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Filo</Template>
  <TotalTime>1529</TotalTime>
  <Words>1873</Words>
  <Application>Microsoft Macintosh PowerPoint</Application>
  <PresentationFormat>Widescreen</PresentationFormat>
  <Paragraphs>164</Paragraphs>
  <Slides>28</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28</vt:i4>
      </vt:variant>
    </vt:vector>
  </HeadingPairs>
  <TitlesOfParts>
    <vt:vector size="40" baseType="lpstr">
      <vt:lpstr>Arial</vt:lpstr>
      <vt:lpstr>Arial Black</vt:lpstr>
      <vt:lpstr>Bookman Old Style</vt:lpstr>
      <vt:lpstr>Calibri</vt:lpstr>
      <vt:lpstr>Lucida Calligraphy</vt:lpstr>
      <vt:lpstr>MetaPlusLF</vt:lpstr>
      <vt:lpstr>Times New Roman</vt:lpstr>
      <vt:lpstr>Tw Cen MT</vt:lpstr>
      <vt:lpstr>Verdana</vt:lpstr>
      <vt:lpstr>Webdings</vt:lpstr>
      <vt:lpstr>Wingdings</vt:lpstr>
      <vt:lpstr>Goccia</vt:lpstr>
      <vt:lpstr>Educational laboratory demonstration unit MPS® PA COMPACT WORKSTATION  for measurement and automatic control of level, flow rate, temperature and pressure</vt:lpstr>
      <vt:lpstr> MPS® PA COMPACT WORKSTATION</vt:lpstr>
      <vt:lpstr>MPS® PA COMPACT WORKSTATION Components</vt:lpstr>
      <vt:lpstr>MPS® PA COMPACT WORKSTATION AUTOMATIC CONTROL</vt:lpstr>
      <vt:lpstr>process INStrumentaTion</vt:lpstr>
      <vt:lpstr>CAPACITIVE LEVEL SWITCH</vt:lpstr>
      <vt:lpstr>FLOAT LEVEL SWITCH threshold function</vt:lpstr>
      <vt:lpstr>FLOAT LEVEL SWITCH threshold function</vt:lpstr>
      <vt:lpstr>FLOAT LEVEL SWITCH overflow safety</vt:lpstr>
      <vt:lpstr>LEVEL SENSOR </vt:lpstr>
      <vt:lpstr>FLOWRATE SENSOR </vt:lpstr>
      <vt:lpstr>PRESSURE SENSOR</vt:lpstr>
      <vt:lpstr>PRESSure INDICATOR (Pressure gauge)</vt:lpstr>
      <vt:lpstr>TEMPERATURE SENSOR</vt:lpstr>
      <vt:lpstr>Final control elements</vt:lpstr>
      <vt:lpstr>PROPORTIONAL VALVE</vt:lpstr>
      <vt:lpstr>BALL VALVE </vt:lpstr>
      <vt:lpstr>PUMP</vt:lpstr>
      <vt:lpstr>PUMP</vt:lpstr>
      <vt:lpstr>heating element  </vt:lpstr>
      <vt:lpstr>REFRIGERANT (WATER-AIR COOLER)</vt:lpstr>
      <vt:lpstr>P&amp;ID</vt:lpstr>
      <vt:lpstr>MPS PA® COMPACT WORKSTATION  SIMPLIFIED P&amp;ID</vt:lpstr>
      <vt:lpstr>SUPPLIED Software</vt:lpstr>
      <vt:lpstr>THE SW FluidLab-PA closed-loop    Operating system MS Windows®</vt:lpstr>
      <vt:lpstr>THE SW FluidLab-PA closed-loop     Operating system MS Windows®  </vt:lpstr>
      <vt:lpstr>THE SW FluidLab-PA closed-loop     Operating system MS Windows®  </vt:lpstr>
      <vt:lpstr>THE SW EasyVEEP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Unità dimostrativa da laboratorio didattico  MPS® PA COMPACT WORKSTATION  per misura e controllo automatico di livello, portata, temperatura e pressione</dc:title>
  <dc:creator>Utente Windows</dc:creator>
  <cp:lastModifiedBy>Michele MICCIO (mmiccio@unisa.it)</cp:lastModifiedBy>
  <cp:revision>97</cp:revision>
  <dcterms:created xsi:type="dcterms:W3CDTF">2017-05-24T07:41:06Z</dcterms:created>
  <dcterms:modified xsi:type="dcterms:W3CDTF">2019-05-26T23:36:54Z</dcterms:modified>
</cp:coreProperties>
</file>