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81" r:id="rId5"/>
    <p:sldMasterId id="2147483707" r:id="rId6"/>
    <p:sldMasterId id="2147484210" r:id="rId7"/>
  </p:sldMasterIdLst>
  <p:notesMasterIdLst>
    <p:notesMasterId r:id="rId18"/>
  </p:notesMasterIdLst>
  <p:handoutMasterIdLst>
    <p:handoutMasterId r:id="rId19"/>
  </p:handoutMasterIdLst>
  <p:sldIdLst>
    <p:sldId id="387" r:id="rId8"/>
    <p:sldId id="517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</p:sldIdLst>
  <p:sldSz cx="9144000" cy="6858000" type="screen4x3"/>
  <p:notesSz cx="7099300" cy="10234613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6600"/>
    <a:srgbClr val="800000"/>
    <a:srgbClr val="663300"/>
    <a:srgbClr val="FFCC00"/>
    <a:srgbClr val="993300"/>
    <a:srgbClr val="66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1C79F-E090-2000-D8CB-5974D7E1240C}" v="6" dt="2021-05-14T17:23:01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114" autoAdjust="0"/>
  </p:normalViewPr>
  <p:slideViewPr>
    <p:cSldViewPr>
      <p:cViewPr varScale="1">
        <p:scale>
          <a:sx n="100" d="100"/>
          <a:sy n="100" d="100"/>
        </p:scale>
        <p:origin x="1864" y="1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MICCIO (mmiccio@unisa.it)" userId="S::mmiccio@unisa.it::fab10001-0565-43e8-824b-9bdb64c5b8c9" providerId="AD" clId="Web-{1FE1C79F-E090-2000-D8CB-5974D7E1240C}"/>
    <pc:docChg chg="modSld">
      <pc:chgData name="Michele MICCIO (mmiccio@unisa.it)" userId="S::mmiccio@unisa.it::fab10001-0565-43e8-824b-9bdb64c5b8c9" providerId="AD" clId="Web-{1FE1C79F-E090-2000-D8CB-5974D7E1240C}" dt="2021-05-14T17:23:01.756" v="2" actId="20577"/>
      <pc:docMkLst>
        <pc:docMk/>
      </pc:docMkLst>
      <pc:sldChg chg="modSp">
        <pc:chgData name="Michele MICCIO (mmiccio@unisa.it)" userId="S::mmiccio@unisa.it::fab10001-0565-43e8-824b-9bdb64c5b8c9" providerId="AD" clId="Web-{1FE1C79F-E090-2000-D8CB-5974D7E1240C}" dt="2021-05-14T17:23:01.756" v="2" actId="20577"/>
        <pc:sldMkLst>
          <pc:docMk/>
          <pc:sldMk cId="0" sldId="387"/>
        </pc:sldMkLst>
        <pc:spChg chg="mod">
          <ac:chgData name="Michele MICCIO (mmiccio@unisa.it)" userId="S::mmiccio@unisa.it::fab10001-0565-43e8-824b-9bdb64c5b8c9" providerId="AD" clId="Web-{1FE1C79F-E090-2000-D8CB-5974D7E1240C}" dt="2021-05-14T17:23:01.756" v="2" actId="20577"/>
          <ac:spMkLst>
            <pc:docMk/>
            <pc:sldMk cId="0" sldId="387"/>
            <ac:spMk id="16" creationId="{E2414FD3-F350-4358-BFDC-4509CB3BCE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235D8DF-8A1A-49EF-8CC1-25E080C93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ADC44C-C717-4A1D-88DA-8B9796C45B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9A758F0-3FBC-4F3C-9F32-51E6A51844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F429FC96-7B5A-457A-A2EB-6321EBE597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D3D86322-EA3A-4483-A341-AF7D2ED3B864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839DC07D-1C42-4D6C-8D6F-04F0E97D78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46C0B503-9B22-48E8-98BD-69384E90C3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9E1E6A9-6A92-443B-AD81-CC24BBA1D3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04B760A7-478F-4342-AA14-1592B484CA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83302" name="Rectangle 6">
            <a:extLst>
              <a:ext uri="{FF2B5EF4-FFF2-40B4-BE49-F238E27FC236}">
                <a16:creationId xmlns:a16="http://schemas.microsoft.com/office/drawing/2014/main" id="{7D7943E9-1EA8-4BD5-AFD3-3B3BFC5771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3303" name="Rectangle 7">
            <a:extLst>
              <a:ext uri="{FF2B5EF4-FFF2-40B4-BE49-F238E27FC236}">
                <a16:creationId xmlns:a16="http://schemas.microsoft.com/office/drawing/2014/main" id="{A8A988CD-F964-453B-B25C-F2098DF82A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14521508-E29C-4528-82E2-BB30C2586158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2B32DF10-3C12-49E3-95F9-FFEBBB3C61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8A4D860-623B-4B80-8409-D7E54F8AC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8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98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4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6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 err="1">
                <a:latin typeface="Arial" panose="020B0604020202020204" pitchFamily="34" charset="0"/>
              </a:rPr>
              <a:t>Tau_d</a:t>
            </a:r>
            <a:r>
              <a:rPr lang="it-IT" altLang="it-IT" dirty="0">
                <a:latin typeface="Arial" panose="020B0604020202020204" pitchFamily="34" charset="0"/>
              </a:rPr>
              <a:t>=</a:t>
            </a:r>
            <a:r>
              <a:rPr lang="it-IT" altLang="it-IT" dirty="0" err="1">
                <a:latin typeface="Arial" panose="020B0604020202020204" pitchFamily="34" charset="0"/>
              </a:rPr>
              <a:t>Tau_lead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8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 err="1">
                <a:latin typeface="Arial" panose="020B0604020202020204" pitchFamily="34" charset="0"/>
              </a:rPr>
              <a:t>Tau_d</a:t>
            </a:r>
            <a:r>
              <a:rPr lang="it-IT" altLang="it-IT" dirty="0">
                <a:latin typeface="Arial" panose="020B0604020202020204" pitchFamily="34" charset="0"/>
              </a:rPr>
              <a:t>=</a:t>
            </a:r>
            <a:r>
              <a:rPr lang="it-IT" altLang="it-IT" dirty="0" err="1">
                <a:latin typeface="Arial" panose="020B0604020202020204" pitchFamily="34" charset="0"/>
              </a:rPr>
              <a:t>Tau_lead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80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 err="1">
                <a:latin typeface="Arial" panose="020B0604020202020204" pitchFamily="34" charset="0"/>
              </a:rPr>
              <a:t>Tau_d</a:t>
            </a:r>
            <a:r>
              <a:rPr lang="it-IT" altLang="it-IT" dirty="0">
                <a:latin typeface="Arial" panose="020B0604020202020204" pitchFamily="34" charset="0"/>
              </a:rPr>
              <a:t>=</a:t>
            </a:r>
            <a:r>
              <a:rPr lang="it-IT" altLang="it-IT" dirty="0" err="1">
                <a:latin typeface="Arial" panose="020B0604020202020204" pitchFamily="34" charset="0"/>
              </a:rPr>
              <a:t>Tau_lead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1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Il segnale pneumatico non è descritto in maniera esplicita</a:t>
            </a:r>
          </a:p>
        </p:txBody>
      </p:sp>
    </p:spTree>
    <p:extLst>
      <p:ext uri="{BB962C8B-B14F-4D97-AF65-F5344CB8AC3E}">
        <p14:creationId xmlns:p14="http://schemas.microsoft.com/office/powerpoint/2010/main" val="308256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0ED01C-6253-452A-B8AC-D11DA42EE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4F3EB5-E7E6-4E63-BFDD-5D6302A66A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8D44A-CA6F-47FC-8D6A-2DABF721A1AA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BC0BB4-D5DC-4254-A16E-DFC306ADFBF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32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B413D6-4D4E-474E-A874-75141598E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802236-A3F0-40B6-B6C4-C21E574C98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5260F-DF08-4406-8D31-DC0EB86773EA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FBC5F4-3C46-4691-9D45-C9BA0240FF1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77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17376-F806-4CE0-A910-10B8CB4D0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A4B20A-3F21-4AE7-BC4B-3FCD8F7995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CE623-1189-4EBE-8DDF-5CBF4A413352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758478-A5C4-4CB8-A265-9FC2718C6FD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412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B9D7210-A4F0-4282-BA1D-E8269BE49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D32056-2362-48E8-8C09-EDB54E95B4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9468-A89D-40CA-B838-15CF8BB0FFA8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8A65453-6EF3-4DCF-A1CF-F5E0702DB61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347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73CD73-862C-43B8-AA48-46EDD0CE79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589A2AE-C12F-495F-B841-AB55360A1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AB56E-4DBE-4B93-9E27-9D691F530EAA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E31C680-217F-4294-8FF0-B04C6BF1676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77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ABF6DB-4085-4928-8E04-F00CA4478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B9137B-0D45-4069-91E7-842F7C03A7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B335B-2DBE-49EF-BD4F-3BD3A24E49D8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5CB510-A450-4C89-9BC3-12E800BE9AF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537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6E6451-4FA5-4A46-B77D-A38BE81A4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DFEC7E-513F-4817-8EC1-0EFBD35952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DFC5B-AB58-4263-9867-633616B85C9F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8E618-F5A8-43ED-854C-92E4AF5FB24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9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54B5F6-98F8-47D2-A239-D6E21F190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93389F-A84C-4918-A763-254E06B467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AF949-280B-4DAB-B35F-9F9DAE92F89E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7D2DD7-1B6E-4FFA-AAE5-B1BC83CC368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420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5C8F23-32FD-4872-BDBD-6F828B1AF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F3F23E-6CDC-4C46-B310-4FAED582C7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4BC55-F837-444A-BCA5-3D5960A160F8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EB974-835F-4BBD-ACEF-37362510EF7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347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447CED-A09B-4E78-A806-0F53307E8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7414D8-1BCC-4C7C-8775-FB580EF479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17174-C67E-401C-B3C1-5B0995460308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2A401F-FD4D-4D3C-A732-DF4AF8221F6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084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39A692-C51C-42EB-BC24-5B694DF2E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7D40859-3C39-42A8-B22A-74A18D0D78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71E6-4831-401D-8036-F771BDD9CD4C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92472B7-5C06-4527-A790-82F568DBBE4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058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9E669D-47B2-42A2-9677-E6037C11B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D63DE5-2AA4-495F-93E9-78EA860B81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04046-819A-4C4D-8307-13EF3F816930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D569A-A569-4842-B7FC-C4A1B3348EB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871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D1DDA8-AF0E-41B8-B8C5-7B32DD114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E702B9-A36B-432A-8B33-3246557F89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174F9-4279-47EF-A51E-8433772ABC17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1711C-6DA3-4266-A25E-3684B31162D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5240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43EADC8-4617-4E2B-9FE6-FECCCB5E6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4AA485C-A247-4879-841A-121D6324C8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7ACA8-62EA-4A20-A8AA-E841B73DAF74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1A973F-03A7-4147-A06F-1559E0FC04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8808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693860-BA8E-47DF-B63A-735ACBAF4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343EE-919D-44F7-A03E-0DD15E4050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37594-927F-41EA-B496-364F305B1A4B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C16B30-7EB6-4E71-876F-38DF30B113C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6024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237632-9A12-4F92-B992-3BCC24586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A132A6-CF47-45C0-8D9C-95F914374F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A9849-ECB6-42E6-B41E-CB4D25D43D3B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3A61D3-17FF-4DB7-89DF-278FF67CDBE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433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F5751-8B85-46EF-AC2F-E28316856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6BAF75-E889-468F-BDF0-954B37A5B4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3AE50-90A3-4DB9-9979-221B73CFA871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FB3922-B5EE-4041-B366-48C732A4FA1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9604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B06DE-3EE1-441C-B4F0-F894958183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AD9172-DF1D-46EB-A8EC-CC88E25AC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517B4-7656-4DFE-8D8D-9E38A8827D9F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C56AE-560E-4B61-BA03-36F97E186C5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775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ED058E4-1BC6-40FB-8187-12A44E382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B9EE-EFBA-4A23-9806-F2E44643AB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BA86E-5459-4B53-8D28-88696AA9D28A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73D699-AE54-4CC3-A754-88E47482728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927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78797B-4560-454F-A070-647AE0EF5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993E6FF-FC21-49DB-A960-F7040D1AC5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B4726-E9C0-40CC-82FA-C5280BACF4F9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33DBD2B-21D5-4A7A-B720-8F3B8BEBDA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4344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E885ECA-E9F7-434F-BAA4-CF1598282C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34CFF6-7A67-4665-BDF1-0A651C51A5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FB92F-833F-46C7-8BDF-2392945355D9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DA3C11-071A-4449-AF2B-ACA34D836E7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988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9C031-0CC3-480D-B778-25BA20C8B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C1328-E9BC-489F-8B96-1B5966AA1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5B2467-9BD5-4B08-97EF-27A8A0E25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A1378-AE79-4D6C-87AA-5B9CAC47C769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660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565C4B-E7A3-451A-9795-DBA13F2A06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6D8099-B97F-43BE-8B34-5A503A95C8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279E3-E119-4B0F-AF00-EDC0400F9E1D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FB6E1E-62F5-4C9F-8CFB-7C34EAB30BD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4101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4C39DA-6ADD-40FD-AF85-35A75DF52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190F2D-61B1-449F-82AF-836F47CC1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ED86D-3227-475E-B4D9-030570069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FD83A-2BC5-4E10-A649-150395559F9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9716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808F8-6400-42AD-8D7A-55842B991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BD330-9C03-40F2-87E2-0BF5C3E02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A99262-97D7-4EF7-9F5C-58C625D85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DACA-6B3A-460A-9600-3DA806896F6C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8536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0451AF-7EB1-458C-B074-7B7866472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E17BB-C079-4D17-8343-B14B41837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BA5368-664F-4F04-91DA-2ECAAFD84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7B5E7-62C0-4253-887C-09EB802139CF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65076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786CAB-6545-478D-BAE2-E4442A688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5C5EBC-A884-49FE-95C9-8AEECEBED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D55536-0B69-4B00-8B6E-F8C248956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F1E8-435F-4F59-B51C-0F5A7B52C752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86348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04F7B4-62EE-4639-81E1-7CB537825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353A07-7B43-4C92-B71B-05266EACA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7CD8CB-DF05-44CE-8BC3-9050EC5D0E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AE820-7E66-42D1-A6ED-0A0B8CF5941D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37193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ABF49A-E533-44C3-AEB0-9D21799109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3205F0-9C99-44AD-B108-0B18F41F1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294231-A4C9-49F7-BCBF-3776FC24C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9801A-8350-46E5-8C1C-D6C32C62EE1E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6981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DBF4A7-DA33-4196-B86E-D9200C926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8CBC7-441D-4ED0-99DB-8EAFB5BEE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2F8AE4-50E2-4AEF-BC1B-84B8C134D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37C7-F1D0-4CF9-92E9-7C111DC53C7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84835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86D888-5F8A-4115-A57D-0EA22CD6C6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45A4F-B413-41E6-8814-160049595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62D0CF-5558-413E-BC0A-3A50074E7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BD3C-74FA-4A8B-BB42-1241AFCA5DD4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4502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59717E-E18E-4B32-BE8C-8C7252290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40A304-B3C9-48E8-9042-F1DF68CE4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6F29E1-1B33-4D73-AA74-643905A21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87AD3-BE3C-4E0A-931E-CD29DD1642CE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51724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675724-50A0-46A0-A267-7CC4979A8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59B283-7657-4168-9EF3-3636F046E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2F246A-2E1C-45B5-92F7-2F7802D5B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FC9B-9561-4BBE-92D9-07A96355D89B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141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7D04A-94B9-43E6-B245-36A5262B92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78F77-C66E-4B21-99FF-193F055642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F9229-7640-40E3-8C79-394240983196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99C06F-8E7C-4679-A0BB-E1DF517117C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8336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97CD33-9DBB-4B1F-9C16-A61D8D56C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CD4B77-B16C-452A-956F-954202510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7C6CD4-D8E7-4E37-A267-D4922827E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C056E-B16E-422C-A467-8F8BD6881119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2467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1306F8-3479-45C2-802A-9D0E505C0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41D4085-F2A5-43C7-AE1C-F330CB2AD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F3244DE-F592-4AA2-A91E-5D9B2DE71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3EAE1-5A8F-4B7D-BAEE-9AD6A40800C2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63450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432F00-D63A-4D53-86F6-1A3BDA1A3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A15757B-15AC-4490-A9DC-CB25FF090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D1F01F-2031-4543-9EF4-8D8614CB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FBF888-6062-487B-8EC6-C247E8B0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6D92DC-54E7-4BCB-9682-31220FAF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C793F-3320-460C-8FED-4308FB2E42B3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5705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5397C-58A5-4EE5-82CB-99193ACC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6CFFD3-545B-4A25-A27B-D858275A4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4E5D2-5CF7-4C38-8E7A-99D57C8C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598526-6CFA-4593-AADB-C509405F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D7CF39-E0E9-4C55-9125-1EE07BD9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E296-AAD1-4A5B-BFAB-DF3F559248B4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64859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057B1-8685-4A71-B0F4-D0953FDE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F8E02A-4812-4C78-A652-BA715B5DC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EAFB0-BD17-4BD1-9A84-6A49F6B2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CAE79-D386-4E63-AA68-B2561165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54F5C3-C7E9-42FE-BB37-4A016E1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6C929-6EFF-477F-B68A-1E785E2496A8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0505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6F5C4-C424-459A-B04F-D3315854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2564FA-D118-421A-AE6D-5956C66FD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DCC72A-F831-4FC9-B5D6-97B75672C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3F9900-6F5A-4E8C-9E9D-89FCDC0D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5DB19E-DC90-4EE6-B464-2FC4FD13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7F8787-2ECF-40CB-A2E3-0A806587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E267B-D7E3-43CC-84D4-FDDA9A66F18F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4476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B836C-419E-4AC3-B45A-DF759E4E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BF8871-7802-42FA-9E0C-90E78B6F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4872AD-F703-47D8-A3B7-6A7F78C80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7BB75FF-D95F-406A-8112-02D21D43B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C3F027-4E96-4EA7-886D-ABD612FD6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3D8F6DF-4C50-46DC-B225-B048B85D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2FCB4B-C676-439D-8BDA-CF22A8FB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D1E3272-3861-4206-B9BC-1504B008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E3C9D-B756-4B0C-8513-C1ACB192F943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83187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B3C4FA-EBC2-4983-A6E0-94BB1AEF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256799-74F5-4CBE-91ED-23F260C8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r>
              <a:rPr lang="it-IT" altLang="it-IT"/>
              <a:t>23/07/2020</a:t>
            </a:r>
            <a:endParaRPr lang="it-IT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674F95-050B-44FD-BD34-FCECC320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477000"/>
            <a:ext cx="3429000" cy="4762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altLang="it-IT" dirty="0"/>
              <a:t>Process Instrumentation and Control - Prof. M. </a:t>
            </a:r>
            <a:r>
              <a:rPr lang="en-US" altLang="it-IT" dirty="0" err="1"/>
              <a:t>Miccio</a:t>
            </a:r>
            <a:endParaRPr lang="it-IT" alt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F11BC3-B7AB-418C-8CF4-436C322D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fld id="{9DE21FF8-885A-4899-8381-0DC2C3131623}" type="slidenum">
              <a:rPr lang="it-IT" altLang="it-IT" smtClean="0"/>
              <a:pPr/>
              <a:t>‹#›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771941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F2708B-F3ED-4085-A900-0A6E5865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06A0F9-2C43-426F-908F-DCF9BAF4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E8BB22-081E-4DFC-9359-D143B2D5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6D258-72C3-48FE-BD50-72F0B3F639A7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28811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69F6AA-74EE-41F5-BB11-636D1861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A9A3CC-B9A2-4C9B-BE45-B925B39C4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5244EB-C4A7-4039-82D6-71A5EB423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A2946A-94AF-42DF-8743-77AE591C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93823E-34DC-4ED4-98F7-33B38375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ABA055-D0D3-48A9-B518-2E117810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87FF-CFEF-4298-AE45-F6F99D979C7E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603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0D8B6B-ACDF-403C-AF03-464C70890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C2CBCDE-B49D-4FF6-BD9F-D77F66E069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C6F41-3577-4134-AD22-4CF570D90946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BB6F832-6C74-44F9-9F1A-8FDEECAF26A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1644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9DE560-05E2-465E-9D44-EA639626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FE85AFB-2341-4C3F-8122-9FA7237E5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4BED1A-D233-4643-A49D-584C4ED5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F915C4-AC10-4BFA-8414-42D99005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2B43F8-8C77-46A5-8840-62D92C80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AD1C5B-67AF-460E-8FD2-462D7FD5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F92A-B783-4C51-A7E7-024588A0557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92139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36F6E-FC76-4431-B6EB-B03068FD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4E801F-46E7-4467-B349-9CD402F29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1F89D2-A4A1-4C54-8F74-7D24D7B9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F5950C-2E1A-48D4-8322-43AAE3AB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FA28CC-A66E-47B1-94AD-9096AF19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72EC-0F32-4EED-9C44-AA79CC72F73A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00655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2880FDA-2BAF-44F3-AD2B-D63CA7665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BCCE70-E424-4881-A4AA-2374911C5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193DA9-A442-4B88-AE92-BAF91BBD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465D7-52A4-4E33-99C6-280FFB8F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7A483E-1992-4594-AFB7-0191C89D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3FAB-0CDE-4AB5-99E4-7510E4B55224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28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D8250E-744E-4818-BF85-E3AA67ECD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1A2596-B9DB-4A1A-95AD-4F0ECE380E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2DB70-7EAB-4A8B-88EA-41B9540D570E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6EF4BB-6F7F-439F-9F5D-F39EA39B833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00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21E6CD-F268-4A06-8B84-7E35AD079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CA81A5-D9B5-4318-B2DB-4D0F1CF811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D78E0-5573-4A9F-B0EE-49F3A98B6180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65F0A2-2696-4912-8542-14291EF9709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33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88C5CA-56B6-455D-A5DD-B184990EA9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00CA1-E7AA-4E60-88BD-1A7C716F65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D766E-CE48-48F5-A487-658F709807C3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F56C55F-6B72-4F5E-8366-50D84C02AA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B92A23-3DCA-4A3B-BD0D-182F92044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F2EBE-2A76-4ACB-B12B-C791718F0D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DB551-B61D-44EF-B0DF-2FFBABBC6E1F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C5F631B-0231-4E1E-A9E6-98A28872E21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5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01CCCC-2F21-4605-8987-DCF455BEB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6675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720D79-C946-49E4-A9B0-A7F26E6AA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427012" name="Rectangle 4">
            <a:extLst>
              <a:ext uri="{FF2B5EF4-FFF2-40B4-BE49-F238E27FC236}">
                <a16:creationId xmlns:a16="http://schemas.microsoft.com/office/drawing/2014/main" id="{5493BCD4-01AD-43E8-B504-68BAFB3E74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427014" name="Rectangle 6">
            <a:extLst>
              <a:ext uri="{FF2B5EF4-FFF2-40B4-BE49-F238E27FC236}">
                <a16:creationId xmlns:a16="http://schemas.microsoft.com/office/drawing/2014/main" id="{187D5F3A-55CB-4856-88E3-92ED27FBB8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514E18EA-22F5-442D-B3C2-E804181E0ACC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1030" name="Line 12">
            <a:extLst>
              <a:ext uri="{FF2B5EF4-FFF2-40B4-BE49-F238E27FC236}">
                <a16:creationId xmlns:a16="http://schemas.microsoft.com/office/drawing/2014/main" id="{EC4B3DE0-2B52-4D01-93C2-40A0E4FEE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" name="Rectangle 13">
            <a:extLst>
              <a:ext uri="{FF2B5EF4-FFF2-40B4-BE49-F238E27FC236}">
                <a16:creationId xmlns:a16="http://schemas.microsoft.com/office/drawing/2014/main" id="{E1CB8226-6875-49AB-82FC-2C6221EE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6513"/>
            <a:ext cx="36734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Università degli Studi di Salerno</a:t>
            </a:r>
            <a:b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P.O.R. Campania 2000-2006 misura 3.22</a:t>
            </a:r>
            <a:b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Percorsi di formazione a distanza </a:t>
            </a:r>
            <a:r>
              <a:rPr lang="ja-JP" altLang="it-IT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chemeClr val="tx2"/>
                </a:solidFill>
                <a:latin typeface="Arial" panose="020B0604020202020204" pitchFamily="34" charset="0"/>
              </a:rPr>
              <a:t>e-learning</a:t>
            </a:r>
            <a:r>
              <a:rPr lang="ja-JP" altLang="it-IT">
                <a:solidFill>
                  <a:schemeClr val="tx2"/>
                </a:solidFill>
                <a:latin typeface="Arial" panose="020B0604020202020204" pitchFamily="34" charset="0"/>
              </a:rPr>
              <a:t>”</a:t>
            </a:r>
            <a:endParaRPr lang="it-IT" altLang="it-IT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4" descr="coda_elearning">
            <a:extLst>
              <a:ext uri="{FF2B5EF4-FFF2-40B4-BE49-F238E27FC236}">
                <a16:creationId xmlns:a16="http://schemas.microsoft.com/office/drawing/2014/main" id="{58248025-B89E-4455-B537-C749C264F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46038"/>
            <a:ext cx="6477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palla_elearning">
            <a:extLst>
              <a:ext uri="{FF2B5EF4-FFF2-40B4-BE49-F238E27FC236}">
                <a16:creationId xmlns:a16="http://schemas.microsoft.com/office/drawing/2014/main" id="{E6C250D0-00FC-4C9A-9FCF-6E3388CBD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925"/>
            <a:ext cx="6477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6" descr="uniSA_logo_colore_sfondo_bianco">
            <a:extLst>
              <a:ext uri="{FF2B5EF4-FFF2-40B4-BE49-F238E27FC236}">
                <a16:creationId xmlns:a16="http://schemas.microsoft.com/office/drawing/2014/main" id="{F83AE982-9DDC-4EAD-B5A7-2F3E35E04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213"/>
            <a:ext cx="571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10C85056-B483-42ED-BF94-EF439A8FCD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91B68C-4D86-4005-884D-F5AD94E04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6675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7753BC0-12BE-4A47-9492-8B11A59D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932868" name="Rectangle 4">
            <a:extLst>
              <a:ext uri="{FF2B5EF4-FFF2-40B4-BE49-F238E27FC236}">
                <a16:creationId xmlns:a16="http://schemas.microsoft.com/office/drawing/2014/main" id="{22864430-0310-485D-BAD7-F7088616FC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932870" name="Rectangle 6">
            <a:extLst>
              <a:ext uri="{FF2B5EF4-FFF2-40B4-BE49-F238E27FC236}">
                <a16:creationId xmlns:a16="http://schemas.microsoft.com/office/drawing/2014/main" id="{7AC0C913-6A75-4B0E-864F-8D3E7454F6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703B7AB0-3FD3-4031-B06D-3AEF4003AD23}" type="slidenum">
              <a:rPr lang="it-IT" altLang="it-IT"/>
              <a:pPr/>
              <a:t>‹#›</a:t>
            </a:fld>
            <a:endParaRPr lang="it-IT" altLang="it-IT"/>
          </a:p>
        </p:txBody>
      </p:sp>
      <p:sp>
        <p:nvSpPr>
          <p:cNvPr id="2054" name="Line 7">
            <a:extLst>
              <a:ext uri="{FF2B5EF4-FFF2-40B4-BE49-F238E27FC236}">
                <a16:creationId xmlns:a16="http://schemas.microsoft.com/office/drawing/2014/main" id="{0DCF2EF8-2171-49E6-85AB-DED8924F10E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15C962-E227-4D8D-A9BF-DC30B41447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40FCB4-32ED-4E68-B99A-956B84FB0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7063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601C58-EBEC-4548-B058-ABAED091D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it-IT"/>
          </a:p>
        </p:txBody>
      </p:sp>
      <p:sp>
        <p:nvSpPr>
          <p:cNvPr id="3076" name="Line 7">
            <a:extLst>
              <a:ext uri="{FF2B5EF4-FFF2-40B4-BE49-F238E27FC236}">
                <a16:creationId xmlns:a16="http://schemas.microsoft.com/office/drawing/2014/main" id="{E109AA27-2F0E-45CD-BD25-62214D4CB4A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D9B5C66-6DA3-4364-8983-C956F87BB3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23/07/2020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163D721D-FB95-4B7B-AE8C-48378923A8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F3174FD-15B0-49D1-AF2F-E5CEE88D7B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BEEB308C-3960-42D1-A189-BB84897C4F63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 b="-136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17078B-92CF-4986-987B-C3AFFE8DF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CDA944-7300-4BA9-B306-3A640E83B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77A08A-F33A-4C3B-A56C-90C6BB5F58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it-IT" altLang="it-IT"/>
              <a:t>23/07/2020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4AC1C2-ABA6-489A-B4A5-4D3F4A73DA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A7B602-2B25-4909-A665-A75DA2584E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fld id="{BB4DCBE9-AF08-467A-8C79-836C3970D79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57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BD8F335-CAA7-4D2D-AD6A-01D59F6D1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0325"/>
            <a:ext cx="7772400" cy="885825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it-IT" sz="2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UNIVERSIT</a:t>
            </a:r>
            <a:r>
              <a:rPr lang="en-US" altLang="it-IT" sz="2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À DEGLI STUDI DI SALERNO</a:t>
            </a:r>
            <a:br>
              <a:rPr lang="en-US" altLang="it-IT" sz="2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altLang="it-IT" sz="2600" b="1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10" descr="unisa">
            <a:extLst>
              <a:ext uri="{FF2B5EF4-FFF2-40B4-BE49-F238E27FC236}">
                <a16:creationId xmlns:a16="http://schemas.microsoft.com/office/drawing/2014/main" id="{7AEA5AEC-14A5-43C3-8BD4-FBE233102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1080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magine 1">
            <a:extLst>
              <a:ext uri="{FF2B5EF4-FFF2-40B4-BE49-F238E27FC236}">
                <a16:creationId xmlns:a16="http://schemas.microsoft.com/office/drawing/2014/main" id="{E785E5B6-7CE8-498E-A0AC-69B21964F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30162"/>
            <a:ext cx="17383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21">
            <a:extLst>
              <a:ext uri="{FF2B5EF4-FFF2-40B4-BE49-F238E27FC236}">
                <a16:creationId xmlns:a16="http://schemas.microsoft.com/office/drawing/2014/main" id="{E2414FD3-F350-4358-BFDC-4509CB3BC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427789"/>
            <a:ext cx="8458200" cy="479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ctr">
            <a:spAutoFit/>
          </a:bodyPr>
          <a:lstStyle/>
          <a:p>
            <a:pPr algn="ctr">
              <a:spcBef>
                <a:spcPts val="1438"/>
              </a:spcBef>
              <a:defRPr/>
            </a:pP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Bachelor Degree in Chemical Engineering</a:t>
            </a:r>
          </a:p>
          <a:p>
            <a:pPr algn="ctr">
              <a:spcBef>
                <a:spcPts val="1438"/>
              </a:spcBef>
              <a:defRPr/>
            </a:pPr>
            <a:endParaRPr lang="en-US" sz="2000" b="1" dirty="0">
              <a:solidFill>
                <a:srgbClr val="0000FF"/>
              </a:solidFill>
              <a:ea typeface="ＭＳ Ｐゴシック" pitchFamily="1" charset="-128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Course: </a:t>
            </a:r>
            <a:b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</a:b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Process Instrumentation and Control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(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Strumentazione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e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Controllo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dei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Processi</a:t>
            </a:r>
            <a:r>
              <a:rPr lang="en-US" sz="2000" b="1" i="1" dirty="0">
                <a:solidFill>
                  <a:srgbClr val="0000CC"/>
                </a:solidFill>
                <a:ea typeface="ＭＳ Ｐゴシック" pitchFamily="1" charset="-128"/>
              </a:rPr>
              <a:t> </a:t>
            </a:r>
            <a:r>
              <a:rPr lang="en-US" sz="2000" b="1" i="1" dirty="0" err="1">
                <a:solidFill>
                  <a:srgbClr val="0000CC"/>
                </a:solidFill>
                <a:ea typeface="ＭＳ Ｐゴシック" pitchFamily="1" charset="-128"/>
              </a:rPr>
              <a:t>Chimici</a:t>
            </a:r>
            <a:r>
              <a:rPr lang="en-US" sz="2000" b="1" dirty="0">
                <a:solidFill>
                  <a:srgbClr val="0000CC"/>
                </a:solidFill>
                <a:ea typeface="ＭＳ Ｐゴシック" pitchFamily="1" charset="-128"/>
              </a:rPr>
              <a:t>)</a:t>
            </a:r>
          </a:p>
          <a:p>
            <a:pPr algn="ctr">
              <a:spcBef>
                <a:spcPts val="0"/>
              </a:spcBef>
              <a:defRPr/>
            </a:pPr>
            <a:endParaRPr lang="en-US" sz="2000" b="1" dirty="0">
              <a:solidFill>
                <a:srgbClr val="993300"/>
              </a:solidFill>
              <a:ea typeface="ＭＳ Ｐゴシック" pitchFamily="1" charset="-128"/>
            </a:endParaRPr>
          </a:p>
          <a:p>
            <a:pPr>
              <a:defRPr/>
            </a:pPr>
            <a:r>
              <a:rPr lang="it-IT" sz="32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TUTOR’s</a:t>
            </a:r>
            <a:r>
              <a:rPr lang="it-IT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 SESSION No. 4</a:t>
            </a:r>
          </a:p>
          <a:p>
            <a:pPr algn="ctr">
              <a:defRPr/>
            </a:pPr>
            <a:endParaRPr lang="it-IT" sz="20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  <a:p>
            <a:pPr>
              <a:defRPr/>
            </a:pP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ＭＳ Ｐゴシック"/>
                <a:cs typeface="Tahoma"/>
              </a:rPr>
              <a:t>WRITTEN TEST No.2 of </a:t>
            </a:r>
            <a:r>
              <a:rPr lang="it-IT" sz="28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ＭＳ Ｐゴシック"/>
                <a:cs typeface="Tahoma"/>
              </a:rPr>
              <a:t>June</a:t>
            </a:r>
            <a:r>
              <a:rPr lang="it-IT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ＭＳ Ｐゴシック"/>
                <a:cs typeface="Tahoma"/>
              </a:rPr>
              <a:t> 25, 2020 EXAM </a:t>
            </a: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  <a:cs typeface="Tahoma"/>
            </a:endParaRPr>
          </a:p>
          <a:p>
            <a:pPr algn="ctr">
              <a:defRPr/>
            </a:pPr>
            <a:endParaRPr lang="it-IT" sz="28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  <a:p>
            <a:pPr algn="ctr">
              <a:defRPr/>
            </a:pPr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by GIOVANNI Cascone</a:t>
            </a:r>
          </a:p>
          <a:p>
            <a:pPr algn="ctr">
              <a:defRPr/>
            </a:pP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1" charset="-128"/>
            </a:endParaRPr>
          </a:p>
          <a:p>
            <a:pPr algn="r">
              <a:defRPr/>
            </a:pPr>
            <a:r>
              <a:rPr lang="it-IT" sz="1800" b="1" dirty="0">
                <a:solidFill>
                  <a:srgbClr val="FF0000"/>
                </a:solidFill>
                <a:ea typeface="ＭＳ Ｐゴシック" pitchFamily="1" charset="-128"/>
              </a:rPr>
              <a:t>Rev. 1.0 – </a:t>
            </a:r>
            <a:r>
              <a:rPr lang="en-US" sz="1800" b="1" dirty="0">
                <a:solidFill>
                  <a:srgbClr val="FF0000"/>
                </a:solidFill>
                <a:ea typeface="ＭＳ Ｐゴシック" pitchFamily="1" charset="-128"/>
              </a:rPr>
              <a:t>July 23, 2020</a:t>
            </a:r>
            <a:endParaRPr lang="it-CH" sz="1800" b="1" dirty="0">
              <a:solidFill>
                <a:srgbClr val="FF0000"/>
              </a:solidFill>
              <a:ea typeface="ＭＳ Ｐゴシック" pitchFamily="1" charset="-12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10</a:t>
            </a:fld>
            <a:endParaRPr lang="it-IT" alt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06" y="867600"/>
            <a:ext cx="6879194" cy="288000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-1153" y="3043297"/>
            <a:ext cx="44969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Liquid </a:t>
            </a:r>
            <a:r>
              <a:rPr lang="en-US" sz="1600" dirty="0" err="1"/>
              <a:t>tank</a:t>
            </a:r>
            <a:r>
              <a:rPr lang="en-US" sz="1600" dirty="0" err="1">
                <a:sym typeface="Wingdings" panose="05000000000000000000" pitchFamily="2" charset="2"/>
              </a:rPr>
              <a:t>Process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Mixer </a:t>
            </a:r>
            <a:r>
              <a:rPr lang="en-US" sz="1600" dirty="0" err="1">
                <a:sym typeface="Wingdings" panose="05000000000000000000" pitchFamily="2" charset="2"/>
              </a:rPr>
              <a:t>MProcess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Control Valve1No role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Control Valve2Final control element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ym typeface="Wingdings" panose="05000000000000000000" pitchFamily="2" charset="2"/>
              </a:rPr>
              <a:t>FCNo</a:t>
            </a:r>
            <a:r>
              <a:rPr lang="en-US" sz="1600" dirty="0">
                <a:sym typeface="Wingdings" panose="05000000000000000000" pitchFamily="2" charset="2"/>
              </a:rPr>
              <a:t> role </a:t>
            </a:r>
            <a:r>
              <a:rPr lang="en-US" sz="1600" i="1" dirty="0">
                <a:sym typeface="Wingdings" panose="05000000000000000000" pitchFamily="2" charset="2"/>
              </a:rPr>
              <a:t>(</a:t>
            </a:r>
            <a:r>
              <a:rPr lang="en-US" sz="1600" i="1" dirty="0" err="1">
                <a:sym typeface="Wingdings" panose="05000000000000000000" pitchFamily="2" charset="2"/>
              </a:rPr>
              <a:t>nel</a:t>
            </a:r>
            <a:r>
              <a:rPr lang="en-US" sz="1600" i="1" dirty="0">
                <a:sym typeface="Wingdings" panose="05000000000000000000" pitchFamily="2" charset="2"/>
              </a:rPr>
              <a:t> </a:t>
            </a:r>
            <a:r>
              <a:rPr lang="en-US" sz="1600" i="1" dirty="0" err="1">
                <a:sym typeface="Wingdings" panose="05000000000000000000" pitchFamily="2" charset="2"/>
              </a:rPr>
              <a:t>controllo</a:t>
            </a:r>
            <a:r>
              <a:rPr lang="en-US" sz="1600" i="1" dirty="0">
                <a:sym typeface="Wingdings" panose="05000000000000000000" pitchFamily="2" charset="2"/>
              </a:rPr>
              <a:t> di 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ym typeface="Wingdings" panose="05000000000000000000" pitchFamily="2" charset="2"/>
              </a:rPr>
              <a:t>TCController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i="1" dirty="0">
                <a:sym typeface="Wingdings" panose="05000000000000000000" pitchFamily="2" charset="2"/>
              </a:rPr>
              <a:t>(non solo </a:t>
            </a:r>
            <a:r>
              <a:rPr lang="en-US" sz="1600" i="1" dirty="0" err="1">
                <a:sym typeface="Wingdings" panose="05000000000000000000" pitchFamily="2" charset="2"/>
              </a:rPr>
              <a:t>sensore</a:t>
            </a:r>
            <a:r>
              <a:rPr lang="en-US" sz="1600" i="1" dirty="0">
                <a:sym typeface="Wingdings" panose="05000000000000000000" pitchFamily="2" charset="2"/>
              </a:rPr>
              <a:t>!!!)</a:t>
            </a:r>
          </a:p>
          <a:p>
            <a:pPr algn="just"/>
            <a:endParaRPr lang="en-US" sz="1600" dirty="0">
              <a:sym typeface="Wingdings" panose="05000000000000000000" pitchFamily="2" charset="2"/>
            </a:endParaRPr>
          </a:p>
          <a:p>
            <a:pPr algn="just"/>
            <a:endParaRPr lang="en-US" sz="1600" dirty="0"/>
          </a:p>
        </p:txBody>
      </p:sp>
      <p:grpSp>
        <p:nvGrpSpPr>
          <p:cNvPr id="21" name="Group 15">
            <a:extLst>
              <a:ext uri="{FF2B5EF4-FFF2-40B4-BE49-F238E27FC236}">
                <a16:creationId xmlns:a16="http://schemas.microsoft.com/office/drawing/2014/main" id="{458067E9-0D17-404F-896F-759F6D582D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21393" y="3964274"/>
            <a:ext cx="4422607" cy="2411126"/>
            <a:chOff x="919" y="1548"/>
            <a:chExt cx="3793" cy="2068"/>
          </a:xfrm>
        </p:grpSpPr>
        <p:grpSp>
          <p:nvGrpSpPr>
            <p:cNvPr id="22" name="Group 4">
              <a:extLst>
                <a:ext uri="{FF2B5EF4-FFF2-40B4-BE49-F238E27FC236}">
                  <a16:creationId xmlns:a16="http://schemas.microsoft.com/office/drawing/2014/main" id="{18CB12B0-E7A5-4080-9708-6BDAF76120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9" y="1548"/>
              <a:ext cx="3793" cy="2068"/>
              <a:chOff x="614" y="1408"/>
              <a:chExt cx="3793" cy="2068"/>
            </a:xfrm>
          </p:grpSpPr>
          <p:pic>
            <p:nvPicPr>
              <p:cNvPr id="24" name="Picture 5">
                <a:extLst>
                  <a:ext uri="{FF2B5EF4-FFF2-40B4-BE49-F238E27FC236}">
                    <a16:creationId xmlns:a16="http://schemas.microsoft.com/office/drawing/2014/main" id="{E765E112-5B37-431C-B160-7EBE54B9B0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1452"/>
                <a:ext cx="3219" cy="2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6">
                <a:extLst>
                  <a:ext uri="{FF2B5EF4-FFF2-40B4-BE49-F238E27FC236}">
                    <a16:creationId xmlns:a16="http://schemas.microsoft.com/office/drawing/2014/main" id="{FC8833A3-0C2E-447A-BC53-225B49D712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141"/>
                <a:ext cx="29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l-GR" altLang="it-IT" sz="1400" b="1" dirty="0">
                    <a:cs typeface="Tahoma" panose="020B0604030504040204" pitchFamily="34" charset="0"/>
                  </a:rPr>
                  <a:t>ε</a:t>
                </a:r>
                <a:r>
                  <a:rPr lang="it-IT" altLang="it-IT" sz="1400" b="1" dirty="0">
                    <a:cs typeface="Tahoma" panose="020B0604030504040204" pitchFamily="34" charset="0"/>
                  </a:rPr>
                  <a:t>(t)</a:t>
                </a:r>
                <a:endParaRPr lang="el-GR" altLang="it-IT" sz="1400" b="1" dirty="0">
                  <a:cs typeface="Tahoma" panose="020B0604030504040204" pitchFamily="34" charset="0"/>
                </a:endParaRPr>
              </a:p>
            </p:txBody>
          </p:sp>
          <p:sp>
            <p:nvSpPr>
              <p:cNvPr id="26" name="Text Box 7">
                <a:extLst>
                  <a:ext uri="{FF2B5EF4-FFF2-40B4-BE49-F238E27FC236}">
                    <a16:creationId xmlns:a16="http://schemas.microsoft.com/office/drawing/2014/main" id="{BCF828A9-C520-400A-9EEB-201DA8ABE5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3" y="2125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o(t)</a:t>
                </a:r>
              </a:p>
            </p:txBody>
          </p:sp>
          <p:sp>
            <p:nvSpPr>
              <p:cNvPr id="27" name="Text Box 8">
                <a:extLst>
                  <a:ext uri="{FF2B5EF4-FFF2-40B4-BE49-F238E27FC236}">
                    <a16:creationId xmlns:a16="http://schemas.microsoft.com/office/drawing/2014/main" id="{A4393A87-ED8C-402F-B08F-13F3D325D0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6" y="2078"/>
                <a:ext cx="300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/>
                  <a:t>y(t)</a:t>
                </a:r>
              </a:p>
            </p:txBody>
          </p:sp>
          <p:sp>
            <p:nvSpPr>
              <p:cNvPr id="28" name="Text Box 9">
                <a:extLst>
                  <a:ext uri="{FF2B5EF4-FFF2-40B4-BE49-F238E27FC236}">
                    <a16:creationId xmlns:a16="http://schemas.microsoft.com/office/drawing/2014/main" id="{A4BC444F-1E25-4A1A-97FA-B07543314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1" y="2596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d(t)</a:t>
                </a:r>
              </a:p>
            </p:txBody>
          </p:sp>
          <p:sp>
            <p:nvSpPr>
              <p:cNvPr id="29" name="Text Box 10">
                <a:extLst>
                  <a:ext uri="{FF2B5EF4-FFF2-40B4-BE49-F238E27FC236}">
                    <a16:creationId xmlns:a16="http://schemas.microsoft.com/office/drawing/2014/main" id="{CFC6BB21-CB60-48D0-8E3D-A3DDA887EB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8" y="3300"/>
                <a:ext cx="36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m</a:t>
                </a:r>
                <a:r>
                  <a:rPr lang="it-IT" altLang="it-IT" sz="1400" b="1" dirty="0"/>
                  <a:t>(t)</a:t>
                </a:r>
              </a:p>
            </p:txBody>
          </p: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CAA889B1-C9E1-486F-9C4A-1A6AA3A714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5" y="1408"/>
                <a:ext cx="78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 i="1" dirty="0"/>
                  <a:t>/</a:t>
                </a:r>
                <a:r>
                  <a:rPr lang="it-IT" altLang="it-IT" sz="1200" i="1" dirty="0" err="1"/>
                  <a:t>controlled</a:t>
                </a:r>
                <a:endParaRPr lang="it-IT" altLang="it-IT" sz="1200" i="1" dirty="0"/>
              </a:p>
            </p:txBody>
          </p:sp>
          <p:sp>
            <p:nvSpPr>
              <p:cNvPr id="31" name="Text Box 13">
                <a:extLst>
                  <a:ext uri="{FF2B5EF4-FFF2-40B4-BE49-F238E27FC236}">
                    <a16:creationId xmlns:a16="http://schemas.microsoft.com/office/drawing/2014/main" id="{FB4BF6AB-A068-43C3-8086-C6FBFF7F31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9" y="2132"/>
                <a:ext cx="546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/>
                  <a:t>comparator</a:t>
                </a:r>
              </a:p>
            </p:txBody>
          </p:sp>
          <p:sp>
            <p:nvSpPr>
              <p:cNvPr id="32" name="Text Box 14">
                <a:extLst>
                  <a:ext uri="{FF2B5EF4-FFF2-40B4-BE49-F238E27FC236}">
                    <a16:creationId xmlns:a16="http://schemas.microsoft.com/office/drawing/2014/main" id="{E121B43F-5910-4723-B40D-90B660720B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" y="1909"/>
                <a:ext cx="378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sp</a:t>
                </a:r>
                <a:r>
                  <a:rPr lang="it-IT" altLang="it-IT" sz="1400" b="1" dirty="0"/>
                  <a:t>(t)</a:t>
                </a:r>
              </a:p>
            </p:txBody>
          </p:sp>
        </p:grpSp>
        <p:sp>
          <p:nvSpPr>
            <p:cNvPr id="23" name="Text Box 3">
              <a:extLst>
                <a:ext uri="{FF2B5EF4-FFF2-40B4-BE49-F238E27FC236}">
                  <a16:creationId xmlns:a16="http://schemas.microsoft.com/office/drawing/2014/main" id="{524FDF7F-22F0-4907-926A-C06401767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72"/>
              <a:ext cx="33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400" b="1" dirty="0"/>
                <a:t>m(t)</a:t>
              </a: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0" y="-24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FF0000"/>
                </a:solidFill>
              </a:rPr>
              <a:t>d. Define the role that each control block component has in the Feedback Block Diagram, and that is specific to the case in question</a:t>
            </a:r>
          </a:p>
        </p:txBody>
      </p:sp>
    </p:spTree>
    <p:extLst>
      <p:ext uri="{BB962C8B-B14F-4D97-AF65-F5344CB8AC3E}">
        <p14:creationId xmlns:p14="http://schemas.microsoft.com/office/powerpoint/2010/main" val="414802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1368000"/>
          </a:xfrm>
        </p:spPr>
        <p:txBody>
          <a:bodyPr/>
          <a:lstStyle/>
          <a:p>
            <a:pPr algn="l"/>
            <a:r>
              <a:rPr lang="it-IT" altLang="it-IT" sz="3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3: DYNAMIC REFERENCE MODELS</a:t>
            </a:r>
            <a:b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3.1. </a:t>
            </a:r>
            <a:r>
              <a:rPr lang="en-US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Properties of the 1st order dynamic response 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(ex. n°1)</a:t>
            </a: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1371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A first-order dynamic system, with unknown parameters, is disturbed by</a:t>
            </a:r>
          </a:p>
          <a:p>
            <a:pPr algn="just"/>
            <a:r>
              <a:rPr lang="en-US" sz="1600" dirty="0" err="1"/>
              <a:t>i</a:t>
            </a:r>
            <a:r>
              <a:rPr lang="en-US" sz="1600" dirty="0"/>
              <a:t>. a step input with amplitude 3.5 and </a:t>
            </a:r>
          </a:p>
          <a:p>
            <a:pPr algn="just"/>
            <a:r>
              <a:rPr lang="en-US" sz="1600" dirty="0"/>
              <a:t>ii. a unit impulse input.</a:t>
            </a:r>
          </a:p>
          <a:p>
            <a:pPr algn="just"/>
            <a:r>
              <a:rPr lang="en-US" sz="1600" dirty="0"/>
              <a:t>The dynamic response in both cases is y(t)=8 at the dimensionless time t/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sz="1600" dirty="0"/>
              <a:t>=1.5.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By using the generalized diagrams attached here, please calculate:</a:t>
            </a:r>
          </a:p>
          <a:p>
            <a:pPr algn="just"/>
            <a:r>
              <a:rPr lang="en-US" sz="1600" dirty="0"/>
              <a:t>a. static gain;</a:t>
            </a:r>
          </a:p>
          <a:p>
            <a:pPr algn="just"/>
            <a:r>
              <a:rPr lang="en-US" sz="1600" dirty="0"/>
              <a:t>b. time constant;</a:t>
            </a:r>
          </a:p>
          <a:p>
            <a:pPr algn="just"/>
            <a:r>
              <a:rPr lang="en-US" sz="1600" dirty="0"/>
              <a:t>c. the value y(0) of the dynamic response to unit impulse input at the origin (t/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sz="1600" dirty="0"/>
              <a:t>=0).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i="1" dirty="0"/>
              <a:t>NB: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i="1" dirty="0" err="1"/>
              <a:t>parametri</a:t>
            </a:r>
            <a:r>
              <a:rPr lang="en-US" sz="1600" i="1" dirty="0"/>
              <a:t> del </a:t>
            </a:r>
            <a:r>
              <a:rPr lang="en-US" sz="1600" i="1" dirty="0" err="1"/>
              <a:t>sistema</a:t>
            </a:r>
            <a:r>
              <a:rPr lang="en-US" sz="1600" i="1" dirty="0"/>
              <a:t> di primo </a:t>
            </a:r>
            <a:r>
              <a:rPr lang="en-US" sz="1600" i="1" dirty="0" err="1"/>
              <a:t>ordine</a:t>
            </a:r>
            <a:r>
              <a:rPr lang="en-US" sz="1600" i="1" dirty="0"/>
              <a:t>: K</a:t>
            </a:r>
            <a:r>
              <a:rPr lang="en-US" sz="1600" i="1" baseline="-25000" dirty="0"/>
              <a:t>p</a:t>
            </a:r>
            <a:r>
              <a:rPr lang="en-US" sz="1600" i="1" dirty="0"/>
              <a:t> , </a:t>
            </a:r>
            <a:r>
              <a:rPr lang="el-GR" sz="1600" i="1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it-IT" sz="1600" i="1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t-IT" sz="1600" i="1" dirty="0">
                <a:ea typeface="Tahoma" panose="020B0604030504040204" pitchFamily="34" charset="0"/>
                <a:cs typeface="Tahoma" panose="020B0604030504040204" pitchFamily="34" charset="0"/>
              </a:rPr>
              <a:t> e NON CAMBIANO se cambia la forzante (non si deve cercare un </a:t>
            </a:r>
            <a:r>
              <a:rPr lang="en-US" sz="1600" i="1" dirty="0"/>
              <a:t>K</a:t>
            </a:r>
            <a:r>
              <a:rPr lang="en-US" sz="1600" i="1" baseline="-25000" dirty="0"/>
              <a:t>p</a:t>
            </a:r>
            <a:r>
              <a:rPr lang="en-US" sz="1600" i="1" dirty="0"/>
              <a:t> , </a:t>
            </a:r>
            <a:r>
              <a:rPr lang="el-GR" sz="1600" i="1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it-IT" sz="1600" i="1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it-IT" sz="1600" i="1" dirty="0">
                <a:ea typeface="Tahoma" panose="020B0604030504040204" pitchFamily="34" charset="0"/>
                <a:cs typeface="Tahoma" panose="020B0604030504040204" pitchFamily="34" charset="0"/>
              </a:rPr>
              <a:t> del primo e del secondo caso!!!)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2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60454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360000"/>
          </a:xfrm>
        </p:spPr>
        <p:txBody>
          <a:bodyPr/>
          <a:lstStyle/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it-IT" altLang="it-IT" sz="16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Static</a:t>
            </a:r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gain</a:t>
            </a: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363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A=3.5;</a:t>
            </a:r>
          </a:p>
          <a:p>
            <a:pPr algn="just"/>
            <a:r>
              <a:rPr lang="en-US" sz="1600" dirty="0"/>
              <a:t>y(t)=8 @ t/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sz="1600" dirty="0"/>
              <a:t>=1.5;</a:t>
            </a:r>
          </a:p>
          <a:p>
            <a:pPr algn="just"/>
            <a:r>
              <a:rPr lang="en-US" sz="1600" dirty="0" err="1"/>
              <a:t>Grafico</a:t>
            </a:r>
            <a:r>
              <a:rPr lang="en-US" sz="1600" dirty="0"/>
              <a:t> </a:t>
            </a:r>
            <a:r>
              <a:rPr lang="en-US" sz="1600" dirty="0" err="1"/>
              <a:t>generalizzato</a:t>
            </a:r>
            <a:r>
              <a:rPr lang="en-US" sz="1600" dirty="0"/>
              <a:t> per la </a:t>
            </a:r>
            <a:r>
              <a:rPr lang="en-US" sz="1600" dirty="0" err="1"/>
              <a:t>risposta</a:t>
            </a:r>
            <a:r>
              <a:rPr lang="en-US" sz="1600" dirty="0"/>
              <a:t> ad </a:t>
            </a:r>
            <a:r>
              <a:rPr lang="en-US" sz="1600" dirty="0" err="1"/>
              <a:t>una</a:t>
            </a:r>
            <a:r>
              <a:rPr lang="en-US" sz="1600" dirty="0"/>
              <a:t> </a:t>
            </a:r>
            <a:r>
              <a:rPr lang="en-US" sz="1600" dirty="0" err="1"/>
              <a:t>forzante</a:t>
            </a:r>
            <a:r>
              <a:rPr lang="en-US" sz="1600" dirty="0"/>
              <a:t> a </a:t>
            </a:r>
            <a:r>
              <a:rPr lang="en-US" sz="1600" dirty="0" err="1"/>
              <a:t>gradino</a:t>
            </a:r>
            <a:r>
              <a:rPr lang="en-US" sz="1600" dirty="0"/>
              <a:t> (K</a:t>
            </a:r>
            <a:r>
              <a:rPr lang="en-US" sz="1600" baseline="-25000" dirty="0"/>
              <a:t>p</a:t>
            </a:r>
            <a:r>
              <a:rPr lang="en-US" sz="1600" dirty="0"/>
              <a:t> </a:t>
            </a:r>
            <a:r>
              <a:rPr lang="en-US" sz="1600" dirty="0" err="1"/>
              <a:t>unica</a:t>
            </a:r>
            <a:r>
              <a:rPr lang="en-US" sz="1600" dirty="0"/>
              <a:t> incognita).</a:t>
            </a:r>
          </a:p>
          <a:p>
            <a:pPr algn="just"/>
            <a:r>
              <a:rPr lang="it-IT" sz="1600" i="1" dirty="0"/>
              <a:t>NB: con soli questi dati non può essere utilizzato il grafico </a:t>
            </a:r>
            <a:r>
              <a:rPr lang="en-US" sz="1600" i="1" dirty="0" err="1"/>
              <a:t>generalizzato</a:t>
            </a:r>
            <a:r>
              <a:rPr lang="en-US" sz="1600" i="1" dirty="0"/>
              <a:t> per la </a:t>
            </a:r>
            <a:r>
              <a:rPr lang="en-US" sz="1600" i="1" dirty="0" err="1"/>
              <a:t>risposta</a:t>
            </a:r>
            <a:r>
              <a:rPr lang="en-US" sz="1600" i="1" dirty="0"/>
              <a:t> ad </a:t>
            </a:r>
            <a:r>
              <a:rPr lang="en-US" sz="1600" i="1" dirty="0" err="1"/>
              <a:t>una</a:t>
            </a:r>
            <a:r>
              <a:rPr lang="en-US" sz="1600" i="1" dirty="0"/>
              <a:t> </a:t>
            </a:r>
            <a:r>
              <a:rPr lang="en-US" sz="1600" i="1" dirty="0" err="1"/>
              <a:t>forzante</a:t>
            </a:r>
            <a:r>
              <a:rPr lang="en-US" sz="1600" i="1" dirty="0"/>
              <a:t> a </a:t>
            </a:r>
            <a:r>
              <a:rPr lang="en-US" sz="1600" i="1" dirty="0" err="1"/>
              <a:t>impulso</a:t>
            </a:r>
            <a:r>
              <a:rPr lang="en-US" sz="1600" i="1" dirty="0"/>
              <a:t> (K</a:t>
            </a:r>
            <a:r>
              <a:rPr lang="en-US" sz="1600" i="1" baseline="-25000" dirty="0"/>
              <a:t>p</a:t>
            </a:r>
            <a:r>
              <a:rPr lang="en-US" sz="1600" i="1" dirty="0"/>
              <a:t> e </a:t>
            </a:r>
            <a:r>
              <a:rPr lang="el-GR" sz="1600" i="1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it-IT" sz="1600" i="1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l-G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i="1" dirty="0" err="1"/>
              <a:t>incognite</a:t>
            </a:r>
            <a:r>
              <a:rPr lang="en-US" sz="1600" i="1" dirty="0"/>
              <a:t>!!!).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3</a:t>
            </a:fld>
            <a:endParaRPr lang="it-IT" alt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4000" y="1690275"/>
            <a:ext cx="5310000" cy="43200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825" y="6010275"/>
            <a:ext cx="1781175" cy="4667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0" y="1687039"/>
                <a:ext cx="3834000" cy="14475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𝑉𝑎𝑙𝑜𝑟𝑒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=1.5→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𝒐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=0.8;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∙0.8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3.5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∙0.8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=2.86.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87039"/>
                <a:ext cx="3834000" cy="1447512"/>
              </a:xfrm>
              <a:prstGeom prst="rect">
                <a:avLst/>
              </a:prstGeom>
              <a:blipFill>
                <a:blip r:embed="rId5"/>
                <a:stretch>
                  <a:fillRect l="-22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diritto 8"/>
          <p:cNvCxnSpPr/>
          <p:nvPr/>
        </p:nvCxnSpPr>
        <p:spPr bwMode="auto">
          <a:xfrm flipH="1">
            <a:off x="6210300" y="2616200"/>
            <a:ext cx="0" cy="2952000"/>
          </a:xfrm>
          <a:prstGeom prst="line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 bwMode="auto">
          <a:xfrm flipH="1">
            <a:off x="5025941" y="2611437"/>
            <a:ext cx="1188000" cy="0"/>
          </a:xfrm>
          <a:prstGeom prst="line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6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360000"/>
          </a:xfrm>
        </p:spPr>
        <p:txBody>
          <a:bodyPr/>
          <a:lstStyle/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b. Time constant</a:t>
            </a: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363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/>
              <a:t>K</a:t>
            </a:r>
            <a:r>
              <a:rPr lang="en-US" sz="1600" baseline="-25000" dirty="0" err="1"/>
              <a:t>p</a:t>
            </a:r>
            <a:r>
              <a:rPr lang="en-US" sz="1600" dirty="0"/>
              <a:t>=2.86;</a:t>
            </a:r>
          </a:p>
          <a:p>
            <a:pPr algn="just"/>
            <a:r>
              <a:rPr lang="en-US" sz="1600" dirty="0"/>
              <a:t>y(t)=8 @ t/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sz="1600" dirty="0"/>
              <a:t>=1.5;</a:t>
            </a:r>
          </a:p>
          <a:p>
            <a:pPr algn="just"/>
            <a:r>
              <a:rPr lang="en-US" sz="1600" dirty="0" err="1"/>
              <a:t>Grafico</a:t>
            </a:r>
            <a:r>
              <a:rPr lang="en-US" sz="1600" dirty="0"/>
              <a:t> </a:t>
            </a:r>
            <a:r>
              <a:rPr lang="en-US" sz="1600" dirty="0" err="1"/>
              <a:t>generalizzato</a:t>
            </a:r>
            <a:r>
              <a:rPr lang="en-US" sz="1600" dirty="0"/>
              <a:t> per la </a:t>
            </a:r>
            <a:r>
              <a:rPr lang="en-US" sz="1600" dirty="0" err="1"/>
              <a:t>risposta</a:t>
            </a:r>
            <a:r>
              <a:rPr lang="en-US" sz="1600" dirty="0"/>
              <a:t> ad </a:t>
            </a:r>
            <a:r>
              <a:rPr lang="en-US" sz="1600" dirty="0" err="1"/>
              <a:t>una</a:t>
            </a:r>
            <a:r>
              <a:rPr lang="en-US" sz="1600" dirty="0"/>
              <a:t> </a:t>
            </a:r>
            <a:r>
              <a:rPr lang="en-US" sz="1600" dirty="0" err="1"/>
              <a:t>forzante</a:t>
            </a:r>
            <a:r>
              <a:rPr lang="en-US" sz="1600" dirty="0"/>
              <a:t> a </a:t>
            </a:r>
            <a:r>
              <a:rPr lang="en-US" sz="1600" dirty="0" err="1"/>
              <a:t>impulso</a:t>
            </a:r>
            <a:r>
              <a:rPr lang="en-US" sz="1600" dirty="0"/>
              <a:t> (K</a:t>
            </a:r>
            <a:r>
              <a:rPr lang="en-US" sz="1600" baseline="-25000" dirty="0"/>
              <a:t>p</a:t>
            </a:r>
            <a:r>
              <a:rPr lang="en-US" sz="1600" dirty="0"/>
              <a:t> </a:t>
            </a:r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ora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 è nota e 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τ</a:t>
            </a:r>
            <a:r>
              <a:rPr lang="it-IT" sz="1600" baseline="-25000" dirty="0"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l-GR" sz="1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>
                <a:ea typeface="Tahoma" panose="020B0604030504040204" pitchFamily="34" charset="0"/>
                <a:cs typeface="Tahoma" panose="020B0604030504040204" pitchFamily="34" charset="0"/>
              </a:rPr>
              <a:t>è l’unica 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incognita).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4</a:t>
            </a:fld>
            <a:endParaRPr lang="it-IT" alt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918" y="1661700"/>
            <a:ext cx="5352082" cy="432000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050" y="5981700"/>
            <a:ext cx="1885950" cy="495300"/>
          </a:xfrm>
          <a:prstGeom prst="rect">
            <a:avLst/>
          </a:prstGeom>
        </p:spPr>
      </p:pic>
      <p:cxnSp>
        <p:nvCxnSpPr>
          <p:cNvPr id="14" name="Connettore diritto 13"/>
          <p:cNvCxnSpPr/>
          <p:nvPr/>
        </p:nvCxnSpPr>
        <p:spPr bwMode="auto">
          <a:xfrm flipH="1">
            <a:off x="6243637" y="4676778"/>
            <a:ext cx="0" cy="864000"/>
          </a:xfrm>
          <a:prstGeom prst="line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 bwMode="auto">
          <a:xfrm flipH="1">
            <a:off x="5037931" y="4679159"/>
            <a:ext cx="1206000" cy="0"/>
          </a:xfrm>
          <a:prstGeom prst="line">
            <a:avLst/>
          </a:prstGeom>
          <a:ln w="254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0" y="1440818"/>
                <a:ext cx="4114800" cy="15022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𝑉𝑎𝑙𝑜𝑟𝑒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=1.5→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𝒐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)∙</m:t>
                          </m:r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=0.22;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0.22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0.22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∙2.86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=0.08.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40818"/>
                <a:ext cx="4114800" cy="1502206"/>
              </a:xfrm>
              <a:prstGeom prst="rect">
                <a:avLst/>
              </a:prstGeom>
              <a:blipFill>
                <a:blip r:embed="rId5"/>
                <a:stretch>
                  <a:fillRect l="-207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42527"/>
            <a:ext cx="9144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Y(0) to unit impulse input @ t/</a:t>
            </a:r>
            <a:r>
              <a:rPr lang="el-GR" altLang="it-IT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τ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=0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0" y="330252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1600" baseline="-25000" dirty="0" err="1"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=2.86;</a:t>
            </a:r>
          </a:p>
          <a:p>
            <a:pPr algn="just"/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τ</a:t>
            </a:r>
            <a:r>
              <a:rPr lang="en-US" sz="1600" baseline="-25000" dirty="0"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=0.08;</a:t>
            </a:r>
          </a:p>
          <a:p>
            <a:pPr algn="just"/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Origine</a:t>
            </a:r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t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=0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t/</a:t>
            </a:r>
            <a:r>
              <a:rPr lang="el-GR" sz="1600" dirty="0">
                <a:latin typeface="Cambria" panose="02040503050406030204" pitchFamily="18" charset="0"/>
                <a:ea typeface="Cambria" panose="02040503050406030204" pitchFamily="18" charset="0"/>
                <a:cs typeface="Tahoma" panose="020B0604030504040204" pitchFamily="34" charset="0"/>
              </a:rPr>
              <a:t>τ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=0.</a:t>
            </a:r>
          </a:p>
          <a:p>
            <a:pPr algn="just"/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Grafico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generalizzato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 per la </a:t>
            </a:r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risposta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 ad</a:t>
            </a:r>
          </a:p>
          <a:p>
            <a:pPr algn="just"/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forzante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1600" dirty="0" err="1">
                <a:ea typeface="Tahoma" panose="020B0604030504040204" pitchFamily="34" charset="0"/>
                <a:cs typeface="Tahoma" panose="020B0604030504040204" pitchFamily="34" charset="0"/>
              </a:rPr>
              <a:t>impulso</a:t>
            </a:r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/>
              <p:cNvSpPr txBox="1"/>
              <p:nvPr/>
            </p:nvSpPr>
            <p:spPr>
              <a:xfrm>
                <a:off x="0" y="4625966"/>
                <a:ext cx="4114800" cy="15022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𝑉𝑎𝑙𝑜𝑟𝑒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=0) 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𝑔𝑟𝑎𝑓𝑖𝑐𝑜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𝒐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)∙</m:t>
                          </m:r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=1;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∙2.86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0.0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=35.75.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25966"/>
                <a:ext cx="4114800" cy="1502206"/>
              </a:xfrm>
              <a:prstGeom prst="rect">
                <a:avLst/>
              </a:prstGeom>
              <a:blipFill>
                <a:blip r:embed="rId6"/>
                <a:stretch>
                  <a:fillRect l="-207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ttore diritto 19"/>
          <p:cNvCxnSpPr/>
          <p:nvPr/>
        </p:nvCxnSpPr>
        <p:spPr bwMode="auto">
          <a:xfrm flipH="1">
            <a:off x="5037931" y="1772621"/>
            <a:ext cx="0" cy="3744000"/>
          </a:xfrm>
          <a:prstGeom prst="line">
            <a:avLst/>
          </a:prstGeom>
          <a:ln w="25400">
            <a:solidFill>
              <a:srgbClr val="00B0F0"/>
            </a:solidFill>
            <a:headEnd type="oval"/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3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432000"/>
          </a:xfrm>
        </p:spPr>
        <p:txBody>
          <a:bodyPr/>
          <a:lstStyle/>
          <a:p>
            <a:pPr algn="l"/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3.2. Parametric model</a:t>
            </a:r>
            <a:r>
              <a:rPr lang="en-US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(ex. n°2)</a:t>
            </a: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44153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The dynamics of a process is described by the following transfer function:</a:t>
            </a:r>
          </a:p>
          <a:p>
            <a:pPr algn="just"/>
            <a:r>
              <a:rPr lang="en-US" sz="1600" dirty="0"/>
              <a:t>where k is a parameter.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5</a:t>
            </a:fld>
            <a:endParaRPr lang="it-IT" alt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6705600" y="431813"/>
                <a:ext cx="2085379" cy="5305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𝑘𝑠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31813"/>
                <a:ext cx="2085379" cy="5305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2343"/>
            <a:ext cx="9144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order is this dynamic system?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0" y="1322343"/>
                <a:ext cx="7420558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𝑆𝑖𝑠𝑡𝑒𝑚𝑎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𝑑𝑖𝑛𝑎𝑚𝑖𝑐𝑜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𝑑𝑒𝑙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𝑠𝑒𝑐𝑜𝑛𝑑𝑜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𝑜𝑟𝑑𝑖𝑛𝑒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𝑝𝑒𝑟𝑐h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è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sSup>
                            <m:sSup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ℒ</m:t>
                              </m:r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groupChr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80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it-IT" sz="18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𝑛𝑒𝑙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𝑑𝑜𝑚𝑖𝑛𝑖𝑜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𝑑𝑖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22343"/>
                <a:ext cx="7420558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78136"/>
            <a:ext cx="9144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How much is the static gain K</a:t>
            </a:r>
            <a:r>
              <a:rPr lang="en-US" altLang="it-IT" sz="16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parametrically expressed as a function of k 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/>
              <p:cNvSpPr txBox="1"/>
              <p:nvPr/>
            </p:nvSpPr>
            <p:spPr>
              <a:xfrm>
                <a:off x="0" y="2238136"/>
                <a:ext cx="9144000" cy="26289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𝑃𝑒𝑟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𝑣𝑎𝑙𝑢𝑡𝑎𝑟𝑒</m:t>
                      </m:r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𝑏𝑖𝑠𝑜𝑔𝑛𝑎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𝑒𝑠𝑝𝑟𝑖𝑚𝑒𝑟𝑒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𝑛𝑢𝑚𝑒𝑟𝑎𝑡𝑜𝑟𝑒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𝑑𝑒𝑛𝑜𝑚𝑖𝑛𝑎𝑡𝑜𝑟𝑒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𝑓𝑜𝑟𝑚𝑎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𝑐𝑎𝑛𝑜𝑛𝑖𝑐𝑎</m:t>
                      </m:r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𝑡𝑒𝑟𝑚𝑖𝑛𝑒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𝑛𝑜𝑡𝑜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𝑢𝑛𝑖𝑡𝑎𝑟𝑖𝑜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𝑘𝑠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d>
                            <m:d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𝑘𝑠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𝑘𝑠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𝑅𝑖𝑐𝑜𝑟𝑑𝑎𝑛𝑑𝑜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𝑎𝑙𝑙𝑜𝑟𝑎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𝑁𝑂𝑁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𝑃𝐴𝑅𝐴𝑀𝐸𝑇𝑅𝐼𝐶𝑂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𝑝𝑜𝑡𝑒𝑛𝑑𝑜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𝑎𝑛𝑐h𝑒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𝑝𝑒𝑛𝑠𝑎𝑟𝑒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sz="1800">
                                      <a:latin typeface="Cambria Math" panose="020405030504060302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38136"/>
                <a:ext cx="9144000" cy="2628925"/>
              </a:xfrm>
              <a:prstGeom prst="rect">
                <a:avLst/>
              </a:prstGeom>
              <a:blipFill>
                <a:blip r:embed="rId5"/>
                <a:stretch>
                  <a:fillRect l="-867" b="-13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e 5"/>
          <p:cNvSpPr/>
          <p:nvPr/>
        </p:nvSpPr>
        <p:spPr bwMode="auto">
          <a:xfrm>
            <a:off x="2346808" y="3766092"/>
            <a:ext cx="360000" cy="360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e 12"/>
          <p:cNvSpPr/>
          <p:nvPr/>
        </p:nvSpPr>
        <p:spPr bwMode="auto">
          <a:xfrm>
            <a:off x="4795484" y="2796754"/>
            <a:ext cx="360000" cy="54000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e 13"/>
          <p:cNvSpPr/>
          <p:nvPr/>
        </p:nvSpPr>
        <p:spPr bwMode="auto">
          <a:xfrm>
            <a:off x="2065360" y="4109280"/>
            <a:ext cx="360000" cy="360000"/>
          </a:xfrm>
          <a:prstGeom prst="ellipse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e 14"/>
          <p:cNvSpPr/>
          <p:nvPr/>
        </p:nvSpPr>
        <p:spPr bwMode="auto">
          <a:xfrm>
            <a:off x="4645356" y="3275215"/>
            <a:ext cx="360000" cy="540000"/>
          </a:xfrm>
          <a:prstGeom prst="ellipse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47104"/>
            <a:ext cx="9144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How much is the time constant in the denominator?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0" y="5207104"/>
                <a:ext cx="262078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  <m: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it-IT" sz="18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ra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=0.41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207104"/>
                <a:ext cx="2620781" cy="818366"/>
              </a:xfrm>
              <a:prstGeom prst="rect">
                <a:avLst/>
              </a:prstGeom>
              <a:blipFill>
                <a:blip r:embed="rId6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89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6</a:t>
            </a:fld>
            <a:endParaRPr lang="it-IT" alt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-12700" y="720000"/>
                <a:ext cx="9144000" cy="30294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𝑘𝑠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𝑃𝑜𝑙𝑖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18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+6=0;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∓</m:t>
                          </m:r>
                          <m:rad>
                            <m:radPr>
                              <m:degHide m:val="on"/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−4∙6∙1</m:t>
                              </m:r>
                            </m:e>
                          </m:rad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∓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=−2;−3.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𝑧𝑒𝑟𝑜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𝑝𝑎𝑟𝑎𝑚𝑒𝑡𝑟𝑖𝑐𝑜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è: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+2=0→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𝑉𝑎𝑙𝑜𝑟𝑖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𝑎𝑓𝑓𝑖𝑛𝑐h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è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𝑧𝑒𝑟𝑜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𝑢𝑔𝑢𝑎𝑙𝑒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𝑝𝑜𝑙𝑜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=−2</m:t>
                              </m:r>
                              <m:r>
                                <m:rPr>
                                  <m:nor/>
                                </m:rPr>
                                <a:rPr lang="it-IT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=−3</m:t>
                              </m:r>
                              <m:r>
                                <m:rPr>
                                  <m:nor/>
                                </m:rPr>
                                <a:rPr lang="it-IT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</m:e>
                      </m:d>
                      <m:d>
                        <m:dPr>
                          <m:begChr m:val="{"/>
                          <m:endChr m:val=""/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den>
                              </m:f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m:rPr>
                                  <m:nor/>
                                </m:rPr>
                                <a:rPr lang="it-IT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den>
                              </m:f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m:rPr>
                                  <m:nor/>
                                </m:rPr>
                                <a:rPr lang="it-IT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  <m: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</m:e>
                      </m:d>
                      <m:d>
                        <m:dPr>
                          <m:begChr m:val="{"/>
                          <m:endChr m:val=""/>
                          <m:ctrlPr>
                            <a:rPr lang="it-IT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  <m:r>
                                <m:rPr>
                                  <m:nor/>
                                </m:rPr>
                                <a:rPr lang="it-IT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it-IT" sz="1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𝑁𝑂𝑁</m:t>
                              </m:r>
                              <m:r>
                                <a:rPr lang="it-IT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it-IT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t-IT" sz="1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it-IT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‼!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𝑁𝐵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𝑣𝑒𝑟𝑖𝑓𝑖𝑐𝑎𝑛𝑜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𝑣𝑎𝑙𝑜𝑟𝑖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𝑛𝑒𝑙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𝑛𝑢𝑚𝑒𝑟𝑎𝑡𝑜𝑟𝑒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𝑑𝑒𝑙𝑙𝑎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𝑖𝑛𝑑𝑖𝑣𝑖𝑑𝑢𝑎𝑛𝑜</m:t>
                      </m:r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𝑖𝑚𝑚𝑒𝑑𝑖𝑎𝑡𝑎𝑚𝑒𝑛𝑡𝑒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𝑒𝑣𝑒𝑛𝑡𝑢𝑎𝑙𝑖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𝑒𝑟𝑟𝑜𝑟𝑖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𝑐𝑎𝑙𝑐𝑜𝑙𝑜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‼!</m:t>
                      </m:r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00" y="720000"/>
                <a:ext cx="9144000" cy="3029419"/>
              </a:xfrm>
              <a:prstGeom prst="rect">
                <a:avLst/>
              </a:prstGeom>
              <a:blipFill>
                <a:blip r:embed="rId3"/>
                <a:stretch>
                  <a:fillRect l="-933" b="-2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Assign a suitable value to the parameter k so that the numerator has a zero equal to a pole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2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864000"/>
          </a:xfrm>
        </p:spPr>
        <p:txBody>
          <a:bodyPr/>
          <a:lstStyle/>
          <a:p>
            <a:pPr algn="l"/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3.3. </a:t>
            </a:r>
            <a:r>
              <a:rPr lang="en-US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Poles and zeros of a transfer function 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(ex. n°3)</a:t>
            </a: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867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Not all transfer function have poles!</a:t>
            </a:r>
          </a:p>
          <a:p>
            <a:pPr algn="just"/>
            <a:r>
              <a:rPr lang="it-IT" altLang="it-IT" sz="1600" b="1" dirty="0">
                <a:solidFill>
                  <a:srgbClr val="FF0000"/>
                </a:solidFill>
                <a:cs typeface="Tahoma" panose="020B0604030504040204" pitchFamily="34" charset="0"/>
              </a:rPr>
              <a:t>a. </a:t>
            </a:r>
            <a:r>
              <a:rPr lang="en-US" altLang="it-IT" sz="1600" b="1" dirty="0">
                <a:solidFill>
                  <a:srgbClr val="FF0000"/>
                </a:solidFill>
                <a:cs typeface="Tahoma" panose="020B0604030504040204" pitchFamily="34" charset="0"/>
              </a:rPr>
              <a:t>How is a transfer function called if it contains poles and zeros only?</a:t>
            </a:r>
          </a:p>
          <a:p>
            <a:pPr algn="just"/>
            <a:r>
              <a:rPr lang="en-US" altLang="it-IT" sz="1600" dirty="0" err="1">
                <a:cs typeface="Tahoma" panose="020B0604030504040204" pitchFamily="34" charset="0"/>
              </a:rPr>
              <a:t>Funzione</a:t>
            </a:r>
            <a:r>
              <a:rPr lang="en-US" altLang="it-IT" sz="1600" dirty="0">
                <a:cs typeface="Tahoma" panose="020B0604030504040204" pitchFamily="34" charset="0"/>
              </a:rPr>
              <a:t> di </a:t>
            </a:r>
            <a:r>
              <a:rPr lang="en-US" altLang="it-IT" sz="1600" dirty="0" err="1">
                <a:cs typeface="Tahoma" panose="020B0604030504040204" pitchFamily="34" charset="0"/>
              </a:rPr>
              <a:t>trasferimento</a:t>
            </a:r>
            <a:r>
              <a:rPr lang="en-US" altLang="it-IT" sz="1600" dirty="0">
                <a:cs typeface="Tahoma" panose="020B0604030504040204" pitchFamily="34" charset="0"/>
              </a:rPr>
              <a:t> </a:t>
            </a:r>
            <a:r>
              <a:rPr lang="en-US" altLang="it-IT" sz="1600" dirty="0" err="1">
                <a:cs typeface="Tahoma" panose="020B0604030504040204" pitchFamily="34" charset="0"/>
              </a:rPr>
              <a:t>razionale</a:t>
            </a:r>
            <a:endParaRPr lang="en-US" altLang="it-IT" sz="1600" dirty="0">
              <a:cs typeface="Tahoma" panose="020B0604030504040204" pitchFamily="34" charset="0"/>
            </a:endParaRPr>
          </a:p>
          <a:p>
            <a:pPr algn="just"/>
            <a:endParaRPr lang="en-US" altLang="it-IT" sz="1600" dirty="0">
              <a:cs typeface="Tahoma" panose="020B0604030504040204" pitchFamily="34" charset="0"/>
            </a:endParaRPr>
          </a:p>
          <a:p>
            <a:pPr algn="just"/>
            <a:r>
              <a:rPr lang="en-US" altLang="it-IT" sz="1600" dirty="0">
                <a:cs typeface="Tahoma" panose="020B0604030504040204" pitchFamily="34" charset="0"/>
              </a:rPr>
              <a:t>For the following Transfer Function: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7</a:t>
            </a:fld>
            <a:endParaRPr lang="it-IT" alt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0" y="2160262"/>
                <a:ext cx="3104760" cy="7389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d>
                            <m:d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60262"/>
                <a:ext cx="3104760" cy="7389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98300"/>
            <a:ext cx="9144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Calculate the poles and, for each pole or pair of poles, provide the type of stability that characterizes its dynamic response in the time domain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0" y="3618300"/>
                <a:ext cx="9144000" cy="12485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d>
                        <m:dPr>
                          <m:ctrlPr>
                            <a:rPr lang="it-IT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it-IT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18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=0; 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+2=0</m:t>
                              </m:r>
                            </m:e>
                            <m:e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+3=0</m:t>
                              </m:r>
                            </m:e>
                          </m:eqArr>
                        </m:e>
                      </m:d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e>
                            <m:e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∓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it-IT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sup>
                                          <m:r>
                                            <a:rPr lang="it-IT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−4∙</m:t>
                                      </m:r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∓</m:t>
                                  </m:r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it-IT" sz="18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18300"/>
                <a:ext cx="9144000" cy="12485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0" y="4866847"/>
                <a:ext cx="9144000" cy="12485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=0→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𝑚𝑎𝑟𝑔𝑖𝑛𝑎𝑙𝑚𝑒𝑛𝑡𝑒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𝑠𝑡𝑎𝑏𝑖𝑙𝑒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=−2→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𝑠𝑡𝑎𝑏𝑖𝑙𝑒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  <m:t>35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sSub>
                                <m:sSub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  <m:t>35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𝑠𝑡𝑎𝑏𝑖𝑙𝑖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66847"/>
                <a:ext cx="9144000" cy="12485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1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8</a:t>
            </a:fld>
            <a:endParaRPr lang="it-IT" altLang="it-IT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it-IT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US" altLang="it-IT" sz="16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Calculate the poles and, for each pole or pair of poles, provide the type of stability that characterizes its dynamic response in the time domain</a:t>
            </a:r>
            <a:endParaRPr lang="it-IT" altLang="it-IT" sz="16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0" y="720000"/>
                <a:ext cx="9144000" cy="18380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sz="18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t-IT" sz="1800" b="0" i="1" smtClean="0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</m:e>
                            <m:e>
                              <m:eqArr>
                                <m:eqArrPr>
                                  <m:ctrlPr>
                                    <a:rPr lang="it-IT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it-IT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f>
                                    <m:fPr>
                                      <m:ctrlP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ctrlP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35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~</m:t>
                                  </m:r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−0.16+</m:t>
                                  </m:r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it-IT" sz="18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f>
                                    <m:fPr>
                                      <m:ctrlP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f>
                                    <m:fPr>
                                      <m:ctrlPr>
                                        <a:rPr lang="it-IT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sz="1800" i="1">
                                              <a:latin typeface="Cambria Math" panose="02040503050406030204" pitchFamily="18" charset="0"/>
                                            </a:rPr>
                                            <m:t>35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it-IT" sz="18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~−0.16</m:t>
                                  </m:r>
                                  <m:r>
                                    <a:rPr lang="it-IT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eqArr>
                            </m:e>
                          </m:eqArr>
                        </m:e>
                      </m:d>
                    </m:oMath>
                  </m:oMathPara>
                </a14:m>
                <a:endParaRPr lang="it-IT" sz="1800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20000"/>
                <a:ext cx="9144000" cy="18380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magin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420" y="1042035"/>
            <a:ext cx="6037580" cy="5434965"/>
          </a:xfrm>
          <a:prstGeom prst="rect">
            <a:avLst/>
          </a:prstGeom>
          <a:noFill/>
        </p:spPr>
      </p:pic>
      <p:sp>
        <p:nvSpPr>
          <p:cNvPr id="13" name="Casella di testo 40"/>
          <p:cNvSpPr txBox="1"/>
          <p:nvPr/>
        </p:nvSpPr>
        <p:spPr>
          <a:xfrm>
            <a:off x="4925695" y="3372364"/>
            <a:ext cx="395605" cy="503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it-IT" sz="15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Casella di testo 40"/>
          <p:cNvSpPr txBox="1"/>
          <p:nvPr/>
        </p:nvSpPr>
        <p:spPr>
          <a:xfrm>
            <a:off x="5922644" y="3368356"/>
            <a:ext cx="395605" cy="503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500" b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it-IT" sz="15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500" b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Casella di testo 40"/>
          <p:cNvSpPr txBox="1"/>
          <p:nvPr/>
        </p:nvSpPr>
        <p:spPr>
          <a:xfrm>
            <a:off x="5772625" y="3839854"/>
            <a:ext cx="395605" cy="503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it-IT" sz="15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Casella di testo 40"/>
          <p:cNvSpPr txBox="1"/>
          <p:nvPr/>
        </p:nvSpPr>
        <p:spPr>
          <a:xfrm>
            <a:off x="5772150" y="2896870"/>
            <a:ext cx="395605" cy="5035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it-IT" sz="15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476082" y="3158766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05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476875" y="4094976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05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562600" y="4537908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05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5562600" y="2714625"/>
            <a:ext cx="2872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</a:t>
            </a:r>
            <a:endParaRPr lang="it-IT" sz="1050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642996" y="1543822"/>
            <a:ext cx="212915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i="1" dirty="0">
                <a:solidFill>
                  <a:srgbClr val="00B0F0"/>
                </a:solidFill>
              </a:rPr>
              <a:t>No!!! </a:t>
            </a:r>
            <a:r>
              <a:rPr lang="en-US" sz="1600" i="1" dirty="0" err="1">
                <a:solidFill>
                  <a:srgbClr val="00B0F0"/>
                </a:solidFill>
              </a:rPr>
              <a:t>Riconoscere</a:t>
            </a:r>
            <a:r>
              <a:rPr lang="en-US" sz="1600" i="1" dirty="0">
                <a:solidFill>
                  <a:srgbClr val="00B0F0"/>
                </a:solidFill>
              </a:rPr>
              <a:t> </a:t>
            </a:r>
            <a:r>
              <a:rPr lang="en-US" sz="1600" i="1" dirty="0" err="1">
                <a:solidFill>
                  <a:srgbClr val="00B0F0"/>
                </a:solidFill>
              </a:rPr>
              <a:t>che</a:t>
            </a:r>
            <a:r>
              <a:rPr lang="en-US" sz="1600" i="1" dirty="0">
                <a:solidFill>
                  <a:srgbClr val="00B0F0"/>
                </a:solidFill>
              </a:rPr>
              <a:t> </a:t>
            </a:r>
            <a:r>
              <a:rPr lang="en-US" sz="1600" i="1" dirty="0" err="1">
                <a:solidFill>
                  <a:srgbClr val="00B0F0"/>
                </a:solidFill>
              </a:rPr>
              <a:t>l’ascissa</a:t>
            </a:r>
            <a:r>
              <a:rPr lang="en-US" sz="1600" i="1" dirty="0">
                <a:solidFill>
                  <a:srgbClr val="00B0F0"/>
                </a:solidFill>
              </a:rPr>
              <a:t> è &lt;|0.5| e </a:t>
            </a:r>
            <a:r>
              <a:rPr lang="en-US" sz="1600" i="1" dirty="0" err="1">
                <a:solidFill>
                  <a:srgbClr val="00B0F0"/>
                </a:solidFill>
              </a:rPr>
              <a:t>l’ordinata</a:t>
            </a:r>
            <a:r>
              <a:rPr lang="en-US" sz="1600" i="1" dirty="0">
                <a:solidFill>
                  <a:srgbClr val="00B0F0"/>
                </a:solidFill>
              </a:rPr>
              <a:t> circa |1|</a:t>
            </a:r>
          </a:p>
        </p:txBody>
      </p:sp>
      <p:cxnSp>
        <p:nvCxnSpPr>
          <p:cNvPr id="17" name="Connettore 2 16"/>
          <p:cNvCxnSpPr/>
          <p:nvPr/>
        </p:nvCxnSpPr>
        <p:spPr bwMode="auto">
          <a:xfrm>
            <a:off x="5000059" y="2382093"/>
            <a:ext cx="637968" cy="2256840"/>
          </a:xfrm>
          <a:prstGeom prst="straightConnector1">
            <a:avLst/>
          </a:prstGeom>
          <a:ln w="25400">
            <a:solidFill>
              <a:srgbClr val="00B0F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endCxn id="18" idx="0"/>
          </p:cNvCxnSpPr>
          <p:nvPr/>
        </p:nvCxnSpPr>
        <p:spPr bwMode="auto">
          <a:xfrm>
            <a:off x="5000832" y="2391360"/>
            <a:ext cx="619672" cy="1764000"/>
          </a:xfrm>
          <a:prstGeom prst="straightConnector1">
            <a:avLst/>
          </a:prstGeom>
          <a:ln w="25400">
            <a:solidFill>
              <a:srgbClr val="00B0F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endCxn id="10" idx="0"/>
          </p:cNvCxnSpPr>
          <p:nvPr/>
        </p:nvCxnSpPr>
        <p:spPr bwMode="auto">
          <a:xfrm>
            <a:off x="4997450" y="2385010"/>
            <a:ext cx="622261" cy="828000"/>
          </a:xfrm>
          <a:prstGeom prst="straightConnector1">
            <a:avLst/>
          </a:prstGeom>
          <a:ln w="25400">
            <a:solidFill>
              <a:srgbClr val="00B0F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 bwMode="auto">
          <a:xfrm>
            <a:off x="4997489" y="2380850"/>
            <a:ext cx="708740" cy="396000"/>
          </a:xfrm>
          <a:prstGeom prst="straightConnector1">
            <a:avLst/>
          </a:prstGeom>
          <a:ln w="25400">
            <a:solidFill>
              <a:srgbClr val="00B0F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243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00"/>
            <a:ext cx="9144000" cy="864000"/>
          </a:xfrm>
        </p:spPr>
        <p:txBody>
          <a:bodyPr/>
          <a:lstStyle/>
          <a:p>
            <a:pPr algn="l"/>
            <a:r>
              <a:rPr lang="it-IT" altLang="it-IT" sz="3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4: PROCESS CONTROL</a:t>
            </a:r>
            <a:b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4.1. Feedback control</a:t>
            </a:r>
            <a:r>
              <a:rPr lang="en-US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(ex. n°4)</a:t>
            </a: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23/07/2020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0" y="867600"/>
            <a:ext cx="22648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The figure shows a simplified PI&amp;D of a continuous process with feedback control.</a:t>
            </a:r>
          </a:p>
          <a:p>
            <a:pPr algn="just"/>
            <a:r>
              <a:rPr lang="en-US" sz="1600" dirty="0">
                <a:ea typeface="Tahoma" panose="020B0604030504040204" pitchFamily="34" charset="0"/>
                <a:cs typeface="Tahoma" panose="020B0604030504040204" pitchFamily="34" charset="0"/>
              </a:rPr>
              <a:t>With ref. to the control loop dedicated to temperature in the mixer, among the various variables (flow rate, temperature, etc.), please</a:t>
            </a:r>
            <a:endParaRPr lang="it-IT" sz="1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t-IT"/>
              <a:t>Process Instrumentation and Control - Prof. M. Miccio</a:t>
            </a:r>
            <a:endParaRPr lang="it-IT" alt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1FF8-885A-4899-8381-0DC2C3131623}" type="slidenum">
              <a:rPr lang="it-IT" altLang="it-IT" smtClean="0"/>
              <a:pPr/>
              <a:t>9</a:t>
            </a:fld>
            <a:endParaRPr lang="it-IT" alt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06" y="867600"/>
            <a:ext cx="6879194" cy="288000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0" y="3546200"/>
            <a:ext cx="44969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FF0000"/>
                </a:solidFill>
              </a:rPr>
              <a:t>a. Select the controlled variable</a:t>
            </a:r>
          </a:p>
          <a:p>
            <a:pPr algn="just"/>
            <a:r>
              <a:rPr lang="en-US" sz="1600" b="1" dirty="0"/>
              <a:t>T</a:t>
            </a:r>
            <a:r>
              <a:rPr lang="en-US" sz="1600" dirty="0"/>
              <a:t> </a:t>
            </a:r>
            <a:r>
              <a:rPr lang="en-US" sz="1600" i="1" dirty="0"/>
              <a:t>(</a:t>
            </a:r>
            <a:r>
              <a:rPr lang="en-US" sz="1600" i="1" dirty="0" err="1"/>
              <a:t>variabile</a:t>
            </a:r>
            <a:r>
              <a:rPr lang="en-US" sz="1600" i="1" dirty="0"/>
              <a:t> </a:t>
            </a:r>
            <a:r>
              <a:rPr lang="en-US" sz="1600" i="1" dirty="0" err="1"/>
              <a:t>catturata</a:t>
            </a:r>
            <a:r>
              <a:rPr lang="en-US" sz="1600" i="1" dirty="0"/>
              <a:t> </a:t>
            </a:r>
            <a:r>
              <a:rPr lang="en-US" sz="1600" i="1" dirty="0" err="1"/>
              <a:t>dall’elemento</a:t>
            </a:r>
            <a:r>
              <a:rPr lang="en-US" sz="1600" i="1" dirty="0"/>
              <a:t> di </a:t>
            </a:r>
            <a:r>
              <a:rPr lang="en-US" sz="1600" i="1" dirty="0" err="1"/>
              <a:t>misura</a:t>
            </a:r>
            <a:r>
              <a:rPr lang="en-US" sz="1600" i="1" dirty="0"/>
              <a:t>)</a:t>
            </a:r>
          </a:p>
          <a:p>
            <a:pPr algn="just"/>
            <a:r>
              <a:rPr lang="en-US" sz="1600" b="1" dirty="0">
                <a:solidFill>
                  <a:srgbClr val="FF0000"/>
                </a:solidFill>
              </a:rPr>
              <a:t>b. Select the manipulated variable</a:t>
            </a:r>
          </a:p>
          <a:p>
            <a:pPr algn="just"/>
            <a:r>
              <a:rPr lang="en-US" sz="1600" b="1" dirty="0" err="1"/>
              <a:t>F</a:t>
            </a:r>
            <a:r>
              <a:rPr lang="en-US" sz="1600" b="1" baseline="-25000" dirty="0" err="1"/>
              <a:t>hot</a:t>
            </a:r>
            <a:r>
              <a:rPr lang="en-US" sz="1600" b="1" dirty="0"/>
              <a:t> o F</a:t>
            </a:r>
            <a:r>
              <a:rPr lang="en-US" sz="1600" b="1" baseline="-25000" dirty="0"/>
              <a:t>M</a:t>
            </a:r>
            <a:r>
              <a:rPr lang="en-US" sz="1600" b="1" dirty="0"/>
              <a:t> </a:t>
            </a:r>
            <a:r>
              <a:rPr lang="en-US" sz="1600" i="1" dirty="0"/>
              <a:t>(la </a:t>
            </a:r>
            <a:r>
              <a:rPr lang="en-US" sz="1600" i="1" dirty="0" err="1"/>
              <a:t>valvola</a:t>
            </a:r>
            <a:r>
              <a:rPr lang="en-US" sz="1600" i="1" dirty="0"/>
              <a:t>=elem. finale di </a:t>
            </a:r>
            <a:r>
              <a:rPr lang="en-US" sz="1600" i="1" dirty="0" err="1"/>
              <a:t>controllo</a:t>
            </a:r>
            <a:r>
              <a:rPr lang="en-US" sz="1600" i="1" dirty="0"/>
              <a:t> </a:t>
            </a:r>
            <a:r>
              <a:rPr lang="en-US" sz="1600" i="1" dirty="0" err="1"/>
              <a:t>agisce</a:t>
            </a:r>
            <a:r>
              <a:rPr lang="en-US" sz="1600" i="1" dirty="0"/>
              <a:t> </a:t>
            </a:r>
            <a:r>
              <a:rPr lang="en-US" sz="1600" i="1" dirty="0" err="1"/>
              <a:t>su</a:t>
            </a:r>
            <a:r>
              <a:rPr lang="en-US" sz="1600" i="1" dirty="0"/>
              <a:t> </a:t>
            </a:r>
            <a:r>
              <a:rPr lang="en-US" sz="1600" i="1" dirty="0" err="1"/>
              <a:t>una</a:t>
            </a:r>
            <a:r>
              <a:rPr lang="en-US" sz="1600" i="1" dirty="0"/>
              <a:t> </a:t>
            </a:r>
            <a:r>
              <a:rPr lang="en-US" sz="1600" i="1" dirty="0" err="1"/>
              <a:t>portata</a:t>
            </a:r>
            <a:r>
              <a:rPr lang="en-US" sz="1600" i="1" dirty="0"/>
              <a:t>. NO T</a:t>
            </a:r>
            <a:r>
              <a:rPr lang="en-US" sz="1600" i="1" baseline="-25000" dirty="0"/>
              <a:t>M</a:t>
            </a:r>
            <a:r>
              <a:rPr lang="en-US" sz="1600" i="1" dirty="0"/>
              <a:t>!!!)</a:t>
            </a:r>
          </a:p>
          <a:p>
            <a:pPr algn="just"/>
            <a:r>
              <a:rPr lang="en-US" sz="1600" b="1" dirty="0">
                <a:solidFill>
                  <a:srgbClr val="FF0000"/>
                </a:solidFill>
              </a:rPr>
              <a:t>c. Select the disturbance variable (if any)</a:t>
            </a:r>
          </a:p>
          <a:p>
            <a:pPr algn="just"/>
            <a:r>
              <a:rPr lang="en-US" sz="1600" b="1" dirty="0" err="1"/>
              <a:t>F</a:t>
            </a:r>
            <a:r>
              <a:rPr lang="en-US" sz="1600" b="1" baseline="-25000" dirty="0" err="1"/>
              <a:t>cold</a:t>
            </a:r>
            <a:r>
              <a:rPr lang="en-US" sz="1600" b="1" dirty="0" err="1"/>
              <a:t>,T</a:t>
            </a:r>
            <a:r>
              <a:rPr lang="en-US" sz="1600" b="1" baseline="-25000" dirty="0" err="1"/>
              <a:t>cold</a:t>
            </a:r>
            <a:r>
              <a:rPr lang="en-US" sz="1600" b="1" dirty="0"/>
              <a:t> o </a:t>
            </a:r>
            <a:r>
              <a:rPr lang="en-US" sz="1600" b="1" dirty="0" err="1"/>
              <a:t>F</a:t>
            </a:r>
            <a:r>
              <a:rPr lang="en-US" sz="1600" b="1" baseline="-25000" dirty="0" err="1"/>
              <a:t>hot</a:t>
            </a:r>
            <a:r>
              <a:rPr lang="en-US" sz="1600" b="1" dirty="0" err="1"/>
              <a:t>,T</a:t>
            </a:r>
            <a:r>
              <a:rPr lang="en-US" sz="1600" b="1" baseline="-25000" dirty="0" err="1"/>
              <a:t>hot</a:t>
            </a:r>
            <a:r>
              <a:rPr lang="en-US" sz="1600" b="1" dirty="0"/>
              <a:t> </a:t>
            </a:r>
            <a:r>
              <a:rPr lang="en-US" sz="1600" i="1" dirty="0"/>
              <a:t>(</a:t>
            </a:r>
            <a:r>
              <a:rPr lang="en-US" sz="1600" i="1" dirty="0" err="1"/>
              <a:t>cercare</a:t>
            </a:r>
            <a:r>
              <a:rPr lang="en-US" sz="1600" i="1" dirty="0"/>
              <a:t> </a:t>
            </a:r>
            <a:r>
              <a:rPr lang="en-US" sz="1600" i="1" dirty="0" err="1"/>
              <a:t>i</a:t>
            </a:r>
            <a:r>
              <a:rPr lang="en-US" sz="1600" i="1" dirty="0"/>
              <a:t> </a:t>
            </a:r>
            <a:r>
              <a:rPr lang="en-US" sz="1600" i="1" dirty="0" err="1"/>
              <a:t>disturbi</a:t>
            </a:r>
            <a:r>
              <a:rPr lang="en-US" sz="1600" i="1" dirty="0"/>
              <a:t> </a:t>
            </a:r>
            <a:r>
              <a:rPr lang="en-US" sz="1600" i="1" dirty="0" err="1"/>
              <a:t>tra</a:t>
            </a:r>
            <a:r>
              <a:rPr lang="en-US" sz="1600" i="1" dirty="0"/>
              <a:t> </a:t>
            </a:r>
            <a:r>
              <a:rPr lang="en-US" sz="1600" i="1" dirty="0" err="1"/>
              <a:t>gli</a:t>
            </a:r>
            <a:r>
              <a:rPr lang="en-US" sz="1600" i="1" dirty="0"/>
              <a:t> ingress </a:t>
            </a:r>
            <a:r>
              <a:rPr lang="en-US" sz="1600" i="1" dirty="0" err="1"/>
              <a:t>all’intero</a:t>
            </a:r>
            <a:r>
              <a:rPr lang="en-US" sz="1600" i="1" dirty="0"/>
              <a:t> </a:t>
            </a:r>
            <a:r>
              <a:rPr lang="en-US" sz="1600" i="1" dirty="0" err="1"/>
              <a:t>sistema</a:t>
            </a:r>
            <a:r>
              <a:rPr lang="en-US" sz="1600" i="1" dirty="0"/>
              <a:t>. NO T</a:t>
            </a:r>
            <a:r>
              <a:rPr lang="en-US" sz="1600" i="1" baseline="-25000" dirty="0"/>
              <a:t>L</a:t>
            </a:r>
            <a:r>
              <a:rPr lang="en-US" sz="1600" i="1" dirty="0"/>
              <a:t>!!!)</a:t>
            </a:r>
          </a:p>
          <a:p>
            <a:pPr algn="just"/>
            <a:r>
              <a:rPr lang="en-US" sz="1600" b="1" dirty="0">
                <a:solidFill>
                  <a:srgbClr val="FF0000"/>
                </a:solidFill>
              </a:rPr>
              <a:t>e. What kind of signals is used for communication in this case of feedback control?</a:t>
            </a:r>
          </a:p>
          <a:p>
            <a:pPr algn="just"/>
            <a:r>
              <a:rPr lang="en-US" sz="1600" dirty="0" err="1"/>
              <a:t>Segnale</a:t>
            </a:r>
            <a:r>
              <a:rPr lang="en-US" sz="1600" dirty="0"/>
              <a:t> </a:t>
            </a:r>
            <a:r>
              <a:rPr lang="en-US" sz="1600" dirty="0" err="1"/>
              <a:t>elettrico</a:t>
            </a:r>
            <a:r>
              <a:rPr lang="en-US" sz="1600" dirty="0"/>
              <a:t> standard: 4÷20 mA</a:t>
            </a:r>
          </a:p>
        </p:txBody>
      </p:sp>
      <p:grpSp>
        <p:nvGrpSpPr>
          <p:cNvPr id="21" name="Group 15">
            <a:extLst>
              <a:ext uri="{FF2B5EF4-FFF2-40B4-BE49-F238E27FC236}">
                <a16:creationId xmlns:a16="http://schemas.microsoft.com/office/drawing/2014/main" id="{458067E9-0D17-404F-896F-759F6D582D7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21393" y="3964274"/>
            <a:ext cx="4422607" cy="2411126"/>
            <a:chOff x="919" y="1548"/>
            <a:chExt cx="3793" cy="2068"/>
          </a:xfrm>
        </p:grpSpPr>
        <p:grpSp>
          <p:nvGrpSpPr>
            <p:cNvPr id="22" name="Group 4">
              <a:extLst>
                <a:ext uri="{FF2B5EF4-FFF2-40B4-BE49-F238E27FC236}">
                  <a16:creationId xmlns:a16="http://schemas.microsoft.com/office/drawing/2014/main" id="{18CB12B0-E7A5-4080-9708-6BDAF76120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9" y="1548"/>
              <a:ext cx="3793" cy="2068"/>
              <a:chOff x="614" y="1408"/>
              <a:chExt cx="3793" cy="2068"/>
            </a:xfrm>
          </p:grpSpPr>
          <p:pic>
            <p:nvPicPr>
              <p:cNvPr id="24" name="Picture 5">
                <a:extLst>
                  <a:ext uri="{FF2B5EF4-FFF2-40B4-BE49-F238E27FC236}">
                    <a16:creationId xmlns:a16="http://schemas.microsoft.com/office/drawing/2014/main" id="{E765E112-5B37-431C-B160-7EBE54B9B0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8" y="1452"/>
                <a:ext cx="3219" cy="2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Text Box 6">
                <a:extLst>
                  <a:ext uri="{FF2B5EF4-FFF2-40B4-BE49-F238E27FC236}">
                    <a16:creationId xmlns:a16="http://schemas.microsoft.com/office/drawing/2014/main" id="{FC8833A3-0C2E-447A-BC53-225B49D712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4" y="2141"/>
                <a:ext cx="29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l-GR" altLang="it-IT" sz="1400" b="1" dirty="0">
                    <a:cs typeface="Tahoma" panose="020B0604030504040204" pitchFamily="34" charset="0"/>
                  </a:rPr>
                  <a:t>ε</a:t>
                </a:r>
                <a:r>
                  <a:rPr lang="it-IT" altLang="it-IT" sz="1400" b="1" dirty="0">
                    <a:cs typeface="Tahoma" panose="020B0604030504040204" pitchFamily="34" charset="0"/>
                  </a:rPr>
                  <a:t>(t)</a:t>
                </a:r>
                <a:endParaRPr lang="el-GR" altLang="it-IT" sz="1400" b="1" dirty="0">
                  <a:cs typeface="Tahoma" panose="020B0604030504040204" pitchFamily="34" charset="0"/>
                </a:endParaRPr>
              </a:p>
            </p:txBody>
          </p:sp>
          <p:sp>
            <p:nvSpPr>
              <p:cNvPr id="26" name="Text Box 7">
                <a:extLst>
                  <a:ext uri="{FF2B5EF4-FFF2-40B4-BE49-F238E27FC236}">
                    <a16:creationId xmlns:a16="http://schemas.microsoft.com/office/drawing/2014/main" id="{BCF828A9-C520-400A-9EEB-201DA8ABE5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3" y="2125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o(t)</a:t>
                </a:r>
              </a:p>
            </p:txBody>
          </p:sp>
          <p:sp>
            <p:nvSpPr>
              <p:cNvPr id="27" name="Text Box 8">
                <a:extLst>
                  <a:ext uri="{FF2B5EF4-FFF2-40B4-BE49-F238E27FC236}">
                    <a16:creationId xmlns:a16="http://schemas.microsoft.com/office/drawing/2014/main" id="{A4393A87-ED8C-402F-B08F-13F3D325D0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6" y="2078"/>
                <a:ext cx="300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/>
                  <a:t>y(t)</a:t>
                </a:r>
              </a:p>
            </p:txBody>
          </p:sp>
          <p:sp>
            <p:nvSpPr>
              <p:cNvPr id="28" name="Text Box 9">
                <a:extLst>
                  <a:ext uri="{FF2B5EF4-FFF2-40B4-BE49-F238E27FC236}">
                    <a16:creationId xmlns:a16="http://schemas.microsoft.com/office/drawing/2014/main" id="{A4BC444F-1E25-4A1A-97FA-B07543314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1" y="2596"/>
                <a:ext cx="30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/>
                  <a:t>d(t)</a:t>
                </a:r>
              </a:p>
            </p:txBody>
          </p:sp>
          <p:sp>
            <p:nvSpPr>
              <p:cNvPr id="29" name="Text Box 10">
                <a:extLst>
                  <a:ext uri="{FF2B5EF4-FFF2-40B4-BE49-F238E27FC236}">
                    <a16:creationId xmlns:a16="http://schemas.microsoft.com/office/drawing/2014/main" id="{CFC6BB21-CB60-48D0-8E3D-A3DDA887EB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8" y="3300"/>
                <a:ext cx="365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m</a:t>
                </a:r>
                <a:r>
                  <a:rPr lang="it-IT" altLang="it-IT" sz="1400" b="1" dirty="0"/>
                  <a:t>(t)</a:t>
                </a:r>
              </a:p>
            </p:txBody>
          </p: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CAA889B1-C9E1-486F-9C4A-1A6AA3A714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25" y="1408"/>
                <a:ext cx="782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 i="1" dirty="0"/>
                  <a:t>/</a:t>
                </a:r>
                <a:r>
                  <a:rPr lang="it-IT" altLang="it-IT" sz="1200" i="1" dirty="0" err="1"/>
                  <a:t>controlled</a:t>
                </a:r>
                <a:endParaRPr lang="it-IT" altLang="it-IT" sz="1200" i="1" dirty="0"/>
              </a:p>
            </p:txBody>
          </p:sp>
          <p:sp>
            <p:nvSpPr>
              <p:cNvPr id="31" name="Text Box 13">
                <a:extLst>
                  <a:ext uri="{FF2B5EF4-FFF2-40B4-BE49-F238E27FC236}">
                    <a16:creationId xmlns:a16="http://schemas.microsoft.com/office/drawing/2014/main" id="{FB4BF6AB-A068-43C3-8086-C6FBFF7F31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9" y="2132"/>
                <a:ext cx="546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200"/>
                  <a:t>comparator</a:t>
                </a:r>
              </a:p>
            </p:txBody>
          </p:sp>
          <p:sp>
            <p:nvSpPr>
              <p:cNvPr id="32" name="Text Box 14">
                <a:extLst>
                  <a:ext uri="{FF2B5EF4-FFF2-40B4-BE49-F238E27FC236}">
                    <a16:creationId xmlns:a16="http://schemas.microsoft.com/office/drawing/2014/main" id="{E121B43F-5910-4723-B40D-90B660720B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" y="1909"/>
                <a:ext cx="378" cy="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 algn="ctr" eaLnBrk="0" hangingPunct="0">
                  <a:spcBef>
                    <a:spcPct val="50000"/>
                  </a:spcBef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it-IT" altLang="it-IT" sz="1400" b="1" dirty="0" err="1"/>
                  <a:t>y</a:t>
                </a:r>
                <a:r>
                  <a:rPr lang="it-IT" altLang="it-IT" sz="1400" b="1" baseline="-25000" dirty="0" err="1"/>
                  <a:t>sp</a:t>
                </a:r>
                <a:r>
                  <a:rPr lang="it-IT" altLang="it-IT" sz="1400" b="1" dirty="0"/>
                  <a:t>(t)</a:t>
                </a:r>
              </a:p>
            </p:txBody>
          </p:sp>
        </p:grpSp>
        <p:sp>
          <p:nvSpPr>
            <p:cNvPr id="23" name="Text Box 3">
              <a:extLst>
                <a:ext uri="{FF2B5EF4-FFF2-40B4-BE49-F238E27FC236}">
                  <a16:creationId xmlns:a16="http://schemas.microsoft.com/office/drawing/2014/main" id="{524FDF7F-22F0-4907-926A-C06401767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272"/>
              <a:ext cx="33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algn="ctr" eaLnBrk="0" hangingPunct="0">
                <a:spcBef>
                  <a:spcPct val="50000"/>
                </a:spcBef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1400" b="1" dirty="0"/>
                <a:t>m(t)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01608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1">
  <a:themeElements>
    <a:clrScheme name="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ndscape colorato UniSA ">
  <a:themeElements>
    <a:clrScheme name="landscape colorato UniS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ndscape colorato UniS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anose="02020603050405020304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anose="02020603050405020304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andscape colorato UniS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zione standard1" id="{6D00FBA3-E5AB-4241-8EF4-FB519331C1C2}" vid="{27C3BB46-0A85-4AFE-B4C2-60679BCC766F}"/>
    </a:ext>
  </a:extLst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31529345673F45BF41F6FBA4DC80B9" ma:contentTypeVersion="14" ma:contentTypeDescription="Creare un nuovo documento." ma:contentTypeScope="" ma:versionID="ecda9a2ffa7ea94c861e43e87d83ce50">
  <xsd:schema xmlns:xsd="http://www.w3.org/2001/XMLSchema" xmlns:xs="http://www.w3.org/2001/XMLSchema" xmlns:p="http://schemas.microsoft.com/office/2006/metadata/properties" xmlns:ns2="d54f1461-e3e4-4ad9-b521-aa6eb6314bb8" xmlns:ns3="2dfe3b26-42e1-40aa-9236-f32b142e34ee" targetNamespace="http://schemas.microsoft.com/office/2006/metadata/properties" ma:root="true" ma:fieldsID="7c2b8312eb55168ee57389ed48c79617" ns2:_="" ns3:_="">
    <xsd:import namespace="d54f1461-e3e4-4ad9-b521-aa6eb6314bb8"/>
    <xsd:import namespace="2dfe3b26-42e1-40aa-9236-f32b142e34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1461-e3e4-4ad9-b521-aa6eb6314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15f82a6a-8e37-4253-84f4-d1f37f6741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e3b26-42e1-40aa-9236-f32b142e34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8931cd1-7387-426e-b021-f953ce79a540}" ma:internalName="TaxCatchAll" ma:showField="CatchAllData" ma:web="2dfe3b26-42e1-40aa-9236-f32b142e34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4f1461-e3e4-4ad9-b521-aa6eb6314bb8">
      <Terms xmlns="http://schemas.microsoft.com/office/infopath/2007/PartnerControls"/>
    </lcf76f155ced4ddcb4097134ff3c332f>
    <TaxCatchAll xmlns="2dfe3b26-42e1-40aa-9236-f32b142e34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96DC1-4277-4A9D-8F87-24DC1706DBCD}"/>
</file>

<file path=customXml/itemProps2.xml><?xml version="1.0" encoding="utf-8"?>
<ds:datastoreItem xmlns:ds="http://schemas.openxmlformats.org/officeDocument/2006/customXml" ds:itemID="{8B1A1813-6778-4EFD-8985-97000AA71D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9ACC80E-5E49-4DE8-8AED-1C233C2154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Presentazione1</Template>
  <TotalTime>16215</TotalTime>
  <Words>1231</Words>
  <Application>Microsoft Office PowerPoint</Application>
  <PresentationFormat>On-screen Show (4:3)</PresentationFormat>
  <Paragraphs>162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Presentazione1</vt:lpstr>
      <vt:lpstr>Personalizza struttura</vt:lpstr>
      <vt:lpstr>1_Personalizza struttura</vt:lpstr>
      <vt:lpstr>landscape colorato UniSA </vt:lpstr>
      <vt:lpstr>UNIVERSITÀ DEGLI STUDI DI SALERNO </vt:lpstr>
      <vt:lpstr>Section 3: DYNAMIC REFERENCE MODELS 3.1. Properties of the 1st order dynamic response (ex. n°1)</vt:lpstr>
      <vt:lpstr>a. Static gain</vt:lpstr>
      <vt:lpstr>b. Time constant</vt:lpstr>
      <vt:lpstr>3.2. Parametric model (ex. n°2)</vt:lpstr>
      <vt:lpstr>PowerPoint Presentation</vt:lpstr>
      <vt:lpstr>3.3. Poles and zeros of a transfer function (ex. n°3)</vt:lpstr>
      <vt:lpstr>PowerPoint Presentation</vt:lpstr>
      <vt:lpstr>Section 4: PROCESS CONTROL 4.1. Feedback control (ex. n°4)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Michele MICCIO</cp:lastModifiedBy>
  <cp:revision>870</cp:revision>
  <dcterms:created xsi:type="dcterms:W3CDTF">2007-09-20T14:40:27Z</dcterms:created>
  <dcterms:modified xsi:type="dcterms:W3CDTF">2021-05-14T17:23:08Z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0x0101005631529345673F45BF41F6FBA4DC80B9</vt:lpwstr>
  </property>
  <property fmtid="{D5CDD505-2E9C-101B-9397-08002B2CF9AE}" pid="3" name="Order">
    <vt:r8>39300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</Properties>
</file>