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9" r:id="rId1"/>
    <p:sldMasterId id="2147483681" r:id="rId2"/>
    <p:sldMasterId id="2147483707" r:id="rId3"/>
    <p:sldMasterId id="2147484210" r:id="rId4"/>
  </p:sldMasterIdLst>
  <p:notesMasterIdLst>
    <p:notesMasterId r:id="rId16"/>
  </p:notesMasterIdLst>
  <p:handoutMasterIdLst>
    <p:handoutMasterId r:id="rId17"/>
  </p:handoutMasterIdLst>
  <p:sldIdLst>
    <p:sldId id="569" r:id="rId5"/>
    <p:sldId id="517" r:id="rId6"/>
    <p:sldId id="535" r:id="rId7"/>
    <p:sldId id="554" r:id="rId8"/>
    <p:sldId id="555" r:id="rId9"/>
    <p:sldId id="556" r:id="rId10"/>
    <p:sldId id="557" r:id="rId11"/>
    <p:sldId id="558" r:id="rId12"/>
    <p:sldId id="559" r:id="rId13"/>
    <p:sldId id="541" r:id="rId14"/>
    <p:sldId id="560" r:id="rId15"/>
  </p:sldIdLst>
  <p:sldSz cx="9144000" cy="6858000" type="screen4x3"/>
  <p:notesSz cx="7099300" cy="10234613"/>
  <p:defaultTextStyle>
    <a:defPPr>
      <a:defRPr lang="it-IT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00FF"/>
    <a:srgbClr val="800000"/>
    <a:srgbClr val="663300"/>
    <a:srgbClr val="FFCC00"/>
    <a:srgbClr val="993300"/>
    <a:srgbClr val="6666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37"/>
    <p:restoredTop sz="92157" autoAdjust="0"/>
  </p:normalViewPr>
  <p:slideViewPr>
    <p:cSldViewPr>
      <p:cViewPr varScale="1">
        <p:scale>
          <a:sx n="101" d="100"/>
          <a:sy n="101" d="100"/>
        </p:scale>
        <p:origin x="1832" y="18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ustomXml" Target="../customXml/item3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ustomXml" Target="../customXml/item2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6235D8DF-8A1A-49EF-8CC1-25E080C933F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7CADC44C-C717-4A1D-88DA-8B9796C45BE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69A758F0-3FBC-4F3C-9F32-51E6A51844D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F429FC96-7B5A-457A-A2EB-6321EBE597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panose="020B0604020202020204" pitchFamily="34" charset="0"/>
              </a:defRPr>
            </a:lvl1pPr>
          </a:lstStyle>
          <a:p>
            <a:fld id="{D3D86322-EA3A-4483-A341-AF7D2ED3B86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>
            <a:extLst>
              <a:ext uri="{FF2B5EF4-FFF2-40B4-BE49-F238E27FC236}">
                <a16:creationId xmlns:a16="http://schemas.microsoft.com/office/drawing/2014/main" id="{839DC07D-1C42-4D6C-8D6F-04F0E97D784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3299" name="Rectangle 3">
            <a:extLst>
              <a:ext uri="{FF2B5EF4-FFF2-40B4-BE49-F238E27FC236}">
                <a16:creationId xmlns:a16="http://schemas.microsoft.com/office/drawing/2014/main" id="{46C0B503-9B22-48E8-98BD-69384E90C34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E9E1E6A9-6A92-443B-AD81-CC24BBA1D3D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3301" name="Rectangle 5">
            <a:extLst>
              <a:ext uri="{FF2B5EF4-FFF2-40B4-BE49-F238E27FC236}">
                <a16:creationId xmlns:a16="http://schemas.microsoft.com/office/drawing/2014/main" id="{04B760A7-478F-4342-AA14-1592B484CAC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59338"/>
            <a:ext cx="568007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183302" name="Rectangle 6">
            <a:extLst>
              <a:ext uri="{FF2B5EF4-FFF2-40B4-BE49-F238E27FC236}">
                <a16:creationId xmlns:a16="http://schemas.microsoft.com/office/drawing/2014/main" id="{7D7943E9-1EA8-4BD5-AFD3-3B3BFC5771B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3303" name="Rectangle 7">
            <a:extLst>
              <a:ext uri="{FF2B5EF4-FFF2-40B4-BE49-F238E27FC236}">
                <a16:creationId xmlns:a16="http://schemas.microsoft.com/office/drawing/2014/main" id="{A8A988CD-F964-453B-B25C-F2098DF82A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panose="020B0604020202020204" pitchFamily="34" charset="0"/>
              </a:defRPr>
            </a:lvl1pPr>
          </a:lstStyle>
          <a:p>
            <a:fld id="{14521508-E29C-4528-82E2-BB30C2586158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>
            <a:extLst>
              <a:ext uri="{FF2B5EF4-FFF2-40B4-BE49-F238E27FC236}">
                <a16:creationId xmlns:a16="http://schemas.microsoft.com/office/drawing/2014/main" id="{2B32DF10-3C12-49E3-95F9-FFEBBB3C61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8A4D860-623B-4B80-8409-D7E54F8AC4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54124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>
            <a:extLst>
              <a:ext uri="{FF2B5EF4-FFF2-40B4-BE49-F238E27FC236}">
                <a16:creationId xmlns:a16="http://schemas.microsoft.com/office/drawing/2014/main" id="{FB111C12-AB7F-45DE-AF32-5A47263388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E0552FE1-50E8-461C-8F54-957F9D444D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altLang="it-IT" dirty="0">
                <a:latin typeface="Arial" panose="020B0604020202020204" pitchFamily="34" charset="0"/>
              </a:rPr>
              <a:t>Il segnale pneumatico non è descritto in maniera esplicita</a:t>
            </a:r>
          </a:p>
        </p:txBody>
      </p:sp>
    </p:spTree>
    <p:extLst>
      <p:ext uri="{BB962C8B-B14F-4D97-AF65-F5344CB8AC3E}">
        <p14:creationId xmlns:p14="http://schemas.microsoft.com/office/powerpoint/2010/main" val="30825614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>
            <a:extLst>
              <a:ext uri="{FF2B5EF4-FFF2-40B4-BE49-F238E27FC236}">
                <a16:creationId xmlns:a16="http://schemas.microsoft.com/office/drawing/2014/main" id="{FB111C12-AB7F-45DE-AF32-5A47263388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E0552FE1-50E8-461C-8F54-957F9D444D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altLang="it-IT" dirty="0">
                <a:latin typeface="Arial" panose="020B0604020202020204" pitchFamily="34" charset="0"/>
              </a:rPr>
              <a:t>Il segnale pneumatico non è descritto in maniera esplicita</a:t>
            </a:r>
          </a:p>
        </p:txBody>
      </p:sp>
    </p:spTree>
    <p:extLst>
      <p:ext uri="{BB962C8B-B14F-4D97-AF65-F5344CB8AC3E}">
        <p14:creationId xmlns:p14="http://schemas.microsoft.com/office/powerpoint/2010/main" val="2523265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>
            <a:extLst>
              <a:ext uri="{FF2B5EF4-FFF2-40B4-BE49-F238E27FC236}">
                <a16:creationId xmlns:a16="http://schemas.microsoft.com/office/drawing/2014/main" id="{FB111C12-AB7F-45DE-AF32-5A47263388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E0552FE1-50E8-461C-8F54-957F9D444D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098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>
            <a:extLst>
              <a:ext uri="{FF2B5EF4-FFF2-40B4-BE49-F238E27FC236}">
                <a16:creationId xmlns:a16="http://schemas.microsoft.com/office/drawing/2014/main" id="{FB111C12-AB7F-45DE-AF32-5A47263388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E0552FE1-50E8-461C-8F54-957F9D444D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041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>
            <a:extLst>
              <a:ext uri="{FF2B5EF4-FFF2-40B4-BE49-F238E27FC236}">
                <a16:creationId xmlns:a16="http://schemas.microsoft.com/office/drawing/2014/main" id="{FB111C12-AB7F-45DE-AF32-5A47263388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E0552FE1-50E8-461C-8F54-957F9D444D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794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>
            <a:extLst>
              <a:ext uri="{FF2B5EF4-FFF2-40B4-BE49-F238E27FC236}">
                <a16:creationId xmlns:a16="http://schemas.microsoft.com/office/drawing/2014/main" id="{FB111C12-AB7F-45DE-AF32-5A47263388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E0552FE1-50E8-461C-8F54-957F9D444D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008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>
            <a:extLst>
              <a:ext uri="{FF2B5EF4-FFF2-40B4-BE49-F238E27FC236}">
                <a16:creationId xmlns:a16="http://schemas.microsoft.com/office/drawing/2014/main" id="{FB111C12-AB7F-45DE-AF32-5A47263388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E0552FE1-50E8-461C-8F54-957F9D444D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436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>
            <a:extLst>
              <a:ext uri="{FF2B5EF4-FFF2-40B4-BE49-F238E27FC236}">
                <a16:creationId xmlns:a16="http://schemas.microsoft.com/office/drawing/2014/main" id="{FB111C12-AB7F-45DE-AF32-5A47263388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E0552FE1-50E8-461C-8F54-957F9D444D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0545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>
            <a:extLst>
              <a:ext uri="{FF2B5EF4-FFF2-40B4-BE49-F238E27FC236}">
                <a16:creationId xmlns:a16="http://schemas.microsoft.com/office/drawing/2014/main" id="{FB111C12-AB7F-45DE-AF32-5A47263388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E0552FE1-50E8-461C-8F54-957F9D444D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altLang="it-IT" dirty="0">
                <a:latin typeface="Arial" panose="020B0604020202020204" pitchFamily="34" charset="0"/>
              </a:rPr>
              <a:t>La forzante è un</a:t>
            </a:r>
            <a:r>
              <a:rPr lang="it-IT" altLang="it-IT" baseline="0" dirty="0">
                <a:latin typeface="Arial" panose="020B0604020202020204" pitchFamily="34" charset="0"/>
              </a:rPr>
              <a:t> impulso perché L[d(t)]=1 e si mantiene «neutra» rispetto ai poli.</a:t>
            </a:r>
            <a:endParaRPr lang="it-IT" altLang="it-I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9931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>
            <a:extLst>
              <a:ext uri="{FF2B5EF4-FFF2-40B4-BE49-F238E27FC236}">
                <a16:creationId xmlns:a16="http://schemas.microsoft.com/office/drawing/2014/main" id="{FB111C12-AB7F-45DE-AF32-5A47263388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E0552FE1-50E8-461C-8F54-957F9D444D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altLang="it-IT" dirty="0">
                <a:latin typeface="Arial" panose="020B0604020202020204" pitchFamily="34" charset="0"/>
              </a:rPr>
              <a:t>La forzante è un</a:t>
            </a:r>
            <a:r>
              <a:rPr lang="it-IT" altLang="it-IT" baseline="0" dirty="0">
                <a:latin typeface="Arial" panose="020B0604020202020204" pitchFamily="34" charset="0"/>
              </a:rPr>
              <a:t> impulso perché L[d(t)]=1 e si mantiene «neutra» rispetto ai poli.</a:t>
            </a:r>
            <a:endParaRPr lang="it-IT" altLang="it-I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781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0ED01C-6253-452A-B8AC-D11DA42EE9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11/09/2020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34F3EB5-E7E6-4E63-BFDD-5D6302A66AC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E8D44A-CA6F-47FC-8D6A-2DABF721A1AA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BC0BB4-D5DC-4254-A16E-DFC306ADFBF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1328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B413D6-4D4E-474E-A874-75141598E2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11/09/2020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E802236-A3F0-40B6-B6C4-C21E574C983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E5260F-DF08-4406-8D31-DC0EB86773EA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FBC5F4-3C46-4691-9D45-C9BA0240FF13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6771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38925" y="666750"/>
            <a:ext cx="2058988" cy="575468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66750"/>
            <a:ext cx="6029325" cy="575468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D17376-F806-4CE0-A910-10B8CB4D06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11/09/2020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4A4B20A-3F21-4AE7-BC4B-3FCD8F79952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ECE623-1189-4EBE-8DDF-5CBF4A413352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758478-A5C4-4CB8-A265-9FC2718C6FD9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5412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13" y="666750"/>
            <a:ext cx="8229600" cy="5048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195388"/>
            <a:ext cx="4038600" cy="522605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195388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3884613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B9D7210-A4F0-4282-BA1D-E8269BE49B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11/09/2020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D32056-2362-48E8-8C09-EDB54E95B4D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6F9468-A89D-40CA-B838-15CF8BB0FFA8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8A65453-6EF3-4DCF-A1CF-F5E0702DB615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5347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olo e  contenut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sz="quarter"/>
          </p:nvPr>
        </p:nvSpPr>
        <p:spPr>
          <a:xfrm>
            <a:off x="468313" y="666750"/>
            <a:ext cx="8229600" cy="5048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195388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195388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57200" y="3884613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8200" y="3884613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173CD73-862C-43B8-AA48-46EDD0CE79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11/09/2020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0589A2AE-C12F-495F-B841-AB55360A11C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4AB56E-4DBE-4B93-9E27-9D691F530EAA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AE31C680-217F-4294-8FF0-B04C6BF1676F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9773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olo, contenu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13" y="666750"/>
            <a:ext cx="8229600" cy="504825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195388"/>
            <a:ext cx="4038600" cy="522605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195388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3884613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8ABF6DB-4085-4928-8E04-F00CA44783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11/09/2020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B9137B-0D45-4069-91E7-842F7C03A72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2B335B-2DBE-49EF-BD4F-3BD3A24E49D8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35CB510-A450-4C89-9BC3-12E800BE9AFF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85377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6E6451-4FA5-4A46-B77D-A38BE81A4D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11/09/2020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FDFEC7E-513F-4817-8EC1-0EFBD359522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8DFC5B-AB58-4263-9867-633616B85C9F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98E618-F5A8-43ED-854C-92E4AF5FB241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891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954B5F6-98F8-47D2-A239-D6E21F1900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11/09/2020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D93389F-A84C-4918-A763-254E06B4673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9AF949-280B-4DAB-B35F-9F9DAE92F89E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7D2DD7-1B6E-4FFA-AAE5-B1BC83CC368C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264205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5C8F23-32FD-4872-BDBD-6F828B1AF5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11/09/2020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8F3F23E-6CDC-4C46-B310-4FAED582C7B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24BC55-F837-444A-BCA5-3D5960A160F8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CEB974-835F-4BBD-ACEF-37362510EF79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113478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195388"/>
            <a:ext cx="4038600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195388"/>
            <a:ext cx="4038600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447CED-A09B-4E78-A806-0F53307E80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11/09/2020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B7414D8-1BCC-4C7C-8775-FB580EF479E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B17174-C67E-401C-B3C1-5B0995460308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52A401F-FD4D-4D3C-A732-DF4AF8221F62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08416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A39A692-C51C-42EB-BC24-5B694DF2E9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11/09/2020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E7D40859-3C39-42A8-B22A-74A18D0D786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4971E6-4831-401D-8036-F771BDD9CD4C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992472B7-5C06-4527-A790-82F568DBBE42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058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9E669D-47B2-42A2-9677-E6037C11B4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11/09/2020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5D63DE5-2AA4-495F-93E9-78EA860B816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404046-819A-4C4D-8307-13EF3F816930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3D569A-A569-4842-B7FC-C4A1B3348EB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68710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FD1DDA8-AF0E-41B8-B8C5-7B32DD1143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11/09/2020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AE702B9-A36B-432A-8B33-3246557F89C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9174F9-4279-47EF-A51E-8433772ABC17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51711C-6DA3-4266-A25E-3684B31162D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52408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43EADC8-4617-4E2B-9FE6-FECCCB5E6B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11/09/2020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14AA485C-A247-4879-841A-121D6324C81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C7ACA8-62EA-4A20-A8AA-E841B73DAF74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B1A973F-03A7-4147-A06F-1559E0FC04B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88081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693860-BA8E-47DF-B63A-735ACBAF4A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11/09/2020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5343EE-919D-44F7-A03E-0DD15E40503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137594-927F-41EA-B496-364F305B1A4B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CC16B30-7EB6-4E71-876F-38DF30B113CF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060245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237632-9A12-4F92-B992-3BCC24586C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11/09/2020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A132A6-CF47-45C0-8D9C-95F914374FF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CA9849-ECB6-42E6-B41E-CB4D25D43D3B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F3A61D3-17FF-4DB7-89DF-278FF67CDBEF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24331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7F5751-8B85-46EF-AC2F-E283168565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11/09/2020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C6BAF75-E889-468F-BDF0-954B37A5B42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53AE50-90A3-4DB9-9979-221B73CFA871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FB3922-B5EE-4041-B366-48C732A4FA1E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796045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38925" y="666750"/>
            <a:ext cx="2058988" cy="575468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66750"/>
            <a:ext cx="6029325" cy="575468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9B06DE-3EE1-441C-B4F0-F894958183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11/09/2020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3AD9172-DF1D-46EB-A8EC-CC88E25AC3F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4517B4-7656-4DFE-8D8D-9E38A8827D9F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8C56AE-560E-4B61-BA03-36F97E186C54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27759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13" y="666750"/>
            <a:ext cx="8229600" cy="5048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195388"/>
            <a:ext cx="4038600" cy="522605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195388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3884613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ED058E4-1BC6-40FB-8187-12A44E382C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11/09/2020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2EB9EE-EFBA-4A23-9806-F2E44643ABC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4BA86E-5459-4B53-8D28-88696AA9D28A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373D699-AE54-4CC3-A754-88E474827287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299279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olo e  contenut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sz="quarter"/>
          </p:nvPr>
        </p:nvSpPr>
        <p:spPr>
          <a:xfrm>
            <a:off x="468313" y="666750"/>
            <a:ext cx="8229600" cy="5048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195388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195388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57200" y="3884613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8200" y="3884613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478797B-4560-454F-A070-647AE0EF5B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11/09/2020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F993E6FF-FC21-49DB-A960-F7040D1AC5E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5B4726-E9C0-40CC-82FA-C5280BACF4F9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F33DBD2B-21D5-4A7A-B720-8F3B8BEBDAB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543443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olo, contenu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13" y="666750"/>
            <a:ext cx="8229600" cy="504825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195388"/>
            <a:ext cx="4038600" cy="522605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195388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3884613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E885ECA-E9F7-434F-BAA4-CF1598282C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11/09/2020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34CFF6-7A67-4665-BDF1-0A651C51A53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AFB92F-833F-46C7-8BDF-2392945355D9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BDA3C11-071A-4449-AF2B-ACA34D836E78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259888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69C031-0CC3-480D-B778-25BA20C8B5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it-IT"/>
              <a:t>11/09/2020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9C1328-E9BC-489F-8B96-1B5966AA1C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5B2467-9BD5-4B08-97EF-27A8A0E255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A1378-AE79-4D6C-87AA-5B9CAC47C76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46608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565C4B-E7A3-451A-9795-DBA13F2A06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11/09/2020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86D8099-B97F-43BE-8B34-5A503A95C8B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D279E3-E119-4B0F-AF00-EDC0400F9E1D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FB6E1E-62F5-4C9F-8CFB-7C34EAB30BD8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34101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4C39DA-6ADD-40FD-AF85-35A75DF526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it-IT"/>
              <a:t>11/09/2020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190F2D-61B1-449F-82AF-836F47CC1C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7ED86D-3227-475E-B4D9-0305700697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FD83A-2BC5-4E10-A649-150395559F9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197163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5808F8-6400-42AD-8D7A-55842B9910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it-IT"/>
              <a:t>11/09/2020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3BD330-9C03-40F2-87E2-0BF5C3E026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A99262-97D7-4EF7-9F5C-58C625D858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CDACA-6B3A-460A-9600-3DA806896F6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985369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195388"/>
            <a:ext cx="4038600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195388"/>
            <a:ext cx="4038600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0451AF-7EB1-458C-B074-7B7866472D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it-IT"/>
              <a:t>11/09/2020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DE17BB-C079-4D17-8343-B14B418373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BA5368-664F-4F04-91DA-2ECAAFD84E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27B5E7-62C0-4253-887C-09EB802139C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065076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2786CAB-6545-478D-BAE2-E4442A6884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it-IT"/>
              <a:t>11/09/2020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E5C5EBC-A884-49FE-95C9-8AEECEBEDA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5D55536-0B69-4B00-8B6E-F8C2489562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CF1E8-435F-4F59-B51C-0F5A7B52C75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686348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104F7B4-62EE-4639-81E1-7CB537825C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it-IT"/>
              <a:t>11/09/2020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353A07-7B43-4C92-B71B-05266EACA2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17CD8CB-DF05-44CE-8BC3-9050EC5D0E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AE820-7E66-42D1-A6ED-0A0B8CF5941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2371932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7ABF49A-E533-44C3-AEB0-9D21799109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it-IT"/>
              <a:t>11/09/2020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A3205F0-9C99-44AD-B108-0B18F41F13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4294231-A4C9-49F7-BCBF-3776FC24C0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09801A-8350-46E5-8C1C-D6C32C62EE1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869812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DBF4A7-DA33-4196-B86E-D9200C9260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it-IT"/>
              <a:t>11/09/2020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D8CBC7-441D-4ED0-99DB-8EAFB5BEE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2F8AE4-50E2-4AEF-BC1B-84B8C134D8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537C7-F1D0-4CF9-92E9-7C111DC53C7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3848351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86D888-5F8A-4115-A57D-0EA22CD6C6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it-IT"/>
              <a:t>11/09/2020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C45A4F-B413-41E6-8814-160049595C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62D0CF-5558-413E-BC0A-3A50074E7A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ABD3C-74FA-4A8B-BB42-1241AFCA5DD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045027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59717E-E18E-4B32-BE8C-8C72522900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it-IT"/>
              <a:t>11/09/2020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40A304-B3C9-48E8-9042-F1DF68CE42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6F29E1-1B33-4D73-AA74-643905A210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87AD3-BE3C-4E0A-931E-CD29DD1642C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351724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38925" y="666750"/>
            <a:ext cx="2058988" cy="5754688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66750"/>
            <a:ext cx="6029325" cy="575468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675724-50A0-46A0-A267-7CC4979A8E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it-IT"/>
              <a:t>11/09/2020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59B283-7657-4168-9EF3-3636F046EB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2F246A-2E1C-45B5-92F7-2F7802D5B5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0FC9B-9561-4BBE-92D9-07A96355D89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31414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195388"/>
            <a:ext cx="4038600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195388"/>
            <a:ext cx="4038600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57D04A-94B9-43E6-B245-36A5262B92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11/09/2020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D78F77-C66E-4B21-99FF-193F0556422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CF9229-7640-40E3-8C79-394240983196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799C06F-8E7C-4679-A0BB-E1DF517117C1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38336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olo e contenut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sz="quarter"/>
          </p:nvPr>
        </p:nvSpPr>
        <p:spPr>
          <a:xfrm>
            <a:off x="468313" y="666750"/>
            <a:ext cx="8229600" cy="504825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195388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195388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57200" y="3884613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8200" y="3884613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497CD33-9DBB-4B1F-9C16-A61D8D56CD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it-IT"/>
              <a:t>11/09/2020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7CD4B77-B16C-452A-956F-9542025104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57C6CD4-D8E7-4E37-A267-D4922827E7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C056E-B16E-422C-A467-8F8BD688111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8246799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olo, contenu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13" y="666750"/>
            <a:ext cx="8229600" cy="504825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195388"/>
            <a:ext cx="4038600" cy="522605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195388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3884613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21306F8-3479-45C2-802A-9D0E505C07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it-IT"/>
              <a:t>11/09/2020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41D4085-F2A5-43C7-AE1C-F330CB2AD9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F3244DE-F592-4AA2-A91E-5D9B2DE71C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3EAE1-5A8F-4B7D-BAEE-9AD6A40800C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7634500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432F00-D63A-4D53-86F6-1A3BDA1A30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A15757B-15AC-4490-A9DC-CB25FF090E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4D1F01F-2031-4543-9EF4-8D8614CBB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11/09/2020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EFBF888-6062-487B-8EC6-C247E8B0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Process Instrumentation and Control - Prof. M. Miccio</a:t>
            </a:r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6D92DC-54E7-4BCB-9682-31220FAF1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C793F-3320-460C-8FED-4308FB2E42B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757054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25397C-58A5-4EE5-82CB-99193ACCC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6CFFD3-545B-4A25-A27B-D858275A4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D04E5D2-5CF7-4C38-8E7A-99D57C8C6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11/09/2020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7598526-6CFA-4593-AADB-C509405FD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Process Instrumentation and Control - Prof. M. Miccio</a:t>
            </a:r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3D7CF39-E0E9-4C55-9125-1EE07BD99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AE296-AAD1-4A5B-BFAB-DF3F559248B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064859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A057B1-8685-4A71-B0F4-D0953FDE3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DF8E02A-4812-4C78-A652-BA715B5DC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1EAFB0-BD17-4BD1-9A84-6A49F6B26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11/09/2020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F4CAE79-D386-4E63-AA68-B2561165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Process Instrumentation and Control - Prof. M. Miccio</a:t>
            </a:r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154F5C3-C7E9-42FE-BB37-4A016E105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6C929-6EFF-477F-B68A-1E785E2496A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9050569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46F5C4-C424-459A-B04F-D33158544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E2564FA-D118-421A-AE6D-5956C66FDB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49291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3DCC72A-F831-4FC9-B5D6-97B75672C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49291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13F9900-6F5A-4E8C-9E9D-89FCDC0DB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11/09/2020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B5DB19E-DC90-4EE6-B464-2FC4FD13F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Process Instrumentation and Control - Prof. M. Miccio</a:t>
            </a:r>
            <a:endParaRPr lang="it-IT" alt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B7F8787-2ECF-40CB-A2E3-0A8065873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E267B-D7E3-43CC-84D4-FDDA9A66F18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344762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6B836C-419E-4AC3-B45A-DF759E4E6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6BF8871-7802-42FA-9E0C-90E78B6F2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04872AD-F703-47D8-A3B7-6A7F78C80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7BB75FF-D95F-406A-8112-02D21D43BF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9C3F027-4E96-4EA7-886D-ABD612FD6F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3D8F6DF-4C50-46DC-B225-B048B85DB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11/09/2020</a:t>
            </a:r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B2FCB4B-C676-439D-8BDA-CF22A8FB2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Process Instrumentation and Control - Prof. M. Miccio</a:t>
            </a:r>
            <a:endParaRPr lang="it-IT" alt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D1E3272-3861-4206-B9BC-1504B0089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E3C9D-B756-4B0C-8513-C1ACB192F94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1831874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B3C4FA-EBC2-4983-A6E0-94BB1AEFD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5256799-74F5-4CBE-91ED-23F260C873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476250"/>
          </a:xfrm>
        </p:spPr>
        <p:txBody>
          <a:bodyPr/>
          <a:lstStyle>
            <a:lvl1pPr>
              <a:defRPr sz="1200"/>
            </a:lvl1pPr>
          </a:lstStyle>
          <a:p>
            <a:r>
              <a:rPr lang="it-IT" altLang="it-IT"/>
              <a:t>11/09/2020</a:t>
            </a:r>
            <a:endParaRPr lang="it-IT" alt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2674F95-050B-44FD-BD34-FCECC3200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71800" y="6477000"/>
            <a:ext cx="3429000" cy="476250"/>
          </a:xfrm>
        </p:spPr>
        <p:txBody>
          <a:bodyPr/>
          <a:lstStyle>
            <a:lvl1pPr>
              <a:defRPr sz="1000"/>
            </a:lvl1pPr>
          </a:lstStyle>
          <a:p>
            <a:r>
              <a:rPr lang="en-US" altLang="it-IT" dirty="0"/>
              <a:t>Process Instrumentation and Control - Prof. M. </a:t>
            </a:r>
            <a:r>
              <a:rPr lang="en-US" altLang="it-IT" dirty="0" err="1"/>
              <a:t>Miccio</a:t>
            </a:r>
            <a:endParaRPr lang="it-IT" alt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2F11BC3-B7AB-418C-8CF4-436C322D6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476250"/>
          </a:xfrm>
        </p:spPr>
        <p:txBody>
          <a:bodyPr/>
          <a:lstStyle>
            <a:lvl1pPr>
              <a:defRPr sz="1200"/>
            </a:lvl1pPr>
          </a:lstStyle>
          <a:p>
            <a:fld id="{9DE21FF8-885A-4899-8381-0DC2C3131623}" type="slidenum">
              <a:rPr lang="it-IT" altLang="it-IT" smtClean="0"/>
              <a:pPr/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247719411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DF2708B-F3ED-4085-A900-0A6E58657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11/09/2020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906A0F9-2C43-426F-908F-DCF9BAF46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Process Instrumentation and Control - Prof. M. Miccio</a:t>
            </a:r>
            <a:endParaRPr lang="it-IT" alt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DE8BB22-081E-4DFC-9359-D143B2D5B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6D258-72C3-48FE-BD50-72F0B3F639A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9288119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69F6AA-74EE-41F5-BB11-636D18614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A9A3CC-B9A2-4C9B-BE45-B925B39C4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35244EB-C4A7-4039-82D6-71A5EB423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FA2946A-94AF-42DF-8743-77AE591C1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11/09/2020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793823E-34DC-4ED4-98F7-33B383752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Process Instrumentation and Control - Prof. M. Miccio</a:t>
            </a:r>
            <a:endParaRPr lang="it-IT" alt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7ABA055-D0D3-48A9-B518-2E1178107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2387FF-CFEF-4298-AE45-F6F99D979C7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16033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F0D8B6B-ACDF-403C-AF03-464C708906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11/09/2020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C2CBCDE-B49D-4FF6-BD9F-D77F66E0690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8C6F41-3577-4134-AD22-4CF570D90946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5BB6F832-6C74-44F9-9F1A-8FDEECAF26A0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216441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9DE560-05E2-465E-9D44-EA6396263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FE85AFB-2341-4C3F-8122-9FA7237E58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34BED1A-D233-4643-A49D-584C4ED5CF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6F915C4-AC10-4BFA-8414-42D990059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11/09/2020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72B43F8-8C77-46A5-8840-62D92C80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Process Instrumentation and Control - Prof. M. Miccio</a:t>
            </a:r>
            <a:endParaRPr lang="it-IT" alt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2AD1C5B-67AF-460E-8FD2-462D7FD51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DF92A-B783-4C51-A7E7-024588A0557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6921396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B36F6E-FC76-4431-B6EB-B03068FD0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A4E801F-46E7-4467-B349-9CD402F29C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91F89D2-A4A1-4C54-8F74-7D24D7B92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11/09/2020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4F5950C-2E1A-48D4-8322-43AAE3AB4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Process Instrumentation and Control - Prof. M. Miccio</a:t>
            </a:r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5FA28CC-A66E-47B1-94AD-9096AF191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672EC-0F32-4EED-9C44-AA79CC72F73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8006553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2880FDA-2BAF-44F3-AD2B-D63CA7665D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EBCCE70-E424-4881-A4AA-2374911C5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5193DA9-A442-4B88-AE92-BAF91BBDD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11/09/2020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8465D7-52A4-4E33-99C6-280FFB8F5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Process Instrumentation and Control - Prof. M. Miccio</a:t>
            </a:r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C7A483E-1992-4594-AFB7-0191C89D9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A3FAB-0CDE-4AB5-99E4-7510E4B5522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82821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FD8250E-744E-4818-BF85-E3AA67ECD6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11/09/2020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E1A2596-B9DB-4A1A-95AD-4F0ECE380E3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12DB70-7EAB-4A8B-88EA-41B9540D570E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6EF4BB-6F7F-439F-9F5D-F39EA39B833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7000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B21E6CD-F268-4A06-8B84-7E35AD0798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11/09/2020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FFCA81A5-D9B5-4318-B2DB-4D0F1CF8115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0D78E0-5573-4A9F-B0EE-49F3A98B6180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165F0A2-2696-4912-8542-14291EF9709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3339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88C5CA-56B6-455D-A5DD-B184990EA9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11/09/2020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C00CA1-E7AA-4E60-88BD-1A7C716F657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D766E-CE48-48F5-A487-658F709807C3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F56C55F-6B72-4F5E-8366-50D84C02AAFA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633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B92A23-3DCA-4A3B-BD0D-182F920441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11/09/2020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8F2EBE-2A76-4ACB-B12B-C791718F0D3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BDB551-B61D-44EF-B0DF-2FFBABBC6E1F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C5F631B-0231-4E1E-A9E6-98A28872E217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4560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801CCCC-2F21-4605-8987-DCF455BEB3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666750"/>
            <a:ext cx="82296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it-IT" altLang="it-IT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5720D79-C946-49E4-A9B0-A7F26E6AA0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5388"/>
            <a:ext cx="8229600" cy="522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altLang="it-IT"/>
          </a:p>
        </p:txBody>
      </p:sp>
      <p:sp>
        <p:nvSpPr>
          <p:cNvPr id="427012" name="Rectangle 4">
            <a:extLst>
              <a:ext uri="{FF2B5EF4-FFF2-40B4-BE49-F238E27FC236}">
                <a16:creationId xmlns:a16="http://schemas.microsoft.com/office/drawing/2014/main" id="{5493BCD4-01AD-43E8-B504-68BAFB3E749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it-IT"/>
              <a:t>11/09/2020</a:t>
            </a:r>
          </a:p>
        </p:txBody>
      </p:sp>
      <p:sp>
        <p:nvSpPr>
          <p:cNvPr id="427014" name="Rectangle 6">
            <a:extLst>
              <a:ext uri="{FF2B5EF4-FFF2-40B4-BE49-F238E27FC236}">
                <a16:creationId xmlns:a16="http://schemas.microsoft.com/office/drawing/2014/main" id="{187D5F3A-55CB-4856-88E3-92ED27FBB8B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panose="020B0604020202020204" pitchFamily="34" charset="0"/>
              </a:defRPr>
            </a:lvl1pPr>
          </a:lstStyle>
          <a:p>
            <a:fld id="{514E18EA-22F5-442D-B3C2-E804181E0ACC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1030" name="Line 12">
            <a:extLst>
              <a:ext uri="{FF2B5EF4-FFF2-40B4-BE49-F238E27FC236}">
                <a16:creationId xmlns:a16="http://schemas.microsoft.com/office/drawing/2014/main" id="{EC4B3DE0-2B52-4D01-93C2-40A0E4FEEA6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6486525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1" name="Rectangle 13">
            <a:extLst>
              <a:ext uri="{FF2B5EF4-FFF2-40B4-BE49-F238E27FC236}">
                <a16:creationId xmlns:a16="http://schemas.microsoft.com/office/drawing/2014/main" id="{E1CB8226-6875-49AB-82FC-2C6221EE6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36513"/>
            <a:ext cx="36734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r>
              <a:rPr lang="it-IT" altLang="it-IT">
                <a:solidFill>
                  <a:schemeClr val="tx2"/>
                </a:solidFill>
                <a:latin typeface="Arial" panose="020B0604020202020204" pitchFamily="34" charset="0"/>
              </a:rPr>
              <a:t>Università degli Studi di Salerno</a:t>
            </a:r>
            <a:br>
              <a:rPr lang="it-IT" altLang="it-IT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it-IT" altLang="it-IT">
                <a:solidFill>
                  <a:schemeClr val="tx2"/>
                </a:solidFill>
                <a:latin typeface="Arial" panose="020B0604020202020204" pitchFamily="34" charset="0"/>
              </a:rPr>
              <a:t>P.O.R. Campania 2000-2006 misura 3.22</a:t>
            </a:r>
            <a:br>
              <a:rPr lang="it-IT" altLang="it-IT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it-IT" altLang="it-IT">
                <a:solidFill>
                  <a:schemeClr val="tx2"/>
                </a:solidFill>
                <a:latin typeface="Arial" panose="020B0604020202020204" pitchFamily="34" charset="0"/>
              </a:rPr>
              <a:t>Percorsi di formazione a distanza </a:t>
            </a:r>
            <a:r>
              <a:rPr lang="ja-JP" altLang="it-IT">
                <a:solidFill>
                  <a:schemeClr val="tx2"/>
                </a:solidFill>
                <a:latin typeface="Arial" panose="020B0604020202020204" pitchFamily="34" charset="0"/>
              </a:rPr>
              <a:t>“</a:t>
            </a:r>
            <a:r>
              <a:rPr lang="it-IT" altLang="ja-JP">
                <a:solidFill>
                  <a:schemeClr val="tx2"/>
                </a:solidFill>
                <a:latin typeface="Arial" panose="020B0604020202020204" pitchFamily="34" charset="0"/>
              </a:rPr>
              <a:t>e-learning</a:t>
            </a:r>
            <a:r>
              <a:rPr lang="ja-JP" altLang="it-IT">
                <a:solidFill>
                  <a:schemeClr val="tx2"/>
                </a:solidFill>
                <a:latin typeface="Arial" panose="020B0604020202020204" pitchFamily="34" charset="0"/>
              </a:rPr>
              <a:t>”</a:t>
            </a:r>
            <a:endParaRPr lang="it-IT" altLang="it-IT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1032" name="Picture 14" descr="coda_elearning">
            <a:extLst>
              <a:ext uri="{FF2B5EF4-FFF2-40B4-BE49-F238E27FC236}">
                <a16:creationId xmlns:a16="http://schemas.microsoft.com/office/drawing/2014/main" id="{58248025-B89E-4455-B537-C749C264FE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113" y="46038"/>
            <a:ext cx="6477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5" descr="palla_elearning">
            <a:extLst>
              <a:ext uri="{FF2B5EF4-FFF2-40B4-BE49-F238E27FC236}">
                <a16:creationId xmlns:a16="http://schemas.microsoft.com/office/drawing/2014/main" id="{E6C250D0-00FC-4C9A-9FCF-6E3388CBD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34925"/>
            <a:ext cx="64770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6" descr="uniSA_logo_colore_sfondo_bianco">
            <a:extLst>
              <a:ext uri="{FF2B5EF4-FFF2-40B4-BE49-F238E27FC236}">
                <a16:creationId xmlns:a16="http://schemas.microsoft.com/office/drawing/2014/main" id="{F83AE982-9DDC-4EAD-B5A7-2F3E35E04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9213"/>
            <a:ext cx="5715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5">
            <a:extLst>
              <a:ext uri="{FF2B5EF4-FFF2-40B4-BE49-F238E27FC236}">
                <a16:creationId xmlns:a16="http://schemas.microsoft.com/office/drawing/2014/main" id="{10C85056-B483-42ED-BF94-EF439A8FCD6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0338" y="6453188"/>
            <a:ext cx="3743325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9" r:id="rId1"/>
    <p:sldLayoutId id="2147484170" r:id="rId2"/>
    <p:sldLayoutId id="2147484171" r:id="rId3"/>
    <p:sldLayoutId id="2147484172" r:id="rId4"/>
    <p:sldLayoutId id="2147484173" r:id="rId5"/>
    <p:sldLayoutId id="2147484174" r:id="rId6"/>
    <p:sldLayoutId id="2147484175" r:id="rId7"/>
    <p:sldLayoutId id="2147484176" r:id="rId8"/>
    <p:sldLayoutId id="2147484177" r:id="rId9"/>
    <p:sldLayoutId id="2147484178" r:id="rId10"/>
    <p:sldLayoutId id="2147484179" r:id="rId11"/>
    <p:sldLayoutId id="2147484180" r:id="rId12"/>
    <p:sldLayoutId id="2147484181" r:id="rId13"/>
    <p:sldLayoutId id="2147484182" r:id="rId1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820738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228725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36713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291B68C-4D86-4005-884D-F5AD94E04F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666750"/>
            <a:ext cx="82296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it-IT" altLang="it-IT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7753BC0-12BE-4A47-9492-8B11A59D5E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5388"/>
            <a:ext cx="8229600" cy="522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altLang="it-IT"/>
          </a:p>
        </p:txBody>
      </p:sp>
      <p:sp>
        <p:nvSpPr>
          <p:cNvPr id="932868" name="Rectangle 4">
            <a:extLst>
              <a:ext uri="{FF2B5EF4-FFF2-40B4-BE49-F238E27FC236}">
                <a16:creationId xmlns:a16="http://schemas.microsoft.com/office/drawing/2014/main" id="{22864430-0310-485D-BAD7-F7088616FCA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it-IT"/>
              <a:t>11/09/2020</a:t>
            </a:r>
          </a:p>
        </p:txBody>
      </p:sp>
      <p:sp>
        <p:nvSpPr>
          <p:cNvPr id="932870" name="Rectangle 6">
            <a:extLst>
              <a:ext uri="{FF2B5EF4-FFF2-40B4-BE49-F238E27FC236}">
                <a16:creationId xmlns:a16="http://schemas.microsoft.com/office/drawing/2014/main" id="{7AC0C913-6A75-4B0E-864F-8D3E7454F65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panose="020B0604020202020204" pitchFamily="34" charset="0"/>
              </a:defRPr>
            </a:lvl1pPr>
          </a:lstStyle>
          <a:p>
            <a:fld id="{703B7AB0-3FD3-4031-B06D-3AEF4003AD23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2054" name="Line 7">
            <a:extLst>
              <a:ext uri="{FF2B5EF4-FFF2-40B4-BE49-F238E27FC236}">
                <a16:creationId xmlns:a16="http://schemas.microsoft.com/office/drawing/2014/main" id="{0DCF2EF8-2171-49E6-85AB-DED8924F10E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8313" y="6486525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415C962-E227-4D8D-A9BF-DC30B41447B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0338" y="6453188"/>
            <a:ext cx="3743325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3" r:id="rId1"/>
    <p:sldLayoutId id="2147484184" r:id="rId2"/>
    <p:sldLayoutId id="2147484185" r:id="rId3"/>
    <p:sldLayoutId id="2147484186" r:id="rId4"/>
    <p:sldLayoutId id="2147484187" r:id="rId5"/>
    <p:sldLayoutId id="2147484188" r:id="rId6"/>
    <p:sldLayoutId id="2147484189" r:id="rId7"/>
    <p:sldLayoutId id="2147484190" r:id="rId8"/>
    <p:sldLayoutId id="2147484191" r:id="rId9"/>
    <p:sldLayoutId id="2147484192" r:id="rId10"/>
    <p:sldLayoutId id="2147484193" r:id="rId11"/>
    <p:sldLayoutId id="2147484194" r:id="rId12"/>
    <p:sldLayoutId id="2147484195" r:id="rId13"/>
    <p:sldLayoutId id="2147484196" r:id="rId1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820738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228725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36713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C40FCB4-32ED-4E68-B99A-956B84FB0F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627063"/>
            <a:ext cx="822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it-IT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0601C58-EBEC-4548-B058-ABAED091D6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5388"/>
            <a:ext cx="8229600" cy="522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it-IT"/>
          </a:p>
        </p:txBody>
      </p:sp>
      <p:sp>
        <p:nvSpPr>
          <p:cNvPr id="3076" name="Line 7">
            <a:extLst>
              <a:ext uri="{FF2B5EF4-FFF2-40B4-BE49-F238E27FC236}">
                <a16:creationId xmlns:a16="http://schemas.microsoft.com/office/drawing/2014/main" id="{E109AA27-2F0E-45CD-BD25-62214D4CB4A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8313" y="6486525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4D9B5C66-6DA3-4364-8983-C956F87BB3B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it-IT"/>
              <a:t>11/09/2020</a:t>
            </a: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163D721D-FB95-4B7B-AE8C-48378923A80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0338" y="6453188"/>
            <a:ext cx="3743325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rgbClr val="000000"/>
                </a:solidFill>
                <a:latin typeface="Arial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DF3174FD-15B0-49D1-AF2F-E5CEE88D7BF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fld id="{BEEB308C-3960-42D1-A189-BB84897C4F63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7" r:id="rId1"/>
    <p:sldLayoutId id="2147484198" r:id="rId2"/>
    <p:sldLayoutId id="2147484199" r:id="rId3"/>
    <p:sldLayoutId id="2147484200" r:id="rId4"/>
    <p:sldLayoutId id="2147484201" r:id="rId5"/>
    <p:sldLayoutId id="2147484202" r:id="rId6"/>
    <p:sldLayoutId id="2147484203" r:id="rId7"/>
    <p:sldLayoutId id="2147484204" r:id="rId8"/>
    <p:sldLayoutId id="2147484205" r:id="rId9"/>
    <p:sldLayoutId id="2147484206" r:id="rId10"/>
    <p:sldLayoutId id="2147484207" r:id="rId11"/>
    <p:sldLayoutId id="2147484208" r:id="rId12"/>
    <p:sldLayoutId id="2147484209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0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0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0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08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0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820738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228725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36713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 b="-1363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D17078B-92CF-4986-987B-C3AFFE8DF6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DCDA944-7300-4BA9-B306-3A640E83BE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2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077A08A-F33A-4C3B-A56C-90C6BB5F580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spcAft>
                <a:spcPct val="0"/>
              </a:spcAft>
              <a:buFontTx/>
              <a:buNone/>
              <a:defRPr sz="1400"/>
            </a:lvl1pPr>
          </a:lstStyle>
          <a:p>
            <a:r>
              <a:rPr lang="it-IT" altLang="it-IT"/>
              <a:t>11/09/2020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E4AC1C2-ABA6-489A-B4A5-4D3F4A73DA0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spcAft>
                <a:spcPct val="0"/>
              </a:spcAft>
              <a:buFontTx/>
              <a:buNone/>
              <a:defRPr sz="1400"/>
            </a:lvl1pPr>
          </a:lstStyle>
          <a:p>
            <a:r>
              <a:rPr lang="en-US" altLang="it-IT"/>
              <a:t>Process Instrumentation and Control - Prof. M. Miccio</a:t>
            </a:r>
            <a:endParaRPr lang="it-IT" altLang="it-I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CA7B602-2B25-4909-A665-A75DA2584EC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buFontTx/>
              <a:buNone/>
              <a:defRPr sz="1400"/>
            </a:lvl1pPr>
          </a:lstStyle>
          <a:p>
            <a:fld id="{BB4DCBE9-AF08-467A-8C79-836C3970D79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85733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1" r:id="rId1"/>
    <p:sldLayoutId id="2147484212" r:id="rId2"/>
    <p:sldLayoutId id="2147484213" r:id="rId3"/>
    <p:sldLayoutId id="2147484214" r:id="rId4"/>
    <p:sldLayoutId id="2147484215" r:id="rId5"/>
    <p:sldLayoutId id="2147484216" r:id="rId6"/>
    <p:sldLayoutId id="2147484217" r:id="rId7"/>
    <p:sldLayoutId id="2147484218" r:id="rId8"/>
    <p:sldLayoutId id="2147484219" r:id="rId9"/>
    <p:sldLayoutId id="2147484220" r:id="rId10"/>
    <p:sldLayoutId id="214748422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2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7.xml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BD8F335-CAA7-4D2D-AD6A-01D59F6D152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60325"/>
            <a:ext cx="7772400" cy="885825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en-US" altLang="it-IT" sz="2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UNIVERSIT</a:t>
            </a:r>
            <a:r>
              <a:rPr lang="en-US" altLang="it-IT" sz="2600" b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À DEGLI STUDI DI SALERNO</a:t>
            </a:r>
            <a:br>
              <a:rPr lang="en-US" altLang="it-IT" sz="2600" b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endParaRPr lang="en-US" altLang="it-IT" sz="2600" b="1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9" name="Picture 10" descr="unisa">
            <a:extLst>
              <a:ext uri="{FF2B5EF4-FFF2-40B4-BE49-F238E27FC236}">
                <a16:creationId xmlns:a16="http://schemas.microsoft.com/office/drawing/2014/main" id="{7AEA5AEC-14A5-43C3-8BD4-FBE2331026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108075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Immagine 1">
            <a:extLst>
              <a:ext uri="{FF2B5EF4-FFF2-40B4-BE49-F238E27FC236}">
                <a16:creationId xmlns:a16="http://schemas.microsoft.com/office/drawing/2014/main" id="{E785E5B6-7CE8-498E-A0AC-69B21964F6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5688" y="30162"/>
            <a:ext cx="173831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21">
            <a:extLst>
              <a:ext uri="{FF2B5EF4-FFF2-40B4-BE49-F238E27FC236}">
                <a16:creationId xmlns:a16="http://schemas.microsoft.com/office/drawing/2014/main" id="{E2414FD3-F350-4358-BFDC-4509CB3BCE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1427789"/>
            <a:ext cx="8458200" cy="4796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spcBef>
                <a:spcPts val="1438"/>
              </a:spcBef>
              <a:defRPr/>
            </a:pPr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1" charset="-128"/>
              </a:rPr>
              <a:t>Bachelor Degree in Chemical Engineering</a:t>
            </a:r>
          </a:p>
          <a:p>
            <a:pPr algn="ctr">
              <a:spcBef>
                <a:spcPts val="1438"/>
              </a:spcBef>
              <a:defRPr/>
            </a:pPr>
            <a:endParaRPr lang="en-US" sz="2000" b="1" dirty="0">
              <a:solidFill>
                <a:srgbClr val="0000FF"/>
              </a:solidFill>
              <a:ea typeface="ＭＳ Ｐゴシック" pitchFamily="1" charset="-128"/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sz="2000" b="1" dirty="0">
                <a:solidFill>
                  <a:srgbClr val="0000CC"/>
                </a:solidFill>
                <a:ea typeface="ＭＳ Ｐゴシック" pitchFamily="1" charset="-128"/>
              </a:rPr>
              <a:t>Course: </a:t>
            </a:r>
            <a:br>
              <a:rPr lang="en-US" sz="2000" b="1" dirty="0">
                <a:solidFill>
                  <a:srgbClr val="0000CC"/>
                </a:solidFill>
                <a:ea typeface="ＭＳ Ｐゴシック" pitchFamily="1" charset="-128"/>
              </a:rPr>
            </a:br>
            <a:r>
              <a:rPr lang="en-US" sz="2000" b="1" dirty="0">
                <a:solidFill>
                  <a:srgbClr val="0000CC"/>
                </a:solidFill>
                <a:ea typeface="ＭＳ Ｐゴシック" pitchFamily="1" charset="-128"/>
              </a:rPr>
              <a:t>Process Instrumentation and Control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2000" b="1" dirty="0">
                <a:solidFill>
                  <a:srgbClr val="0000CC"/>
                </a:solidFill>
                <a:ea typeface="ＭＳ Ｐゴシック" pitchFamily="1" charset="-128"/>
              </a:rPr>
              <a:t>(</a:t>
            </a:r>
            <a:r>
              <a:rPr lang="en-US" sz="2000" b="1" i="1" dirty="0" err="1">
                <a:solidFill>
                  <a:srgbClr val="0000CC"/>
                </a:solidFill>
                <a:ea typeface="ＭＳ Ｐゴシック" pitchFamily="1" charset="-128"/>
              </a:rPr>
              <a:t>Strumentazione</a:t>
            </a:r>
            <a:r>
              <a:rPr lang="en-US" sz="2000" b="1" i="1" dirty="0">
                <a:solidFill>
                  <a:srgbClr val="0000CC"/>
                </a:solidFill>
                <a:ea typeface="ＭＳ Ｐゴシック" pitchFamily="1" charset="-128"/>
              </a:rPr>
              <a:t> e </a:t>
            </a:r>
            <a:r>
              <a:rPr lang="en-US" sz="2000" b="1" i="1" dirty="0" err="1">
                <a:solidFill>
                  <a:srgbClr val="0000CC"/>
                </a:solidFill>
                <a:ea typeface="ＭＳ Ｐゴシック" pitchFamily="1" charset="-128"/>
              </a:rPr>
              <a:t>Controllo</a:t>
            </a:r>
            <a:r>
              <a:rPr lang="en-US" sz="2000" b="1" i="1" dirty="0">
                <a:solidFill>
                  <a:srgbClr val="0000CC"/>
                </a:solidFill>
                <a:ea typeface="ＭＳ Ｐゴシック" pitchFamily="1" charset="-128"/>
              </a:rPr>
              <a:t> </a:t>
            </a:r>
            <a:r>
              <a:rPr lang="en-US" sz="2000" b="1" i="1" dirty="0" err="1">
                <a:solidFill>
                  <a:srgbClr val="0000CC"/>
                </a:solidFill>
                <a:ea typeface="ＭＳ Ｐゴシック" pitchFamily="1" charset="-128"/>
              </a:rPr>
              <a:t>dei</a:t>
            </a:r>
            <a:r>
              <a:rPr lang="en-US" sz="2000" b="1" i="1" dirty="0">
                <a:solidFill>
                  <a:srgbClr val="0000CC"/>
                </a:solidFill>
                <a:ea typeface="ＭＳ Ｐゴシック" pitchFamily="1" charset="-128"/>
              </a:rPr>
              <a:t> </a:t>
            </a:r>
            <a:r>
              <a:rPr lang="en-US" sz="2000" b="1" i="1" dirty="0" err="1">
                <a:solidFill>
                  <a:srgbClr val="0000CC"/>
                </a:solidFill>
                <a:ea typeface="ＭＳ Ｐゴシック" pitchFamily="1" charset="-128"/>
              </a:rPr>
              <a:t>Processi</a:t>
            </a:r>
            <a:r>
              <a:rPr lang="en-US" sz="2000" b="1" i="1" dirty="0">
                <a:solidFill>
                  <a:srgbClr val="0000CC"/>
                </a:solidFill>
                <a:ea typeface="ＭＳ Ｐゴシック" pitchFamily="1" charset="-128"/>
              </a:rPr>
              <a:t> </a:t>
            </a:r>
            <a:r>
              <a:rPr lang="en-US" sz="2000" b="1" i="1" dirty="0" err="1">
                <a:solidFill>
                  <a:srgbClr val="0000CC"/>
                </a:solidFill>
                <a:ea typeface="ＭＳ Ｐゴシック" pitchFamily="1" charset="-128"/>
              </a:rPr>
              <a:t>Chimici</a:t>
            </a:r>
            <a:r>
              <a:rPr lang="en-US" sz="2000" b="1" dirty="0">
                <a:solidFill>
                  <a:srgbClr val="0000CC"/>
                </a:solidFill>
                <a:ea typeface="ＭＳ Ｐゴシック" pitchFamily="1" charset="-128"/>
              </a:rPr>
              <a:t>)</a:t>
            </a:r>
          </a:p>
          <a:p>
            <a:pPr algn="ctr">
              <a:spcBef>
                <a:spcPts val="0"/>
              </a:spcBef>
              <a:defRPr/>
            </a:pPr>
            <a:endParaRPr lang="en-US" sz="2000" b="1" dirty="0">
              <a:solidFill>
                <a:srgbClr val="993300"/>
              </a:solidFill>
              <a:ea typeface="ＭＳ Ｐゴシック" pitchFamily="1" charset="-128"/>
            </a:endParaRPr>
          </a:p>
          <a:p>
            <a:pPr>
              <a:defRPr/>
            </a:pPr>
            <a:r>
              <a:rPr lang="it-IT" sz="32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1" charset="-128"/>
              </a:rPr>
              <a:t>TUTOR’s</a:t>
            </a:r>
            <a:r>
              <a:rPr lang="it-IT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1" charset="-128"/>
              </a:rPr>
              <a:t> SESSION No. 5</a:t>
            </a:r>
          </a:p>
          <a:p>
            <a:pPr algn="ctr">
              <a:defRPr/>
            </a:pPr>
            <a:endParaRPr lang="it-IT" sz="20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1" charset="-128"/>
            </a:endParaRPr>
          </a:p>
          <a:p>
            <a:pPr algn="ctr">
              <a:defRPr/>
            </a:pP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1" charset="-128"/>
              </a:rPr>
              <a:t>WRITTEN TEST No.2 of </a:t>
            </a:r>
            <a:r>
              <a:rPr lang="it-IT" sz="28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1" charset="-128"/>
              </a:rPr>
              <a:t>July</a:t>
            </a: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1" charset="-128"/>
              </a:rPr>
              <a:t> 31, 2020 EXAM </a:t>
            </a:r>
          </a:p>
          <a:p>
            <a:pPr algn="ctr">
              <a:defRPr/>
            </a:pPr>
            <a:endParaRPr lang="it-IT" sz="28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1" charset="-128"/>
            </a:endParaRPr>
          </a:p>
          <a:p>
            <a:pPr algn="ctr">
              <a:defRPr/>
            </a:pPr>
            <a:r>
              <a:rPr lang="it-IT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1" charset="-128"/>
              </a:rPr>
              <a:t>by GIOVANNI Cascone</a:t>
            </a:r>
          </a:p>
          <a:p>
            <a:pPr algn="ctr">
              <a:defRPr/>
            </a:pPr>
            <a:endParaRPr lang="en-US" sz="2800" b="1" dirty="0">
              <a:solidFill>
                <a:srgbClr val="99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1" charset="-128"/>
            </a:endParaRPr>
          </a:p>
          <a:p>
            <a:pPr algn="r">
              <a:defRPr/>
            </a:pPr>
            <a:r>
              <a:rPr lang="it-IT" sz="1800" b="1" dirty="0">
                <a:solidFill>
                  <a:srgbClr val="FF0000"/>
                </a:solidFill>
                <a:ea typeface="ＭＳ Ｐゴシック" pitchFamily="1" charset="-128"/>
              </a:rPr>
              <a:t>Rev. 1.0 – </a:t>
            </a:r>
            <a:r>
              <a:rPr lang="en-US" sz="1800" b="1" dirty="0">
                <a:solidFill>
                  <a:srgbClr val="FF0000"/>
                </a:solidFill>
                <a:ea typeface="ＭＳ Ｐゴシック" pitchFamily="1" charset="-128"/>
              </a:rPr>
              <a:t>September 11, 2020</a:t>
            </a:r>
            <a:endParaRPr lang="it-CH" sz="1800" b="1" dirty="0">
              <a:solidFill>
                <a:srgbClr val="FF0000"/>
              </a:solidFill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943604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D099A90-0DFB-40BF-B0B0-DAD66555CA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599"/>
            <a:ext cx="9144000" cy="1299809"/>
          </a:xfrm>
        </p:spPr>
        <p:txBody>
          <a:bodyPr/>
          <a:lstStyle/>
          <a:p>
            <a:pPr algn="l"/>
            <a:r>
              <a:rPr lang="it-IT" altLang="it-IT" sz="3000" b="1" dirty="0" err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Section</a:t>
            </a:r>
            <a:r>
              <a:rPr lang="it-IT" altLang="it-IT" sz="30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4: PROCESS CONTROL</a:t>
            </a:r>
            <a:br>
              <a:rPr lang="it-IT" altLang="it-IT" sz="30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br>
              <a:rPr lang="it-IT" altLang="it-IT" sz="28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it-IT" altLang="it-IT" sz="28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4.1. Feedback control</a:t>
            </a:r>
            <a:endParaRPr lang="it-IT" altLang="it-IT" sz="3000" b="1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460" name="Segnaposto data 4">
            <a:extLst>
              <a:ext uri="{FF2B5EF4-FFF2-40B4-BE49-F238E27FC236}">
                <a16:creationId xmlns:a16="http://schemas.microsoft.com/office/drawing/2014/main" id="{D8DCC4BF-3D6F-47BC-AA60-E821EC1319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>
                <a:latin typeface="Arial" panose="020B0604020202020204" pitchFamily="34" charset="0"/>
              </a:rPr>
              <a:t>11/09/2020</a:t>
            </a:r>
            <a:endParaRPr lang="it-IT" altLang="it-IT" dirty="0">
              <a:latin typeface="Arial" panose="020B060402020202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-1153" y="2281297"/>
            <a:ext cx="597715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>
                <a:solidFill>
                  <a:srgbClr val="FF0000"/>
                </a:solidFill>
              </a:rPr>
              <a:t>a. Select the controlled variable</a:t>
            </a:r>
          </a:p>
          <a:p>
            <a:pPr algn="just"/>
            <a:r>
              <a:rPr lang="en-US" sz="1600" b="1" dirty="0"/>
              <a:t>pH</a:t>
            </a:r>
            <a:r>
              <a:rPr lang="en-US" sz="1600" dirty="0"/>
              <a:t> </a:t>
            </a:r>
            <a:r>
              <a:rPr lang="en-US" sz="1600" i="1" dirty="0"/>
              <a:t>(</a:t>
            </a:r>
            <a:r>
              <a:rPr lang="en-US" sz="1600" i="1" dirty="0" err="1"/>
              <a:t>variabile</a:t>
            </a:r>
            <a:r>
              <a:rPr lang="en-US" sz="1600" i="1" dirty="0"/>
              <a:t> </a:t>
            </a:r>
            <a:r>
              <a:rPr lang="en-US" sz="1600" i="1" dirty="0" err="1"/>
              <a:t>catturata</a:t>
            </a:r>
            <a:r>
              <a:rPr lang="en-US" sz="1600" i="1" dirty="0"/>
              <a:t> </a:t>
            </a:r>
            <a:r>
              <a:rPr lang="en-US" sz="1600" i="1" dirty="0" err="1"/>
              <a:t>dall’elemento</a:t>
            </a:r>
            <a:r>
              <a:rPr lang="en-US" sz="1600" i="1" dirty="0"/>
              <a:t> di </a:t>
            </a:r>
            <a:r>
              <a:rPr lang="en-US" sz="1600" i="1" dirty="0" err="1"/>
              <a:t>misura</a:t>
            </a:r>
            <a:r>
              <a:rPr lang="en-US" sz="1600" i="1" dirty="0"/>
              <a:t>)</a:t>
            </a:r>
          </a:p>
          <a:p>
            <a:pPr algn="just"/>
            <a:r>
              <a:rPr lang="en-US" sz="1600" b="1" dirty="0">
                <a:solidFill>
                  <a:srgbClr val="FF0000"/>
                </a:solidFill>
              </a:rPr>
              <a:t>b. Select the manipulated variable</a:t>
            </a:r>
          </a:p>
          <a:p>
            <a:pPr algn="just"/>
            <a:r>
              <a:rPr lang="en-US" sz="1600" b="1" dirty="0"/>
              <a:t>Reagent flow rate </a:t>
            </a:r>
            <a:r>
              <a:rPr lang="en-US" sz="1600" i="1" dirty="0"/>
              <a:t>(la </a:t>
            </a:r>
            <a:r>
              <a:rPr lang="en-US" sz="1600" i="1" dirty="0" err="1"/>
              <a:t>valvola</a:t>
            </a:r>
            <a:r>
              <a:rPr lang="en-US" sz="1600" i="1" dirty="0"/>
              <a:t>=elem. finale di </a:t>
            </a:r>
            <a:r>
              <a:rPr lang="en-US" sz="1600" i="1" dirty="0" err="1"/>
              <a:t>controllo</a:t>
            </a:r>
            <a:r>
              <a:rPr lang="en-US" sz="1600" i="1" dirty="0"/>
              <a:t> </a:t>
            </a:r>
            <a:r>
              <a:rPr lang="en-US" sz="1600" i="1" dirty="0" err="1"/>
              <a:t>agisce</a:t>
            </a:r>
            <a:r>
              <a:rPr lang="en-US" sz="1600" i="1" dirty="0"/>
              <a:t> </a:t>
            </a:r>
            <a:r>
              <a:rPr lang="en-US" sz="1600" i="1" dirty="0" err="1"/>
              <a:t>su</a:t>
            </a:r>
            <a:r>
              <a:rPr lang="en-US" sz="1600" i="1" dirty="0"/>
              <a:t> </a:t>
            </a:r>
            <a:r>
              <a:rPr lang="en-US" sz="1600" i="1" dirty="0" err="1"/>
              <a:t>una</a:t>
            </a:r>
            <a:r>
              <a:rPr lang="en-US" sz="1600" i="1" dirty="0"/>
              <a:t> </a:t>
            </a:r>
            <a:r>
              <a:rPr lang="en-US" sz="1600" i="1" dirty="0" err="1"/>
              <a:t>portata</a:t>
            </a:r>
            <a:r>
              <a:rPr lang="en-US" sz="1600" i="1" dirty="0"/>
              <a:t>)</a:t>
            </a:r>
          </a:p>
          <a:p>
            <a:pPr algn="just"/>
            <a:r>
              <a:rPr lang="en-US" sz="1600" b="1" dirty="0">
                <a:solidFill>
                  <a:srgbClr val="FF0000"/>
                </a:solidFill>
              </a:rPr>
              <a:t>c. Select the disturbance variable (if any)</a:t>
            </a:r>
          </a:p>
          <a:p>
            <a:pPr algn="just"/>
            <a:r>
              <a:rPr lang="en-US" sz="1600" b="1" dirty="0"/>
              <a:t>pH or Feed rate of entering solution </a:t>
            </a:r>
            <a:r>
              <a:rPr lang="en-US" sz="1600" i="1" dirty="0"/>
              <a:t>(</a:t>
            </a:r>
            <a:r>
              <a:rPr lang="en-US" sz="1600" i="1" dirty="0" err="1"/>
              <a:t>cercare</a:t>
            </a:r>
            <a:r>
              <a:rPr lang="en-US" sz="1600" i="1" dirty="0"/>
              <a:t> </a:t>
            </a:r>
            <a:r>
              <a:rPr lang="en-US" sz="1600" i="1" dirty="0" err="1"/>
              <a:t>i</a:t>
            </a:r>
            <a:r>
              <a:rPr lang="en-US" sz="1600" i="1" dirty="0"/>
              <a:t> </a:t>
            </a:r>
            <a:r>
              <a:rPr lang="en-US" sz="1600" i="1" dirty="0" err="1"/>
              <a:t>disturbi</a:t>
            </a:r>
            <a:r>
              <a:rPr lang="en-US" sz="1600" i="1" dirty="0"/>
              <a:t> </a:t>
            </a:r>
            <a:r>
              <a:rPr lang="en-US" sz="1600" i="1" dirty="0" err="1"/>
              <a:t>tra</a:t>
            </a:r>
            <a:r>
              <a:rPr lang="en-US" sz="1600" i="1" dirty="0"/>
              <a:t> </a:t>
            </a:r>
            <a:r>
              <a:rPr lang="en-US" sz="1600" i="1" dirty="0" err="1"/>
              <a:t>gli</a:t>
            </a:r>
            <a:r>
              <a:rPr lang="en-US" sz="1600" i="1" dirty="0"/>
              <a:t> </a:t>
            </a:r>
            <a:r>
              <a:rPr lang="en-US" sz="1600" i="1" dirty="0" err="1"/>
              <a:t>ingressi</a:t>
            </a:r>
            <a:r>
              <a:rPr lang="en-US" sz="1600" i="1" dirty="0"/>
              <a:t> all </a:t>
            </a:r>
            <a:r>
              <a:rPr lang="en-US" sz="1600" i="1" dirty="0" err="1"/>
              <a:t>sistema</a:t>
            </a:r>
            <a:r>
              <a:rPr lang="en-US" sz="1600" i="1" dirty="0"/>
              <a:t>)</a:t>
            </a:r>
          </a:p>
        </p:txBody>
      </p:sp>
      <p:grpSp>
        <p:nvGrpSpPr>
          <p:cNvPr id="21" name="Group 15">
            <a:extLst>
              <a:ext uri="{FF2B5EF4-FFF2-40B4-BE49-F238E27FC236}">
                <a16:creationId xmlns:a16="http://schemas.microsoft.com/office/drawing/2014/main" id="{458067E9-0D17-404F-896F-759F6D582D7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721393" y="3964274"/>
            <a:ext cx="4422607" cy="2411126"/>
            <a:chOff x="919" y="1548"/>
            <a:chExt cx="3793" cy="2068"/>
          </a:xfrm>
        </p:grpSpPr>
        <p:grpSp>
          <p:nvGrpSpPr>
            <p:cNvPr id="22" name="Group 4">
              <a:extLst>
                <a:ext uri="{FF2B5EF4-FFF2-40B4-BE49-F238E27FC236}">
                  <a16:creationId xmlns:a16="http://schemas.microsoft.com/office/drawing/2014/main" id="{18CB12B0-E7A5-4080-9708-6BDAF76120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9" y="1548"/>
              <a:ext cx="3793" cy="2068"/>
              <a:chOff x="614" y="1408"/>
              <a:chExt cx="3793" cy="2068"/>
            </a:xfrm>
          </p:grpSpPr>
          <p:pic>
            <p:nvPicPr>
              <p:cNvPr id="24" name="Picture 5">
                <a:extLst>
                  <a:ext uri="{FF2B5EF4-FFF2-40B4-BE49-F238E27FC236}">
                    <a16:creationId xmlns:a16="http://schemas.microsoft.com/office/drawing/2014/main" id="{E765E112-5B37-431C-B160-7EBE54B9B0B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08" y="1452"/>
                <a:ext cx="3219" cy="20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" name="Text Box 6">
                <a:extLst>
                  <a:ext uri="{FF2B5EF4-FFF2-40B4-BE49-F238E27FC236}">
                    <a16:creationId xmlns:a16="http://schemas.microsoft.com/office/drawing/2014/main" id="{FC8833A3-0C2E-447A-BC53-225B49D712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74" y="2141"/>
                <a:ext cx="295" cy="1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l-GR" altLang="it-IT" sz="1400" b="1" dirty="0">
                    <a:cs typeface="Tahoma" panose="020B0604030504040204" pitchFamily="34" charset="0"/>
                  </a:rPr>
                  <a:t>ε</a:t>
                </a:r>
                <a:r>
                  <a:rPr lang="it-IT" altLang="it-IT" sz="1400" b="1" dirty="0">
                    <a:cs typeface="Tahoma" panose="020B0604030504040204" pitchFamily="34" charset="0"/>
                  </a:rPr>
                  <a:t>(t)</a:t>
                </a:r>
                <a:endParaRPr lang="el-GR" altLang="it-IT" sz="1400" b="1" dirty="0">
                  <a:cs typeface="Tahoma" panose="020B0604030504040204" pitchFamily="34" charset="0"/>
                </a:endParaRPr>
              </a:p>
            </p:txBody>
          </p:sp>
          <p:sp>
            <p:nvSpPr>
              <p:cNvPr id="26" name="Text Box 7">
                <a:extLst>
                  <a:ext uri="{FF2B5EF4-FFF2-40B4-BE49-F238E27FC236}">
                    <a16:creationId xmlns:a16="http://schemas.microsoft.com/office/drawing/2014/main" id="{BCF828A9-C520-400A-9EEB-201DA8ABE5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63" y="2125"/>
                <a:ext cx="305" cy="1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it-IT" altLang="it-IT" sz="1400" b="1"/>
                  <a:t>o(t)</a:t>
                </a:r>
              </a:p>
            </p:txBody>
          </p:sp>
          <p:sp>
            <p:nvSpPr>
              <p:cNvPr id="27" name="Text Box 8">
                <a:extLst>
                  <a:ext uri="{FF2B5EF4-FFF2-40B4-BE49-F238E27FC236}">
                    <a16:creationId xmlns:a16="http://schemas.microsoft.com/office/drawing/2014/main" id="{A4393A87-ED8C-402F-B08F-13F3D325D0D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16" y="2078"/>
                <a:ext cx="300" cy="1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it-IT" altLang="it-IT" sz="1400" b="1" dirty="0"/>
                  <a:t>y(t)</a:t>
                </a:r>
              </a:p>
            </p:txBody>
          </p:sp>
          <p:sp>
            <p:nvSpPr>
              <p:cNvPr id="28" name="Text Box 9">
                <a:extLst>
                  <a:ext uri="{FF2B5EF4-FFF2-40B4-BE49-F238E27FC236}">
                    <a16:creationId xmlns:a16="http://schemas.microsoft.com/office/drawing/2014/main" id="{A4BC444F-1E25-4A1A-97FA-B075433143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81" y="2596"/>
                <a:ext cx="305" cy="1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it-IT" altLang="it-IT" sz="1400" b="1"/>
                  <a:t>d(t)</a:t>
                </a:r>
              </a:p>
            </p:txBody>
          </p:sp>
          <p:sp>
            <p:nvSpPr>
              <p:cNvPr id="29" name="Text Box 10">
                <a:extLst>
                  <a:ext uri="{FF2B5EF4-FFF2-40B4-BE49-F238E27FC236}">
                    <a16:creationId xmlns:a16="http://schemas.microsoft.com/office/drawing/2014/main" id="{CFC6BB21-CB60-48D0-8E3D-A3DDA887EB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88" y="3300"/>
                <a:ext cx="365" cy="1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it-IT" altLang="it-IT" sz="1400" b="1" dirty="0" err="1"/>
                  <a:t>y</a:t>
                </a:r>
                <a:r>
                  <a:rPr lang="it-IT" altLang="it-IT" sz="1400" b="1" baseline="-25000" dirty="0" err="1"/>
                  <a:t>m</a:t>
                </a:r>
                <a:r>
                  <a:rPr lang="it-IT" altLang="it-IT" sz="1400" b="1" dirty="0"/>
                  <a:t>(t)</a:t>
                </a:r>
              </a:p>
            </p:txBody>
          </p:sp>
          <p:sp>
            <p:nvSpPr>
              <p:cNvPr id="30" name="Text Box 12">
                <a:extLst>
                  <a:ext uri="{FF2B5EF4-FFF2-40B4-BE49-F238E27FC236}">
                    <a16:creationId xmlns:a16="http://schemas.microsoft.com/office/drawing/2014/main" id="{CAA889B1-C9E1-486F-9C4A-1A6AA3A714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25" y="1408"/>
                <a:ext cx="782" cy="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it-IT" altLang="it-IT" sz="1200" i="1" dirty="0"/>
                  <a:t>/</a:t>
                </a:r>
                <a:r>
                  <a:rPr lang="it-IT" altLang="it-IT" sz="1200" i="1" dirty="0" err="1"/>
                  <a:t>controlled</a:t>
                </a:r>
                <a:endParaRPr lang="it-IT" altLang="it-IT" sz="1200" i="1" dirty="0"/>
              </a:p>
            </p:txBody>
          </p:sp>
          <p:sp>
            <p:nvSpPr>
              <p:cNvPr id="31" name="Text Box 13">
                <a:extLst>
                  <a:ext uri="{FF2B5EF4-FFF2-40B4-BE49-F238E27FC236}">
                    <a16:creationId xmlns:a16="http://schemas.microsoft.com/office/drawing/2014/main" id="{FB4BF6AB-A068-43C3-8086-C6FBFF7F31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39" y="2132"/>
                <a:ext cx="546" cy="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it-IT" altLang="it-IT" sz="1200"/>
                  <a:t>comparator</a:t>
                </a:r>
              </a:p>
            </p:txBody>
          </p:sp>
          <p:sp>
            <p:nvSpPr>
              <p:cNvPr id="32" name="Text Box 14">
                <a:extLst>
                  <a:ext uri="{FF2B5EF4-FFF2-40B4-BE49-F238E27FC236}">
                    <a16:creationId xmlns:a16="http://schemas.microsoft.com/office/drawing/2014/main" id="{E121B43F-5910-4723-B40D-90B660720BD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4" y="1909"/>
                <a:ext cx="378" cy="1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it-IT" altLang="it-IT" sz="1400" b="1" dirty="0" err="1"/>
                  <a:t>y</a:t>
                </a:r>
                <a:r>
                  <a:rPr lang="it-IT" altLang="it-IT" sz="1400" b="1" baseline="-25000" dirty="0" err="1"/>
                  <a:t>sp</a:t>
                </a:r>
                <a:r>
                  <a:rPr lang="it-IT" altLang="it-IT" sz="1400" b="1" dirty="0"/>
                  <a:t>(t)</a:t>
                </a:r>
              </a:p>
            </p:txBody>
          </p:sp>
        </p:grpSp>
        <p:sp>
          <p:nvSpPr>
            <p:cNvPr id="23" name="Text Box 3">
              <a:extLst>
                <a:ext uri="{FF2B5EF4-FFF2-40B4-BE49-F238E27FC236}">
                  <a16:creationId xmlns:a16="http://schemas.microsoft.com/office/drawing/2014/main" id="{524FDF7F-22F0-4907-926A-C064017675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2272"/>
              <a:ext cx="339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algn="ctr" eaLnBrk="0" hangingPunct="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algn="ctr" eaLnBrk="0" hangingPunct="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algn="ctr" eaLnBrk="0" hangingPunct="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algn="ctr" eaLnBrk="0" hangingPunct="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it-IT" altLang="it-IT" sz="1400" b="1" dirty="0"/>
                <a:t>m(t)</a:t>
              </a:r>
            </a:p>
          </p:txBody>
        </p:sp>
      </p:grp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Process Instrumentation and Control - Prof. M. Miccio</a:t>
            </a:r>
            <a:endParaRPr lang="it-IT" alt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1FF8-885A-4899-8381-0DC2C3131623}" type="slidenum">
              <a:rPr lang="it-IT" altLang="it-IT" smtClean="0"/>
              <a:pPr/>
              <a:t>10</a:t>
            </a:fld>
            <a:endParaRPr lang="it-IT" altLang="it-IT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0" y="1284982"/>
            <a:ext cx="597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/>
              <a:t>The figure shows a simplified PI&amp;D of the pH feedback control in a perfectly mixed tank.</a:t>
            </a:r>
          </a:p>
          <a:p>
            <a:pPr algn="just"/>
            <a:r>
              <a:rPr lang="en-US" sz="1600" dirty="0"/>
              <a:t>NOTE: please note that the manual valve downstream the pump is CLOSED.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6000" y="864808"/>
            <a:ext cx="3168000" cy="307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016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egnaposto data 4">
            <a:extLst>
              <a:ext uri="{FF2B5EF4-FFF2-40B4-BE49-F238E27FC236}">
                <a16:creationId xmlns:a16="http://schemas.microsoft.com/office/drawing/2014/main" id="{D8DCC4BF-3D6F-47BC-AA60-E821EC1319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>
                <a:latin typeface="Arial" panose="020B0604020202020204" pitchFamily="34" charset="0"/>
              </a:rPr>
              <a:t>11/09/2020</a:t>
            </a:r>
            <a:endParaRPr lang="it-IT" altLang="it-IT" dirty="0">
              <a:latin typeface="Arial" panose="020B060402020202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0" y="867600"/>
            <a:ext cx="59771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>
                <a:solidFill>
                  <a:srgbClr val="FF0000"/>
                </a:solidFill>
              </a:rPr>
              <a:t>d. Define the role that each control block component has in the Feedback Block Diagram, and that is specific to the case in question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/>
              <a:t>Liquid tank </a:t>
            </a:r>
            <a:r>
              <a:rPr lang="en-US" sz="1600" dirty="0">
                <a:sym typeface="Wingdings" panose="05000000000000000000" pitchFamily="2" charset="2"/>
              </a:rPr>
              <a:t> Process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Pump  Process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Valve on reagent line  Final control element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Valve downstream the pump  No role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err="1">
                <a:sym typeface="Wingdings" panose="05000000000000000000" pitchFamily="2" charset="2"/>
              </a:rPr>
              <a:t>pHIC</a:t>
            </a:r>
            <a:r>
              <a:rPr lang="en-US" sz="1600" dirty="0">
                <a:sym typeface="Wingdings" panose="05000000000000000000" pitchFamily="2" charset="2"/>
              </a:rPr>
              <a:t>  Indicator &amp; Controller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pH sensor placement  On the pump discharge line</a:t>
            </a:r>
          </a:p>
          <a:p>
            <a:pPr algn="just"/>
            <a:r>
              <a:rPr lang="en-US" sz="1600" b="1" dirty="0">
                <a:solidFill>
                  <a:srgbClr val="FF0000"/>
                </a:solidFill>
              </a:rPr>
              <a:t>e. What kind of signals is used for communication in this case of feedback control?</a:t>
            </a:r>
          </a:p>
          <a:p>
            <a:pPr algn="just"/>
            <a:r>
              <a:rPr lang="en-US" sz="1600" dirty="0" err="1"/>
              <a:t>Segnale</a:t>
            </a:r>
            <a:r>
              <a:rPr lang="en-US" sz="1600" dirty="0"/>
              <a:t> </a:t>
            </a:r>
            <a:r>
              <a:rPr lang="en-US" sz="1600" dirty="0" err="1"/>
              <a:t>elettrico</a:t>
            </a:r>
            <a:r>
              <a:rPr lang="en-US" sz="1600" dirty="0"/>
              <a:t> standard: 4÷20 mA</a:t>
            </a:r>
          </a:p>
        </p:txBody>
      </p:sp>
      <p:grpSp>
        <p:nvGrpSpPr>
          <p:cNvPr id="21" name="Group 15">
            <a:extLst>
              <a:ext uri="{FF2B5EF4-FFF2-40B4-BE49-F238E27FC236}">
                <a16:creationId xmlns:a16="http://schemas.microsoft.com/office/drawing/2014/main" id="{458067E9-0D17-404F-896F-759F6D582D7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721393" y="3964274"/>
            <a:ext cx="4422607" cy="2411126"/>
            <a:chOff x="919" y="1548"/>
            <a:chExt cx="3793" cy="2068"/>
          </a:xfrm>
        </p:grpSpPr>
        <p:grpSp>
          <p:nvGrpSpPr>
            <p:cNvPr id="22" name="Group 4">
              <a:extLst>
                <a:ext uri="{FF2B5EF4-FFF2-40B4-BE49-F238E27FC236}">
                  <a16:creationId xmlns:a16="http://schemas.microsoft.com/office/drawing/2014/main" id="{18CB12B0-E7A5-4080-9708-6BDAF76120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9" y="1548"/>
              <a:ext cx="3793" cy="2068"/>
              <a:chOff x="614" y="1408"/>
              <a:chExt cx="3793" cy="2068"/>
            </a:xfrm>
          </p:grpSpPr>
          <p:pic>
            <p:nvPicPr>
              <p:cNvPr id="24" name="Picture 5">
                <a:extLst>
                  <a:ext uri="{FF2B5EF4-FFF2-40B4-BE49-F238E27FC236}">
                    <a16:creationId xmlns:a16="http://schemas.microsoft.com/office/drawing/2014/main" id="{E765E112-5B37-431C-B160-7EBE54B9B0B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08" y="1452"/>
                <a:ext cx="3219" cy="20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" name="Text Box 6">
                <a:extLst>
                  <a:ext uri="{FF2B5EF4-FFF2-40B4-BE49-F238E27FC236}">
                    <a16:creationId xmlns:a16="http://schemas.microsoft.com/office/drawing/2014/main" id="{FC8833A3-0C2E-447A-BC53-225B49D712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74" y="2141"/>
                <a:ext cx="295" cy="1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l-GR" altLang="it-IT" sz="1400" b="1" dirty="0">
                    <a:cs typeface="Tahoma" panose="020B0604030504040204" pitchFamily="34" charset="0"/>
                  </a:rPr>
                  <a:t>ε</a:t>
                </a:r>
                <a:r>
                  <a:rPr lang="it-IT" altLang="it-IT" sz="1400" b="1" dirty="0">
                    <a:cs typeface="Tahoma" panose="020B0604030504040204" pitchFamily="34" charset="0"/>
                  </a:rPr>
                  <a:t>(t)</a:t>
                </a:r>
                <a:endParaRPr lang="el-GR" altLang="it-IT" sz="1400" b="1" dirty="0">
                  <a:cs typeface="Tahoma" panose="020B0604030504040204" pitchFamily="34" charset="0"/>
                </a:endParaRPr>
              </a:p>
            </p:txBody>
          </p:sp>
          <p:sp>
            <p:nvSpPr>
              <p:cNvPr id="26" name="Text Box 7">
                <a:extLst>
                  <a:ext uri="{FF2B5EF4-FFF2-40B4-BE49-F238E27FC236}">
                    <a16:creationId xmlns:a16="http://schemas.microsoft.com/office/drawing/2014/main" id="{BCF828A9-C520-400A-9EEB-201DA8ABE5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63" y="2125"/>
                <a:ext cx="305" cy="1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it-IT" altLang="it-IT" sz="1400" b="1"/>
                  <a:t>o(t)</a:t>
                </a:r>
              </a:p>
            </p:txBody>
          </p:sp>
          <p:sp>
            <p:nvSpPr>
              <p:cNvPr id="27" name="Text Box 8">
                <a:extLst>
                  <a:ext uri="{FF2B5EF4-FFF2-40B4-BE49-F238E27FC236}">
                    <a16:creationId xmlns:a16="http://schemas.microsoft.com/office/drawing/2014/main" id="{A4393A87-ED8C-402F-B08F-13F3D325D0D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16" y="2078"/>
                <a:ext cx="300" cy="1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it-IT" altLang="it-IT" sz="1400" b="1" dirty="0"/>
                  <a:t>y(t)</a:t>
                </a:r>
              </a:p>
            </p:txBody>
          </p:sp>
          <p:sp>
            <p:nvSpPr>
              <p:cNvPr id="28" name="Text Box 9">
                <a:extLst>
                  <a:ext uri="{FF2B5EF4-FFF2-40B4-BE49-F238E27FC236}">
                    <a16:creationId xmlns:a16="http://schemas.microsoft.com/office/drawing/2014/main" id="{A4BC444F-1E25-4A1A-97FA-B075433143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81" y="2596"/>
                <a:ext cx="305" cy="1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it-IT" altLang="it-IT" sz="1400" b="1"/>
                  <a:t>d(t)</a:t>
                </a:r>
              </a:p>
            </p:txBody>
          </p:sp>
          <p:sp>
            <p:nvSpPr>
              <p:cNvPr id="29" name="Text Box 10">
                <a:extLst>
                  <a:ext uri="{FF2B5EF4-FFF2-40B4-BE49-F238E27FC236}">
                    <a16:creationId xmlns:a16="http://schemas.microsoft.com/office/drawing/2014/main" id="{CFC6BB21-CB60-48D0-8E3D-A3DDA887EB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88" y="3300"/>
                <a:ext cx="365" cy="1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it-IT" altLang="it-IT" sz="1400" b="1" dirty="0" err="1"/>
                  <a:t>y</a:t>
                </a:r>
                <a:r>
                  <a:rPr lang="it-IT" altLang="it-IT" sz="1400" b="1" baseline="-25000" dirty="0" err="1"/>
                  <a:t>m</a:t>
                </a:r>
                <a:r>
                  <a:rPr lang="it-IT" altLang="it-IT" sz="1400" b="1" dirty="0"/>
                  <a:t>(t)</a:t>
                </a:r>
              </a:p>
            </p:txBody>
          </p:sp>
          <p:sp>
            <p:nvSpPr>
              <p:cNvPr id="30" name="Text Box 12">
                <a:extLst>
                  <a:ext uri="{FF2B5EF4-FFF2-40B4-BE49-F238E27FC236}">
                    <a16:creationId xmlns:a16="http://schemas.microsoft.com/office/drawing/2014/main" id="{CAA889B1-C9E1-486F-9C4A-1A6AA3A714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25" y="1408"/>
                <a:ext cx="782" cy="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it-IT" altLang="it-IT" sz="1200" i="1" dirty="0"/>
                  <a:t>/</a:t>
                </a:r>
                <a:r>
                  <a:rPr lang="it-IT" altLang="it-IT" sz="1200" i="1" dirty="0" err="1"/>
                  <a:t>controlled</a:t>
                </a:r>
                <a:endParaRPr lang="it-IT" altLang="it-IT" sz="1200" i="1" dirty="0"/>
              </a:p>
            </p:txBody>
          </p:sp>
          <p:sp>
            <p:nvSpPr>
              <p:cNvPr id="31" name="Text Box 13">
                <a:extLst>
                  <a:ext uri="{FF2B5EF4-FFF2-40B4-BE49-F238E27FC236}">
                    <a16:creationId xmlns:a16="http://schemas.microsoft.com/office/drawing/2014/main" id="{FB4BF6AB-A068-43C3-8086-C6FBFF7F31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39" y="2132"/>
                <a:ext cx="546" cy="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it-IT" altLang="it-IT" sz="1200"/>
                  <a:t>comparator</a:t>
                </a:r>
              </a:p>
            </p:txBody>
          </p:sp>
          <p:sp>
            <p:nvSpPr>
              <p:cNvPr id="32" name="Text Box 14">
                <a:extLst>
                  <a:ext uri="{FF2B5EF4-FFF2-40B4-BE49-F238E27FC236}">
                    <a16:creationId xmlns:a16="http://schemas.microsoft.com/office/drawing/2014/main" id="{E121B43F-5910-4723-B40D-90B660720BD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4" y="1909"/>
                <a:ext cx="378" cy="1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it-IT" altLang="it-IT" sz="1400" b="1" dirty="0" err="1"/>
                  <a:t>y</a:t>
                </a:r>
                <a:r>
                  <a:rPr lang="it-IT" altLang="it-IT" sz="1400" b="1" baseline="-25000" dirty="0" err="1"/>
                  <a:t>sp</a:t>
                </a:r>
                <a:r>
                  <a:rPr lang="it-IT" altLang="it-IT" sz="1400" b="1" dirty="0"/>
                  <a:t>(t)</a:t>
                </a:r>
              </a:p>
            </p:txBody>
          </p:sp>
        </p:grpSp>
        <p:sp>
          <p:nvSpPr>
            <p:cNvPr id="23" name="Text Box 3">
              <a:extLst>
                <a:ext uri="{FF2B5EF4-FFF2-40B4-BE49-F238E27FC236}">
                  <a16:creationId xmlns:a16="http://schemas.microsoft.com/office/drawing/2014/main" id="{524FDF7F-22F0-4907-926A-C064017675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2272"/>
              <a:ext cx="339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algn="ctr" eaLnBrk="0" hangingPunct="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algn="ctr" eaLnBrk="0" hangingPunct="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algn="ctr" eaLnBrk="0" hangingPunct="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algn="ctr" eaLnBrk="0" hangingPunct="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it-IT" altLang="it-IT" sz="1400" b="1" dirty="0"/>
                <a:t>m(t)</a:t>
              </a:r>
            </a:p>
          </p:txBody>
        </p:sp>
      </p:grp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Process Instrumentation and Control - Prof. M. Miccio</a:t>
            </a:r>
            <a:endParaRPr lang="it-IT" alt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1FF8-885A-4899-8381-0DC2C3131623}" type="slidenum">
              <a:rPr lang="it-IT" altLang="it-IT" smtClean="0"/>
              <a:pPr/>
              <a:t>11</a:t>
            </a:fld>
            <a:endParaRPr lang="it-IT" alt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6000" y="864808"/>
            <a:ext cx="3168000" cy="307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140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D099A90-0DFB-40BF-B0B0-DAD66555CA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600"/>
            <a:ext cx="9144000" cy="1368000"/>
          </a:xfrm>
        </p:spPr>
        <p:txBody>
          <a:bodyPr/>
          <a:lstStyle/>
          <a:p>
            <a:pPr algn="l"/>
            <a:r>
              <a:rPr lang="it-IT" altLang="it-IT" sz="3000" b="1" dirty="0" err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Section</a:t>
            </a:r>
            <a:r>
              <a:rPr lang="it-IT" altLang="it-IT" sz="30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3: DYNAMIC REFERENCE MODELS</a:t>
            </a:r>
            <a:br>
              <a:rPr lang="it-IT" altLang="it-IT" sz="30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br>
              <a:rPr lang="it-IT" altLang="it-IT" sz="30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it-IT" altLang="it-IT" sz="28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3.1. </a:t>
            </a:r>
            <a:r>
              <a:rPr lang="en-US" altLang="it-IT" sz="28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Properties of the 2</a:t>
            </a:r>
            <a:r>
              <a:rPr lang="en-US" altLang="it-IT" sz="2800" b="1" baseline="3000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nd</a:t>
            </a:r>
            <a:r>
              <a:rPr lang="en-US" altLang="it-IT" sz="28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order dynamic response</a:t>
            </a:r>
            <a:endParaRPr lang="it-IT" altLang="it-IT" sz="3000" b="1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460" name="Segnaposto data 4">
            <a:extLst>
              <a:ext uri="{FF2B5EF4-FFF2-40B4-BE49-F238E27FC236}">
                <a16:creationId xmlns:a16="http://schemas.microsoft.com/office/drawing/2014/main" id="{D8DCC4BF-3D6F-47BC-AA60-E821EC1319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>
                <a:latin typeface="Arial" panose="020B0604020202020204" pitchFamily="34" charset="0"/>
              </a:rPr>
              <a:t>11/09/2020</a:t>
            </a:r>
            <a:endParaRPr lang="it-IT" altLang="it-IT" dirty="0">
              <a:latin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74073" y="1600200"/>
            <a:ext cx="83958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/>
              <a:t>A 2nd order linear dynamic system has a static gain </a:t>
            </a:r>
            <a:r>
              <a:rPr lang="en-US" sz="1600" dirty="0" err="1"/>
              <a:t>K</a:t>
            </a:r>
            <a:r>
              <a:rPr lang="en-US" sz="1600" baseline="-25000" dirty="0" err="1"/>
              <a:t>p</a:t>
            </a:r>
            <a:r>
              <a:rPr lang="en-US" sz="1600" dirty="0"/>
              <a:t>=3, a time constant 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τ=</a:t>
            </a:r>
            <a:r>
              <a:rPr lang="en-US" sz="1600" dirty="0"/>
              <a:t>1/5 s, a damping factor ζ=0.2. For the unit step response:</a:t>
            </a:r>
          </a:p>
          <a:p>
            <a:pPr algn="just"/>
            <a:r>
              <a:rPr lang="en-US" sz="1600" i="1" dirty="0"/>
              <a:t>To answer, DO NOT use FORMULAS but the generalized diagram of dynamic response to unit step </a:t>
            </a:r>
            <a:r>
              <a:rPr lang="en-US" sz="1600" i="1" dirty="0">
                <a:solidFill>
                  <a:srgbClr val="FF0000"/>
                </a:solidFill>
              </a:rPr>
              <a:t>(</a:t>
            </a:r>
            <a:r>
              <a:rPr lang="en-US" sz="1600" i="1" dirty="0" err="1">
                <a:solidFill>
                  <a:srgbClr val="FF0000"/>
                </a:solidFill>
              </a:rPr>
              <a:t>usare</a:t>
            </a:r>
            <a:r>
              <a:rPr lang="en-US" sz="1600" i="1" dirty="0">
                <a:solidFill>
                  <a:srgbClr val="FF0000"/>
                </a:solidFill>
              </a:rPr>
              <a:t> le </a:t>
            </a:r>
            <a:r>
              <a:rPr lang="en-US" sz="1600" i="1" dirty="0" err="1">
                <a:solidFill>
                  <a:srgbClr val="FF0000"/>
                </a:solidFill>
              </a:rPr>
              <a:t>formule</a:t>
            </a:r>
            <a:r>
              <a:rPr lang="en-US" sz="1600" i="1" dirty="0">
                <a:solidFill>
                  <a:srgbClr val="FF0000"/>
                </a:solidFill>
              </a:rPr>
              <a:t> non è </a:t>
            </a:r>
            <a:r>
              <a:rPr lang="en-US" sz="1600" i="1" dirty="0" err="1">
                <a:solidFill>
                  <a:srgbClr val="FF0000"/>
                </a:solidFill>
              </a:rPr>
              <a:t>corretto</a:t>
            </a:r>
            <a:r>
              <a:rPr lang="en-US" sz="1600" i="1" dirty="0">
                <a:solidFill>
                  <a:srgbClr val="FF0000"/>
                </a:solidFill>
              </a:rPr>
              <a:t> </a:t>
            </a:r>
            <a:r>
              <a:rPr lang="en-US" sz="1600" i="1" dirty="0" err="1">
                <a:solidFill>
                  <a:srgbClr val="FF0000"/>
                </a:solidFill>
              </a:rPr>
              <a:t>perchè</a:t>
            </a:r>
            <a:r>
              <a:rPr lang="en-US" sz="1600" i="1" dirty="0">
                <a:solidFill>
                  <a:srgbClr val="FF0000"/>
                </a:solidFill>
              </a:rPr>
              <a:t> </a:t>
            </a:r>
            <a:r>
              <a:rPr lang="en-US" sz="1600" i="1" dirty="0" err="1">
                <a:solidFill>
                  <a:srgbClr val="FF0000"/>
                </a:solidFill>
              </a:rPr>
              <a:t>si</a:t>
            </a:r>
            <a:r>
              <a:rPr lang="en-US" sz="1600" i="1" dirty="0">
                <a:solidFill>
                  <a:srgbClr val="FF0000"/>
                </a:solidFill>
              </a:rPr>
              <a:t> </a:t>
            </a:r>
            <a:r>
              <a:rPr lang="en-US" sz="1600" i="1" dirty="0" err="1">
                <a:solidFill>
                  <a:srgbClr val="FF0000"/>
                </a:solidFill>
              </a:rPr>
              <a:t>vuole</a:t>
            </a:r>
            <a:r>
              <a:rPr lang="en-US" sz="1600" i="1" dirty="0">
                <a:solidFill>
                  <a:srgbClr val="FF0000"/>
                </a:solidFill>
              </a:rPr>
              <a:t> </a:t>
            </a:r>
            <a:r>
              <a:rPr lang="en-US" sz="1600" i="1" dirty="0" err="1">
                <a:solidFill>
                  <a:srgbClr val="FF0000"/>
                </a:solidFill>
              </a:rPr>
              <a:t>verificare</a:t>
            </a:r>
            <a:r>
              <a:rPr lang="en-US" sz="1600" i="1" dirty="0">
                <a:solidFill>
                  <a:srgbClr val="FF0000"/>
                </a:solidFill>
              </a:rPr>
              <a:t> la </a:t>
            </a:r>
            <a:r>
              <a:rPr lang="en-US" sz="1600" i="1" dirty="0" err="1">
                <a:solidFill>
                  <a:srgbClr val="FF0000"/>
                </a:solidFill>
              </a:rPr>
              <a:t>conoscenza</a:t>
            </a:r>
            <a:r>
              <a:rPr lang="en-US" sz="1600" i="1" dirty="0">
                <a:solidFill>
                  <a:srgbClr val="FF0000"/>
                </a:solidFill>
              </a:rPr>
              <a:t> </a:t>
            </a:r>
            <a:r>
              <a:rPr lang="en-US" sz="1600" i="1" dirty="0" err="1">
                <a:solidFill>
                  <a:srgbClr val="FF0000"/>
                </a:solidFill>
              </a:rPr>
              <a:t>dell’uso</a:t>
            </a:r>
            <a:r>
              <a:rPr lang="en-US" sz="1600" i="1" dirty="0">
                <a:solidFill>
                  <a:srgbClr val="FF0000"/>
                </a:solidFill>
              </a:rPr>
              <a:t> del </a:t>
            </a:r>
            <a:r>
              <a:rPr lang="en-US" sz="1600" i="1" dirty="0" err="1">
                <a:solidFill>
                  <a:srgbClr val="FF0000"/>
                </a:solidFill>
              </a:rPr>
              <a:t>grafico</a:t>
            </a:r>
            <a:r>
              <a:rPr lang="en-US" sz="1600" i="1" dirty="0">
                <a:solidFill>
                  <a:srgbClr val="FF0000"/>
                </a:solidFill>
              </a:rPr>
              <a:t>!!!)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Process Instrumentation and Control - Prof. M. Miccio</a:t>
            </a:r>
            <a:endParaRPr lang="it-IT" alt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1FF8-885A-4899-8381-0DC2C3131623}" type="slidenum">
              <a:rPr lang="it-IT" altLang="it-IT" smtClean="0"/>
              <a:pPr/>
              <a:t>2</a:t>
            </a:fld>
            <a:endParaRPr lang="it-IT" alt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sellaDiTesto 4"/>
              <p:cNvSpPr txBox="1"/>
              <p:nvPr/>
            </p:nvSpPr>
            <p:spPr>
              <a:xfrm>
                <a:off x="374073" y="3084679"/>
                <a:ext cx="8395854" cy="20969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𝑛𝑑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𝑜𝑟𝑑𝑒𝑟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𝑙𝑖𝑛𝑒𝑎𝑟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𝑑𝑦𝑛𝑎𝑚𝑖𝑐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𝑠𝑦𝑠𝑡𝑒𝑚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p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𝜁𝜏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𝑤𝑖𝑡h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 0&lt;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𝜁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1 </m:t>
                      </m:r>
                      <m:d>
                        <m:d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𝑢𝑛𝑑𝑒𝑟𝑑𝑎𝑚𝑝𝑒𝑑</m:t>
                          </m:r>
                        </m:e>
                      </m:d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it-IT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=3;</m:t>
                              </m:r>
                            </m:e>
                            <m:e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it-IT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;</m:t>
                              </m:r>
                            </m:e>
                            <m:e>
                              <m:r>
                                <a:rPr lang="it-IT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𝜁</m:t>
                              </m:r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=0.2.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it-IT" sz="18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CasellaDiTes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073" y="3084679"/>
                <a:ext cx="8395854" cy="2096921"/>
              </a:xfrm>
              <a:prstGeom prst="rect">
                <a:avLst/>
              </a:prstGeom>
              <a:blipFill>
                <a:blip r:embed="rId3"/>
                <a:stretch>
                  <a:fillRect l="-105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4541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4480" y="363600"/>
            <a:ext cx="4487012" cy="5832000"/>
          </a:xfrm>
          <a:prstGeom prst="rect">
            <a:avLst/>
          </a:prstGeom>
        </p:spPr>
      </p:pic>
      <p:sp>
        <p:nvSpPr>
          <p:cNvPr id="19458" name="Rectangle 2">
            <a:extLst>
              <a:ext uri="{FF2B5EF4-FFF2-40B4-BE49-F238E27FC236}">
                <a16:creationId xmlns:a16="http://schemas.microsoft.com/office/drawing/2014/main" id="{FD099A90-0DFB-40BF-B0B0-DAD66555CA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600"/>
            <a:ext cx="9144000" cy="360000"/>
          </a:xfrm>
        </p:spPr>
        <p:txBody>
          <a:bodyPr/>
          <a:lstStyle/>
          <a:p>
            <a:pPr algn="l"/>
            <a:r>
              <a:rPr lang="it-IT" altLang="it-IT" sz="16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a. </a:t>
            </a:r>
            <a:r>
              <a:rPr lang="en-US" altLang="it-IT" sz="16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How much is the dynamic response after a time t=1 s?</a:t>
            </a:r>
            <a:endParaRPr lang="it-IT" altLang="it-IT" sz="1600" b="1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460" name="Segnaposto data 4">
            <a:extLst>
              <a:ext uri="{FF2B5EF4-FFF2-40B4-BE49-F238E27FC236}">
                <a16:creationId xmlns:a16="http://schemas.microsoft.com/office/drawing/2014/main" id="{D8DCC4BF-3D6F-47BC-AA60-E821EC1319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>
                <a:latin typeface="Arial" panose="020B0604020202020204" pitchFamily="34" charset="0"/>
              </a:rPr>
              <a:t>11/09/2020</a:t>
            </a:r>
            <a:endParaRPr lang="it-IT" altLang="it-IT" dirty="0">
              <a:latin typeface="Arial" panose="020B0604020202020204" pitchFamily="34" charset="0"/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Process Instrumentation and Control - Prof. M. Miccio</a:t>
            </a:r>
            <a:endParaRPr lang="it-IT" alt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1FF8-885A-4899-8381-0DC2C3131623}" type="slidenum">
              <a:rPr lang="it-IT" altLang="it-IT" smtClean="0"/>
              <a:pPr/>
              <a:t>3</a:t>
            </a:fld>
            <a:endParaRPr lang="it-IT" altLang="it-IT" dirty="0"/>
          </a:p>
        </p:txBody>
      </p:sp>
      <p:cxnSp>
        <p:nvCxnSpPr>
          <p:cNvPr id="15" name="Connettore diritto 14"/>
          <p:cNvCxnSpPr/>
          <p:nvPr/>
        </p:nvCxnSpPr>
        <p:spPr bwMode="auto">
          <a:xfrm flipH="1">
            <a:off x="7327900" y="2660650"/>
            <a:ext cx="0" cy="3132000"/>
          </a:xfrm>
          <a:prstGeom prst="line">
            <a:avLst/>
          </a:prstGeom>
          <a:ln w="2540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" name="Connettore diritto 15"/>
          <p:cNvCxnSpPr/>
          <p:nvPr/>
        </p:nvCxnSpPr>
        <p:spPr bwMode="auto">
          <a:xfrm flipH="1">
            <a:off x="5667636" y="2654300"/>
            <a:ext cx="1656000" cy="0"/>
          </a:xfrm>
          <a:prstGeom prst="line">
            <a:avLst/>
          </a:prstGeom>
          <a:ln w="2540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sellaDiTesto 16"/>
              <p:cNvSpPr txBox="1"/>
              <p:nvPr/>
            </p:nvSpPr>
            <p:spPr>
              <a:xfrm>
                <a:off x="0" y="366550"/>
                <a:ext cx="9144000" cy="30004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it-IT" sz="1800" i="1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;  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  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𝜁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=0.2;  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=1.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𝐺𝑟𝑎𝑓𝑖𝑐𝑜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𝑔𝑒𝑛𝑒𝑟𝑎𝑙𝑖𝑧𝑧𝑎𝑡𝑜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𝑝𝑒𝑟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𝑙𝑎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𝑟𝑖𝑠𝑝𝑜𝑠𝑡𝑎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𝑎𝑑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𝑢𝑛𝑎</m:t>
                      </m:r>
                    </m:oMath>
                  </m:oMathPara>
                </a14:m>
                <a:endParaRPr lang="it-IT" sz="1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𝑓𝑜𝑟𝑧𝑎𝑛𝑡𝑒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𝑔𝑟𝑎𝑑𝑖𝑛𝑜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d>
                            <m:dPr>
                              <m:ctrlP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𝑢𝑛𝑖𝑐𝑎</m:t>
                          </m:r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𝑖𝑛𝑐𝑜𝑔𝑛𝑖𝑡𝑎</m:t>
                          </m:r>
                        </m:e>
                      </m:d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𝑉𝑎𝑙𝑜𝑟𝑒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𝑑𝑖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@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f>
                        <m:fPr>
                          <m:ctrlP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sSub>
                            <m:sSubPr>
                              <m:ctrlPr>
                                <a:rPr lang="it-IT" sz="1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1 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num>
                        <m:den>
                          <m:f>
                            <m:fPr>
                              <m:ctrlPr>
                                <a:rPr lang="it-IT" sz="1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𝑔𝑟𝑎𝑓𝑖𝑐𝑜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∎</m:t>
                      </m:r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𝑠𝑢</m:t>
                      </m:r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𝑐𝑢𝑟𝑣𝑎</m:t>
                      </m:r>
                    </m:oMath>
                  </m:oMathPara>
                </a14:m>
                <a:endParaRPr lang="it-IT" sz="1800" b="0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𝜁</m:t>
                      </m:r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=0.2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f>
                        <m:fPr>
                          <m:ctrlPr>
                            <a:rPr lang="it-IT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𝐴𝐾</m:t>
                              </m:r>
                            </m:e>
                            <m:sub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=0.95.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sSub>
                        <m:sSubPr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0.95=1∙3∙0.95=2.85.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CasellaDiTes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66550"/>
                <a:ext cx="9144000" cy="3000437"/>
              </a:xfrm>
              <a:prstGeom prst="rect">
                <a:avLst/>
              </a:prstGeom>
              <a:blipFill>
                <a:blip r:embed="rId4"/>
                <a:stretch>
                  <a:fillRect l="-1200" b="-122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762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sellaDiTesto 16"/>
              <p:cNvSpPr txBox="1"/>
              <p:nvPr/>
            </p:nvSpPr>
            <p:spPr>
              <a:xfrm>
                <a:off x="0" y="505173"/>
                <a:ext cx="9144000" cy="26720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it-IT" sz="1800" i="1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;  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  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𝜁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=0.2;  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=1.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𝐺𝑟𝑎𝑓𝑖𝑐𝑜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𝑔𝑒𝑛𝑒𝑟𝑎𝑙𝑖𝑧𝑧𝑎𝑡𝑜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𝑝𝑒𝑟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𝑙𝑎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𝑟𝑖𝑠𝑝𝑜𝑠𝑡𝑎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𝑎𝑑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𝑢𝑛𝑎</m:t>
                      </m:r>
                    </m:oMath>
                  </m:oMathPara>
                </a14:m>
                <a:endParaRPr lang="it-IT" sz="1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𝑓𝑜𝑟𝑧𝑎𝑛𝑡𝑒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𝑔𝑟𝑎𝑑𝑖𝑛𝑜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𝑠𝑢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𝑐𝑢𝑟𝑣𝑎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𝜁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=0.2).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𝑂𝑣𝑒𝑟𝑠h𝑜𝑜𝑡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num>
                        <m:den>
                          <m:r>
                            <a:rPr lang="it-IT" sz="1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𝑩</m:t>
                          </m:r>
                        </m:den>
                      </m:f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𝑑𝑎𝑙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𝑔𝑟𝑎𝑓𝑖𝑐𝑜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𝑂𝑣𝑒𝑟𝑠h𝑜𝑜𝑡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num>
                        <m:den>
                          <m: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𝑩</m:t>
                          </m:r>
                        </m:den>
                      </m:f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1.52−1.00</m:t>
                          </m:r>
                        </m:num>
                        <m:den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1.00</m:t>
                          </m:r>
                        </m:den>
                      </m:f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=0.52.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𝑞𝑢𝑎𝑛𝑡𝑜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𝑙𝑎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𝑟𝑖𝑠𝑝𝑜𝑠𝑡𝑎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𝑑𝑖𝑛𝑎𝑚𝑖𝑐𝑎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𝑛𝑒𝑙𝑙𝑎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𝑝𝑟𝑖𝑚𝑎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𝑟𝑖𝑠𝑎𝑙𝑖𝑡𝑎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𝑠𝑢𝑝𝑒𝑟𝑎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𝑖𝑙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𝑠𝑢𝑜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𝑣𝑎𝑙𝑜𝑟𝑒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𝑓𝑖𝑛𝑎𝑙𝑒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CasellaDiTes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05173"/>
                <a:ext cx="9144000" cy="2672014"/>
              </a:xfrm>
              <a:prstGeom prst="rect">
                <a:avLst/>
              </a:prstGeom>
              <a:blipFill>
                <a:blip r:embed="rId3"/>
                <a:stretch>
                  <a:fillRect l="-1200" b="-319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Immagin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4480" y="416400"/>
            <a:ext cx="4487012" cy="5832000"/>
          </a:xfrm>
          <a:prstGeom prst="rect">
            <a:avLst/>
          </a:prstGeom>
        </p:spPr>
      </p:pic>
      <p:sp>
        <p:nvSpPr>
          <p:cNvPr id="19458" name="Rectangle 2">
            <a:extLst>
              <a:ext uri="{FF2B5EF4-FFF2-40B4-BE49-F238E27FC236}">
                <a16:creationId xmlns:a16="http://schemas.microsoft.com/office/drawing/2014/main" id="{FD099A90-0DFB-40BF-B0B0-DAD66555CA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2508" y="6374"/>
            <a:ext cx="9144000" cy="504000"/>
          </a:xfrm>
        </p:spPr>
        <p:txBody>
          <a:bodyPr/>
          <a:lstStyle/>
          <a:p>
            <a:pPr algn="l"/>
            <a:r>
              <a:rPr lang="en-US" altLang="it-IT" sz="16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b. What is the overshoot?</a:t>
            </a:r>
            <a:br>
              <a:rPr lang="en-US" altLang="it-IT" sz="16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it-IT" sz="16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c. How much is the overshoot?</a:t>
            </a:r>
            <a:endParaRPr lang="it-IT" altLang="it-IT" sz="1600" b="1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460" name="Segnaposto data 4">
            <a:extLst>
              <a:ext uri="{FF2B5EF4-FFF2-40B4-BE49-F238E27FC236}">
                <a16:creationId xmlns:a16="http://schemas.microsoft.com/office/drawing/2014/main" id="{D8DCC4BF-3D6F-47BC-AA60-E821EC1319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>
                <a:latin typeface="Arial" panose="020B0604020202020204" pitchFamily="34" charset="0"/>
              </a:rPr>
              <a:t>11/09/2020</a:t>
            </a:r>
            <a:endParaRPr lang="it-IT" altLang="it-IT" dirty="0">
              <a:latin typeface="Arial" panose="020B0604020202020204" pitchFamily="34" charset="0"/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Process Instrumentation and Control - Prof. M. Miccio</a:t>
            </a:r>
            <a:endParaRPr lang="it-IT" alt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1FF8-885A-4899-8381-0DC2C3131623}" type="slidenum">
              <a:rPr lang="it-IT" altLang="it-IT" smtClean="0"/>
              <a:pPr/>
              <a:t>4</a:t>
            </a:fld>
            <a:endParaRPr lang="it-IT" altLang="it-IT" dirty="0"/>
          </a:p>
        </p:txBody>
      </p:sp>
      <p:cxnSp>
        <p:nvCxnSpPr>
          <p:cNvPr id="16" name="Connettore diritto 15"/>
          <p:cNvCxnSpPr/>
          <p:nvPr/>
        </p:nvCxnSpPr>
        <p:spPr bwMode="auto">
          <a:xfrm flipH="1">
            <a:off x="5661025" y="798925"/>
            <a:ext cx="1008000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oval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Connettore diritto 10"/>
          <p:cNvCxnSpPr/>
          <p:nvPr/>
        </p:nvCxnSpPr>
        <p:spPr bwMode="auto">
          <a:xfrm flipH="1">
            <a:off x="6669087" y="787950"/>
            <a:ext cx="0" cy="1782000"/>
          </a:xfrm>
          <a:prstGeom prst="line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Connettore diritto 11"/>
          <p:cNvCxnSpPr/>
          <p:nvPr/>
        </p:nvCxnSpPr>
        <p:spPr bwMode="auto">
          <a:xfrm flipH="1">
            <a:off x="6669087" y="2559600"/>
            <a:ext cx="0" cy="3294000"/>
          </a:xfrm>
          <a:prstGeom prst="line">
            <a:avLst/>
          </a:prstGeom>
          <a:ln w="254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Connettore diritto 12"/>
          <p:cNvCxnSpPr/>
          <p:nvPr/>
        </p:nvCxnSpPr>
        <p:spPr bwMode="auto">
          <a:xfrm flipH="1">
            <a:off x="5659501" y="2553114"/>
            <a:ext cx="1008000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oval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ttore diritto 17"/>
          <p:cNvCxnSpPr/>
          <p:nvPr/>
        </p:nvCxnSpPr>
        <p:spPr bwMode="auto">
          <a:xfrm flipH="1">
            <a:off x="5660230" y="5844000"/>
            <a:ext cx="1008000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oval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9" name="Rectangle 2">
            <a:extLst>
              <a:ext uri="{FF2B5EF4-FFF2-40B4-BE49-F238E27FC236}">
                <a16:creationId xmlns:a16="http://schemas.microsoft.com/office/drawing/2014/main" id="{FD099A90-0DFB-40BF-B0B0-DAD66555C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508" y="3177187"/>
            <a:ext cx="9144000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it-IT" sz="16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d. What is the decay ratio?</a:t>
            </a:r>
          </a:p>
          <a:p>
            <a:pPr algn="l"/>
            <a:r>
              <a:rPr lang="en-US" altLang="it-IT" sz="16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e. How much is the decay ratio?</a:t>
            </a:r>
            <a:endParaRPr lang="it-IT" altLang="it-IT" sz="1600" b="1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sellaDiTesto 19"/>
              <p:cNvSpPr txBox="1"/>
              <p:nvPr/>
            </p:nvSpPr>
            <p:spPr>
              <a:xfrm>
                <a:off x="0" y="3675986"/>
                <a:ext cx="9144000" cy="267310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it-IT" sz="1800" i="1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;  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  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𝜁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=0.2;  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=1.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𝐺𝑟𝑎𝑓𝑖𝑐𝑜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𝑔𝑒𝑛𝑒𝑟𝑎𝑙𝑖𝑧𝑧𝑎𝑡𝑜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𝑝𝑒𝑟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𝑙𝑎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𝑟𝑖𝑠𝑝𝑜𝑠𝑡𝑎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𝑎𝑑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𝑢𝑛𝑎</m:t>
                      </m:r>
                    </m:oMath>
                  </m:oMathPara>
                </a14:m>
                <a:endParaRPr lang="it-IT" sz="1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𝑓𝑜𝑟𝑧𝑎𝑛𝑡𝑒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𝑔𝑟𝑎𝑑𝑖𝑛𝑜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𝑠𝑢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𝑐𝑢𝑟𝑣𝑎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𝜁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=0.2).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𝐷𝑒𝑐𝑎𝑦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𝑟𝑎𝑡𝑖𝑜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b="1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𝑪</m:t>
                          </m:r>
                        </m:num>
                        <m:den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den>
                      </m:f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𝑑𝑎𝑙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𝑔𝑟𝑎𝑓𝑖𝑐𝑜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𝐷𝑒𝑐𝑎𝑦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𝑟𝑎𝑡𝑖𝑜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b="1" i="1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𝑪</m:t>
                          </m:r>
                        </m:num>
                        <m:den>
                          <m:r>
                            <a:rPr lang="it-IT" sz="1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den>
                      </m:f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1.15−1.00</m:t>
                          </m:r>
                        </m:num>
                        <m:den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0.52</m:t>
                          </m:r>
                        </m:den>
                      </m:f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=0.29.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𝑞𝑢𝑎𝑛𝑡𝑜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𝑑𝑒𝑐𝑟𝑒𝑠𝑐𝑒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𝑣𝑒𝑙𝑜𝑐𝑒𝑚𝑒𝑛𝑡𝑒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e>
                        <m:sup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𝑎𝑚𝑝𝑖𝑒𝑧𝑧𝑎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𝑑𝑒𝑙𝑙𝑎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𝑟𝑖𝑠𝑝𝑜𝑠𝑡𝑎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𝑑𝑖𝑛𝑎𝑚𝑖𝑐𝑎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CasellaDiTesto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675986"/>
                <a:ext cx="9144000" cy="2673104"/>
              </a:xfrm>
              <a:prstGeom prst="rect">
                <a:avLst/>
              </a:prstGeom>
              <a:blipFill>
                <a:blip r:embed="rId5"/>
                <a:stretch>
                  <a:fillRect l="-1200" b="-296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Connettore diritto 20"/>
          <p:cNvCxnSpPr/>
          <p:nvPr/>
        </p:nvCxnSpPr>
        <p:spPr bwMode="auto">
          <a:xfrm flipH="1">
            <a:off x="8858252" y="2024059"/>
            <a:ext cx="0" cy="522000"/>
          </a:xfrm>
          <a:prstGeom prst="line">
            <a:avLst/>
          </a:prstGeom>
          <a:ln w="25400">
            <a:solidFill>
              <a:srgbClr val="FF00FF"/>
            </a:solidFill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ttore diritto 21"/>
          <p:cNvCxnSpPr/>
          <p:nvPr/>
        </p:nvCxnSpPr>
        <p:spPr bwMode="auto">
          <a:xfrm flipH="1">
            <a:off x="5665850" y="2033584"/>
            <a:ext cx="3204000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oval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399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>
            <a:extLst>
              <a:ext uri="{FF2B5EF4-FFF2-40B4-BE49-F238E27FC236}">
                <a16:creationId xmlns:a16="http://schemas.microsoft.com/office/drawing/2014/main" id="{FD099A90-0DFB-40BF-B0B0-DAD66555C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508" y="2603581"/>
            <a:ext cx="9144000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it-IT" sz="16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g. How much is the rise time?</a:t>
            </a:r>
            <a:endParaRPr lang="it-IT" altLang="it-IT" sz="1600" b="1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4480" y="416400"/>
            <a:ext cx="4487012" cy="5832000"/>
          </a:xfrm>
          <a:prstGeom prst="rect">
            <a:avLst/>
          </a:prstGeom>
        </p:spPr>
      </p:pic>
      <p:sp>
        <p:nvSpPr>
          <p:cNvPr id="19458" name="Rectangle 2">
            <a:extLst>
              <a:ext uri="{FF2B5EF4-FFF2-40B4-BE49-F238E27FC236}">
                <a16:creationId xmlns:a16="http://schemas.microsoft.com/office/drawing/2014/main" id="{FD099A90-0DFB-40BF-B0B0-DAD66555CA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2508" y="6374"/>
            <a:ext cx="9144000" cy="504000"/>
          </a:xfrm>
        </p:spPr>
        <p:txBody>
          <a:bodyPr/>
          <a:lstStyle/>
          <a:p>
            <a:pPr algn="l"/>
            <a:r>
              <a:rPr lang="en-US" altLang="it-IT" sz="16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f. How much is the oscillation period?</a:t>
            </a:r>
            <a:endParaRPr lang="it-IT" altLang="it-IT" sz="1600" b="1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460" name="Segnaposto data 4">
            <a:extLst>
              <a:ext uri="{FF2B5EF4-FFF2-40B4-BE49-F238E27FC236}">
                <a16:creationId xmlns:a16="http://schemas.microsoft.com/office/drawing/2014/main" id="{D8DCC4BF-3D6F-47BC-AA60-E821EC1319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>
                <a:latin typeface="Arial" panose="020B0604020202020204" pitchFamily="34" charset="0"/>
              </a:rPr>
              <a:t>11/09/2020</a:t>
            </a:r>
            <a:endParaRPr lang="it-IT" altLang="it-IT" dirty="0">
              <a:latin typeface="Arial" panose="020B0604020202020204" pitchFamily="34" charset="0"/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Process Instrumentation and Control - Prof. M. Miccio</a:t>
            </a:r>
            <a:endParaRPr lang="it-IT" alt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1FF8-885A-4899-8381-0DC2C3131623}" type="slidenum">
              <a:rPr lang="it-IT" altLang="it-IT" smtClean="0"/>
              <a:pPr/>
              <a:t>5</a:t>
            </a:fld>
            <a:endParaRPr lang="it-IT" altLang="it-IT" dirty="0"/>
          </a:p>
        </p:txBody>
      </p:sp>
      <p:cxnSp>
        <p:nvCxnSpPr>
          <p:cNvPr id="11" name="Connettore diritto 10"/>
          <p:cNvCxnSpPr/>
          <p:nvPr/>
        </p:nvCxnSpPr>
        <p:spPr bwMode="auto">
          <a:xfrm flipH="1">
            <a:off x="6669087" y="808800"/>
            <a:ext cx="0" cy="5040000"/>
          </a:xfrm>
          <a:prstGeom prst="line">
            <a:avLst/>
          </a:prstGeom>
          <a:ln w="2540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sellaDiTesto 19"/>
              <p:cNvSpPr txBox="1"/>
              <p:nvPr/>
            </p:nvSpPr>
            <p:spPr>
              <a:xfrm>
                <a:off x="17589" y="3110341"/>
                <a:ext cx="9144000" cy="267130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it-IT" sz="1800" i="1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;  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  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𝜁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=0.2;  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=1.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𝐺𝑟𝑎𝑓𝑖𝑐𝑜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𝑔𝑒𝑛𝑒𝑟𝑎𝑙𝑖𝑧𝑧𝑎𝑡𝑜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𝑝𝑒𝑟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𝑙𝑎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𝑟𝑖𝑠𝑝𝑜𝑠𝑡𝑎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𝑎𝑑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𝑢𝑛𝑎</m:t>
                      </m:r>
                    </m:oMath>
                  </m:oMathPara>
                </a14:m>
                <a:endParaRPr lang="it-IT" sz="1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𝑓𝑜𝑟𝑧𝑎𝑛𝑡𝑒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𝑔𝑟𝑎𝑑𝑖𝑛𝑜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𝑠𝑢</m:t>
                          </m:r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𝑐𝑢𝑟𝑣𝑎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𝜁</m:t>
                          </m:r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=0.2</m:t>
                          </m:r>
                        </m:e>
                      </m:d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𝐷𝑎𝑙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𝑔𝑟𝑎𝑓𝑖𝑐𝑜</m:t>
                      </m:r>
                      <m:r>
                        <a:rPr lang="it-IT" sz="1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∎</m:t>
                      </m:r>
                      <m:f>
                        <m:fPr>
                          <m:ctrlP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</m:num>
                        <m:den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1.8. (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𝑡𝑒𝑚𝑝𝑜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𝑖𝑛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𝑐𝑢𝑖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𝑙𝑎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𝑟𝑖𝑠𝑝𝑜𝑠𝑡𝑎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𝑑𝑖𝑛𝑎𝑚𝑖𝑐𝑎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𝑎𝑡𝑡𝑟𝑎𝑣𝑒𝑟𝑠𝑎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e>
                        <m:sup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𝑎𝑠𝑐𝑖𝑠𝑠𝑎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𝑑𝑒𝑙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𝑠𝑢𝑜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𝑣𝑎𝑙𝑜𝑟𝑒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𝑓𝑖𝑛𝑎𝑙𝑒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𝑝𝑒𝑟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𝑙𝑎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𝑝𝑟𝑖𝑚𝑎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𝑣𝑜𝑙𝑡𝑎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=1.8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=1.8∙</m:t>
                      </m:r>
                      <m:f>
                        <m:fPr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=0.36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CasellaDiTesto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89" y="3110341"/>
                <a:ext cx="9144000" cy="2671309"/>
              </a:xfrm>
              <a:prstGeom prst="rect">
                <a:avLst/>
              </a:prstGeom>
              <a:blipFill>
                <a:blip r:embed="rId4"/>
                <a:stretch>
                  <a:fillRect l="-12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Connettore diritto 20"/>
          <p:cNvCxnSpPr/>
          <p:nvPr/>
        </p:nvCxnSpPr>
        <p:spPr bwMode="auto">
          <a:xfrm flipH="1">
            <a:off x="8858252" y="2028822"/>
            <a:ext cx="0" cy="3816000"/>
          </a:xfrm>
          <a:prstGeom prst="line">
            <a:avLst/>
          </a:prstGeom>
          <a:ln w="25400">
            <a:solidFill>
              <a:srgbClr val="FF00FF"/>
            </a:solidFill>
            <a:headEnd type="oval"/>
            <a:tailEnd type="oval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sellaDiTesto 16"/>
              <p:cNvSpPr txBox="1"/>
              <p:nvPr/>
            </p:nvSpPr>
            <p:spPr>
              <a:xfrm>
                <a:off x="0" y="505173"/>
                <a:ext cx="9144000" cy="209531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it-IT" sz="1800" i="1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;  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  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𝜁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=0.2;  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=1.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𝐺𝑟𝑎𝑓𝑖𝑐𝑜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𝑔𝑒𝑛𝑒𝑟𝑎𝑙𝑖𝑧𝑧𝑎𝑡𝑜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𝑝𝑒𝑟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𝑙𝑎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𝑟𝑖𝑠𝑝𝑜𝑠𝑡𝑎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𝑎𝑑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𝑢𝑛𝑎</m:t>
                      </m:r>
                    </m:oMath>
                  </m:oMathPara>
                </a14:m>
                <a:endParaRPr lang="it-IT" sz="1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𝑓𝑜𝑟𝑧𝑎𝑛𝑡𝑒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𝑔𝑟𝑎𝑑𝑖𝑛𝑜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𝑠𝑢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𝑐𝑢𝑟𝑣𝑎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𝜁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=0.2).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Τ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𝑑𝑎𝑙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𝑔𝑟𝑎𝑓𝑖𝑐𝑜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it-IT" sz="1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∎</m:t>
                      </m:r>
                      <m:f>
                        <m:fPr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=3;</m:t>
                      </m:r>
                      <m:r>
                        <a:rPr lang="it-IT" sz="1800" b="1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∎</m:t>
                      </m:r>
                      <m:f>
                        <m:fPr>
                          <m:ctrlP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</m:num>
                        <m:den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9.6.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Τ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=9.6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−3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=6.6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=6.6∙</m:t>
                      </m:r>
                      <m:f>
                        <m:fPr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=1.32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CasellaDiTes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05173"/>
                <a:ext cx="9144000" cy="2095317"/>
              </a:xfrm>
              <a:prstGeom prst="rect">
                <a:avLst/>
              </a:prstGeom>
              <a:blipFill>
                <a:blip r:embed="rId5"/>
                <a:stretch>
                  <a:fillRect l="-12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Connettore diritto 22"/>
          <p:cNvCxnSpPr/>
          <p:nvPr/>
        </p:nvCxnSpPr>
        <p:spPr bwMode="auto">
          <a:xfrm flipH="1">
            <a:off x="6254750" y="2540000"/>
            <a:ext cx="0" cy="3312000"/>
          </a:xfrm>
          <a:prstGeom prst="line">
            <a:avLst/>
          </a:prstGeom>
          <a:ln w="2540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634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D099A90-0DFB-40BF-B0B0-DAD66555CA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600"/>
            <a:ext cx="9144000" cy="1368000"/>
          </a:xfrm>
        </p:spPr>
        <p:txBody>
          <a:bodyPr/>
          <a:lstStyle/>
          <a:p>
            <a:pPr algn="l"/>
            <a:r>
              <a:rPr lang="it-IT" altLang="it-IT" sz="3000" b="1" dirty="0" err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Section</a:t>
            </a:r>
            <a:r>
              <a:rPr lang="it-IT" altLang="it-IT" sz="30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3: DYNAMIC REFERENCE MODELS</a:t>
            </a:r>
            <a:br>
              <a:rPr lang="it-IT" altLang="it-IT" sz="30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br>
              <a:rPr lang="it-IT" altLang="it-IT" sz="28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it-IT" altLang="it-IT" sz="28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3.2. </a:t>
            </a:r>
            <a:r>
              <a:rPr lang="it-IT" altLang="it-IT" sz="2800" b="1" dirty="0" err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Parametric</a:t>
            </a:r>
            <a:r>
              <a:rPr lang="it-IT" altLang="it-IT" sz="28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model</a:t>
            </a:r>
            <a:endParaRPr lang="it-IT" altLang="it-IT" sz="3000" b="1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460" name="Segnaposto data 4">
            <a:extLst>
              <a:ext uri="{FF2B5EF4-FFF2-40B4-BE49-F238E27FC236}">
                <a16:creationId xmlns:a16="http://schemas.microsoft.com/office/drawing/2014/main" id="{D8DCC4BF-3D6F-47BC-AA60-E821EC1319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>
                <a:latin typeface="Arial" panose="020B0604020202020204" pitchFamily="34" charset="0"/>
              </a:rPr>
              <a:t>11/09/2020</a:t>
            </a:r>
            <a:endParaRPr lang="it-IT" altLang="it-IT" dirty="0">
              <a:latin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0" y="1371600"/>
            <a:ext cx="6324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/>
              <a:t>A process is described by the following ODE:</a:t>
            </a:r>
          </a:p>
          <a:p>
            <a:pPr algn="just"/>
            <a:r>
              <a:rPr lang="en-US" sz="1600" dirty="0"/>
              <a:t>-where  y(t) is the state variable as a deviation variable (y(t=0)=0); </a:t>
            </a:r>
          </a:p>
          <a:p>
            <a:pPr algn="just"/>
            <a:r>
              <a:rPr lang="en-US" sz="1600" dirty="0"/>
              <a:t>-f(t) the input variable as a deviated variable;</a:t>
            </a:r>
          </a:p>
          <a:p>
            <a:pPr algn="just"/>
            <a:r>
              <a:rPr lang="en-US" sz="1600" dirty="0"/>
              <a:t>-p is a parameter.</a:t>
            </a:r>
            <a:endParaRPr lang="en-US" sz="1600" i="1" dirty="0">
              <a:solidFill>
                <a:srgbClr val="FF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Process Instrumentation and Control - Prof. M. Miccio</a:t>
            </a:r>
            <a:endParaRPr lang="it-IT" alt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1FF8-885A-4899-8381-0DC2C3131623}" type="slidenum">
              <a:rPr lang="it-IT" altLang="it-IT" smtClean="0"/>
              <a:pPr/>
              <a:t>6</a:t>
            </a:fld>
            <a:endParaRPr lang="it-IT" alt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sellaDiTesto 1"/>
              <p:cNvSpPr txBox="1"/>
              <p:nvPr/>
            </p:nvSpPr>
            <p:spPr>
              <a:xfrm>
                <a:off x="6400800" y="1371600"/>
                <a:ext cx="1895839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𝑝𝑦</m:t>
                      </m:r>
                      <m:r>
                        <a:rPr lang="it-IT" sz="1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sz="1800" dirty="0"/>
              </a:p>
            </p:txBody>
          </p:sp>
        </mc:Choice>
        <mc:Fallback xmlns="">
          <p:sp>
            <p:nvSpPr>
              <p:cNvPr id="2" name="CasellaDiTes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1371600"/>
                <a:ext cx="1895839" cy="5259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2">
            <a:extLst>
              <a:ext uri="{FF2B5EF4-FFF2-40B4-BE49-F238E27FC236}">
                <a16:creationId xmlns:a16="http://schemas.microsoft.com/office/drawing/2014/main" id="{FD099A90-0DFB-40BF-B0B0-DAD66555C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448818"/>
            <a:ext cx="9144000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it-IT" sz="16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a. What order is this dynamic system?</a:t>
            </a:r>
            <a:endParaRPr lang="it-IT" altLang="it-IT" sz="1600" b="1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sellaDiTesto 9"/>
              <p:cNvSpPr txBox="1"/>
              <p:nvPr/>
            </p:nvSpPr>
            <p:spPr>
              <a:xfrm>
                <a:off x="0" y="2952818"/>
                <a:ext cx="9144000" cy="52591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𝑆𝑖𝑠𝑡𝑒𝑚𝑎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𝑑𝑒𝑙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𝑝𝑟𝑖𝑚𝑜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𝑜𝑟𝑑𝑖𝑛𝑒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𝑑𝑎𝑡𝑜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𝑑𝑎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groupChr>
                        <m:groupChrPr>
                          <m:chr m:val="→"/>
                          <m:vertJc m:val="bot"/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ℒ</m:t>
                          </m:r>
                        </m:e>
                      </m:groupCh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it-IT" sz="1800" dirty="0"/>
              </a:p>
            </p:txBody>
          </p:sp>
        </mc:Choice>
        <mc:Fallback xmlns="">
          <p:sp>
            <p:nvSpPr>
              <p:cNvPr id="10" name="CasellaDiTes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952818"/>
                <a:ext cx="9144000" cy="5259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>
            <a:extLst>
              <a:ext uri="{FF2B5EF4-FFF2-40B4-BE49-F238E27FC236}">
                <a16:creationId xmlns:a16="http://schemas.microsoft.com/office/drawing/2014/main" id="{FD099A90-0DFB-40BF-B0B0-DAD66555C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78731"/>
            <a:ext cx="9144000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it-IT" sz="16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b. Determine the transfer function, </a:t>
            </a:r>
            <a:r>
              <a:rPr lang="en-US" altLang="it-IT" sz="1600" b="1" dirty="0" err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G</a:t>
            </a:r>
            <a:r>
              <a:rPr lang="en-US" altLang="it-IT" sz="1600" b="1" baseline="-25000" dirty="0" err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US" altLang="it-IT" sz="16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(s), of this process</a:t>
            </a:r>
            <a:endParaRPr lang="it-IT" altLang="it-IT" sz="1600" b="1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sellaDiTesto 11"/>
              <p:cNvSpPr txBox="1"/>
              <p:nvPr/>
            </p:nvSpPr>
            <p:spPr>
              <a:xfrm>
                <a:off x="0" y="3982731"/>
                <a:ext cx="9144000" cy="21164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𝑝𝑦</m:t>
                      </m:r>
                      <m:r>
                        <a:rPr lang="it-IT" sz="1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groupChr>
                        <m:groupChrPr>
                          <m:chr m:val="→"/>
                          <m:vertJc m:val="bot"/>
                          <m:ctrlPr>
                            <a:rPr lang="it-IT" sz="1800" i="1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ℒ</m:t>
                          </m:r>
                        </m:e>
                      </m:groupCh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d>
                        <m:dPr>
                          <m:begChr m:val="["/>
                          <m:endChr m:val="]"/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𝑠𝑦</m:t>
                          </m:r>
                          <m:d>
                            <m:dPr>
                              <m:ctrlP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d>
                            <m:dPr>
                              <m:ctrlP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</m:t>
                              </m:r>
                            </m:e>
                          </m:d>
                        </m:e>
                      </m:d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𝑝𝑦</m:t>
                      </m:r>
                      <m:d>
                        <m:dPr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→3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𝑠𝑦</m:t>
                      </m:r>
                      <m:d>
                        <m:dPr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𝑝𝑦</m:t>
                      </m:r>
                      <m:d>
                        <m:dPr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d>
                        <m:dPr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f>
                        <m:fPr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𝐹𝑜𝑟𝑚𝑎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𝑐𝑎𝑛𝑜𝑛𝑖𝑐𝑎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sz="1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it-IT" sz="1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it-IT" sz="1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it-IT" sz="1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den>
                          </m:f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it-IT" sz="1800" dirty="0"/>
              </a:p>
            </p:txBody>
          </p:sp>
        </mc:Choice>
        <mc:Fallback xmlns="">
          <p:sp>
            <p:nvSpPr>
              <p:cNvPr id="12" name="CasellaDiTes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982731"/>
                <a:ext cx="9144000" cy="21164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e 6"/>
          <p:cNvSpPr/>
          <p:nvPr/>
        </p:nvSpPr>
        <p:spPr bwMode="auto">
          <a:xfrm>
            <a:off x="2791800" y="5219700"/>
            <a:ext cx="360000" cy="3600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Times New Roman" panose="02020603050405020304" pitchFamily="18" charset="0"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Ovale 13"/>
          <p:cNvSpPr/>
          <p:nvPr/>
        </p:nvSpPr>
        <p:spPr bwMode="auto">
          <a:xfrm>
            <a:off x="2479425" y="5626350"/>
            <a:ext cx="360000" cy="360000"/>
          </a:xfrm>
          <a:prstGeom prst="ellipse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Times New Roman" panose="02020603050405020304" pitchFamily="18" charset="0"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Ovale 14"/>
          <p:cNvSpPr/>
          <p:nvPr/>
        </p:nvSpPr>
        <p:spPr bwMode="auto">
          <a:xfrm>
            <a:off x="4667250" y="5030175"/>
            <a:ext cx="360000" cy="5400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Times New Roman" panose="02020603050405020304" pitchFamily="18" charset="0"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Ovale 15"/>
          <p:cNvSpPr/>
          <p:nvPr/>
        </p:nvSpPr>
        <p:spPr bwMode="auto">
          <a:xfrm>
            <a:off x="4335825" y="5612550"/>
            <a:ext cx="360000" cy="540000"/>
          </a:xfrm>
          <a:prstGeom prst="ellipse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Times New Roman" panose="02020603050405020304" pitchFamily="18" charset="0"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561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egnaposto data 4">
            <a:extLst>
              <a:ext uri="{FF2B5EF4-FFF2-40B4-BE49-F238E27FC236}">
                <a16:creationId xmlns:a16="http://schemas.microsoft.com/office/drawing/2014/main" id="{D8DCC4BF-3D6F-47BC-AA60-E821EC1319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>
                <a:latin typeface="Arial" panose="020B0604020202020204" pitchFamily="34" charset="0"/>
              </a:rPr>
              <a:t>11/09/2020</a:t>
            </a:r>
            <a:endParaRPr lang="it-IT" altLang="it-IT" dirty="0">
              <a:latin typeface="Arial" panose="020B0604020202020204" pitchFamily="34" charset="0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Process Instrumentation and Control - Prof. M. Miccio</a:t>
            </a:r>
            <a:endParaRPr lang="it-IT" alt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1FF8-885A-4899-8381-0DC2C3131623}" type="slidenum">
              <a:rPr lang="it-IT" altLang="it-IT" smtClean="0"/>
              <a:pPr/>
              <a:t>7</a:t>
            </a:fld>
            <a:endParaRPr lang="it-IT" altLang="it-IT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FD099A90-0DFB-40BF-B0B0-DAD66555C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525"/>
            <a:ext cx="9144000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it-IT" sz="16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c. Assign a suitable value to parameter p so that </a:t>
            </a:r>
            <a:r>
              <a:rPr lang="el-GR" altLang="it-IT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ahoma" panose="020B0604030504040204" pitchFamily="34" charset="0"/>
              </a:rPr>
              <a:t>τ</a:t>
            </a:r>
            <a:r>
              <a:rPr lang="it-IT" altLang="it-IT" sz="16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ahoma" panose="020B0604030504040204" pitchFamily="34" charset="0"/>
              </a:rPr>
              <a:t>p</a:t>
            </a:r>
            <a:r>
              <a:rPr lang="en-US" altLang="it-IT" sz="16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=1.5 min</a:t>
            </a:r>
            <a:endParaRPr lang="it-IT" altLang="it-IT" sz="1600" b="1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sellaDiTesto 11"/>
              <p:cNvSpPr txBox="1"/>
              <p:nvPr/>
            </p:nvSpPr>
            <p:spPr>
              <a:xfrm>
                <a:off x="0" y="3089179"/>
                <a:ext cx="9144000" cy="101842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𝑎𝑡</m:t>
                          </m:r>
                        </m:sup>
                      </m:sSup>
                      <m:groupChr>
                        <m:groupChrPr>
                          <m:chr m:val="→"/>
                          <m:vertJc m:val="bot"/>
                          <m:ctrlPr>
                            <a:rPr lang="it-IT" sz="1800" i="1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ℒ</m:t>
                          </m:r>
                        </m:e>
                      </m:groupCh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d>
                        <m:dPr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𝑐𝑜𝑛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&gt;0</m:t>
                          </m:r>
                        </m:e>
                      </m:d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it-IT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it-IT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it-IT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it-IT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den>
                          </m:f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it-IT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it-IT" sz="1800" dirty="0"/>
              </a:p>
            </p:txBody>
          </p:sp>
        </mc:Choice>
        <mc:Fallback xmlns="">
          <p:sp>
            <p:nvSpPr>
              <p:cNvPr id="12" name="CasellaDiTes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089179"/>
                <a:ext cx="9144000" cy="1018420"/>
              </a:xfrm>
              <a:prstGeom prst="rect">
                <a:avLst/>
              </a:prstGeom>
              <a:blipFill>
                <a:blip r:embed="rId3"/>
                <a:stretch>
                  <a:fillRect l="-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sellaDiTesto 7"/>
              <p:cNvSpPr txBox="1"/>
              <p:nvPr/>
            </p:nvSpPr>
            <p:spPr>
              <a:xfrm>
                <a:off x="0" y="513525"/>
                <a:ext cx="9144000" cy="134389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it-IT" sz="1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1.5 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𝑚𝑖𝑛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1.5 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𝑚𝑖𝑛</m:t>
                          </m:r>
                        </m:den>
                      </m:f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=2 </m:t>
                      </m:r>
                      <m:sSup>
                        <m:sSup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𝑚𝑖𝑛</m:t>
                          </m:r>
                        </m:e>
                        <m:sup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it-IT" sz="18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it-IT" sz="1800" i="1">
                                  <a:latin typeface="Cambria Math" panose="02040503050406030204" pitchFamily="18" charset="0"/>
                                </a:rPr>
                                <m:t>𝑣𝑒𝑟𝑖𝑓𝑖𝑐𝑎𝑟𝑒</m:t>
                              </m:r>
                              <m:r>
                                <a:rPr lang="it-IT" sz="18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it-IT" sz="1800" i="1">
                                  <a:latin typeface="Cambria Math" panose="02040503050406030204" pitchFamily="18" charset="0"/>
                                </a:rPr>
                                <m:t>𝑠𝑒𝑚𝑝𝑟𝑒</m:t>
                              </m:r>
                              <m:r>
                                <a:rPr lang="it-IT" sz="18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it-IT" sz="1800" i="1">
                                  <a:latin typeface="Cambria Math" panose="02040503050406030204" pitchFamily="18" charset="0"/>
                                </a:rPr>
                                <m:t>𝑛𝑒𝑙𝑙𝑎</m:t>
                              </m:r>
                              <m:r>
                                <a:rPr lang="it-IT" sz="18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  <m:r>
                                <a:rPr lang="it-IT" sz="18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it-IT" sz="1800" i="1">
                                  <a:latin typeface="Cambria Math" panose="02040503050406030204" pitchFamily="18" charset="0"/>
                                </a:rPr>
                                <m:t>𝑖𝑙</m:t>
                              </m:r>
                            </m:e>
                            <m:e>
                              <m:r>
                                <a:rPr lang="it-IT" sz="1800" i="1">
                                  <a:latin typeface="Cambria Math" panose="02040503050406030204" pitchFamily="18" charset="0"/>
                                </a:rPr>
                                <m:t>𝑣𝑎𝑙𝑜𝑟𝑒</m:t>
                              </m:r>
                              <m:r>
                                <a:rPr lang="it-IT" sz="18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it-IT" sz="1800" i="1">
                                  <a:latin typeface="Cambria Math" panose="02040503050406030204" pitchFamily="18" charset="0"/>
                                </a:rPr>
                                <m:t>𝑡𝑟𝑜𝑣𝑎𝑡𝑜</m:t>
                              </m:r>
                              <m:r>
                                <a:rPr lang="it-IT" sz="1800" i="1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b>
                                <m:sSubPr>
                                  <m:ctrlPr>
                                    <a:rPr lang="it-IT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it-IT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  <m:r>
                                <a:rPr lang="it-IT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it-IT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>
                                    <m:fPr>
                                      <m:ctrlPr>
                                        <a:rPr lang="it-IT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it-IT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it-IT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den>
                                  </m:f>
                                </m:num>
                                <m:den>
                                  <m:f>
                                    <m:fPr>
                                      <m:ctrlPr>
                                        <a:rPr lang="it-IT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it-IT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it-IT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den>
                                  </m:f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+1</m:t>
                                  </m:r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  <a:endParaRPr lang="it-IT" sz="1800" dirty="0"/>
              </a:p>
            </p:txBody>
          </p:sp>
        </mc:Choice>
        <mc:Fallback xmlns="">
          <p:sp>
            <p:nvSpPr>
              <p:cNvPr id="8" name="CasellaDiTes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13525"/>
                <a:ext cx="9144000" cy="13438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2">
            <a:extLst>
              <a:ext uri="{FF2B5EF4-FFF2-40B4-BE49-F238E27FC236}">
                <a16:creationId xmlns:a16="http://schemas.microsoft.com/office/drawing/2014/main" id="{FD099A90-0DFB-40BF-B0B0-DAD66555C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57419"/>
            <a:ext cx="9144000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it-IT" sz="16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d. Provide an example of forcing function f(t) in the time domain that makes BIBO unstable its dynamic response</a:t>
            </a:r>
            <a:endParaRPr lang="it-IT" altLang="it-IT" sz="1600" b="1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ctangle 2">
            <a:extLst>
              <a:ext uri="{FF2B5EF4-FFF2-40B4-BE49-F238E27FC236}">
                <a16:creationId xmlns:a16="http://schemas.microsoft.com/office/drawing/2014/main" id="{FD099A90-0DFB-40BF-B0B0-DAD66555C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361419"/>
            <a:ext cx="9144000" cy="732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it-IT" sz="16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lang="en-US" altLang="it-IT" sz="1600" dirty="0" err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funzione</a:t>
            </a:r>
            <a:r>
              <a:rPr lang="en-US" altLang="it-IT" sz="16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di </a:t>
            </a:r>
            <a:r>
              <a:rPr lang="en-US" altLang="it-IT" sz="1600" dirty="0" err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trasferimento</a:t>
            </a:r>
            <a:r>
              <a:rPr lang="en-US" altLang="it-IT" sz="16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ha un polo </a:t>
            </a:r>
            <a:r>
              <a:rPr lang="en-US" altLang="it-IT" sz="1600" dirty="0" err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reale</a:t>
            </a:r>
            <a:r>
              <a:rPr lang="en-US" altLang="it-IT" sz="16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1600" dirty="0" err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negativo</a:t>
            </a:r>
            <a:r>
              <a:rPr lang="en-US" altLang="it-IT" sz="16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per cui è </a:t>
            </a:r>
            <a:r>
              <a:rPr lang="en-US" altLang="it-IT" sz="1600" dirty="0" err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sempre</a:t>
            </a:r>
            <a:r>
              <a:rPr lang="en-US" altLang="it-IT" sz="16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BIBO stabile.</a:t>
            </a:r>
          </a:p>
          <a:p>
            <a:pPr algn="l"/>
            <a:r>
              <a:rPr lang="it-IT" altLang="it-IT" sz="16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Per avere una risposta dinamica BIBO instabile bisogna individuare una opportuna forzante con un polo reale positivo:</a:t>
            </a: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FD099A90-0DFB-40BF-B0B0-DAD66555C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07599"/>
            <a:ext cx="9144000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it-IT" sz="16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e. Assign another value to parameter p so that this dynamic system becomes purely capacitive</a:t>
            </a:r>
            <a:endParaRPr lang="it-IT" altLang="it-IT" sz="1600" b="1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sellaDiTesto 20"/>
              <p:cNvSpPr txBox="1"/>
              <p:nvPr/>
            </p:nvSpPr>
            <p:spPr>
              <a:xfrm>
                <a:off x="0" y="4611599"/>
                <a:ext cx="9144000" cy="105182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𝑆𝑖𝑠𝑡𝑒𝑚𝑎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𝑝𝑢𝑟𝑎𝑚𝑒𝑛𝑡𝑒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𝑐𝑎𝑝𝑎𝑐𝑖𝑡𝑖𝑣𝑜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f>
                        <m:fPr>
                          <m:ctrlPr>
                            <a:rPr lang="it-IT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it-IT" sz="1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it-IT" sz="1800" i="1" strike="sngStrike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it-IT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it-IT" sz="18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it-IT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it-IT" sz="1800" b="0" i="0" smtClean="0">
                          <a:latin typeface="Cambria Math" panose="02040503050406030204" pitchFamily="18" charset="0"/>
                        </a:rPr>
                        <m:t>Affinch</m:t>
                      </m:r>
                      <m:r>
                        <a:rPr lang="it-IT" sz="1800" b="0" i="0" smtClean="0">
                          <a:latin typeface="Cambria Math" panose="02040503050406030204" pitchFamily="18" charset="0"/>
                        </a:rPr>
                        <m:t>è </m:t>
                      </m:r>
                      <m:r>
                        <m:rPr>
                          <m:sty m:val="p"/>
                        </m:rPr>
                        <a:rPr lang="it-IT" sz="1800" b="0" i="0" smtClean="0">
                          <a:latin typeface="Cambria Math" panose="02040503050406030204" pitchFamily="18" charset="0"/>
                        </a:rPr>
                        <m:t>il</m:t>
                      </m:r>
                      <m:r>
                        <a:rPr lang="it-IT" sz="1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it-IT" sz="1800" b="0" i="0" smtClean="0">
                          <a:latin typeface="Cambria Math" panose="02040503050406030204" pitchFamily="18" charset="0"/>
                        </a:rPr>
                        <m:t>sistema</m:t>
                      </m:r>
                      <m:r>
                        <a:rPr lang="it-IT" sz="1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𝑝𝑦</m:t>
                      </m:r>
                      <m:r>
                        <a:rPr lang="it-IT" sz="1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𝑠𝑖𝑎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𝑝𝑢𝑟𝑎𝑚𝑒𝑛𝑡𝑒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𝑐𝑎𝑝𝑎𝑐𝑖𝑡𝑖𝑣𝑜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𝑝𝑦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=0→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it-IT" sz="1800" dirty="0"/>
              </a:p>
            </p:txBody>
          </p:sp>
        </mc:Choice>
        <mc:Fallback xmlns="">
          <p:sp>
            <p:nvSpPr>
              <p:cNvPr id="21" name="CasellaDiTes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1599"/>
                <a:ext cx="9144000" cy="105182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2591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D099A90-0DFB-40BF-B0B0-DAD66555CA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600"/>
            <a:ext cx="9144000" cy="1368000"/>
          </a:xfrm>
        </p:spPr>
        <p:txBody>
          <a:bodyPr/>
          <a:lstStyle/>
          <a:p>
            <a:pPr algn="l"/>
            <a:r>
              <a:rPr lang="it-IT" altLang="it-IT" sz="3000" b="1" dirty="0" err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Section</a:t>
            </a:r>
            <a:r>
              <a:rPr lang="it-IT" altLang="it-IT" sz="30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3: DYNAMIC REFERENCE MODELS</a:t>
            </a:r>
            <a:br>
              <a:rPr lang="it-IT" altLang="it-IT" sz="30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br>
              <a:rPr lang="it-IT" altLang="it-IT" sz="28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it-IT" altLang="it-IT" sz="28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3.4. </a:t>
            </a:r>
            <a:r>
              <a:rPr lang="it-IT" altLang="it-IT" sz="2800" b="1" dirty="0" err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Stability</a:t>
            </a:r>
            <a:r>
              <a:rPr lang="it-IT" altLang="it-IT" sz="28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of a </a:t>
            </a:r>
            <a:r>
              <a:rPr lang="it-IT" altLang="it-IT" sz="2800" b="1" dirty="0" err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dynamic</a:t>
            </a:r>
            <a:r>
              <a:rPr lang="it-IT" altLang="it-IT" sz="28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2800" b="1" dirty="0" err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system</a:t>
            </a:r>
            <a:endParaRPr lang="it-IT" altLang="it-IT" sz="3000" b="1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460" name="Segnaposto data 4">
            <a:extLst>
              <a:ext uri="{FF2B5EF4-FFF2-40B4-BE49-F238E27FC236}">
                <a16:creationId xmlns:a16="http://schemas.microsoft.com/office/drawing/2014/main" id="{D8DCC4BF-3D6F-47BC-AA60-E821EC1319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>
                <a:latin typeface="Arial" panose="020B0604020202020204" pitchFamily="34" charset="0"/>
              </a:rPr>
              <a:t>11/09/2020</a:t>
            </a:r>
            <a:endParaRPr lang="it-IT" altLang="it-IT" dirty="0">
              <a:latin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0" y="13716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/>
              <a:t>The figure plots a single pole or a pair of poles of the transfer function on the complex plane and the corresponding </a:t>
            </a:r>
            <a:r>
              <a:rPr lang="en-US" sz="1600" b="1" dirty="0">
                <a:solidFill>
                  <a:srgbClr val="006600"/>
                </a:solidFill>
              </a:rPr>
              <a:t>impulse response </a:t>
            </a:r>
            <a:r>
              <a:rPr lang="en-US" sz="1600" dirty="0"/>
              <a:t>in the time domain.</a:t>
            </a:r>
          </a:p>
          <a:p>
            <a:pPr algn="just"/>
            <a:r>
              <a:rPr lang="en-US" sz="1600" dirty="0"/>
              <a:t>For each line in the figure: </a:t>
            </a:r>
          </a:p>
          <a:p>
            <a:pPr algn="just"/>
            <a:r>
              <a:rPr lang="en-US" sz="1600" dirty="0"/>
              <a:t>1) classify the type of pole on the complex plane;</a:t>
            </a:r>
          </a:p>
          <a:p>
            <a:pPr algn="just"/>
            <a:r>
              <a:rPr lang="en-US" sz="1600" dirty="0"/>
              <a:t>2) find and write here the corresponding time-domain law of the impulse response;</a:t>
            </a:r>
          </a:p>
          <a:p>
            <a:pPr algn="just"/>
            <a:r>
              <a:rPr lang="en-US" sz="1600" dirty="0"/>
              <a:t>3) state if the dynamic system originated by that pole is BIBO stable, marginally stable or unstable.</a:t>
            </a:r>
            <a:endParaRPr lang="en-US" sz="1600" i="1" dirty="0">
              <a:solidFill>
                <a:srgbClr val="FF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Process Instrumentation and Control - Prof. M. Miccio</a:t>
            </a:r>
            <a:endParaRPr lang="it-IT" alt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1FF8-885A-4899-8381-0DC2C3131623}" type="slidenum">
              <a:rPr lang="it-IT" altLang="it-IT" smtClean="0"/>
              <a:pPr/>
              <a:t>8</a:t>
            </a:fld>
            <a:endParaRPr lang="it-IT" alt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2977753"/>
            <a:ext cx="5544000" cy="225590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sellaDiTesto 7"/>
              <p:cNvSpPr txBox="1"/>
              <p:nvPr/>
            </p:nvSpPr>
            <p:spPr>
              <a:xfrm>
                <a:off x="5543999" y="2941260"/>
                <a:ext cx="3576487" cy="8399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1)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𝑃𝑜𝑙𝑜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𝑟𝑒𝑎𝑙𝑒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𝑛𝑒𝑔𝑎𝑡𝑖𝑣𝑜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t-IT" sz="1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2) </m:t>
                          </m:r>
                          <m:r>
                            <a:rPr lang="it-IT" sz="180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it-IT" sz="180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𝑎𝑡</m:t>
                          </m:r>
                        </m:sup>
                      </m:sSup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𝑐𝑜𝑛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&gt;0 (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𝑑𝑎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𝑡𝑎𝑏𝑒𝑙𝑙𝑒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∗);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3)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𝐵𝐼𝐵𝑂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𝑠𝑡𝑎𝑏𝑖𝑙𝑒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it-IT" sz="1800" dirty="0"/>
              </a:p>
            </p:txBody>
          </p:sp>
        </mc:Choice>
        <mc:Fallback xmlns="">
          <p:sp>
            <p:nvSpPr>
              <p:cNvPr id="8" name="CasellaDiTes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3999" y="2941260"/>
                <a:ext cx="3576487" cy="839910"/>
              </a:xfrm>
              <a:prstGeom prst="rect">
                <a:avLst/>
              </a:prstGeom>
              <a:blipFill>
                <a:blip r:embed="rId4"/>
                <a:stretch>
                  <a:fillRect l="-2215" b="-1087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Immagin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" y="5846671"/>
            <a:ext cx="2880000" cy="62836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sellaDiTesto 21"/>
              <p:cNvSpPr txBox="1"/>
              <p:nvPr/>
            </p:nvSpPr>
            <p:spPr>
              <a:xfrm>
                <a:off x="5567513" y="4036890"/>
                <a:ext cx="3576487" cy="11079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1)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𝑃𝑜𝑙𝑖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𝑐𝑜𝑚𝑝𝑙𝑒𝑠𝑠𝑖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𝑐𝑜𝑛𝑖𝑢𝑔𝑎𝑡𝑖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𝑝𝑎𝑟𝑡𝑒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𝑟𝑒𝑎𝑙𝑒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𝑛𝑒𝑔𝑎𝑡𝑖𝑣𝑎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t-IT" sz="1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2) </m:t>
                          </m:r>
                          <m:r>
                            <a:rPr lang="it-IT" sz="180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it-IT" sz="180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𝑎𝑡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it-IT" sz="18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𝑐𝑜𝑛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&gt;0 (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𝑑𝑎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𝑡𝑎𝑏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.);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3)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𝐵𝐼𝐵𝑂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𝑠𝑡𝑎𝑏𝑖𝑙𝑒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it-IT" sz="1800" dirty="0"/>
              </a:p>
            </p:txBody>
          </p:sp>
        </mc:Choice>
        <mc:Fallback xmlns="">
          <p:sp>
            <p:nvSpPr>
              <p:cNvPr id="22" name="CasellaDiTes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7513" y="4036890"/>
                <a:ext cx="3576487" cy="1107996"/>
              </a:xfrm>
              <a:prstGeom prst="rect">
                <a:avLst/>
              </a:prstGeom>
              <a:blipFill>
                <a:blip r:embed="rId6"/>
                <a:stretch>
                  <a:fillRect l="-2726" r="-1363" b="-879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7753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egnaposto data 4">
            <a:extLst>
              <a:ext uri="{FF2B5EF4-FFF2-40B4-BE49-F238E27FC236}">
                <a16:creationId xmlns:a16="http://schemas.microsoft.com/office/drawing/2014/main" id="{D8DCC4BF-3D6F-47BC-AA60-E821EC1319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>
                <a:latin typeface="Arial" panose="020B0604020202020204" pitchFamily="34" charset="0"/>
              </a:rPr>
              <a:t>11/09/2020</a:t>
            </a:r>
            <a:endParaRPr lang="it-IT" altLang="it-IT" dirty="0">
              <a:latin typeface="Arial" panose="020B0604020202020204" pitchFamily="34" charset="0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Process Instrumentation and Control - Prof. M. Miccio</a:t>
            </a:r>
            <a:endParaRPr lang="it-IT" alt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1FF8-885A-4899-8381-0DC2C3131623}" type="slidenum">
              <a:rPr lang="it-IT" altLang="it-IT" smtClean="0"/>
              <a:pPr/>
              <a:t>9</a:t>
            </a:fld>
            <a:endParaRPr lang="it-IT" alt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sellaDiTesto 7"/>
              <p:cNvSpPr txBox="1"/>
              <p:nvPr/>
            </p:nvSpPr>
            <p:spPr>
              <a:xfrm>
                <a:off x="5567513" y="0"/>
                <a:ext cx="3576487" cy="113165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1)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𝑃𝑜𝑙𝑜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𝑛𝑢𝑙𝑙𝑜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𝑝𝑎𝑟𝑡𝑒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𝑟𝑒𝑎𝑙𝑒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𝑒𝑑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𝑖𝑚𝑚𝑎𝑔𝑖𝑛𝑎𝑟𝑖𝑎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𝑛𝑢𝑙𝑙𝑎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2)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𝑎𝑢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) (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𝑑𝑎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𝑡𝑎𝑏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.);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3)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𝑀𝑎𝑟𝑔𝑖𝑛𝑎𝑙𝑚𝑒𝑛𝑡𝑒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𝑠𝑡𝑎𝑏𝑖𝑙𝑒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it-IT" sz="1800" dirty="0"/>
              </a:p>
            </p:txBody>
          </p:sp>
        </mc:Choice>
        <mc:Fallback xmlns="">
          <p:sp>
            <p:nvSpPr>
              <p:cNvPr id="8" name="CasellaDiTes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7513" y="0"/>
                <a:ext cx="3576487" cy="1131656"/>
              </a:xfrm>
              <a:prstGeom prst="rect">
                <a:avLst/>
              </a:prstGeom>
              <a:blipFill>
                <a:blip r:embed="rId3"/>
                <a:stretch>
                  <a:fillRect l="-3066" b="-645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magin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276225"/>
            <a:ext cx="5544000" cy="463950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sellaDiTesto 12"/>
              <p:cNvSpPr txBox="1"/>
              <p:nvPr/>
            </p:nvSpPr>
            <p:spPr>
              <a:xfrm>
                <a:off x="5567513" y="1371600"/>
                <a:ext cx="3576487" cy="11079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1)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𝑃𝑜𝑙𝑖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𝑐𝑜𝑚𝑝𝑙𝑒𝑠𝑠𝑖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𝑐𝑜𝑛𝑖𝑢𝑔𝑎𝑡𝑖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𝑝𝑎𝑟𝑡𝑒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𝑟𝑒𝑎𝑙𝑒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𝑛𝑢𝑙𝑙𝑎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2)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) (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𝑑𝑎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𝑡𝑎𝑏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.);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3)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𝑀𝑎𝑟𝑔𝑖𝑛𝑎𝑙𝑚𝑒𝑛𝑡𝑒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𝑠𝑡𝑎𝑏𝑖𝑙𝑒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it-IT" sz="1800" dirty="0"/>
              </a:p>
            </p:txBody>
          </p:sp>
        </mc:Choice>
        <mc:Fallback xmlns="">
          <p:sp>
            <p:nvSpPr>
              <p:cNvPr id="13" name="CasellaDiTes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7513" y="1371600"/>
                <a:ext cx="3576487" cy="1107996"/>
              </a:xfrm>
              <a:prstGeom prst="rect">
                <a:avLst/>
              </a:prstGeom>
              <a:blipFill>
                <a:blip r:embed="rId5"/>
                <a:stretch>
                  <a:fillRect l="-2726" b="-879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sellaDiTesto 13"/>
              <p:cNvSpPr txBox="1"/>
              <p:nvPr/>
            </p:nvSpPr>
            <p:spPr>
              <a:xfrm>
                <a:off x="5567513" y="2743200"/>
                <a:ext cx="3576487" cy="8399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1)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𝑃𝑜𝑙𝑜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𝑟𝑒𝑎𝑙𝑒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𝑝𝑜𝑠𝑖𝑡𝑖𝑣𝑜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t-IT" sz="1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2) </m:t>
                          </m:r>
                          <m:r>
                            <a:rPr lang="it-IT" sz="180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𝑎𝑡</m:t>
                          </m:r>
                        </m:sup>
                      </m:sSup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𝑐𝑜𝑛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&gt;0 (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𝑑𝑎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𝑡𝑎𝑏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.);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3)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𝐵𝐼𝐵𝑂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𝑖𝑛𝑠𝑡𝑎𝑏𝑖𝑙𝑒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it-IT" sz="1800" dirty="0"/>
              </a:p>
            </p:txBody>
          </p:sp>
        </mc:Choice>
        <mc:Fallback xmlns="">
          <p:sp>
            <p:nvSpPr>
              <p:cNvPr id="14" name="CasellaDiTes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7513" y="2743200"/>
                <a:ext cx="3576487" cy="839910"/>
              </a:xfrm>
              <a:prstGeom prst="rect">
                <a:avLst/>
              </a:prstGeom>
              <a:blipFill>
                <a:blip r:embed="rId6"/>
                <a:stretch>
                  <a:fillRect l="-2215" b="-1087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sellaDiTesto 14"/>
              <p:cNvSpPr txBox="1"/>
              <p:nvPr/>
            </p:nvSpPr>
            <p:spPr>
              <a:xfrm>
                <a:off x="5567513" y="3810000"/>
                <a:ext cx="3576487" cy="11079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1) </m:t>
                      </m:r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𝑃𝑜𝑙𝑖</m:t>
                      </m:r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𝑐𝑜𝑚𝑝𝑙𝑒𝑠𝑠𝑖</m:t>
                      </m:r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𝑐𝑜𝑛𝑖𝑢𝑔𝑎𝑡𝑖</m:t>
                      </m:r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it-IT" sz="1800" b="0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𝑝𝑎𝑟𝑡𝑒</m:t>
                      </m:r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𝑟𝑒𝑎𝑙𝑒</m:t>
                      </m:r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𝑝𝑜𝑠𝑖𝑡𝑖𝑣𝑎</m:t>
                      </m:r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it-IT" sz="1800" b="0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t-IT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2) </m:t>
                          </m:r>
                          <m:r>
                            <a:rPr lang="it-IT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𝑎𝑡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it-IT" sz="1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 </m:t>
                      </m:r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𝑐𝑜𝑛</m:t>
                      </m:r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&gt;0 (</m:t>
                      </m:r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𝑑𝑎</m:t>
                      </m:r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𝑡𝑎𝑏</m:t>
                      </m:r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.);</m:t>
                      </m:r>
                    </m:oMath>
                  </m:oMathPara>
                </a14:m>
                <a:endParaRPr lang="it-IT" sz="18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3) </m:t>
                      </m:r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𝐵𝐼𝐵𝑂</m:t>
                      </m:r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𝑖𝑛𝑠𝑡𝑎𝑏𝑖𝑙𝑒</m:t>
                      </m:r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it-IT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CasellaDiTes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7513" y="3810000"/>
                <a:ext cx="3576487" cy="1107996"/>
              </a:xfrm>
              <a:prstGeom prst="rect">
                <a:avLst/>
              </a:prstGeom>
              <a:blipFill>
                <a:blip r:embed="rId7"/>
                <a:stretch>
                  <a:fillRect l="-2726" b="-879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542271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zione1">
  <a:themeElements>
    <a:clrScheme name="Presentazione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zione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-108" charset="0"/>
          </a:defRPr>
        </a:defPPr>
      </a:lstStyle>
    </a:lnDef>
  </a:objectDefaults>
  <a:extraClrSchemeLst>
    <a:extraClrScheme>
      <a:clrScheme name="Presentazione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-108" charset="0"/>
          </a:defRPr>
        </a:defPPr>
      </a:lstStyle>
    </a:lnDef>
  </a:objectDefaults>
  <a:extraClrSchemeLst>
    <a:extraClrScheme>
      <a:clrScheme name="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Personalizza struttura">
  <a:themeElements>
    <a:clrScheme name="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ndscape colorato UniSA ">
  <a:themeElements>
    <a:clrScheme name="landscape colorato UniSA 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ndscape colorato UniSA 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ts val="600"/>
          </a:spcBef>
          <a:spcAft>
            <a:spcPts val="600"/>
          </a:spcAft>
          <a:buClrTx/>
          <a:buSzTx/>
          <a:buFont typeface="Times New Roman" panose="02020603050405020304" pitchFamily="18" charset="0"/>
          <a:buNone/>
          <a:tabLst/>
          <a:defRPr kumimoji="0" lang="it-IT" alt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ts val="600"/>
          </a:spcBef>
          <a:spcAft>
            <a:spcPts val="600"/>
          </a:spcAft>
          <a:buClrTx/>
          <a:buSzTx/>
          <a:buFont typeface="Times New Roman" panose="02020603050405020304" pitchFamily="18" charset="0"/>
          <a:buNone/>
          <a:tabLst/>
          <a:defRPr kumimoji="0" lang="it-IT" alt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landscape colorato UniSA 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dscape colorato UniSA 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dscape colorato UniSA 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dscape colorato UniSA 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dscape colorato UniSA 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dscape colorato UniSA 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dscape colorato UniSA 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dscape colorato UniSA 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dscape colorato UniSA 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dscape colorato UniSA 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dscape colorato UniSA 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dscape colorato UniSA 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zione standard1" id="{6D00FBA3-E5AB-4241-8EF4-FB519331C1C2}" vid="{27C3BB46-0A85-4AFE-B4C2-60679BCC766F}"/>
    </a:ext>
  </a:extLst>
</a:theme>
</file>

<file path=ppt/theme/theme5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631529345673F45BF41F6FBA4DC80B9" ma:contentTypeVersion="14" ma:contentTypeDescription="Creare un nuovo documento." ma:contentTypeScope="" ma:versionID="ecda9a2ffa7ea94c861e43e87d83ce50">
  <xsd:schema xmlns:xsd="http://www.w3.org/2001/XMLSchema" xmlns:xs="http://www.w3.org/2001/XMLSchema" xmlns:p="http://schemas.microsoft.com/office/2006/metadata/properties" xmlns:ns2="d54f1461-e3e4-4ad9-b521-aa6eb6314bb8" xmlns:ns3="2dfe3b26-42e1-40aa-9236-f32b142e34ee" targetNamespace="http://schemas.microsoft.com/office/2006/metadata/properties" ma:root="true" ma:fieldsID="7c2b8312eb55168ee57389ed48c79617" ns2:_="" ns3:_="">
    <xsd:import namespace="d54f1461-e3e4-4ad9-b521-aa6eb6314bb8"/>
    <xsd:import namespace="2dfe3b26-42e1-40aa-9236-f32b142e34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4f1461-e3e4-4ad9-b521-aa6eb6314b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Tag immagine" ma:readOnly="false" ma:fieldId="{5cf76f15-5ced-4ddc-b409-7134ff3c332f}" ma:taxonomyMulti="true" ma:sspId="15f82a6a-8e37-4253-84f4-d1f37f6741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fe3b26-42e1-40aa-9236-f32b142e34e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8931cd1-7387-426e-b021-f953ce79a540}" ma:internalName="TaxCatchAll" ma:showField="CatchAllData" ma:web="2dfe3b26-42e1-40aa-9236-f32b142e34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54f1461-e3e4-4ad9-b521-aa6eb6314bb8">
      <Terms xmlns="http://schemas.microsoft.com/office/infopath/2007/PartnerControls"/>
    </lcf76f155ced4ddcb4097134ff3c332f>
    <TaxCatchAll xmlns="2dfe3b26-42e1-40aa-9236-f32b142e34ee" xsi:nil="true"/>
  </documentManagement>
</p:properties>
</file>

<file path=customXml/itemProps1.xml><?xml version="1.0" encoding="utf-8"?>
<ds:datastoreItem xmlns:ds="http://schemas.openxmlformats.org/officeDocument/2006/customXml" ds:itemID="{000B920D-FAF9-474C-869D-9D03578D7EEF}"/>
</file>

<file path=customXml/itemProps2.xml><?xml version="1.0" encoding="utf-8"?>
<ds:datastoreItem xmlns:ds="http://schemas.openxmlformats.org/officeDocument/2006/customXml" ds:itemID="{A8515B57-C4BB-4354-8819-B177366D568F}"/>
</file>

<file path=customXml/itemProps3.xml><?xml version="1.0" encoding="utf-8"?>
<ds:datastoreItem xmlns:ds="http://schemas.openxmlformats.org/officeDocument/2006/customXml" ds:itemID="{CF7C02D4-99ED-4E51-87D4-B6AE5FDB8ED5}"/>
</file>

<file path=docProps/app.xml><?xml version="1.0" encoding="utf-8"?>
<Properties xmlns="http://schemas.openxmlformats.org/officeDocument/2006/extended-properties" xmlns:vt="http://schemas.openxmlformats.org/officeDocument/2006/docPropsVTypes">
  <Template>Presentazione1</Template>
  <TotalTime>17161</TotalTime>
  <Words>1573</Words>
  <Application>Microsoft Macintosh PowerPoint</Application>
  <PresentationFormat>Presentazione su schermo (4:3)</PresentationFormat>
  <Paragraphs>177</Paragraphs>
  <Slides>11</Slides>
  <Notes>11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4</vt:i4>
      </vt:variant>
      <vt:variant>
        <vt:lpstr>Titoli diapositive</vt:lpstr>
      </vt:variant>
      <vt:variant>
        <vt:i4>11</vt:i4>
      </vt:variant>
    </vt:vector>
  </HeadingPairs>
  <TitlesOfParts>
    <vt:vector size="21" baseType="lpstr">
      <vt:lpstr>Arial</vt:lpstr>
      <vt:lpstr>Cambria</vt:lpstr>
      <vt:lpstr>Cambria Math</vt:lpstr>
      <vt:lpstr>Century Gothic</vt:lpstr>
      <vt:lpstr>Tahoma</vt:lpstr>
      <vt:lpstr>Times New Roman</vt:lpstr>
      <vt:lpstr>Presentazione1</vt:lpstr>
      <vt:lpstr>Personalizza struttura</vt:lpstr>
      <vt:lpstr>1_Personalizza struttura</vt:lpstr>
      <vt:lpstr>landscape colorato UniSA </vt:lpstr>
      <vt:lpstr>UNIVERSITÀ DEGLI STUDI DI SALERNO </vt:lpstr>
      <vt:lpstr>Section 3: DYNAMIC REFERENCE MODELS  3.1. Properties of the 2nd order dynamic response</vt:lpstr>
      <vt:lpstr>a. How much is the dynamic response after a time t=1 s?</vt:lpstr>
      <vt:lpstr>b. What is the overshoot? c. How much is the overshoot?</vt:lpstr>
      <vt:lpstr>f. How much is the oscillation period?</vt:lpstr>
      <vt:lpstr>Section 3: DYNAMIC REFERENCE MODELS  3.2. Parametric model</vt:lpstr>
      <vt:lpstr>Presentazione standard di PowerPoint</vt:lpstr>
      <vt:lpstr>Section 3: DYNAMIC REFERENCE MODELS  3.4. Stability of a dynamic system</vt:lpstr>
      <vt:lpstr>Presentazione standard di PowerPoint</vt:lpstr>
      <vt:lpstr>Section 4: PROCESS CONTROL  4.1. Feedback control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.</dc:creator>
  <cp:lastModifiedBy>Michele MICCIO</cp:lastModifiedBy>
  <cp:revision>949</cp:revision>
  <dcterms:created xsi:type="dcterms:W3CDTF">2007-09-20T14:40:27Z</dcterms:created>
  <dcterms:modified xsi:type="dcterms:W3CDTF">2020-09-15T08:37:43Z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0x0101005631529345673F45BF41F6FBA4DC80B9</vt:lpwstr>
  </property>
  <property fmtid="{D5CDD505-2E9C-101B-9397-08002B2CF9AE}" pid="3" name="Order">
    <vt:r8>38900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TemplateUrl">
    <vt:lpwstr/>
  </property>
  <property fmtid="{D5CDD505-2E9C-101B-9397-08002B2CF9AE}" pid="11" name="ComplianceAssetId">
    <vt:lpwstr/>
  </property>
  <property fmtid="{D5CDD505-2E9C-101B-9397-08002B2CF9AE}" pid="12" name="MediaServiceImageTags">
    <vt:lpwstr/>
  </property>
</Properties>
</file>