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81" r:id="rId5"/>
    <p:sldMasterId id="2147483707" r:id="rId6"/>
    <p:sldMasterId id="2147484210" r:id="rId7"/>
  </p:sldMasterIdLst>
  <p:notesMasterIdLst>
    <p:notesMasterId r:id="rId11"/>
  </p:notesMasterIdLst>
  <p:handoutMasterIdLst>
    <p:handoutMasterId r:id="rId12"/>
  </p:handoutMasterIdLst>
  <p:sldIdLst>
    <p:sldId id="498" r:id="rId8"/>
    <p:sldId id="499" r:id="rId9"/>
    <p:sldId id="500" r:id="rId10"/>
  </p:sldIdLst>
  <p:sldSz cx="9144000" cy="6858000" type="screen4x3"/>
  <p:notesSz cx="7099300" cy="10234613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66FF"/>
    <a:srgbClr val="FF00FF"/>
    <a:srgbClr val="800000"/>
    <a:srgbClr val="663300"/>
    <a:srgbClr val="FFCC00"/>
    <a:srgbClr val="9933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C2E1F-BBDA-44E2-2853-58EADADB7A1D}" v="4" dt="2023-03-09T13:37:51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334" autoAdjust="0"/>
  </p:normalViewPr>
  <p:slideViewPr>
    <p:cSldViewPr>
      <p:cViewPr varScale="1">
        <p:scale>
          <a:sx n="102" d="100"/>
          <a:sy n="102" d="100"/>
        </p:scale>
        <p:origin x="1824" y="17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e MICCIO" userId="S::mmiccio@unisa.it::fab10001-0565-43e8-824b-9bdb64c5b8c9" providerId="AD" clId="Web-{4D4C2E1F-BBDA-44E2-2853-58EADADB7A1D}"/>
    <pc:docChg chg="modSld">
      <pc:chgData name="Michele MICCIO" userId="S::mmiccio@unisa.it::fab10001-0565-43e8-824b-9bdb64c5b8c9" providerId="AD" clId="Web-{4D4C2E1F-BBDA-44E2-2853-58EADADB7A1D}" dt="2023-03-09T13:37:51.237" v="1" actId="20577"/>
      <pc:docMkLst>
        <pc:docMk/>
      </pc:docMkLst>
      <pc:sldChg chg="modSp">
        <pc:chgData name="Michele MICCIO" userId="S::mmiccio@unisa.it::fab10001-0565-43e8-824b-9bdb64c5b8c9" providerId="AD" clId="Web-{4D4C2E1F-BBDA-44E2-2853-58EADADB7A1D}" dt="2023-03-09T13:37:51.237" v="1" actId="20577"/>
        <pc:sldMkLst>
          <pc:docMk/>
          <pc:sldMk cId="3767309616" sldId="498"/>
        </pc:sldMkLst>
        <pc:spChg chg="mod">
          <ac:chgData name="Michele MICCIO" userId="S::mmiccio@unisa.it::fab10001-0565-43e8-824b-9bdb64c5b8c9" providerId="AD" clId="Web-{4D4C2E1F-BBDA-44E2-2853-58EADADB7A1D}" dt="2023-03-09T13:37:51.237" v="1" actId="20577"/>
          <ac:spMkLst>
            <pc:docMk/>
            <pc:sldMk cId="3767309616" sldId="498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235D8DF-8A1A-49EF-8CC1-25E080C933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ADC44C-C717-4A1D-88DA-8B9796C45BE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9A758F0-3FBC-4F3C-9F32-51E6A51844D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F429FC96-7B5A-457A-A2EB-6321EBE597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D3D86322-EA3A-4483-A341-AF7D2ED3B86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>
            <a:extLst>
              <a:ext uri="{FF2B5EF4-FFF2-40B4-BE49-F238E27FC236}">
                <a16:creationId xmlns:a16="http://schemas.microsoft.com/office/drawing/2014/main" id="{839DC07D-1C42-4D6C-8D6F-04F0E97D78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46C0B503-9B22-48E8-98BD-69384E90C3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E9E1E6A9-6A92-443B-AD81-CC24BBA1D3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1" name="Rectangle 5">
            <a:extLst>
              <a:ext uri="{FF2B5EF4-FFF2-40B4-BE49-F238E27FC236}">
                <a16:creationId xmlns:a16="http://schemas.microsoft.com/office/drawing/2014/main" id="{04B760A7-478F-4342-AA14-1592B484CAC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83302" name="Rectangle 6">
            <a:extLst>
              <a:ext uri="{FF2B5EF4-FFF2-40B4-BE49-F238E27FC236}">
                <a16:creationId xmlns:a16="http://schemas.microsoft.com/office/drawing/2014/main" id="{7D7943E9-1EA8-4BD5-AFD3-3B3BFC5771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l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3303" name="Rectangle 7">
            <a:extLst>
              <a:ext uri="{FF2B5EF4-FFF2-40B4-BE49-F238E27FC236}">
                <a16:creationId xmlns:a16="http://schemas.microsoft.com/office/drawing/2014/main" id="{A8A988CD-F964-453B-B25C-F2098DF82A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14521508-E29C-4528-82E2-BB30C258615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8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Vige la proporzionalità tra i cateti di un triangolo</a:t>
            </a:r>
            <a:r>
              <a:rPr lang="it-IT" altLang="it-IT" baseline="0" dirty="0">
                <a:latin typeface="Arial" panose="020B0604020202020204" pitchFamily="34" charset="0"/>
              </a:rPr>
              <a:t> rettangolo per cui r/R=h/H.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775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>
            <a:extLst>
              <a:ext uri="{FF2B5EF4-FFF2-40B4-BE49-F238E27FC236}">
                <a16:creationId xmlns:a16="http://schemas.microsoft.com/office/drawing/2014/main" id="{FB111C12-AB7F-45DE-AF32-5A47263388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E0552FE1-50E8-461C-8F54-957F9D444D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Vige la proporzionalità tra i cateti di un triangolo</a:t>
            </a:r>
            <a:r>
              <a:rPr lang="it-IT" altLang="it-IT" baseline="0" dirty="0">
                <a:latin typeface="Arial" panose="020B0604020202020204" pitchFamily="34" charset="0"/>
              </a:rPr>
              <a:t> rettangolo per cui r/R=h/H.</a:t>
            </a:r>
            <a:endParaRPr lang="it-IT" altLang="it-I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08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0ED01C-6253-452A-B8AC-D11DA42EE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4F3EB5-E7E6-4E63-BFDD-5D6302A66A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8D44A-CA6F-47FC-8D6A-2DABF721A1A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BC0BB4-D5DC-4254-A16E-DFC306ADFBF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328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B413D6-4D4E-474E-A874-75141598E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802236-A3F0-40B6-B6C4-C21E574C98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5260F-DF08-4406-8D31-DC0EB86773E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FBC5F4-3C46-4691-9D45-C9BA0240FF1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677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17376-F806-4CE0-A910-10B8CB4D0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A4B20A-3F21-4AE7-BC4B-3FCD8F7995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CE623-1189-4EBE-8DDF-5CBF4A413352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758478-A5C4-4CB8-A265-9FC2718C6FD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412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B9D7210-A4F0-4282-BA1D-E8269BE49B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D32056-2362-48E8-8C09-EDB54E95B4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F9468-A89D-40CA-B838-15CF8BB0FFA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8A65453-6EF3-4DCF-A1CF-F5E0702DB61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347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73CD73-862C-43B8-AA48-46EDD0CE79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589A2AE-C12F-495F-B841-AB55360A1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4AB56E-4DBE-4B93-9E27-9D691F530EA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E31C680-217F-4294-8FF0-B04C6BF1676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77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8ABF6DB-4085-4928-8E04-F00CA4478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B9137B-0D45-4069-91E7-842F7C03A72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B335B-2DBE-49EF-BD4F-3BD3A24E49D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35CB510-A450-4C89-9BC3-12E800BE9AF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537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6E6451-4FA5-4A46-B77D-A38BE81A4D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DFEC7E-513F-4817-8EC1-0EFBD359522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DFC5B-AB58-4263-9867-633616B85C9F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8E618-F5A8-43ED-854C-92E4AF5FB24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891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54B5F6-98F8-47D2-A239-D6E21F190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D93389F-A84C-4918-A763-254E06B467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AF949-280B-4DAB-B35F-9F9DAE92F89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7D2DD7-1B6E-4FFA-AAE5-B1BC83CC368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64205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5C8F23-32FD-4872-BDBD-6F828B1AF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F3F23E-6CDC-4C46-B310-4FAED582C7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4BC55-F837-444A-BCA5-3D5960A160F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EB974-835F-4BBD-ACEF-37362510EF7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11347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447CED-A09B-4E78-A806-0F53307E8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7414D8-1BCC-4C7C-8775-FB580EF479E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17174-C67E-401C-B3C1-5B0995460308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52A401F-FD4D-4D3C-A732-DF4AF8221F6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0841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39A692-C51C-42EB-BC24-5B694DF2E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7D40859-3C39-42A8-B22A-74A18D0D786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71E6-4831-401D-8036-F771BDD9CD4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92472B7-5C06-4527-A790-82F568DBBE4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058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9E669D-47B2-42A2-9677-E6037C11B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5D63DE5-2AA4-495F-93E9-78EA860B81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04046-819A-4C4D-8307-13EF3F81693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D569A-A569-4842-B7FC-C4A1B3348EB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8710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D1DDA8-AF0E-41B8-B8C5-7B32DD114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E702B9-A36B-432A-8B33-3246557F89C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174F9-4279-47EF-A51E-8433772ABC17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1711C-6DA3-4266-A25E-3684B31162D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5240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43EADC8-4617-4E2B-9FE6-FECCCB5E6B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4AA485C-A247-4879-841A-121D6324C8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7ACA8-62EA-4A20-A8AA-E841B73DAF74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1A973F-03A7-4147-A06F-1559E0FC04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8808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693860-BA8E-47DF-B63A-735ACBAF4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343EE-919D-44F7-A03E-0DD15E40503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37594-927F-41EA-B496-364F305B1A4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CC16B30-7EB6-4E71-876F-38DF30B113C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6024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237632-9A12-4F92-B992-3BCC24586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A132A6-CF47-45C0-8D9C-95F914374F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A9849-ECB6-42E6-B41E-CB4D25D43D3B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F3A61D3-17FF-4DB7-89DF-278FF67CDBE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433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F5751-8B85-46EF-AC2F-E28316856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6BAF75-E889-468F-BDF0-954B37A5B4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3AE50-90A3-4DB9-9979-221B73CFA871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FB3922-B5EE-4041-B366-48C732A4FA1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96045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9B06DE-3EE1-441C-B4F0-F894958183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AD9172-DF1D-46EB-A8EC-CC88E25AC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517B4-7656-4DFE-8D8D-9E38A8827D9F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C56AE-560E-4B61-BA03-36F97E186C5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775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ED058E4-1BC6-40FB-8187-12A44E382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B9EE-EFBA-4A23-9806-F2E44643AB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BA86E-5459-4B53-8D28-88696AA9D28A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73D699-AE54-4CC3-A754-88E47482728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99279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478797B-4560-454F-A070-647AE0EF5B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993E6FF-FC21-49DB-A960-F7040D1AC5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B4726-E9C0-40CC-82FA-C5280BACF4F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33DBD2B-21D5-4A7A-B720-8F3B8BEBDAB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4344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E885ECA-E9F7-434F-BAA4-CF1598282C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34CFF6-7A67-4665-BDF1-0A651C51A5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FB92F-833F-46C7-8BDF-2392945355D9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DA3C11-071A-4449-AF2B-ACA34D836E7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5988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9C031-0CC3-480D-B778-25BA20C8B5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C1328-E9BC-489F-8B96-1B5966AA1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5B2467-9BD5-4B08-97EF-27A8A0E255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A1378-AE79-4D6C-87AA-5B9CAC47C76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660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565C4B-E7A3-451A-9795-DBA13F2A06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6D8099-B97F-43BE-8B34-5A503A95C8B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279E3-E119-4B0F-AF00-EDC0400F9E1D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FB6E1E-62F5-4C9F-8CFB-7C34EAB30BD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34101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4C39DA-6ADD-40FD-AF85-35A75DF526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190F2D-61B1-449F-82AF-836F47CC1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7ED86D-3227-475E-B4D9-0305700697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FD83A-2BC5-4E10-A649-150395559F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19716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5808F8-6400-42AD-8D7A-55842B9910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BD330-9C03-40F2-87E2-0BF5C3E02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A99262-97D7-4EF7-9F5C-58C625D85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DACA-6B3A-460A-9600-3DA806896F6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98536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0451AF-7EB1-458C-B074-7B7866472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E17BB-C079-4D17-8343-B14B418373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BA5368-664F-4F04-91DA-2ECAAFD84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7B5E7-62C0-4253-887C-09EB802139C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65076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786CAB-6545-478D-BAE2-E4442A688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E5C5EBC-A884-49FE-95C9-8AEECEBED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D55536-0B69-4B00-8B6E-F8C248956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F1E8-435F-4F59-B51C-0F5A7B52C75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86348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04F7B4-62EE-4639-81E1-7CB537825C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353A07-7B43-4C92-B71B-05266EACA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7CD8CB-DF05-44CE-8BC3-9050EC5D0E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AE820-7E66-42D1-A6ED-0A0B8CF5941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237193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7ABF49A-E533-44C3-AEB0-9D21799109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A3205F0-9C99-44AD-B108-0B18F41F13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4294231-A4C9-49F7-BCBF-3776FC24C0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9801A-8350-46E5-8C1C-D6C32C62EE1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86981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DBF4A7-DA33-4196-B86E-D9200C926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8CBC7-441D-4ED0-99DB-8EAFB5BEE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2F8AE4-50E2-4AEF-BC1B-84B8C134D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537C7-F1D0-4CF9-92E9-7C111DC53C7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84835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86D888-5F8A-4115-A57D-0EA22CD6C6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C45A4F-B413-41E6-8814-160049595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62D0CF-5558-413E-BC0A-3A50074E7A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ABD3C-74FA-4A8B-BB42-1241AFCA5DD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4502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59717E-E18E-4B32-BE8C-8C72522900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40A304-B3C9-48E8-9042-F1DF68CE42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6F29E1-1B33-4D73-AA74-643905A210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87AD3-BE3C-4E0A-931E-CD29DD1642C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51724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666750"/>
            <a:ext cx="2058988" cy="5754688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6029325" cy="575468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675724-50A0-46A0-A267-7CC4979A8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59B283-7657-4168-9EF3-3636F046EB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2F246A-2E1C-45B5-92F7-2F7802D5B5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0FC9B-9561-4BBE-92D9-07A96355D89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1414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95388"/>
            <a:ext cx="4038600" cy="5226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57D04A-94B9-43E6-B245-36A5262B92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78F77-C66E-4B21-99FF-193F0556422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CF9229-7640-40E3-8C79-394240983196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99C06F-8E7C-4679-A0BB-E1DF517117C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8336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olo e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7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497CD33-9DBB-4B1F-9C16-A61D8D56CD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CD4B77-B16C-452A-956F-954202510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57C6CD4-D8E7-4E37-A267-D4922827E7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C056E-B16E-422C-A467-8F8BD688111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2467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666750"/>
            <a:ext cx="8229600" cy="5048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5388"/>
            <a:ext cx="4038600" cy="522605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195388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884613"/>
            <a:ext cx="4038600" cy="25368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21306F8-3479-45C2-802A-9D0E505C07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41D4085-F2A5-43C7-AE1C-F330CB2AD9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F3244DE-F592-4AA2-A91E-5D9B2DE71C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3EAE1-5A8F-4B7D-BAEE-9AD6A40800C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63450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432F00-D63A-4D53-86F6-1A3BDA1A3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A15757B-15AC-4490-A9DC-CB25FF090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D1F01F-2031-4543-9EF4-8D8614CB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FBF888-6062-487B-8EC6-C247E8B0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6D92DC-54E7-4BCB-9682-31220FAF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C793F-3320-460C-8FED-4308FB2E42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75705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25397C-58A5-4EE5-82CB-99193ACC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6CFFD3-545B-4A25-A27B-D858275A4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4E5D2-5CF7-4C38-8E7A-99D57C8C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598526-6CFA-4593-AADB-C509405F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D7CF39-E0E9-4C55-9125-1EE07BD9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AE296-AAD1-4A5B-BFAB-DF3F559248B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064859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057B1-8685-4A71-B0F4-D0953FDE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DF8E02A-4812-4C78-A652-BA715B5DC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1EAFB0-BD17-4BD1-9A84-6A49F6B26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CAE79-D386-4E63-AA68-B2561165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54F5C3-C7E9-42FE-BB37-4A016E105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6C929-6EFF-477F-B68A-1E785E2496A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905056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46F5C4-C424-459A-B04F-D33158544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2564FA-D118-421A-AE6D-5956C66FDB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DCC72A-F831-4FC9-B5D6-97B75672C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3F9900-6F5A-4E8C-9E9D-89FCDC0D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5DB19E-DC90-4EE6-B464-2FC4FD13F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B7F8787-2ECF-40CB-A2E3-0A8065873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E267B-D7E3-43CC-84D4-FDDA9A66F18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34476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6B836C-419E-4AC3-B45A-DF759E4E6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BF8871-7802-42FA-9E0C-90E78B6F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04872AD-F703-47D8-A3B7-6A7F78C80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7BB75FF-D95F-406A-8112-02D21D43B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C3F027-4E96-4EA7-886D-ABD612FD6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3D8F6DF-4C50-46DC-B225-B048B85DB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2FCB4B-C676-439D-8BDA-CF22A8FB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D1E3272-3861-4206-B9BC-1504B008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E3C9D-B756-4B0C-8513-C1ACB192F94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1831874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B3C4FA-EBC2-4983-A6E0-94BB1AEF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256799-74F5-4CBE-91ED-23F260C8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r>
              <a:rPr lang="it-IT" altLang="it-IT"/>
              <a:t>05/06/2020</a:t>
            </a:r>
            <a:endParaRPr lang="it-IT" alt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674F95-050B-44FD-BD34-FCECC3200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1800" y="6477000"/>
            <a:ext cx="3429000" cy="47625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altLang="it-IT" dirty="0"/>
              <a:t>Process Instrumentation and Control - Prof. M. </a:t>
            </a:r>
            <a:r>
              <a:rPr lang="en-US" altLang="it-IT" dirty="0" err="1"/>
              <a:t>Miccio</a:t>
            </a:r>
            <a:endParaRPr lang="it-IT" alt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2F11BC3-B7AB-418C-8CF4-436C322D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fld id="{9DE21FF8-885A-4899-8381-0DC2C3131623}" type="slidenum">
              <a:rPr lang="it-IT" altLang="it-IT" smtClean="0"/>
              <a:pPr/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4771941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DF2708B-F3ED-4085-A900-0A6E5865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06A0F9-2C43-426F-908F-DCF9BAF46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DE8BB22-081E-4DFC-9359-D143B2D5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6D258-72C3-48FE-BD50-72F0B3F639A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28811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69F6AA-74EE-41F5-BB11-636D1861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A9A3CC-B9A2-4C9B-BE45-B925B39C4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5244EB-C4A7-4039-82D6-71A5EB423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A2946A-94AF-42DF-8743-77AE591C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793823E-34DC-4ED4-98F7-33B383752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ABA055-D0D3-48A9-B518-2E1178107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87FF-CFEF-4298-AE45-F6F99D979C7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603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0D8B6B-ACDF-403C-AF03-464C70890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C2CBCDE-B49D-4FF6-BD9F-D77F66E069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8C6F41-3577-4134-AD22-4CF570D90946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BB6F832-6C74-44F9-9F1A-8FDEECAF26A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16441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9DE560-05E2-465E-9D44-EA6396263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FE85AFB-2341-4C3F-8122-9FA7237E5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4BED1A-D233-4643-A49D-584C4ED5C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6F915C4-AC10-4BFA-8414-42D99005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2B43F8-8C77-46A5-8840-62D92C80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AD1C5B-67AF-460E-8FD2-462D7FD51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F92A-B783-4C51-A7E7-024588A0557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92139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36F6E-FC76-4431-B6EB-B03068FD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4E801F-46E7-4467-B349-9CD402F29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1F89D2-A4A1-4C54-8F74-7D24D7B9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F5950C-2E1A-48D4-8322-43AAE3AB4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FA28CC-A66E-47B1-94AD-9096AF191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72EC-0F32-4EED-9C44-AA79CC72F7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00655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2880FDA-2BAF-44F3-AD2B-D63CA7665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BCCE70-E424-4881-A4AA-2374911C5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193DA9-A442-4B88-AE92-BAF91BBDD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8465D7-52A4-4E33-99C6-280FFB8F5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7A483E-1992-4594-AFB7-0191C89D9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A3FAB-0CDE-4AB5-99E4-7510E4B5522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28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D8250E-744E-4818-BF85-E3AA67ECD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E1A2596-B9DB-4A1A-95AD-4F0ECE380E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2DB70-7EAB-4A8B-88EA-41B9540D570E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6EF4BB-6F7F-439F-9F5D-F39EA39B833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00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B21E6CD-F268-4A06-8B84-7E35AD0798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FCA81A5-D9B5-4318-B2DB-4D0F1CF811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D78E0-5573-4A9F-B0EE-49F3A98B6180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165F0A2-2696-4912-8542-14291EF9709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33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88C5CA-56B6-455D-A5DD-B184990EA9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C00CA1-E7AA-4E60-88BD-1A7C716F65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D766E-CE48-48F5-A487-658F709807C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F56C55F-6B72-4F5E-8366-50D84C02AAF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3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B92A23-3DCA-4A3B-BD0D-182F92044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F2EBE-2A76-4ACB-B12B-C791718F0D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DB551-B61D-44EF-B0DF-2FFBABBC6E1F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C5F631B-0231-4E1E-A9E6-98A28872E21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5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01CCCC-2F21-4605-8987-DCF455BEB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6675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5720D79-C946-49E4-A9B0-A7F26E6AA0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427012" name="Rectangle 4">
            <a:extLst>
              <a:ext uri="{FF2B5EF4-FFF2-40B4-BE49-F238E27FC236}">
                <a16:creationId xmlns:a16="http://schemas.microsoft.com/office/drawing/2014/main" id="{5493BCD4-01AD-43E8-B504-68BAFB3E74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427014" name="Rectangle 6">
            <a:extLst>
              <a:ext uri="{FF2B5EF4-FFF2-40B4-BE49-F238E27FC236}">
                <a16:creationId xmlns:a16="http://schemas.microsoft.com/office/drawing/2014/main" id="{187D5F3A-55CB-4856-88E3-92ED27FBB8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514E18EA-22F5-442D-B3C2-E804181E0ACC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0" name="Line 12">
            <a:extLst>
              <a:ext uri="{FF2B5EF4-FFF2-40B4-BE49-F238E27FC236}">
                <a16:creationId xmlns:a16="http://schemas.microsoft.com/office/drawing/2014/main" id="{EC4B3DE0-2B52-4D01-93C2-40A0E4FEEA6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1" name="Rectangle 13">
            <a:extLst>
              <a:ext uri="{FF2B5EF4-FFF2-40B4-BE49-F238E27FC236}">
                <a16:creationId xmlns:a16="http://schemas.microsoft.com/office/drawing/2014/main" id="{E1CB8226-6875-49AB-82FC-2C6221EE6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36513"/>
            <a:ext cx="36734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Università degli Studi di Salerno</a:t>
            </a:r>
            <a:b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P.O.R. Campania 2000-2006 misura 3.22</a:t>
            </a:r>
            <a:b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it-IT" altLang="it-IT">
                <a:solidFill>
                  <a:schemeClr val="tx2"/>
                </a:solidFill>
                <a:latin typeface="Arial" panose="020B0604020202020204" pitchFamily="34" charset="0"/>
              </a:rPr>
              <a:t>Percorsi di formazione a distanza </a:t>
            </a:r>
            <a:r>
              <a:rPr lang="ja-JP" altLang="it-IT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it-IT" altLang="ja-JP">
                <a:solidFill>
                  <a:schemeClr val="tx2"/>
                </a:solidFill>
                <a:latin typeface="Arial" panose="020B0604020202020204" pitchFamily="34" charset="0"/>
              </a:rPr>
              <a:t>e-learning</a:t>
            </a:r>
            <a:r>
              <a:rPr lang="ja-JP" altLang="it-IT">
                <a:solidFill>
                  <a:schemeClr val="tx2"/>
                </a:solidFill>
                <a:latin typeface="Arial" panose="020B0604020202020204" pitchFamily="34" charset="0"/>
              </a:rPr>
              <a:t>”</a:t>
            </a:r>
            <a:endParaRPr lang="it-IT" altLang="it-IT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4" descr="coda_elearning">
            <a:extLst>
              <a:ext uri="{FF2B5EF4-FFF2-40B4-BE49-F238E27FC236}">
                <a16:creationId xmlns:a16="http://schemas.microsoft.com/office/drawing/2014/main" id="{58248025-B89E-4455-B537-C749C264F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46038"/>
            <a:ext cx="6477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5" descr="palla_elearning">
            <a:extLst>
              <a:ext uri="{FF2B5EF4-FFF2-40B4-BE49-F238E27FC236}">
                <a16:creationId xmlns:a16="http://schemas.microsoft.com/office/drawing/2014/main" id="{E6C250D0-00FC-4C9A-9FCF-6E3388CBD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4925"/>
            <a:ext cx="6477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6" descr="uniSA_logo_colore_sfondo_bianco">
            <a:extLst>
              <a:ext uri="{FF2B5EF4-FFF2-40B4-BE49-F238E27FC236}">
                <a16:creationId xmlns:a16="http://schemas.microsoft.com/office/drawing/2014/main" id="{F83AE982-9DDC-4EAD-B5A7-2F3E35E04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213"/>
            <a:ext cx="5715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">
            <a:extLst>
              <a:ext uri="{FF2B5EF4-FFF2-40B4-BE49-F238E27FC236}">
                <a16:creationId xmlns:a16="http://schemas.microsoft.com/office/drawing/2014/main" id="{10C85056-B483-42ED-BF94-EF439A8FCD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291B68C-4D86-4005-884D-F5AD94E04F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6675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7753BC0-12BE-4A47-9492-8B11A59D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  <p:sp>
        <p:nvSpPr>
          <p:cNvPr id="932868" name="Rectangle 4">
            <a:extLst>
              <a:ext uri="{FF2B5EF4-FFF2-40B4-BE49-F238E27FC236}">
                <a16:creationId xmlns:a16="http://schemas.microsoft.com/office/drawing/2014/main" id="{22864430-0310-485D-BAD7-F7088616FC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932870" name="Rectangle 6">
            <a:extLst>
              <a:ext uri="{FF2B5EF4-FFF2-40B4-BE49-F238E27FC236}">
                <a16:creationId xmlns:a16="http://schemas.microsoft.com/office/drawing/2014/main" id="{7AC0C913-6A75-4B0E-864F-8D3E7454F6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anose="020B0604020202020204" pitchFamily="34" charset="0"/>
              </a:defRPr>
            </a:lvl1pPr>
          </a:lstStyle>
          <a:p>
            <a:fld id="{703B7AB0-3FD3-4031-B06D-3AEF4003AD2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2054" name="Line 7">
            <a:extLst>
              <a:ext uri="{FF2B5EF4-FFF2-40B4-BE49-F238E27FC236}">
                <a16:creationId xmlns:a16="http://schemas.microsoft.com/office/drawing/2014/main" id="{0DCF2EF8-2171-49E6-85AB-DED8924F10E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15C962-E227-4D8D-A9BF-DC30B41447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C40FCB4-32ED-4E68-B99A-956B84FB0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627063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it-IT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601C58-EBEC-4548-B058-ABAED091D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5388"/>
            <a:ext cx="82296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it-IT"/>
          </a:p>
        </p:txBody>
      </p:sp>
      <p:sp>
        <p:nvSpPr>
          <p:cNvPr id="3076" name="Line 7">
            <a:extLst>
              <a:ext uri="{FF2B5EF4-FFF2-40B4-BE49-F238E27FC236}">
                <a16:creationId xmlns:a16="http://schemas.microsoft.com/office/drawing/2014/main" id="{E109AA27-2F0E-45CD-BD25-62214D4CB4A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648652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4D9B5C66-6DA3-4364-8983-C956F87BB3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it-IT"/>
              <a:t>05/06/2020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163D721D-FB95-4B7B-AE8C-48378923A8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453188"/>
            <a:ext cx="37433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  <a:latin typeface="Arial" charset="0"/>
                <a:ea typeface="ＭＳ Ｐゴシック" pitchFamily="-108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Process Instrumentation and Control - Prof. M. Miccio</a:t>
            </a:r>
            <a:endParaRPr lang="it-IT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F3174FD-15B0-49D1-AF2F-E5CEE88D7BF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BEEB308C-3960-42D1-A189-BB84897C4F63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  <p:sldLayoutId id="214748420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820738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28725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36713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 b="-1363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17078B-92CF-4986-987B-C3AFFE8DF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CDA944-7300-4BA9-B306-3A640E83B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77A08A-F33A-4C3B-A56C-90C6BB5F58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it-IT" altLang="it-IT"/>
              <a:t>05/06/2020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E4AC1C2-ABA6-489A-B4A5-4D3F4A73DA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en-US" altLang="it-IT"/>
              <a:t>Process Instrumentation and Control - Prof. M. Miccio</a:t>
            </a:r>
            <a:endParaRPr lang="it-IT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A7B602-2B25-4909-A665-A75DA2584E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buFontTx/>
              <a:buNone/>
              <a:defRPr sz="1400"/>
            </a:lvl1pPr>
          </a:lstStyle>
          <a:p>
            <a:fld id="{BB4DCBE9-AF08-467A-8C79-836C3970D79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857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23439"/>
          </a:xfrm>
        </p:spPr>
        <p:txBody>
          <a:bodyPr/>
          <a:lstStyle/>
          <a:p>
            <a:r>
              <a:rPr lang="it-IT" altLang="it-IT" sz="28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Written</a:t>
            </a: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Test No.2 – </a:t>
            </a:r>
            <a:r>
              <a:rPr lang="it-IT" altLang="it-IT" sz="28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Section</a:t>
            </a:r>
            <a: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6:</a:t>
            </a:r>
            <a:br>
              <a:rPr lang="it-IT" altLang="it-IT" sz="28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Development of a </a:t>
            </a:r>
            <a:r>
              <a:rPr lang="it-IT" altLang="it-IT" sz="2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mathematical</a:t>
            </a:r>
            <a:r>
              <a:rPr lang="it-IT" altLang="it-IT" sz="2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model of a </a:t>
            </a:r>
            <a:r>
              <a:rPr lang="it-IT" altLang="it-IT" sz="2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lumped</a:t>
            </a:r>
            <a:r>
              <a:rPr lang="it-IT" altLang="it-IT" sz="2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altLang="it-IT" sz="20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parameter</a:t>
            </a:r>
            <a:r>
              <a:rPr lang="it-IT" altLang="it-IT" sz="2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system </a:t>
            </a:r>
            <a:br>
              <a:rPr lang="it-IT" altLang="it-IT" sz="2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t-IT" altLang="it-IT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it-IT" altLang="it-IT" sz="2000" i="1" dirty="0">
                <a:solidFill>
                  <a:srgbClr val="3366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Compito d'esame del 27.07.2005 </a:t>
            </a:r>
            <a:r>
              <a:rPr lang="it-IT" altLang="it-IT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it-IT" altLang="it-IT" sz="2000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Examination</a:t>
            </a:r>
            <a:r>
              <a:rPr lang="it-IT" altLang="it-IT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text of </a:t>
            </a:r>
            <a:r>
              <a:rPr lang="it-IT" altLang="it-IT" sz="2000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July</a:t>
            </a:r>
            <a:r>
              <a:rPr lang="it-IT" altLang="it-IT" sz="20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27, 2005)</a:t>
            </a:r>
            <a:endParaRPr lang="it-IT" altLang="it-IT" sz="30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05/06/2020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AE49E8-88C7-4F23-9728-83B203C0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Process Instrumentation and Control - Prof. M. </a:t>
            </a:r>
            <a:r>
              <a:rPr lang="en-US" dirty="0" err="1"/>
              <a:t>Miccio</a:t>
            </a:r>
            <a:endParaRPr lang="it-IT" dirty="0"/>
          </a:p>
        </p:txBody>
      </p:sp>
      <p:sp>
        <p:nvSpPr>
          <p:cNvPr id="19461" name="Segnaposto numero diapositiva 6">
            <a:extLst>
              <a:ext uri="{FF2B5EF4-FFF2-40B4-BE49-F238E27FC236}">
                <a16:creationId xmlns:a16="http://schemas.microsoft.com/office/drawing/2014/main" id="{2B2C1EDE-705C-4D2E-B0C0-0BCED39E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8700373-98E7-4484-9702-ED4DB0B7E4C9}" type="slidenum">
              <a:rPr lang="it-IT" altLang="it-IT">
                <a:latin typeface="Arial" panose="020B0604020202020204" pitchFamily="34" charset="0"/>
              </a:rPr>
              <a:pPr eaLnBrk="1" hangingPunct="1"/>
              <a:t>1</a:t>
            </a:fld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6200" y="1371600"/>
            <a:ext cx="510540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An </a:t>
            </a:r>
            <a:r>
              <a:rPr lang="it-IT" sz="1600" dirty="0" err="1"/>
              <a:t>inverted</a:t>
            </a:r>
            <a:r>
              <a:rPr lang="it-IT" sz="1600" dirty="0"/>
              <a:t> </a:t>
            </a:r>
            <a:r>
              <a:rPr lang="it-IT" sz="1600" dirty="0" err="1"/>
              <a:t>cone</a:t>
            </a:r>
            <a:r>
              <a:rPr lang="it-IT" sz="1600" dirty="0"/>
              <a:t> CSTR with the </a:t>
            </a:r>
            <a:r>
              <a:rPr lang="it-IT" sz="1600" dirty="0" err="1"/>
              <a:t>axis</a:t>
            </a:r>
            <a:r>
              <a:rPr lang="it-IT" sz="1600" dirty="0"/>
              <a:t> </a:t>
            </a:r>
            <a:r>
              <a:rPr lang="it-IT" sz="1600" dirty="0" err="1"/>
              <a:t>perpendicular</a:t>
            </a:r>
            <a:r>
              <a:rPr lang="it-IT" sz="1600" dirty="0"/>
              <a:t> to the ground </a:t>
            </a:r>
            <a:r>
              <a:rPr lang="it-IT" sz="1600" dirty="0" err="1"/>
              <a:t>has</a:t>
            </a:r>
            <a:r>
              <a:rPr lang="it-IT" sz="1600" dirty="0"/>
              <a:t> a base </a:t>
            </a:r>
            <a:r>
              <a:rPr lang="it-IT" sz="1600" dirty="0" err="1"/>
              <a:t>radius</a:t>
            </a:r>
            <a:r>
              <a:rPr lang="it-IT" sz="1600" dirty="0"/>
              <a:t> </a:t>
            </a:r>
            <a:r>
              <a:rPr lang="it-IT" sz="1600" dirty="0" err="1"/>
              <a:t>equal</a:t>
            </a:r>
            <a:r>
              <a:rPr lang="it-IT" sz="1600" dirty="0"/>
              <a:t> to </a:t>
            </a:r>
            <a:r>
              <a:rPr lang="it-IT" sz="1600" dirty="0" err="1"/>
              <a:t>R</a:t>
            </a:r>
            <a:r>
              <a:rPr lang="it-IT" sz="1600" dirty="0"/>
              <a:t> </a:t>
            </a:r>
            <a:r>
              <a:rPr lang="it-IT" sz="1600" dirty="0" err="1"/>
              <a:t>while</a:t>
            </a:r>
            <a:r>
              <a:rPr lang="it-IT" sz="1600" dirty="0"/>
              <a:t> the </a:t>
            </a:r>
            <a:r>
              <a:rPr lang="it-IT" sz="1600" dirty="0" err="1"/>
              <a:t>height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equal</a:t>
            </a:r>
            <a:r>
              <a:rPr lang="it-IT" sz="1600" dirty="0"/>
              <a:t> to H. </a:t>
            </a:r>
            <a:r>
              <a:rPr lang="it-IT" sz="1600" dirty="0" err="1"/>
              <a:t>It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normally</a:t>
            </a:r>
            <a:r>
              <a:rPr lang="it-IT" sz="1600" dirty="0"/>
              <a:t> </a:t>
            </a:r>
            <a:r>
              <a:rPr lang="it-IT" sz="1600" dirty="0" err="1"/>
              <a:t>filled</a:t>
            </a:r>
            <a:r>
              <a:rPr lang="it-IT" sz="1600" dirty="0"/>
              <a:t> with a </a:t>
            </a:r>
            <a:r>
              <a:rPr lang="it-IT" sz="1600" dirty="0" err="1"/>
              <a:t>liquid</a:t>
            </a:r>
            <a:r>
              <a:rPr lang="it-IT" sz="1600" dirty="0"/>
              <a:t> </a:t>
            </a:r>
            <a:r>
              <a:rPr lang="it-IT" sz="1600" dirty="0" err="1"/>
              <a:t>solution</a:t>
            </a:r>
            <a:r>
              <a:rPr lang="it-IT" sz="1600" dirty="0"/>
              <a:t> of </a:t>
            </a:r>
            <a:r>
              <a:rPr lang="it-IT" sz="1600" dirty="0" err="1"/>
              <a:t>density</a:t>
            </a:r>
            <a:r>
              <a:rPr lang="it-IT" sz="1600" dirty="0"/>
              <a:t> </a:t>
            </a:r>
            <a:r>
              <a:rPr lang="el-GR" sz="1600" dirty="0"/>
              <a:t>ρ </a:t>
            </a:r>
            <a:r>
              <a:rPr lang="it-IT" sz="1600" dirty="0"/>
              <a:t>for a </a:t>
            </a:r>
            <a:r>
              <a:rPr lang="it-IT" sz="1600" dirty="0" err="1"/>
              <a:t>height</a:t>
            </a:r>
            <a:r>
              <a:rPr lang="it-IT" sz="1600" dirty="0"/>
              <a:t> h &lt; H.</a:t>
            </a:r>
          </a:p>
          <a:p>
            <a:pPr algn="just"/>
            <a:r>
              <a:rPr lang="it-IT" sz="1600" dirty="0"/>
              <a:t>A flow of </a:t>
            </a:r>
            <a:r>
              <a:rPr lang="it-IT" sz="1600" dirty="0" err="1"/>
              <a:t>liquid</a:t>
            </a:r>
            <a:r>
              <a:rPr lang="it-IT" sz="1600" dirty="0"/>
              <a:t> V'</a:t>
            </a:r>
            <a:r>
              <a:rPr lang="it-IT" sz="1600" baseline="-25000" dirty="0"/>
              <a:t>in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introduced</a:t>
            </a:r>
            <a:r>
              <a:rPr lang="it-IT" sz="1600" dirty="0"/>
              <a:t> from the top, </a:t>
            </a:r>
            <a:r>
              <a:rPr lang="it-IT" sz="1600" dirty="0" err="1"/>
              <a:t>while</a:t>
            </a:r>
            <a:r>
              <a:rPr lang="it-IT" sz="1600" dirty="0"/>
              <a:t> a port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at</a:t>
            </a:r>
            <a:r>
              <a:rPr lang="it-IT" sz="1600" dirty="0"/>
              <a:t> the bottom, </a:t>
            </a:r>
            <a:r>
              <a:rPr lang="it-IT" sz="1600" dirty="0" err="1"/>
              <a:t>corresponding</a:t>
            </a:r>
            <a:r>
              <a:rPr lang="it-IT" sz="1600" dirty="0"/>
              <a:t> to the vertex of the </a:t>
            </a:r>
            <a:r>
              <a:rPr lang="it-IT" sz="1600" dirty="0" err="1"/>
              <a:t>cone</a:t>
            </a:r>
            <a:r>
              <a:rPr lang="it-IT" sz="1600" dirty="0"/>
              <a:t>, from </a:t>
            </a:r>
            <a:r>
              <a:rPr lang="it-IT" sz="1600" dirty="0" err="1"/>
              <a:t>which</a:t>
            </a:r>
            <a:r>
              <a:rPr lang="it-IT" sz="1600" dirty="0"/>
              <a:t> a flow rate V’</a:t>
            </a:r>
            <a:r>
              <a:rPr lang="it-IT" sz="1600" baseline="-25000" dirty="0"/>
              <a:t>out</a:t>
            </a:r>
            <a:r>
              <a:rPr lang="it-IT" sz="1600" dirty="0"/>
              <a:t> exits.</a:t>
            </a:r>
          </a:p>
          <a:p>
            <a:pPr algn="just"/>
            <a:r>
              <a:rPr lang="it-IT" sz="1600" dirty="0"/>
              <a:t>A </a:t>
            </a:r>
            <a:r>
              <a:rPr lang="it-IT" sz="1600" dirty="0" err="1"/>
              <a:t>simple</a:t>
            </a:r>
            <a:r>
              <a:rPr lang="it-IT" sz="1600" dirty="0"/>
              <a:t> </a:t>
            </a:r>
            <a:r>
              <a:rPr lang="it-IT" sz="1600" dirty="0" err="1"/>
              <a:t>chemical</a:t>
            </a:r>
            <a:r>
              <a:rPr lang="it-IT" sz="1600" dirty="0"/>
              <a:t> reaction A → </a:t>
            </a:r>
            <a:r>
              <a:rPr lang="it-IT" sz="1600" dirty="0" err="1"/>
              <a:t>P</a:t>
            </a:r>
            <a:r>
              <a:rPr lang="it-IT" sz="1600" dirty="0"/>
              <a:t> </a:t>
            </a:r>
            <a:r>
              <a:rPr lang="it-IT" sz="1600" dirty="0" err="1"/>
              <a:t>occurs</a:t>
            </a:r>
            <a:r>
              <a:rPr lang="it-IT" sz="1600" dirty="0"/>
              <a:t>.</a:t>
            </a:r>
          </a:p>
          <a:p>
            <a:pPr algn="just"/>
            <a:endParaRPr lang="it-IT" sz="1600" dirty="0"/>
          </a:p>
          <a:p>
            <a:pPr algn="just"/>
            <a:r>
              <a:rPr lang="it-IT" sz="1600" dirty="0"/>
              <a:t>The </a:t>
            </a:r>
            <a:r>
              <a:rPr lang="it-IT" sz="1600" dirty="0" err="1"/>
              <a:t>variable</a:t>
            </a:r>
            <a:r>
              <a:rPr lang="it-IT" sz="1600" dirty="0"/>
              <a:t> </a:t>
            </a:r>
            <a:r>
              <a:rPr lang="it-IT" sz="1600" dirty="0" err="1"/>
              <a:t>that</a:t>
            </a:r>
            <a:r>
              <a:rPr lang="it-IT" sz="1600" dirty="0"/>
              <a:t> </a:t>
            </a:r>
            <a:r>
              <a:rPr lang="it-IT" sz="1600" dirty="0" err="1"/>
              <a:t>we</a:t>
            </a:r>
            <a:r>
              <a:rPr lang="it-IT" sz="1600" dirty="0"/>
              <a:t> </a:t>
            </a:r>
            <a:r>
              <a:rPr lang="it-IT" sz="1600" dirty="0" err="1"/>
              <a:t>intend</a:t>
            </a:r>
            <a:r>
              <a:rPr lang="it-IT" sz="1600" dirty="0"/>
              <a:t> to </a:t>
            </a:r>
            <a:r>
              <a:rPr lang="it-IT" sz="1600" dirty="0" err="1"/>
              <a:t>predict</a:t>
            </a:r>
            <a:r>
              <a:rPr lang="it-IT" sz="1600" dirty="0"/>
              <a:t> with the model </a:t>
            </a:r>
            <a:r>
              <a:rPr lang="it-IT" sz="1600" dirty="0" err="1"/>
              <a:t>is</a:t>
            </a:r>
            <a:r>
              <a:rPr lang="it-IT" sz="1600" dirty="0"/>
              <a:t> the </a:t>
            </a:r>
            <a:r>
              <a:rPr lang="it-IT" sz="1600" dirty="0" err="1"/>
              <a:t>concentration</a:t>
            </a:r>
            <a:r>
              <a:rPr lang="it-IT" sz="1600" dirty="0"/>
              <a:t> of </a:t>
            </a:r>
            <a:r>
              <a:rPr lang="it-IT" sz="1600" dirty="0" err="1"/>
              <a:t>unreacted</a:t>
            </a:r>
            <a:r>
              <a:rPr lang="it-IT" sz="1600" dirty="0"/>
              <a:t> A C</a:t>
            </a:r>
            <a:r>
              <a:rPr lang="it-IT" sz="1600" baseline="-25000" dirty="0"/>
              <a:t>a</a:t>
            </a:r>
            <a:r>
              <a:rPr lang="it-IT" sz="1600" dirty="0"/>
              <a:t>(t).</a:t>
            </a:r>
          </a:p>
          <a:p>
            <a:pPr algn="just"/>
            <a:r>
              <a:rPr lang="it-IT" sz="1600" dirty="0"/>
              <a:t>The following </a:t>
            </a:r>
            <a:r>
              <a:rPr lang="it-IT" sz="1600" b="1" dirty="0" err="1"/>
              <a:t>assumptions</a:t>
            </a:r>
            <a:r>
              <a:rPr lang="it-IT" sz="1600" dirty="0"/>
              <a:t> </a:t>
            </a:r>
            <a:r>
              <a:rPr lang="it-IT" sz="1600" dirty="0" err="1"/>
              <a:t>hold</a:t>
            </a:r>
            <a:r>
              <a:rPr lang="it-IT" sz="1600" dirty="0"/>
              <a:t>:</a:t>
            </a:r>
          </a:p>
          <a:p>
            <a:pPr algn="just"/>
            <a:endParaRPr lang="it-IT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The </a:t>
            </a:r>
            <a:r>
              <a:rPr lang="it-IT" sz="1600" dirty="0" err="1"/>
              <a:t>density</a:t>
            </a:r>
            <a:r>
              <a:rPr lang="it-IT" sz="1600" dirty="0"/>
              <a:t> of the </a:t>
            </a:r>
            <a:r>
              <a:rPr lang="it-IT" sz="1600" dirty="0" err="1"/>
              <a:t>liquid</a:t>
            </a:r>
            <a:r>
              <a:rPr lang="it-IT" sz="1600" dirty="0"/>
              <a:t> </a:t>
            </a:r>
            <a:r>
              <a:rPr lang="el-GR" sz="1600" dirty="0"/>
              <a:t>ρ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constant</a:t>
            </a:r>
            <a:r>
              <a:rPr lang="it-IT" sz="1600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The system </a:t>
            </a:r>
            <a:r>
              <a:rPr lang="it-IT" sz="1600" dirty="0" err="1"/>
              <a:t>is</a:t>
            </a:r>
            <a:r>
              <a:rPr lang="it-IT" sz="1600" dirty="0"/>
              <a:t> </a:t>
            </a:r>
            <a:r>
              <a:rPr lang="it-IT" sz="1600" dirty="0" err="1"/>
              <a:t>isothermal</a:t>
            </a:r>
            <a:r>
              <a:rPr lang="it-IT" sz="1600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The volume and the </a:t>
            </a:r>
            <a:r>
              <a:rPr lang="it-IT" sz="1600" dirty="0" err="1"/>
              <a:t>height</a:t>
            </a:r>
            <a:r>
              <a:rPr lang="it-IT" sz="1600" dirty="0"/>
              <a:t> h are </a:t>
            </a:r>
            <a:r>
              <a:rPr lang="it-IT" sz="1600" dirty="0" err="1"/>
              <a:t>constant</a:t>
            </a:r>
            <a:r>
              <a:rPr lang="it-IT" sz="1600" dirty="0"/>
              <a:t>, </a:t>
            </a:r>
            <a:r>
              <a:rPr lang="it-IT" sz="1600" dirty="0" err="1"/>
              <a:t>therefore</a:t>
            </a:r>
            <a:r>
              <a:rPr lang="it-IT" sz="1600" dirty="0"/>
              <a:t> the </a:t>
            </a:r>
            <a:r>
              <a:rPr lang="it-IT" sz="1600" dirty="0" err="1"/>
              <a:t>volumetric</a:t>
            </a:r>
            <a:r>
              <a:rPr lang="it-IT" sz="1600" dirty="0"/>
              <a:t> flow rate V’</a:t>
            </a:r>
            <a:r>
              <a:rPr lang="it-IT" sz="1600" baseline="-25000" dirty="0"/>
              <a:t>in</a:t>
            </a:r>
            <a:r>
              <a:rPr lang="it-IT" sz="1600" dirty="0"/>
              <a:t>=V’</a:t>
            </a:r>
            <a:r>
              <a:rPr lang="it-IT" sz="1600" baseline="-25000" dirty="0"/>
              <a:t>out </a:t>
            </a:r>
            <a:r>
              <a:rPr lang="it-IT" sz="1600" dirty="0"/>
              <a:t>=V'=</a:t>
            </a:r>
            <a:r>
              <a:rPr lang="it-IT" sz="1600" dirty="0" err="1"/>
              <a:t>constant</a:t>
            </a:r>
            <a:r>
              <a:rPr lang="it-IT" sz="1600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The reaction </a:t>
            </a:r>
            <a:r>
              <a:rPr lang="it-IT" sz="1600" dirty="0" err="1"/>
              <a:t>kinetics</a:t>
            </a:r>
            <a:r>
              <a:rPr lang="it-IT" sz="1600" dirty="0"/>
              <a:t> </a:t>
            </a:r>
            <a:r>
              <a:rPr lang="it-IT" sz="1600" dirty="0" err="1"/>
              <a:t>is</a:t>
            </a:r>
            <a:r>
              <a:rPr lang="it-IT" sz="1600" dirty="0"/>
              <a:t> linear, i.e., (-</a:t>
            </a:r>
            <a:r>
              <a:rPr lang="it-IT" sz="1600" dirty="0" err="1"/>
              <a:t>r</a:t>
            </a:r>
            <a:r>
              <a:rPr lang="it-IT" sz="1600" baseline="-25000" dirty="0" err="1"/>
              <a:t>A</a:t>
            </a:r>
            <a:r>
              <a:rPr lang="it-IT" sz="1600" dirty="0"/>
              <a:t>)=</a:t>
            </a:r>
            <a:r>
              <a:rPr lang="it-IT" sz="1600" dirty="0" err="1"/>
              <a:t>kC</a:t>
            </a:r>
            <a:r>
              <a:rPr lang="it-IT" sz="1600" baseline="-25000" dirty="0" err="1"/>
              <a:t>a</a:t>
            </a:r>
            <a:r>
              <a:rPr lang="it-IT" sz="1600" dirty="0"/>
              <a:t>(t).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1" y="1716911"/>
            <a:ext cx="470770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0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05/06/2020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AE49E8-88C7-4F23-9728-83B203C0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Process Instrumentation and Control - Prof. M. </a:t>
            </a:r>
            <a:r>
              <a:rPr lang="en-US" dirty="0" err="1"/>
              <a:t>Miccio</a:t>
            </a:r>
            <a:endParaRPr lang="it-IT" dirty="0"/>
          </a:p>
        </p:txBody>
      </p:sp>
      <p:sp>
        <p:nvSpPr>
          <p:cNvPr id="19461" name="Segnaposto numero diapositiva 6">
            <a:extLst>
              <a:ext uri="{FF2B5EF4-FFF2-40B4-BE49-F238E27FC236}">
                <a16:creationId xmlns:a16="http://schemas.microsoft.com/office/drawing/2014/main" id="{2B2C1EDE-705C-4D2E-B0C0-0BCED39E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8700373-98E7-4484-9702-ED4DB0B7E4C9}" type="slidenum">
              <a:rPr lang="it-IT" altLang="it-IT">
                <a:latin typeface="Arial" panose="020B0604020202020204" pitchFamily="34" charset="0"/>
              </a:rPr>
              <a:pPr eaLnBrk="1" hangingPunct="1"/>
              <a:t>2</a:t>
            </a:fld>
            <a:endParaRPr lang="it-IT" altLang="it-IT" dirty="0">
              <a:latin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1" y="533400"/>
            <a:ext cx="4707704" cy="360000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FD099A90-0DFB-40BF-B0B0-DAD66555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875"/>
            <a:ext cx="9144000" cy="720000"/>
          </a:xfrm>
        </p:spPr>
        <p:txBody>
          <a:bodyPr/>
          <a:lstStyle/>
          <a:p>
            <a:r>
              <a:rPr lang="it-IT" altLang="it-IT" sz="30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Dynamic </a:t>
            </a:r>
            <a:r>
              <a:rPr lang="it-IT" altLang="it-IT" sz="3200" b="1" dirty="0" err="1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mathematical</a:t>
            </a:r>
            <a:r>
              <a:rPr lang="it-IT" altLang="it-IT" sz="3200" b="1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model </a:t>
            </a:r>
            <a:endParaRPr lang="it-IT" altLang="it-IT" sz="3000" b="1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731875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C00000"/>
                </a:solidFill>
              </a:rPr>
              <a:t>Assumptions: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Constant physical properties;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Constant volume;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Perfect cone tank;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Well mixed;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No shaft work;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No heat of reaction;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Constant temperature;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k not a f(t);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No evaporation.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971800" y="731875"/>
            <a:ext cx="29718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>
                <a:solidFill>
                  <a:srgbClr val="C00000"/>
                </a:solidFill>
              </a:rPr>
              <a:t>Units: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</a:t>
            </a:r>
            <a:r>
              <a:rPr lang="en-US" sz="1600" baseline="-25000" dirty="0"/>
              <a:t>ao</a:t>
            </a:r>
            <a:r>
              <a:rPr lang="en-US" sz="1600" dirty="0"/>
              <a:t>, C</a:t>
            </a:r>
            <a:r>
              <a:rPr lang="en-US" sz="1600" baseline="-25000" dirty="0"/>
              <a:t>a</a:t>
            </a:r>
            <a:r>
              <a:rPr lang="en-US" sz="1600" dirty="0"/>
              <a:t> [=] moles/L;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V’ = F [=] L/s;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V [=] L;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h, r [=] </a:t>
            </a:r>
            <a:r>
              <a:rPr lang="en-US" sz="1600" dirty="0" err="1"/>
              <a:t>dm</a:t>
            </a:r>
            <a:r>
              <a:rPr lang="en-US" sz="1600" dirty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t [=] 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k [=] 1/s;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/>
              <a:t>r</a:t>
            </a:r>
            <a:r>
              <a:rPr lang="en-US" sz="1600" baseline="-25000" dirty="0" err="1"/>
              <a:t>A</a:t>
            </a:r>
            <a:r>
              <a:rPr lang="en-US" sz="1600" dirty="0"/>
              <a:t>(t) [=] mol/(s*L).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just"/>
            <a:r>
              <a:rPr lang="en-US" sz="1600" b="1" dirty="0">
                <a:solidFill>
                  <a:srgbClr val="C00000"/>
                </a:solidFill>
              </a:rPr>
              <a:t>Initial Condition: </a:t>
            </a:r>
            <a:r>
              <a:rPr lang="it-IT" sz="1600" dirty="0"/>
              <a:t>C</a:t>
            </a:r>
            <a:r>
              <a:rPr lang="it-IT" sz="1600" baseline="-25000" dirty="0"/>
              <a:t>a0</a:t>
            </a:r>
            <a:r>
              <a:rPr lang="it-IT" sz="1600" dirty="0"/>
              <a:t>(0)=C</a:t>
            </a:r>
            <a:r>
              <a:rPr lang="it-IT" sz="1600" baseline="-25000" dirty="0"/>
              <a:t>as</a:t>
            </a:r>
            <a:endParaRPr lang="en-US" sz="1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llaDiTesto 3"/>
              <p:cNvSpPr txBox="1"/>
              <p:nvPr/>
            </p:nvSpPr>
            <p:spPr>
              <a:xfrm>
                <a:off x="137712" y="3625572"/>
                <a:ext cx="8106578" cy="28175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𝑀𝑎𝑠𝑠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𝑐𝑜𝑛𝑠𝑒𝑟𝑣𝑎𝑡𝑖𝑜𝑛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𝑙𝑎𝑤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𝐼𝑁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sz="2000" i="1" smtClean="0">
                          <a:latin typeface="Cambria Math" panose="02040503050406030204" pitchFamily="18" charset="0"/>
                        </a:rPr>
                        <m:t>𝑂𝑈𝑇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𝐺𝐸𝑁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𝐴𝐶𝐶</m:t>
                      </m:r>
                    </m:oMath>
                  </m:oMathPara>
                </a14:m>
                <a:endParaRPr lang="it-IT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𝑀𝑜𝑙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𝐼𝑁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:   </m:t>
                      </m:r>
                      <m:acc>
                        <m:accPr>
                          <m:chr m:val="̅"/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𝑀𝑜𝑙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𝑒𝑠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𝑂𝑈𝑇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:   </m:t>
                      </m:r>
                      <m:acc>
                        <m:accPr>
                          <m:chr m:val="̅"/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𝐴𝑐𝑐𝑢𝑚𝑢𝑙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𝑎𝑡𝑖𝑜𝑛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:   </m:t>
                      </m:r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it-IT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∎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𝐺𝑒𝑛𝑒𝑟𝑎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𝑖𝑜𝑛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t-IT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it-IT" sz="20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e>
                      </m:acc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∙∆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+∆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it-IT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𝐷𝑖𝑣𝑖𝑑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𝑖𝑛𝑔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it-IT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𝑏𝑦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∆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→0</m:t>
                      </m:r>
                    </m:oMath>
                  </m:oMathPara>
                </a14:m>
                <a:endParaRPr lang="it-IT" sz="1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12" y="3625572"/>
                <a:ext cx="8106578" cy="2817566"/>
              </a:xfrm>
              <a:prstGeom prst="rect">
                <a:avLst/>
              </a:prstGeom>
              <a:blipFill>
                <a:blip r:embed="rId4"/>
                <a:stretch>
                  <a:fillRect l="-1097" t="-3139" r="-6583" b="-3991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>
            <a:extLst>
              <a:ext uri="{FF2B5EF4-FFF2-40B4-BE49-F238E27FC236}">
                <a16:creationId xmlns:a16="http://schemas.microsoft.com/office/drawing/2014/main" id="{250B5791-9C78-8434-492C-A1DEBC105B04}"/>
              </a:ext>
            </a:extLst>
          </p:cNvPr>
          <p:cNvSpPr txBox="1"/>
          <p:nvPr/>
        </p:nvSpPr>
        <p:spPr>
          <a:xfrm>
            <a:off x="0" y="3295543"/>
            <a:ext cx="4294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800" b="1" dirty="0">
                <a:solidFill>
                  <a:srgbClr val="C00000"/>
                </a:solidFill>
              </a:rPr>
              <a:t>𝐵a𝑙𝑎𝑛𝑐e on the 𝑐𝑜𝑚𝑝𝑜𝑛𝑒𝑛𝑡 𝐴</a:t>
            </a:r>
          </a:p>
        </p:txBody>
      </p:sp>
    </p:spTree>
    <p:extLst>
      <p:ext uri="{BB962C8B-B14F-4D97-AF65-F5344CB8AC3E}">
        <p14:creationId xmlns:p14="http://schemas.microsoft.com/office/powerpoint/2010/main" val="131844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egnaposto data 4">
            <a:extLst>
              <a:ext uri="{FF2B5EF4-FFF2-40B4-BE49-F238E27FC236}">
                <a16:creationId xmlns:a16="http://schemas.microsoft.com/office/drawing/2014/main" id="{D8DCC4BF-3D6F-47BC-AA60-E821EC1319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05/06/2020</a:t>
            </a:r>
            <a:endParaRPr lang="it-IT" altLang="it-IT" dirty="0">
              <a:latin typeface="Arial" panose="020B0604020202020204" pitchFamily="34" charset="0"/>
            </a:endParaRP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AE49E8-88C7-4F23-9728-83B203C0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Process Instrumentation and Control - Prof. M. </a:t>
            </a:r>
            <a:r>
              <a:rPr lang="en-US" dirty="0" err="1"/>
              <a:t>Miccio</a:t>
            </a:r>
            <a:endParaRPr lang="it-IT" dirty="0"/>
          </a:p>
        </p:txBody>
      </p:sp>
      <p:sp>
        <p:nvSpPr>
          <p:cNvPr id="19461" name="Segnaposto numero diapositiva 6">
            <a:extLst>
              <a:ext uri="{FF2B5EF4-FFF2-40B4-BE49-F238E27FC236}">
                <a16:creationId xmlns:a16="http://schemas.microsoft.com/office/drawing/2014/main" id="{2B2C1EDE-705C-4D2E-B0C0-0BCED39E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8700373-98E7-4484-9702-ED4DB0B7E4C9}" type="slidenum">
              <a:rPr lang="it-IT" altLang="it-IT">
                <a:latin typeface="Arial" panose="020B0604020202020204" pitchFamily="34" charset="0"/>
              </a:rPr>
              <a:pPr eaLnBrk="1" hangingPunct="1"/>
              <a:t>3</a:t>
            </a:fld>
            <a:endParaRPr lang="it-IT" altLang="it-IT" dirty="0">
              <a:latin typeface="Arial" panose="020B0604020202020204" pitchFamily="34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1" y="0"/>
            <a:ext cx="4707704" cy="36000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92942" y="3951982"/>
            <a:ext cx="8938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err="1"/>
              <a:t>It</a:t>
            </a:r>
            <a:r>
              <a:rPr lang="it-IT" sz="1600" dirty="0"/>
              <a:t> can be </a:t>
            </a:r>
            <a:r>
              <a:rPr lang="it-IT" sz="1600" dirty="0" err="1"/>
              <a:t>said</a:t>
            </a:r>
            <a:r>
              <a:rPr lang="it-IT" sz="1600" dirty="0"/>
              <a:t> </a:t>
            </a:r>
            <a:r>
              <a:rPr lang="it-IT" sz="1600" dirty="0" err="1"/>
              <a:t>that</a:t>
            </a:r>
            <a:r>
              <a:rPr lang="it-IT" sz="1600" dirty="0"/>
              <a:t> the system </a:t>
            </a:r>
            <a:r>
              <a:rPr lang="it-IT" sz="1600" dirty="0" err="1"/>
              <a:t>corresponds</a:t>
            </a:r>
            <a:r>
              <a:rPr lang="it-IT" sz="1600" dirty="0"/>
              <a:t> to a first-order, linear, non-</a:t>
            </a:r>
            <a:r>
              <a:rPr lang="it-IT" sz="1600" dirty="0" err="1"/>
              <a:t>homogeneous</a:t>
            </a:r>
            <a:r>
              <a:rPr lang="it-IT" sz="1600" dirty="0"/>
              <a:t> model with </a:t>
            </a:r>
            <a:r>
              <a:rPr lang="it-IT" sz="1600" dirty="0" err="1"/>
              <a:t>constant</a:t>
            </a:r>
            <a:r>
              <a:rPr lang="it-IT" sz="1600" dirty="0"/>
              <a:t> </a:t>
            </a:r>
            <a:r>
              <a:rPr lang="it-IT" sz="1600" dirty="0" err="1"/>
              <a:t>coefficients</a:t>
            </a:r>
            <a:r>
              <a:rPr lang="it-IT" sz="1600" dirty="0"/>
              <a:t>. </a:t>
            </a:r>
            <a:r>
              <a:rPr lang="it-IT" sz="1600" dirty="0" err="1"/>
              <a:t>Clearly</a:t>
            </a:r>
            <a:r>
              <a:rPr lang="it-IT" sz="1600" dirty="0"/>
              <a:t> C</a:t>
            </a:r>
            <a:r>
              <a:rPr lang="it-IT" sz="1600" baseline="-25000" dirty="0"/>
              <a:t>a</a:t>
            </a:r>
            <a:r>
              <a:rPr lang="it-IT" sz="1600" dirty="0"/>
              <a:t>(t) </a:t>
            </a:r>
            <a:r>
              <a:rPr lang="it-IT" sz="1600" dirty="0" err="1"/>
              <a:t>represents</a:t>
            </a:r>
            <a:r>
              <a:rPr lang="it-IT" sz="1600" dirty="0"/>
              <a:t> the </a:t>
            </a:r>
            <a:r>
              <a:rPr lang="it-IT" sz="1600" dirty="0" err="1"/>
              <a:t>dynamic</a:t>
            </a:r>
            <a:r>
              <a:rPr lang="it-IT" sz="1600" dirty="0"/>
              <a:t> </a:t>
            </a:r>
            <a:r>
              <a:rPr lang="it-IT" sz="1600" dirty="0" err="1"/>
              <a:t>response</a:t>
            </a:r>
            <a:r>
              <a:rPr lang="it-IT" sz="1600" dirty="0"/>
              <a:t> y(t) and C</a:t>
            </a:r>
            <a:r>
              <a:rPr lang="it-IT" sz="1600" baseline="-25000" dirty="0"/>
              <a:t>a0</a:t>
            </a:r>
            <a:r>
              <a:rPr lang="it-IT" sz="1600" dirty="0"/>
              <a:t>(t) </a:t>
            </a:r>
            <a:r>
              <a:rPr lang="it-IT" sz="1600" dirty="0" err="1"/>
              <a:t>represents</a:t>
            </a:r>
            <a:r>
              <a:rPr lang="it-IT" sz="1600" dirty="0"/>
              <a:t> the </a:t>
            </a:r>
            <a:r>
              <a:rPr lang="it-IT" sz="1600" dirty="0">
                <a:solidFill>
                  <a:srgbClr val="006600"/>
                </a:solidFill>
              </a:rPr>
              <a:t>forcing </a:t>
            </a:r>
            <a:r>
              <a:rPr lang="it-IT" sz="1600" dirty="0" err="1">
                <a:solidFill>
                  <a:srgbClr val="006600"/>
                </a:solidFill>
              </a:rPr>
              <a:t>function</a:t>
            </a:r>
            <a:r>
              <a:rPr lang="it-IT" sz="1600" dirty="0">
                <a:solidFill>
                  <a:srgbClr val="006600"/>
                </a:solidFill>
              </a:rPr>
              <a:t> </a:t>
            </a:r>
            <a:r>
              <a:rPr lang="it-IT" sz="1600" dirty="0" err="1"/>
              <a:t>f</a:t>
            </a:r>
            <a:r>
              <a:rPr lang="it-IT" sz="1600" dirty="0"/>
              <a:t>(t) </a:t>
            </a:r>
            <a:r>
              <a:rPr lang="it-IT" sz="1600" dirty="0" err="1"/>
              <a:t>that</a:t>
            </a:r>
            <a:r>
              <a:rPr lang="it-IT" sz="1600" dirty="0"/>
              <a:t> can be, for </a:t>
            </a:r>
            <a:r>
              <a:rPr lang="it-IT" sz="1600" dirty="0" err="1"/>
              <a:t>example</a:t>
            </a:r>
            <a:r>
              <a:rPr lang="it-IT" sz="1600" dirty="0"/>
              <a:t>, a step.</a:t>
            </a:r>
          </a:p>
          <a:p>
            <a:pPr algn="just"/>
            <a:r>
              <a:rPr lang="it-IT" sz="1600" dirty="0"/>
              <a:t>The system </a:t>
            </a:r>
            <a:r>
              <a:rPr lang="it-IT" sz="1600" dirty="0" err="1">
                <a:solidFill>
                  <a:srgbClr val="006600"/>
                </a:solidFill>
              </a:rPr>
              <a:t>parameters</a:t>
            </a:r>
            <a:r>
              <a:rPr lang="it-IT" sz="1600" dirty="0"/>
              <a:t> are: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7DCCCDEF-3E4F-5CB3-D186-3D5587110B72}"/>
              </a:ext>
            </a:extLst>
          </p:cNvPr>
          <p:cNvGrpSpPr/>
          <p:nvPr/>
        </p:nvGrpSpPr>
        <p:grpSpPr>
          <a:xfrm>
            <a:off x="152400" y="0"/>
            <a:ext cx="5841160" cy="4000711"/>
            <a:chOff x="3171" y="2264"/>
            <a:chExt cx="5841160" cy="400071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CasellaDiTesto 3"/>
                <p:cNvSpPr txBox="1"/>
                <p:nvPr/>
              </p:nvSpPr>
              <p:spPr>
                <a:xfrm>
                  <a:off x="4271" y="2264"/>
                  <a:ext cx="5840060" cy="40007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f>
                          <m:f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it-IT" sz="20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𝑇h𝑒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𝑟𝑒𝑎𝑐𝑡𝑖𝑜𝑛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𝑘𝑖𝑛𝑒𝑡𝑖𝑐𝑠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𝑖𝑠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𝑙𝑖𝑛𝑒𝑎𝑟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: 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it-IT" sz="20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𝑉</m:t>
                        </m:r>
                        <m:f>
                          <m:f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</m:oMath>
                    </m:oMathPara>
                  </a14:m>
                  <a:endParaRPr lang="it-IT" sz="20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𝑉</m:t>
                        </m:r>
                        <m:f>
                          <m:f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d>
                          <m:d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𝑘𝑉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it-IT" sz="200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𝑑𝑖𝑣𝑖𝑑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𝑖𝑛𝑔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𝑏𝑦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𝑘𝑉</m:t>
                            </m:r>
                          </m:e>
                        </m:d>
                      </m:oMath>
                    </m:oMathPara>
                  </a14:m>
                  <a:endParaRPr lang="it-IT" sz="200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𝑘𝑉</m:t>
                            </m:r>
                          </m:den>
                        </m:f>
                        <m:f>
                          <m:f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num>
                          <m:den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  <m:t>𝑘𝑉</m:t>
                            </m:r>
                          </m:den>
                        </m:f>
                        <m:sSub>
                          <m:sSub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          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𝑒𝑞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. 1</m:t>
                        </m:r>
                      </m:oMath>
                    </m:oMathPara>
                  </a14:m>
                  <a:endParaRPr lang="it-IT" sz="200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𝑠𝑡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𝑜𝑟𝑑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𝑒𝑟</m:t>
                        </m:r>
                      </m:oMath>
                    </m:oMathPara>
                  </a14:m>
                  <a:endParaRPr lang="it-IT" sz="2000" b="0" i="1" dirty="0"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f>
                          <m:f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d>
                          <m:d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r>
                          <a:rPr lang="it-IT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groupChr>
                          <m:groupChrPr>
                            <m:chr m:val="→"/>
                            <m:vertJc m:val="bot"/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 m:alnAt="2"/>
                              </m:rP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ℒ</m:t>
                            </m:r>
                          </m:e>
                        </m:groupChr>
                        <m:r>
                          <a:rPr lang="it-IT" sz="2000" i="1">
                            <a:latin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ctrlPr>
                              <a:rPr lang="it-IT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̅"/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acc>
                              <m:accPr>
                                <m:chr m:val="̅"/>
                                <m:ctrlP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</m:acc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it-IT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it-IT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it-IT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t-I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it-IT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it-IT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oMath>
                    </m:oMathPara>
                  </a14:m>
                  <a:endParaRPr lang="it-IT" sz="2000" b="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4" name="CasellaDiTesto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71" y="2264"/>
                  <a:ext cx="5840060" cy="4000711"/>
                </a:xfrm>
                <a:prstGeom prst="rect">
                  <a:avLst/>
                </a:prstGeom>
                <a:blipFill>
                  <a:blip r:embed="rId4"/>
                  <a:stretch>
                    <a:fillRect l="-1739" b="-2222"/>
                  </a:stretch>
                </a:blipFill>
              </p:spPr>
              <p:txBody>
                <a:bodyPr/>
                <a:lstStyle/>
                <a:p>
                  <a:r>
                    <a:rPr lang="it-I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Ovale 14"/>
            <p:cNvSpPr/>
            <p:nvPr/>
          </p:nvSpPr>
          <p:spPr bwMode="auto">
            <a:xfrm>
              <a:off x="3171" y="3479375"/>
              <a:ext cx="360000" cy="36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just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Ovale 15"/>
            <p:cNvSpPr/>
            <p:nvPr/>
          </p:nvSpPr>
          <p:spPr bwMode="auto">
            <a:xfrm>
              <a:off x="4950" y="2390900"/>
              <a:ext cx="900000" cy="720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just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Ovale 16"/>
            <p:cNvSpPr/>
            <p:nvPr/>
          </p:nvSpPr>
          <p:spPr bwMode="auto">
            <a:xfrm>
              <a:off x="2695691" y="2385950"/>
              <a:ext cx="900000" cy="72000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just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Ovale 17"/>
            <p:cNvSpPr/>
            <p:nvPr/>
          </p:nvSpPr>
          <p:spPr bwMode="auto">
            <a:xfrm>
              <a:off x="2162504" y="3477400"/>
              <a:ext cx="360000" cy="360000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342900" marR="0" indent="-342900" algn="just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 typeface="Times New Roman" panose="02020603050405020304" pitchFamily="18" charset="0"/>
                <a:buNone/>
                <a:tabLst/>
              </a:pPr>
              <a:endParaRPr kumimoji="0" 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sellaDiTesto 2"/>
              <p:cNvSpPr txBox="1"/>
              <p:nvPr/>
            </p:nvSpPr>
            <p:spPr>
              <a:xfrm>
                <a:off x="1212785" y="4918705"/>
                <a:ext cx="6947030" cy="1668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𝑘𝑉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d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𝑎𝑑𝑖𝑚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it-I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l-G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. 1</m:t>
                          </m:r>
                        </m:e>
                      </m:d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it-IT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𝑘𝑉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d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t-IT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𝑟𝑎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𝑠𝑓𝑒𝑟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𝐹𝑢𝑛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𝑐𝑡𝑖𝑜𝑛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it-IT" sz="2000" i="1">
                          <a:latin typeface="Cambria Math" panose="02040503050406030204" pitchFamily="18" charset="0"/>
                        </a:rPr>
                        <m:t>𝐺</m:t>
                      </m:r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acc>
                            <m:accPr>
                              <m:chr m:val="̅"/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it-IT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t-IT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𝑘𝑉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0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</a:rPr>
                                    <m:t>𝑘𝑉</m:t>
                                  </m:r>
                                </m:den>
                              </m:f>
                            </m:e>
                          </m:d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it-IT" sz="2000" dirty="0"/>
              </a:p>
            </p:txBody>
          </p:sp>
        </mc:Choice>
        <mc:Fallback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785" y="4918705"/>
                <a:ext cx="6947030" cy="1668790"/>
              </a:xfrm>
              <a:prstGeom prst="rect">
                <a:avLst/>
              </a:prstGeom>
              <a:blipFill>
                <a:blip r:embed="rId5"/>
                <a:stretch>
                  <a:fillRect l="-1277" b="-45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70683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1">
  <a:themeElements>
    <a:clrScheme name="Presentazion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Presentazion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ndscape colorato UniSA ">
  <a:themeElements>
    <a:clrScheme name="landscape colorato UniSA 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ndscape colorato UniSA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anose="02020603050405020304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ts val="600"/>
          </a:spcAft>
          <a:buClrTx/>
          <a:buSzTx/>
          <a:buFont typeface="Times New Roman" panose="02020603050405020304" pitchFamily="18" charset="0"/>
          <a:buNone/>
          <a:tabLst/>
          <a:defRPr kumimoji="0" lang="it-IT" alt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landscape colorato UniSA 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ndscape colorato UniSA 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ndscape colorato UniSA 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zione standard1" id="{6D00FBA3-E5AB-4241-8EF4-FB519331C1C2}" vid="{27C3BB46-0A85-4AFE-B4C2-60679BCC766F}"/>
    </a:ext>
  </a:extLst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31529345673F45BF41F6FBA4DC80B9" ma:contentTypeVersion="4" ma:contentTypeDescription="Creare un nuovo documento." ma:contentTypeScope="" ma:versionID="acb8db340d3c9709d626c72d08269c21">
  <xsd:schema xmlns:xsd="http://www.w3.org/2001/XMLSchema" xmlns:xs="http://www.w3.org/2001/XMLSchema" xmlns:p="http://schemas.microsoft.com/office/2006/metadata/properties" xmlns:ns2="d54f1461-e3e4-4ad9-b521-aa6eb6314bb8" targetNamespace="http://schemas.microsoft.com/office/2006/metadata/properties" ma:root="true" ma:fieldsID="ac2cdacb403db2db6445bc65ea8c5a16" ns2:_="">
    <xsd:import namespace="d54f1461-e3e4-4ad9-b521-aa6eb6314b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f1461-e3e4-4ad9-b521-aa6eb6314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3015C3-476E-4369-856B-14ADDB45E9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46EAA1-3F19-444F-AB65-CBC4B0FB97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E2B635-C654-4059-8C0A-7CCF0E777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4f1461-e3e4-4ad9-b521-aa6eb6314b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Presentazione1</Template>
  <TotalTime>13936</TotalTime>
  <Words>633</Words>
  <Application>Microsoft Macintosh PowerPoint</Application>
  <PresentationFormat>Presentazione su schermo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4</vt:i4>
      </vt:variant>
      <vt:variant>
        <vt:lpstr>Titoli diapositive</vt:lpstr>
      </vt:variant>
      <vt:variant>
        <vt:i4>3</vt:i4>
      </vt:variant>
    </vt:vector>
  </HeadingPairs>
  <TitlesOfParts>
    <vt:vector size="11" baseType="lpstr">
      <vt:lpstr>Arial</vt:lpstr>
      <vt:lpstr>Cambria Math</vt:lpstr>
      <vt:lpstr>Tahoma</vt:lpstr>
      <vt:lpstr>Times New Roman</vt:lpstr>
      <vt:lpstr>Presentazione1</vt:lpstr>
      <vt:lpstr>Personalizza struttura</vt:lpstr>
      <vt:lpstr>1_Personalizza struttura</vt:lpstr>
      <vt:lpstr>landscape colorato UniSA </vt:lpstr>
      <vt:lpstr>Written Test No.2 – Section 6: Development of a mathematical model of a lumped parameter system  (Compito d'esame del 27.07.2005 / Examination text of July 27, 2005)</vt:lpstr>
      <vt:lpstr>Dynamic mathematical model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Michele MICCIO</cp:lastModifiedBy>
  <cp:revision>683</cp:revision>
  <dcterms:created xsi:type="dcterms:W3CDTF">2007-09-20T14:40:27Z</dcterms:created>
  <dcterms:modified xsi:type="dcterms:W3CDTF">2023-03-09T15:21:43Z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0x0101005631529345673F45BF41F6FBA4DC80B9</vt:lpwstr>
  </property>
  <property fmtid="{D5CDD505-2E9C-101B-9397-08002B2CF9AE}" pid="3" name="Order">
    <vt:r8>37400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  <property fmtid="{D5CDD505-2E9C-101B-9397-08002B2CF9AE}" pid="11" name="ComplianceAssetId">
    <vt:lpwstr/>
  </property>
</Properties>
</file>