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media/audio1.bin" ContentType="audio/unknown"/>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media/audio2.bin" ContentType="audio/unknown"/>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1"/>
  </p:notesMasterIdLst>
  <p:handoutMasterIdLst>
    <p:handoutMasterId r:id="rId132"/>
  </p:handoutMasterIdLst>
  <p:sldIdLst>
    <p:sldId id="291" r:id="rId2"/>
    <p:sldId id="292" r:id="rId3"/>
    <p:sldId id="507" r:id="rId4"/>
    <p:sldId id="408" r:id="rId5"/>
    <p:sldId id="293" r:id="rId6"/>
    <p:sldId id="441" r:id="rId7"/>
    <p:sldId id="442" r:id="rId8"/>
    <p:sldId id="512" r:id="rId9"/>
    <p:sldId id="294" r:id="rId10"/>
    <p:sldId id="537" r:id="rId11"/>
    <p:sldId id="536" r:id="rId12"/>
    <p:sldId id="541" r:id="rId13"/>
    <p:sldId id="542" r:id="rId14"/>
    <p:sldId id="543" r:id="rId15"/>
    <p:sldId id="545" r:id="rId16"/>
    <p:sldId id="544" r:id="rId17"/>
    <p:sldId id="513" r:id="rId18"/>
    <p:sldId id="444" r:id="rId19"/>
    <p:sldId id="445" r:id="rId20"/>
    <p:sldId id="298" r:id="rId21"/>
    <p:sldId id="540" r:id="rId22"/>
    <p:sldId id="300" r:id="rId23"/>
    <p:sldId id="446" r:id="rId24"/>
    <p:sldId id="539" r:id="rId25"/>
    <p:sldId id="303" r:id="rId26"/>
    <p:sldId id="538" r:id="rId27"/>
    <p:sldId id="304" r:id="rId28"/>
    <p:sldId id="306" r:id="rId29"/>
    <p:sldId id="440" r:id="rId30"/>
    <p:sldId id="305" r:id="rId31"/>
    <p:sldId id="307" r:id="rId32"/>
    <p:sldId id="308" r:id="rId33"/>
    <p:sldId id="514" r:id="rId34"/>
    <p:sldId id="316" r:id="rId35"/>
    <p:sldId id="450" r:id="rId36"/>
    <p:sldId id="515" r:id="rId37"/>
    <p:sldId id="558" r:id="rId38"/>
    <p:sldId id="451" r:id="rId39"/>
    <p:sldId id="452" r:id="rId40"/>
    <p:sldId id="453" r:id="rId41"/>
    <p:sldId id="326" r:id="rId42"/>
    <p:sldId id="455" r:id="rId43"/>
    <p:sldId id="546" r:id="rId44"/>
    <p:sldId id="483" r:id="rId45"/>
    <p:sldId id="484" r:id="rId46"/>
    <p:sldId id="485" r:id="rId47"/>
    <p:sldId id="486" r:id="rId48"/>
    <p:sldId id="487" r:id="rId49"/>
    <p:sldId id="488" r:id="rId50"/>
    <p:sldId id="489" r:id="rId51"/>
    <p:sldId id="490" r:id="rId52"/>
    <p:sldId id="491" r:id="rId53"/>
    <p:sldId id="555" r:id="rId54"/>
    <p:sldId id="482" r:id="rId55"/>
    <p:sldId id="492" r:id="rId56"/>
    <p:sldId id="556" r:id="rId57"/>
    <p:sldId id="553" r:id="rId58"/>
    <p:sldId id="548" r:id="rId59"/>
    <p:sldId id="549" r:id="rId60"/>
    <p:sldId id="550" r:id="rId61"/>
    <p:sldId id="552" r:id="rId62"/>
    <p:sldId id="331" r:id="rId63"/>
    <p:sldId id="557" r:id="rId64"/>
    <p:sldId id="332" r:id="rId65"/>
    <p:sldId id="333" r:id="rId66"/>
    <p:sldId id="437" r:id="rId67"/>
    <p:sldId id="495" r:id="rId68"/>
    <p:sldId id="560" r:id="rId69"/>
    <p:sldId id="335" r:id="rId70"/>
    <p:sldId id="336" r:id="rId71"/>
    <p:sldId id="337" r:id="rId72"/>
    <p:sldId id="338" r:id="rId73"/>
    <p:sldId id="344" r:id="rId74"/>
    <p:sldId id="346" r:id="rId75"/>
    <p:sldId id="554" r:id="rId76"/>
    <p:sldId id="351" r:id="rId77"/>
    <p:sldId id="517" r:id="rId78"/>
    <p:sldId id="559" r:id="rId79"/>
    <p:sldId id="497" r:id="rId80"/>
    <p:sldId id="459" r:id="rId81"/>
    <p:sldId id="352" r:id="rId82"/>
    <p:sldId id="353" r:id="rId83"/>
    <p:sldId id="354" r:id="rId84"/>
    <p:sldId id="356" r:id="rId85"/>
    <p:sldId id="355" r:id="rId86"/>
    <p:sldId id="561" r:id="rId87"/>
    <p:sldId id="460" r:id="rId88"/>
    <p:sldId id="410" r:id="rId89"/>
    <p:sldId id="532" r:id="rId90"/>
    <p:sldId id="533" r:id="rId91"/>
    <p:sldId id="423" r:id="rId92"/>
    <p:sldId id="359" r:id="rId93"/>
    <p:sldId id="535" r:id="rId94"/>
    <p:sldId id="428" r:id="rId95"/>
    <p:sldId id="429" r:id="rId96"/>
    <p:sldId id="430" r:id="rId97"/>
    <p:sldId id="411" r:id="rId98"/>
    <p:sldId id="412" r:id="rId99"/>
    <p:sldId id="413" r:id="rId100"/>
    <p:sldId id="417" r:id="rId101"/>
    <p:sldId id="506" r:id="rId102"/>
    <p:sldId id="503" r:id="rId103"/>
    <p:sldId id="504" r:id="rId104"/>
    <p:sldId id="418" r:id="rId105"/>
    <p:sldId id="463" r:id="rId106"/>
    <p:sldId id="420" r:id="rId107"/>
    <p:sldId id="464" r:id="rId108"/>
    <p:sldId id="435" r:id="rId109"/>
    <p:sldId id="505" r:id="rId110"/>
    <p:sldId id="366" r:id="rId111"/>
    <p:sldId id="424" r:id="rId112"/>
    <p:sldId id="470" r:id="rId113"/>
    <p:sldId id="471" r:id="rId114"/>
    <p:sldId id="371" r:id="rId115"/>
    <p:sldId id="472" r:id="rId116"/>
    <p:sldId id="519" r:id="rId117"/>
    <p:sldId id="475" r:id="rId118"/>
    <p:sldId id="520" r:id="rId119"/>
    <p:sldId id="477" r:id="rId120"/>
    <p:sldId id="521" r:id="rId121"/>
    <p:sldId id="522" r:id="rId122"/>
    <p:sldId id="523" r:id="rId123"/>
    <p:sldId id="524" r:id="rId124"/>
    <p:sldId id="525" r:id="rId125"/>
    <p:sldId id="526" r:id="rId126"/>
    <p:sldId id="527" r:id="rId127"/>
    <p:sldId id="528" r:id="rId128"/>
    <p:sldId id="478" r:id="rId129"/>
    <p:sldId id="479" r:id="rId130"/>
  </p:sldIdLst>
  <p:sldSz cx="6858000" cy="9144000" type="screen4x3"/>
  <p:notesSz cx="9926638" cy="6797675"/>
  <p:defaultTextStyle>
    <a:defPPr>
      <a:defRPr lang="it-IT"/>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9900"/>
    <a:srgbClr val="800000"/>
    <a:srgbClr val="996633"/>
    <a:srgbClr val="990000"/>
    <a:srgbClr val="0000FF"/>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08" autoAdjust="0"/>
  </p:normalViewPr>
  <p:slideViewPr>
    <p:cSldViewPr>
      <p:cViewPr varScale="1">
        <p:scale>
          <a:sx n="50" d="100"/>
          <a:sy n="50" d="100"/>
        </p:scale>
        <p:origin x="-1362" y="-102"/>
      </p:cViewPr>
      <p:guideLst>
        <p:guide orient="horz" pos="2880"/>
        <p:guide pos="2160"/>
      </p:guideLst>
    </p:cSldViewPr>
  </p:slideViewPr>
  <p:notesTextViewPr>
    <p:cViewPr>
      <p:scale>
        <a:sx n="1" d="1"/>
        <a:sy n="1" d="1"/>
      </p:scale>
      <p:origin x="0" y="0"/>
    </p:cViewPr>
  </p:notesTextViewPr>
  <p:sorterViewPr>
    <p:cViewPr>
      <p:scale>
        <a:sx n="63" d="100"/>
        <a:sy n="63" d="100"/>
      </p:scale>
      <p:origin x="0" y="11340"/>
    </p:cViewPr>
  </p:sorterViewPr>
  <p:notesViewPr>
    <p:cSldViewPr>
      <p:cViewPr varScale="1">
        <p:scale>
          <a:sx n="86" d="100"/>
          <a:sy n="86" d="100"/>
        </p:scale>
        <p:origin x="-906" y="-72"/>
      </p:cViewPr>
      <p:guideLst>
        <p:guide orient="horz" pos="2141"/>
        <p:guide pos="3127"/>
      </p:guideLst>
    </p:cSldViewPr>
  </p:notesViewPr>
  <p:gridSpacing cx="360045" cy="36004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emf"/><Relationship Id="rId5" Type="http://schemas.openxmlformats.org/officeDocument/2006/relationships/image" Target="../media/image76.wmf"/><Relationship Id="rId4" Type="http://schemas.openxmlformats.org/officeDocument/2006/relationships/image" Target="../media/image7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wmf"/><Relationship Id="rId4" Type="http://schemas.openxmlformats.org/officeDocument/2006/relationships/image" Target="../media/image88.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91.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7.emf"/><Relationship Id="rId5" Type="http://schemas.openxmlformats.org/officeDocument/2006/relationships/image" Target="../media/image76.wmf"/><Relationship Id="rId4" Type="http://schemas.openxmlformats.org/officeDocument/2006/relationships/image" Target="../media/image7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0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emf"/><Relationship Id="rId6" Type="http://schemas.openxmlformats.org/officeDocument/2006/relationships/image" Target="../media/image116.emf"/><Relationship Id="rId5" Type="http://schemas.openxmlformats.org/officeDocument/2006/relationships/image" Target="../media/image115.wmf"/><Relationship Id="rId4" Type="http://schemas.openxmlformats.org/officeDocument/2006/relationships/image" Target="../media/image11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png"/></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7.png"/></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image" Target="../media/image12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e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9.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2125" cy="339725"/>
          </a:xfrm>
          <a:prstGeom prst="rect">
            <a:avLst/>
          </a:prstGeom>
        </p:spPr>
        <p:txBody>
          <a:bodyPr vert="horz" lIns="91440" tIns="45720" rIns="91440" bIns="45720" rtlCol="0"/>
          <a:lstStyle>
            <a:lvl1pPr algn="l">
              <a:spcBef>
                <a:spcPts val="600"/>
              </a:spcBef>
              <a:spcAft>
                <a:spcPts val="600"/>
              </a:spcAft>
              <a:buFont typeface="Times New Roman" pitchFamily="18" charset="0"/>
              <a:buNone/>
              <a:defRPr sz="1200">
                <a:latin typeface="Arial" pitchFamily="34" charset="0"/>
                <a:ea typeface="+mn-ea"/>
                <a:cs typeface="+mn-cs"/>
              </a:defRPr>
            </a:lvl1pPr>
          </a:lstStyle>
          <a:p>
            <a:pPr>
              <a:defRPr/>
            </a:pPr>
            <a:endParaRPr lang="it-IT"/>
          </a:p>
        </p:txBody>
      </p:sp>
      <p:sp>
        <p:nvSpPr>
          <p:cNvPr id="3" name="Segnaposto data 2"/>
          <p:cNvSpPr>
            <a:spLocks noGrp="1"/>
          </p:cNvSpPr>
          <p:nvPr>
            <p:ph type="dt" sz="quarter" idx="1"/>
          </p:nvPr>
        </p:nvSpPr>
        <p:spPr>
          <a:xfrm>
            <a:off x="5622925" y="0"/>
            <a:ext cx="4302125" cy="339725"/>
          </a:xfrm>
          <a:prstGeom prst="rect">
            <a:avLst/>
          </a:prstGeom>
        </p:spPr>
        <p:txBody>
          <a:bodyPr vert="horz" wrap="square" lIns="91440" tIns="45720" rIns="91440" bIns="45720" numCol="1" anchor="t" anchorCtr="0" compatLnSpc="1">
            <a:prstTxWarp prst="textNoShape">
              <a:avLst/>
            </a:prstTxWarp>
          </a:bodyPr>
          <a:lstStyle>
            <a:lvl1pPr algn="r">
              <a:spcBef>
                <a:spcPts val="600"/>
              </a:spcBef>
              <a:spcAft>
                <a:spcPts val="600"/>
              </a:spcAft>
              <a:buFont typeface="Times New Roman" charset="0"/>
              <a:buNone/>
              <a:defRPr sz="1200" smtClean="0"/>
            </a:lvl1pPr>
          </a:lstStyle>
          <a:p>
            <a:pPr>
              <a:defRPr/>
            </a:pPr>
            <a:fld id="{A74DA951-3EBF-C248-90C2-3D75432DAE4C}" type="datetimeFigureOut">
              <a:rPr lang="it-IT"/>
              <a:pPr>
                <a:defRPr/>
              </a:pPr>
              <a:t>10/12/2014</a:t>
            </a:fld>
            <a:endParaRPr lang="it-IT"/>
          </a:p>
        </p:txBody>
      </p:sp>
      <p:sp>
        <p:nvSpPr>
          <p:cNvPr id="4" name="Segnaposto piè di pagina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spcBef>
                <a:spcPts val="600"/>
              </a:spcBef>
              <a:spcAft>
                <a:spcPts val="600"/>
              </a:spcAft>
              <a:buFont typeface="Times New Roman" pitchFamily="18" charset="0"/>
              <a:buNone/>
              <a:defRPr sz="1200">
                <a:latin typeface="Arial" pitchFamily="34" charset="0"/>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5622925" y="6456363"/>
            <a:ext cx="4302125" cy="339725"/>
          </a:xfrm>
          <a:prstGeom prst="rect">
            <a:avLst/>
          </a:prstGeom>
        </p:spPr>
        <p:txBody>
          <a:bodyPr vert="horz" wrap="square" lIns="91440" tIns="45720" rIns="91440" bIns="45720" numCol="1" anchor="b" anchorCtr="0" compatLnSpc="1">
            <a:prstTxWarp prst="textNoShape">
              <a:avLst/>
            </a:prstTxWarp>
          </a:bodyPr>
          <a:lstStyle>
            <a:lvl1pPr algn="r">
              <a:spcBef>
                <a:spcPts val="600"/>
              </a:spcBef>
              <a:spcAft>
                <a:spcPts val="600"/>
              </a:spcAft>
              <a:buFont typeface="Times New Roman" charset="0"/>
              <a:buNone/>
              <a:defRPr sz="1200" smtClean="0"/>
            </a:lvl1pPr>
          </a:lstStyle>
          <a:p>
            <a:pPr>
              <a:defRPr/>
            </a:pPr>
            <a:fld id="{7AC00A2F-09F9-9548-9120-ADB95811BC6C}" type="slidenum">
              <a:rPr lang="it-IT"/>
              <a:pPr>
                <a:defRPr/>
              </a:pPr>
              <a:t>‹N›</a:t>
            </a:fld>
            <a:endParaRPr lang="it-IT"/>
          </a:p>
        </p:txBody>
      </p:sp>
    </p:spTree>
    <p:extLst>
      <p:ext uri="{BB962C8B-B14F-4D97-AF65-F5344CB8AC3E}">
        <p14:creationId xmlns:p14="http://schemas.microsoft.com/office/powerpoint/2010/main" val="2242653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spcAft>
                <a:spcPct val="0"/>
              </a:spcAft>
              <a:buFontTx/>
              <a:buNone/>
              <a:defRPr sz="1200">
                <a:latin typeface="Arial" pitchFamily="34" charset="0"/>
                <a:ea typeface="+mn-ea"/>
                <a:cs typeface="+mn-cs"/>
              </a:defRPr>
            </a:lvl1pPr>
          </a:lstStyle>
          <a:p>
            <a:pPr>
              <a:defRPr/>
            </a:pPr>
            <a:endParaRPr lang="it-IT"/>
          </a:p>
        </p:txBody>
      </p:sp>
      <p:sp>
        <p:nvSpPr>
          <p:cNvPr id="4099" name="Rectangle 3"/>
          <p:cNvSpPr>
            <a:spLocks noGrp="1" noChangeArrowheads="1"/>
          </p:cNvSpPr>
          <p:nvPr>
            <p:ph type="dt" idx="1"/>
          </p:nvPr>
        </p:nvSpPr>
        <p:spPr bwMode="auto">
          <a:xfrm>
            <a:off x="5622925"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spcAft>
                <a:spcPct val="0"/>
              </a:spcAft>
              <a:buFontTx/>
              <a:buNone/>
              <a:defRPr sz="1200">
                <a:latin typeface="Arial" pitchFamily="34" charset="0"/>
                <a:ea typeface="+mn-ea"/>
                <a:cs typeface="+mn-cs"/>
              </a:defRPr>
            </a:lvl1pPr>
          </a:lstStyle>
          <a:p>
            <a:pPr>
              <a:defRPr/>
            </a:pPr>
            <a:endParaRPr lang="it-IT"/>
          </a:p>
        </p:txBody>
      </p:sp>
      <p:sp>
        <p:nvSpPr>
          <p:cNvPr id="128004" name="Rectangle 4"/>
          <p:cNvSpPr>
            <a:spLocks noGrp="1" noRot="1" noChangeAspect="1" noChangeArrowheads="1" noTextEdit="1"/>
          </p:cNvSpPr>
          <p:nvPr>
            <p:ph type="sldImg" idx="2"/>
          </p:nvPr>
        </p:nvSpPr>
        <p:spPr bwMode="auto">
          <a:xfrm>
            <a:off x="4006850" y="509588"/>
            <a:ext cx="1912938"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92188" y="3228975"/>
            <a:ext cx="7942262"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0"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spcAft>
                <a:spcPct val="0"/>
              </a:spcAft>
              <a:buFontTx/>
              <a:buNone/>
              <a:defRPr sz="1200">
                <a:latin typeface="Arial" pitchFamily="34" charset="0"/>
                <a:ea typeface="+mn-ea"/>
                <a:cs typeface="+mn-cs"/>
              </a:defRPr>
            </a:lvl1pPr>
          </a:lstStyle>
          <a:p>
            <a:pPr>
              <a:defRPr/>
            </a:pPr>
            <a:endParaRPr lang="it-IT"/>
          </a:p>
        </p:txBody>
      </p:sp>
      <p:sp>
        <p:nvSpPr>
          <p:cNvPr id="4103" name="Rectangle 7"/>
          <p:cNvSpPr>
            <a:spLocks noGrp="1" noChangeArrowheads="1"/>
          </p:cNvSpPr>
          <p:nvPr>
            <p:ph type="sldNum" sz="quarter" idx="5"/>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B5C65FA-85D5-864B-BBEB-8C568F2C708D}" type="slidenum">
              <a:rPr lang="it-IT"/>
              <a:pPr>
                <a:defRPr/>
              </a:pPr>
              <a:t>‹N›</a:t>
            </a:fld>
            <a:endParaRPr lang="it-IT"/>
          </a:p>
        </p:txBody>
      </p:sp>
    </p:spTree>
    <p:extLst>
      <p:ext uri="{BB962C8B-B14F-4D97-AF65-F5344CB8AC3E}">
        <p14:creationId xmlns:p14="http://schemas.microsoft.com/office/powerpoint/2010/main" val="23067701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buFont typeface="Times New Roman" charset="0"/>
              <a:buNone/>
            </a:pPr>
            <a:fld id="{7A6D91F4-1618-C042-90EB-A5A020D6AC7B}" type="slidenum">
              <a:rPr lang="it-IT" sz="1200">
                <a:latin typeface="Times New Roman" charset="0"/>
              </a:rPr>
              <a:pPr algn="r" eaLnBrk="1" hangingPunct="1">
                <a:spcBef>
                  <a:spcPts val="600"/>
                </a:spcBef>
                <a:spcAft>
                  <a:spcPts val="600"/>
                </a:spcAft>
                <a:buFont typeface="Times New Roman" charset="0"/>
                <a:buNone/>
              </a:pPr>
              <a:t>1</a:t>
            </a:fld>
            <a:endParaRPr lang="it-IT" sz="1200">
              <a:latin typeface="Times New Roman" charset="0"/>
            </a:endParaRPr>
          </a:p>
        </p:txBody>
      </p:sp>
      <p:sp>
        <p:nvSpPr>
          <p:cNvPr id="129027" name="Rectangle 1026"/>
          <p:cNvSpPr>
            <a:spLocks noGrp="1" noRot="1" noChangeAspect="1" noChangeArrowheads="1" noTextEdit="1"/>
          </p:cNvSpPr>
          <p:nvPr>
            <p:ph type="sldImg"/>
          </p:nvPr>
        </p:nvSpPr>
        <p:spPr>
          <a:xfrm>
            <a:off x="4008438" y="509588"/>
            <a:ext cx="1909762" cy="2547937"/>
          </a:xfrm>
          <a:ln/>
        </p:spPr>
      </p:sp>
      <p:sp>
        <p:nvSpPr>
          <p:cNvPr id="129028" name="Rectangle 1027"/>
          <p:cNvSpPr>
            <a:spLocks noGrp="1" noChangeArrowheads="1"/>
          </p:cNvSpPr>
          <p:nvPr>
            <p:ph type="body" idx="1"/>
          </p:nvPr>
        </p:nvSpPr>
        <p:spPr>
          <a:xfrm>
            <a:off x="992188" y="3227388"/>
            <a:ext cx="7942262" cy="3060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it-IT" dirty="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8B38F9B6-F71D-E442-983B-CD6B72D7E386}" type="slidenum">
              <a:rPr lang="it-IT" smtClean="0">
                <a:latin typeface="Times New Roman" charset="0"/>
              </a:rPr>
              <a:pPr eaLnBrk="0" hangingPunct="0">
                <a:defRPr/>
              </a:pPr>
              <a:t>13</a:t>
            </a:fld>
            <a:endParaRPr lang="it-IT" smtClean="0">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buFont typeface="Times New Roman" charset="0"/>
              <a:buNone/>
            </a:pPr>
            <a:fld id="{75477498-E970-6649-8C3F-AEA3E21055F4}" type="slidenum">
              <a:rPr lang="it-IT" sz="1200">
                <a:latin typeface="Times New Roman" charset="0"/>
              </a:rPr>
              <a:pPr algn="r" eaLnBrk="1" hangingPunct="1">
                <a:spcBef>
                  <a:spcPts val="600"/>
                </a:spcBef>
                <a:spcAft>
                  <a:spcPts val="600"/>
                </a:spcAft>
                <a:buFont typeface="Times New Roman" charset="0"/>
                <a:buNone/>
              </a:pPr>
              <a:t>104</a:t>
            </a:fld>
            <a:endParaRPr lang="it-IT" sz="1200">
              <a:latin typeface="Times New Roman" charset="0"/>
            </a:endParaRPr>
          </a:p>
        </p:txBody>
      </p:sp>
      <p:sp>
        <p:nvSpPr>
          <p:cNvPr id="185347"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Times New Roman" charset="0"/>
              </a:rPr>
              <a:t>new</a:t>
            </a:r>
            <a:endParaRPr lang="it-IT" dirty="0">
              <a:latin typeface="Times New Roman"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EB78078F-137A-E448-8146-ECCAEB2F1C68}" type="slidenum">
              <a:rPr lang="it-IT" smtClean="0">
                <a:latin typeface="Times New Roman" charset="0"/>
              </a:rPr>
              <a:pPr>
                <a:defRPr/>
              </a:pPr>
              <a:t>105</a:t>
            </a:fld>
            <a:endParaRPr lang="it-IT" smtClean="0">
              <a:latin typeface="Times New Roman" charset="0"/>
            </a:endParaRPr>
          </a:p>
        </p:txBody>
      </p:sp>
      <p:sp>
        <p:nvSpPr>
          <p:cNvPr id="186371"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33623C83-1157-7446-AFD6-656DA9C07D70}" type="slidenum">
              <a:rPr lang="it-IT" smtClean="0">
                <a:latin typeface="Times New Roman" charset="0"/>
              </a:rPr>
              <a:pPr>
                <a:defRPr/>
              </a:pPr>
              <a:t>106</a:t>
            </a:fld>
            <a:endParaRPr lang="it-IT" smtClean="0">
              <a:latin typeface="Times New Roman" charset="0"/>
            </a:endParaRPr>
          </a:p>
        </p:txBody>
      </p:sp>
      <p:sp>
        <p:nvSpPr>
          <p:cNvPr id="187395"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charset="0"/>
              </a:rPr>
              <a:t>NEW</a:t>
            </a:r>
            <a:endParaRPr lang="en-US" dirty="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04803"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Arial" charset="0"/>
              </a:rPr>
              <a:t>NEW</a:t>
            </a:r>
            <a:endParaRPr lang="it-IT" dirty="0">
              <a:latin typeface="Arial" charset="0"/>
            </a:endParaRPr>
          </a:p>
        </p:txBody>
      </p:sp>
      <p:sp>
        <p:nvSpPr>
          <p:cNvPr id="204804"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D6AA08EE-7494-2245-844D-5837DBD6FF83}" type="slidenum">
              <a:rPr lang="it-IT" smtClean="0"/>
              <a:pPr>
                <a:defRPr/>
              </a:pPr>
              <a:t>107</a:t>
            </a:fld>
            <a:endParaRPr lang="it-IT"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05827"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Arial" charset="0"/>
            </a:endParaRPr>
          </a:p>
        </p:txBody>
      </p:sp>
      <p:sp>
        <p:nvSpPr>
          <p:cNvPr id="205828"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D7A08A2-FC9E-B147-A2A0-C037FBEAD536}" type="slidenum">
              <a:rPr lang="it-IT" smtClean="0"/>
              <a:pPr>
                <a:defRPr/>
              </a:pPr>
              <a:t>108</a:t>
            </a:fld>
            <a:endParaRPr lang="it-IT"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69A2D8E0-AEF3-3845-B326-3329FB15EE12}" type="slidenum">
              <a:rPr lang="it-IT" smtClean="0">
                <a:latin typeface="Times New Roman" charset="0"/>
              </a:rPr>
              <a:pPr>
                <a:defRPr/>
              </a:pPr>
              <a:t>109</a:t>
            </a:fld>
            <a:endParaRPr lang="it-IT" smtClean="0">
              <a:latin typeface="Times New Roman" charset="0"/>
            </a:endParaRPr>
          </a:p>
        </p:txBody>
      </p:sp>
      <p:sp>
        <p:nvSpPr>
          <p:cNvPr id="1812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E9F8335D-3710-B14A-8F09-AC4C65504E84}" type="slidenum">
              <a:rPr lang="it-IT" smtClean="0">
                <a:latin typeface="Times New Roman" charset="0"/>
              </a:rPr>
              <a:pPr eaLnBrk="0" hangingPunct="0">
                <a:defRPr/>
              </a:pPr>
              <a:t>110</a:t>
            </a:fld>
            <a:endParaRPr lang="it-IT" smtClean="0">
              <a:latin typeface="Times New Roman"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11971"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
        <p:nvSpPr>
          <p:cNvPr id="211972"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B9EBFF32-9280-0C46-A718-D6035A8B7FF5}" type="slidenum">
              <a:rPr lang="it-IT" smtClean="0"/>
              <a:pPr>
                <a:defRPr/>
              </a:pPr>
              <a:t>111</a:t>
            </a:fld>
            <a:endParaRPr lang="it-IT"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40492A6C-554C-6B42-B526-62C78B05A4C4}" type="slidenum">
              <a:rPr lang="it-IT" smtClean="0">
                <a:latin typeface="Times New Roman" charset="0"/>
              </a:rPr>
              <a:pPr eaLnBrk="0" hangingPunct="0">
                <a:defRPr/>
              </a:pPr>
              <a:t>112</a:t>
            </a:fld>
            <a:endParaRPr lang="it-IT" smtClean="0">
              <a:latin typeface="Times New Roman"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7B861512-F116-394C-B121-829212A565EE}" type="slidenum">
              <a:rPr lang="it-IT" smtClean="0">
                <a:latin typeface="Times New Roman" charset="0"/>
              </a:rPr>
              <a:pPr eaLnBrk="0" hangingPunct="0">
                <a:defRPr/>
              </a:pPr>
              <a:t>113</a:t>
            </a:fld>
            <a:endParaRPr lang="it-IT" smtClean="0">
              <a:latin typeface="Times New Roman"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A6F1800F-360C-AD4D-B14A-D7348FC791BC}" type="slidenum">
              <a:rPr lang="it-IT" smtClean="0">
                <a:latin typeface="Times New Roman" charset="0"/>
              </a:rPr>
              <a:pPr eaLnBrk="0" hangingPunct="0">
                <a:defRPr/>
              </a:pPr>
              <a:t>14</a:t>
            </a:fld>
            <a:endParaRPr lang="it-IT" smtClean="0">
              <a:latin typeface="Times New Roman"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96F451FC-7E98-224F-BFAF-5BAD399E0DAF}" type="slidenum">
              <a:rPr lang="it-IT" smtClean="0">
                <a:latin typeface="Times New Roman" charset="0"/>
              </a:rPr>
              <a:pPr eaLnBrk="0" hangingPunct="0">
                <a:defRPr/>
              </a:pPr>
              <a:t>114</a:t>
            </a:fld>
            <a:endParaRPr lang="it-IT" smtClean="0">
              <a:latin typeface="Times New Roman"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smtClean="0">
                <a:latin typeface="Times New Roman" pitchFamily="18" charset="0"/>
                <a:ea typeface="ＭＳ Ｐゴシック" pitchFamily="34" charset="-128"/>
              </a:rPr>
              <a:t>NEW</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egnaposto immagine diapositiva 1"/>
          <p:cNvSpPr>
            <a:spLocks noGrp="1" noRot="1" noChangeAspect="1" noTextEdit="1"/>
          </p:cNvSpPr>
          <p:nvPr>
            <p:ph type="sldImg"/>
          </p:nvPr>
        </p:nvSpPr>
        <p:spPr>
          <a:ln/>
        </p:spPr>
      </p:sp>
      <p:sp>
        <p:nvSpPr>
          <p:cNvPr id="209923"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
        <p:nvSpPr>
          <p:cNvPr id="20992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EFD86145-3EA2-1647-84AC-7FD74415B347}" type="slidenum">
              <a:rPr lang="it-IT" smtClean="0">
                <a:latin typeface="Times New Roman" charset="0"/>
              </a:rPr>
              <a:pPr eaLnBrk="0" hangingPunct="0">
                <a:defRPr/>
              </a:pPr>
              <a:t>115</a:t>
            </a:fld>
            <a:endParaRPr lang="it-IT" smtClean="0">
              <a:latin typeface="Times New Roman"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egnaposto immagine diapositiva 1"/>
          <p:cNvSpPr>
            <a:spLocks noGrp="1" noRot="1" noChangeAspect="1" noTextEdit="1"/>
          </p:cNvSpPr>
          <p:nvPr>
            <p:ph type="sldImg"/>
          </p:nvPr>
        </p:nvSpPr>
        <p:spPr>
          <a:ln/>
        </p:spPr>
      </p:sp>
      <p:sp>
        <p:nvSpPr>
          <p:cNvPr id="211971"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b="1" smtClean="0">
                <a:solidFill>
                  <a:srgbClr val="FF0066"/>
                </a:solidFill>
                <a:latin typeface="Times New Roman" pitchFamily="18" charset="0"/>
                <a:ea typeface="ＭＳ Ｐゴシック" pitchFamily="34" charset="-128"/>
              </a:rPr>
              <a:t>NEW</a:t>
            </a:r>
            <a:endParaRPr lang="it-IT" altLang="it-IT" smtClean="0">
              <a:latin typeface="Times New Roman" pitchFamily="18" charset="0"/>
              <a:ea typeface="ＭＳ Ｐゴシック" pitchFamily="34" charset="-128"/>
            </a:endParaRPr>
          </a:p>
        </p:txBody>
      </p:sp>
      <p:sp>
        <p:nvSpPr>
          <p:cNvPr id="211972"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C460E56A-35A5-A240-8969-3EAB8744CE7C}" type="slidenum">
              <a:rPr lang="it-IT" smtClean="0">
                <a:latin typeface="Times New Roman" charset="0"/>
              </a:rPr>
              <a:pPr eaLnBrk="0" hangingPunct="0">
                <a:defRPr/>
              </a:pPr>
              <a:t>116</a:t>
            </a:fld>
            <a:endParaRPr lang="it-IT" smtClean="0">
              <a:latin typeface="Times New Roman"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egnaposto immagine diapositiva 1"/>
          <p:cNvSpPr>
            <a:spLocks noGrp="1" noRot="1" noChangeAspect="1" noTextEdit="1"/>
          </p:cNvSpPr>
          <p:nvPr>
            <p:ph type="sldImg"/>
          </p:nvPr>
        </p:nvSpPr>
        <p:spPr>
          <a:ln/>
        </p:spPr>
      </p:sp>
      <p:sp>
        <p:nvSpPr>
          <p:cNvPr id="208899"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
        <p:nvSpPr>
          <p:cNvPr id="208900"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79F7DF6C-143C-5D49-BED5-9A3D8F80CCCB}" type="slidenum">
              <a:rPr lang="it-IT" smtClean="0">
                <a:latin typeface="Times New Roman" charset="0"/>
              </a:rPr>
              <a:pPr eaLnBrk="0" hangingPunct="0">
                <a:defRPr/>
              </a:pPr>
              <a:t>117</a:t>
            </a:fld>
            <a:endParaRPr lang="it-IT" smtClean="0">
              <a:latin typeface="Times New Roman"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CEEDA6B3-FF3D-FF47-8715-15B308FDA5C5}" type="slidenum">
              <a:rPr lang="it-IT" smtClean="0">
                <a:latin typeface="Times New Roman" charset="0"/>
              </a:rPr>
              <a:pPr eaLnBrk="0" hangingPunct="0">
                <a:defRPr/>
              </a:pPr>
              <a:t>118</a:t>
            </a:fld>
            <a:endParaRPr lang="it-IT" smtClean="0">
              <a:latin typeface="Times New Roman"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a:p>
            <a:pPr>
              <a:defRPr/>
            </a:pPr>
            <a:endParaRPr lang="it-IT">
              <a:latin typeface="Times New Roman"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3CDEDA86-A36D-C34D-8AE8-A565037BD0DD}" type="slidenum">
              <a:rPr lang="it-IT" smtClean="0">
                <a:latin typeface="Times New Roman" charset="0"/>
              </a:rPr>
              <a:pPr eaLnBrk="0" hangingPunct="0">
                <a:defRPr/>
              </a:pPr>
              <a:t>119</a:t>
            </a:fld>
            <a:endParaRPr lang="it-IT" smtClean="0">
              <a:latin typeface="Times New Roman"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0" hangingPunct="0">
              <a:defRPr/>
            </a:pPr>
            <a:fld id="{77C248AB-B7CE-5446-9116-4F65B59A594A}" type="slidenum">
              <a:rPr lang="it-IT" smtClean="0">
                <a:latin typeface="Times New Roman" charset="0"/>
              </a:rPr>
              <a:pPr algn="r" eaLnBrk="0" hangingPunct="0">
                <a:defRPr/>
              </a:pPr>
              <a:t>120</a:t>
            </a:fld>
            <a:endParaRPr lang="it-IT" smtClean="0">
              <a:latin typeface="Times New Roman"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50883"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Arial" charset="0"/>
              </a:rPr>
              <a:t>Trovare la fonte della slide</a:t>
            </a:r>
          </a:p>
          <a:p>
            <a:pPr>
              <a:defRPr/>
            </a:pPr>
            <a:r>
              <a:rPr lang="it-IT" dirty="0" smtClean="0">
                <a:latin typeface="Arial" charset="0"/>
              </a:rPr>
              <a:t>Spostare e discutere ARX</a:t>
            </a:r>
            <a:endParaRPr lang="it-IT" dirty="0">
              <a:latin typeface="Arial" charset="0"/>
            </a:endParaRPr>
          </a:p>
        </p:txBody>
      </p:sp>
      <p:sp>
        <p:nvSpPr>
          <p:cNvPr id="250884" name="Segnaposto numero diapositiva 3"/>
          <p:cNvSpPr txBox="1">
            <a:spLocks noGrp="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defRPr/>
            </a:pPr>
            <a:fld id="{2D32FF7C-CE55-5C48-93D5-3CF564A34079}" type="slidenum">
              <a:rPr lang="it-IT" smtClean="0"/>
              <a:pPr algn="r">
                <a:defRPr/>
              </a:pPr>
              <a:t>121</a:t>
            </a:fld>
            <a:endParaRPr lang="it-IT"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50883"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Arial" charset="0"/>
            </a:endParaRPr>
          </a:p>
        </p:txBody>
      </p:sp>
      <p:sp>
        <p:nvSpPr>
          <p:cNvPr id="250884" name="Segnaposto numero diapositiva 3"/>
          <p:cNvSpPr txBox="1">
            <a:spLocks noGrp="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defRPr/>
            </a:pPr>
            <a:fld id="{49196B39-DFA0-434C-89B6-8E03E78D159B}" type="slidenum">
              <a:rPr lang="it-IT" smtClean="0"/>
              <a:pPr algn="r">
                <a:defRPr/>
              </a:pPr>
              <a:t>122</a:t>
            </a:fld>
            <a:endParaRPr lang="it-IT"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49859"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new</a:t>
            </a:r>
          </a:p>
        </p:txBody>
      </p:sp>
      <p:sp>
        <p:nvSpPr>
          <p:cNvPr id="249860" name="Segnaposto numero diapositiva 3"/>
          <p:cNvSpPr txBox="1">
            <a:spLocks noGrp="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defRPr/>
            </a:pPr>
            <a:fld id="{97B18BF3-09B9-ED40-8AE9-3ACDE4E0F320}" type="slidenum">
              <a:rPr lang="it-IT" smtClean="0"/>
              <a:pPr algn="r">
                <a:defRPr/>
              </a:pPr>
              <a:t>123</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6DC10ED2-F0EC-A344-9364-31D8764C535A}" type="slidenum">
              <a:rPr lang="it-IT" smtClean="0">
                <a:latin typeface="Times New Roman" charset="0"/>
              </a:rPr>
              <a:pPr eaLnBrk="0" hangingPunct="0">
                <a:defRPr/>
              </a:pPr>
              <a:t>15</a:t>
            </a:fld>
            <a:endParaRPr lang="it-IT" smtClean="0">
              <a:latin typeface="Times New Roman"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smtClean="0">
                <a:latin typeface="Times New Roman" charset="0"/>
              </a:rPr>
              <a:t>NEW</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50883"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dirty="0">
              <a:latin typeface="Arial" charset="0"/>
            </a:endParaRPr>
          </a:p>
        </p:txBody>
      </p:sp>
      <p:sp>
        <p:nvSpPr>
          <p:cNvPr id="250884" name="Segnaposto numero diapositiva 3"/>
          <p:cNvSpPr txBox="1">
            <a:spLocks noGrp="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defRPr/>
            </a:pPr>
            <a:fld id="{AE568BB2-CD82-4F4B-B9A3-AAC97567E9A0}" type="slidenum">
              <a:rPr lang="it-IT" smtClean="0"/>
              <a:pPr algn="r">
                <a:defRPr/>
              </a:pPr>
              <a:t>124</a:t>
            </a:fld>
            <a:endParaRPr lang="it-IT"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51907"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new</a:t>
            </a:r>
          </a:p>
        </p:txBody>
      </p:sp>
      <p:sp>
        <p:nvSpPr>
          <p:cNvPr id="251908" name="Segnaposto numero diapositiva 3"/>
          <p:cNvSpPr txBox="1">
            <a:spLocks noGrp="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defRPr/>
            </a:pPr>
            <a:fld id="{F7A67284-1104-B648-9AE9-86280653E1C9}" type="slidenum">
              <a:rPr lang="it-IT" smtClean="0"/>
              <a:pPr algn="r">
                <a:defRPr/>
              </a:pPr>
              <a:t>125</a:t>
            </a:fld>
            <a:endParaRPr lang="it-IT"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0" hangingPunct="0">
              <a:defRPr/>
            </a:pPr>
            <a:fld id="{9C7A4D8E-3FC1-9547-BF76-F6263B67D2E9}" type="slidenum">
              <a:rPr lang="it-IT" smtClean="0">
                <a:latin typeface="Times New Roman" charset="0"/>
              </a:rPr>
              <a:pPr algn="r" eaLnBrk="0" hangingPunct="0">
                <a:defRPr/>
              </a:pPr>
              <a:t>126</a:t>
            </a:fld>
            <a:endParaRPr lang="it-IT" smtClean="0">
              <a:latin typeface="Times New Roman"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52931"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Arial" charset="0"/>
            </a:endParaRPr>
          </a:p>
        </p:txBody>
      </p:sp>
      <p:sp>
        <p:nvSpPr>
          <p:cNvPr id="252932" name="Segnaposto numero diapositiva 3"/>
          <p:cNvSpPr txBox="1">
            <a:spLocks noGrp="1"/>
          </p:cNvSpPr>
          <p:nvPr/>
        </p:nvSpPr>
        <p:spPr bwMode="auto">
          <a:xfrm>
            <a:off x="5622925"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defRPr/>
            </a:pPr>
            <a:fld id="{B153DA7D-DF73-1344-96B5-9BFA6196CE1D}" type="slidenum">
              <a:rPr lang="it-IT" smtClean="0"/>
              <a:pPr algn="r">
                <a:defRPr/>
              </a:pPr>
              <a:t>127</a:t>
            </a:fld>
            <a:endParaRPr lang="it-IT"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5ACAE248-7B0D-124F-B1A4-E859B89B5CF4}" type="slidenum">
              <a:rPr lang="it-IT" smtClean="0">
                <a:latin typeface="Times New Roman" charset="0"/>
              </a:rPr>
              <a:pPr eaLnBrk="0" hangingPunct="0">
                <a:defRPr/>
              </a:pPr>
              <a:t>128</a:t>
            </a:fld>
            <a:endParaRPr lang="it-IT" smtClean="0">
              <a:latin typeface="Times New Roman" charset="0"/>
            </a:endParaRPr>
          </a:p>
        </p:txBody>
      </p:sp>
      <p:sp>
        <p:nvSpPr>
          <p:cNvPr id="243715" name="Rectangle 1026"/>
          <p:cNvSpPr>
            <a:spLocks noGrp="1" noRot="1" noChangeAspect="1" noChangeArrowheads="1" noTextEdit="1"/>
          </p:cNvSpPr>
          <p:nvPr>
            <p:ph type="sldImg"/>
          </p:nvPr>
        </p:nvSpPr>
        <p:spPr>
          <a:solidFill>
            <a:srgbClr val="FFFFFF"/>
          </a:solidFill>
          <a:ln/>
        </p:spPr>
      </p:sp>
      <p:sp>
        <p:nvSpPr>
          <p:cNvPr id="243716" name="Rectangle 1027"/>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68F76F0C-CD11-264D-AE61-40C62DF1C119}" type="slidenum">
              <a:rPr lang="it-IT" smtClean="0">
                <a:latin typeface="Times New Roman" charset="0"/>
              </a:rPr>
              <a:pPr eaLnBrk="0" hangingPunct="0">
                <a:defRPr/>
              </a:pPr>
              <a:t>129</a:t>
            </a:fld>
            <a:endParaRPr lang="it-IT" smtClean="0">
              <a:latin typeface="Times New Roman"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5332F778-22AB-EF4E-8546-7DCF56F6F492}" type="slidenum">
              <a:rPr lang="it-IT" smtClean="0">
                <a:latin typeface="Times New Roman" charset="0"/>
              </a:rPr>
              <a:pPr eaLnBrk="0" hangingPunct="0">
                <a:defRPr/>
              </a:pPr>
              <a:t>16</a:t>
            </a:fld>
            <a:endParaRPr lang="it-IT" smtClean="0">
              <a:latin typeface="Times New Roman"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45154738-F1D1-5348-A096-B87C3FA5E2FC}" type="slidenum">
              <a:rPr lang="it-IT" smtClean="0">
                <a:latin typeface="Times New Roman" charset="0"/>
              </a:rPr>
              <a:pPr eaLnBrk="0" hangingPunct="0">
                <a:defRPr/>
              </a:pPr>
              <a:t>17</a:t>
            </a:fld>
            <a:endParaRPr lang="it-IT" smtClean="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smtClean="0">
                <a:latin typeface="Times New Roman" pitchFamily="18" charset="0"/>
                <a:ea typeface="ＭＳ Ｐゴシック" pitchFamily="34" charset="-128"/>
              </a:rPr>
              <a:t>new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3452AEB2-97B8-D042-969C-B182F7391578}" type="slidenum">
              <a:rPr lang="it-IT" smtClean="0">
                <a:latin typeface="Times New Roman" charset="0"/>
              </a:rPr>
              <a:pPr eaLnBrk="0" hangingPunct="0">
                <a:defRPr/>
              </a:pPr>
              <a:t>18</a:t>
            </a:fld>
            <a:endParaRPr lang="it-IT" smtClean="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B84F9F6E-CFAC-3B48-B70F-EF61CFE8AD1F}" type="slidenum">
              <a:rPr lang="it-IT" smtClean="0">
                <a:latin typeface="Times New Roman" charset="0"/>
              </a:rPr>
              <a:pPr eaLnBrk="0" hangingPunct="0">
                <a:defRPr/>
              </a:pPr>
              <a:t>19</a:t>
            </a:fld>
            <a:endParaRPr lang="it-IT" smtClean="0">
              <a:latin typeface="Times New Roman"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tLang="it-IT" smtClean="0">
                <a:latin typeface="Times New Roman" pitchFamily="18" charset="0"/>
                <a:ea typeface="ＭＳ Ｐゴシック" pitchFamily="34" charset="-128"/>
              </a:rPr>
              <a:t>new</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A5762FB7-ED1F-D54C-89B9-7840CF8D6B33}" type="slidenum">
              <a:rPr lang="it-IT" smtClean="0">
                <a:latin typeface="Times New Roman" charset="0"/>
              </a:rPr>
              <a:pPr eaLnBrk="0" hangingPunct="0">
                <a:defRPr/>
              </a:pPr>
              <a:t>20</a:t>
            </a:fld>
            <a:endParaRPr lang="it-IT" smtClean="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6EA1904F-480E-E141-B4F5-BB287BA0EF6B}" type="slidenum">
              <a:rPr lang="it-IT" smtClean="0">
                <a:latin typeface="Times New Roman" charset="0"/>
              </a:rPr>
              <a:pPr eaLnBrk="0" hangingPunct="0">
                <a:defRPr/>
              </a:pPr>
              <a:t>21</a:t>
            </a:fld>
            <a:endParaRPr lang="it-IT" smtClean="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DC3E34A2-57FF-B24B-940F-1C5262734B17}" type="slidenum">
              <a:rPr lang="it-IT" smtClean="0">
                <a:latin typeface="Times New Roman" charset="0"/>
              </a:rPr>
              <a:pPr eaLnBrk="0" hangingPunct="0">
                <a:defRPr/>
              </a:pPr>
              <a:t>22</a:t>
            </a:fld>
            <a:endParaRPr lang="it-IT" smtClean="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DACDDDE9-9B30-6A42-9B38-04C15E823251}" type="slidenum">
              <a:rPr lang="it-IT" smtClean="0">
                <a:latin typeface="Times New Roman" charset="0"/>
              </a:rPr>
              <a:pPr eaLnBrk="0" hangingPunct="0">
                <a:defRPr/>
              </a:pPr>
              <a:t>2</a:t>
            </a:fld>
            <a:endParaRPr lang="it-IT" smtClean="0">
              <a:latin typeface="Times New Roman"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0486D35D-83FD-6E49-8B8D-77B1D84A64AC}" type="slidenum">
              <a:rPr lang="it-IT" smtClean="0">
                <a:latin typeface="Times New Roman" charset="0"/>
              </a:rPr>
              <a:pPr eaLnBrk="0" hangingPunct="0">
                <a:defRPr/>
              </a:pPr>
              <a:t>23</a:t>
            </a:fld>
            <a:endParaRPr lang="it-IT" smtClean="0">
              <a:latin typeface="Times New Roman"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91D22157-A4EB-A243-9E57-3C490B11A38C}" type="slidenum">
              <a:rPr lang="it-IT" smtClean="0">
                <a:latin typeface="Times New Roman" charset="0"/>
              </a:rPr>
              <a:pPr eaLnBrk="0" hangingPunct="0">
                <a:defRPr/>
              </a:pPr>
              <a:t>24</a:t>
            </a:fld>
            <a:endParaRPr lang="it-IT" smtClean="0">
              <a:latin typeface="Times New Roman"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a:p>
            <a:pPr>
              <a:defRPr/>
            </a:pPr>
            <a:endParaRPr lang="it-IT">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2674F8CD-665F-3849-8D08-37CC5338CE83}" type="slidenum">
              <a:rPr lang="it-IT" smtClean="0">
                <a:latin typeface="Times New Roman" charset="0"/>
              </a:rPr>
              <a:pPr eaLnBrk="0" hangingPunct="0">
                <a:defRPr/>
              </a:pPr>
              <a:t>25</a:t>
            </a:fld>
            <a:endParaRPr lang="it-IT" smtClean="0">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365A3223-71A1-4242-8E0A-94BCA92420A2}" type="slidenum">
              <a:rPr lang="it-IT" smtClean="0">
                <a:latin typeface="Times New Roman" charset="0"/>
              </a:rPr>
              <a:pPr eaLnBrk="0" hangingPunct="0">
                <a:defRPr/>
              </a:pPr>
              <a:t>27</a:t>
            </a:fld>
            <a:endParaRPr lang="it-IT" smtClean="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25C31EEA-BC5F-2D45-BF84-2C2140FE5673}" type="slidenum">
              <a:rPr lang="it-IT" sz="1200">
                <a:latin typeface="Times New Roman" charset="0"/>
              </a:rPr>
              <a:pPr algn="r">
                <a:spcBef>
                  <a:spcPts val="600"/>
                </a:spcBef>
                <a:spcAft>
                  <a:spcPts val="600"/>
                </a:spcAft>
                <a:buFont typeface="Times New Roman" charset="0"/>
                <a:buNone/>
              </a:pPr>
              <a:t>28</a:t>
            </a:fld>
            <a:endParaRPr lang="it-IT" sz="1200">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7139783C-266F-FE44-BF29-5A203FEDDD68}" type="slidenum">
              <a:rPr lang="it-IT" smtClean="0">
                <a:latin typeface="Times New Roman" charset="0"/>
              </a:rPr>
              <a:pPr eaLnBrk="0" hangingPunct="0">
                <a:defRPr/>
              </a:pPr>
              <a:t>29</a:t>
            </a:fld>
            <a:endParaRPr lang="it-IT" smtClean="0">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9D6BAAA4-56D5-AC4B-B40A-E8BCABDA490B}" type="slidenum">
              <a:rPr lang="it-IT" smtClean="0">
                <a:latin typeface="Times New Roman" charset="0"/>
              </a:rPr>
              <a:pPr eaLnBrk="0" hangingPunct="0">
                <a:defRPr/>
              </a:pPr>
              <a:t>30</a:t>
            </a:fld>
            <a:endParaRPr lang="it-IT" smtClean="0">
              <a:latin typeface="Times New Roman" charset="0"/>
            </a:endParaRPr>
          </a:p>
        </p:txBody>
      </p:sp>
      <p:sp>
        <p:nvSpPr>
          <p:cNvPr id="72706"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1EA24558-8201-C346-ACA6-68C39378245C}" type="slidenum">
              <a:rPr lang="it-IT" sz="1200">
                <a:latin typeface="Times New Roman" charset="0"/>
              </a:rPr>
              <a:pPr algn="r">
                <a:spcBef>
                  <a:spcPts val="600"/>
                </a:spcBef>
                <a:spcAft>
                  <a:spcPts val="600"/>
                </a:spcAft>
                <a:buFont typeface="Times New Roman" charset="0"/>
                <a:buNone/>
              </a:pPr>
              <a:t>30</a:t>
            </a:fld>
            <a:endParaRPr lang="it-IT" sz="1200">
              <a:latin typeface="Times New Roman" charset="0"/>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121AF117-8665-3340-B972-4CE42CEC3DC7}" type="slidenum">
              <a:rPr lang="it-IT" sz="1200">
                <a:latin typeface="Times New Roman" charset="0"/>
              </a:rPr>
              <a:pPr algn="r">
                <a:spcBef>
                  <a:spcPts val="600"/>
                </a:spcBef>
                <a:spcAft>
                  <a:spcPts val="600"/>
                </a:spcAft>
                <a:buFont typeface="Times New Roman" charset="0"/>
                <a:buNone/>
              </a:pPr>
              <a:t>31</a:t>
            </a:fld>
            <a:endParaRPr lang="it-IT" sz="1200">
              <a:latin typeface="Times New Roman" charset="0"/>
            </a:endParaRPr>
          </a:p>
        </p:txBody>
      </p:sp>
      <p:sp>
        <p:nvSpPr>
          <p:cNvPr id="74754"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9019356F-D7F5-6643-9801-E3B8AD3AF2EF}" type="slidenum">
              <a:rPr lang="it-IT" sz="1200">
                <a:latin typeface="Times New Roman" charset="0"/>
              </a:rPr>
              <a:pPr algn="r">
                <a:spcBef>
                  <a:spcPts val="600"/>
                </a:spcBef>
                <a:spcAft>
                  <a:spcPts val="600"/>
                </a:spcAft>
                <a:buFont typeface="Times New Roman" charset="0"/>
                <a:buNone/>
              </a:pPr>
              <a:t>31</a:t>
            </a:fld>
            <a:endParaRPr lang="it-IT" sz="1200">
              <a:latin typeface="Times New Roman" charset="0"/>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623BB794-B9FB-E14F-9219-C2FA8326249A}" type="slidenum">
              <a:rPr lang="it-IT" sz="1200">
                <a:latin typeface="Times New Roman" charset="0"/>
              </a:rPr>
              <a:pPr algn="r">
                <a:spcBef>
                  <a:spcPts val="600"/>
                </a:spcBef>
                <a:spcAft>
                  <a:spcPts val="600"/>
                </a:spcAft>
                <a:buFont typeface="Times New Roman" charset="0"/>
                <a:buNone/>
              </a:pPr>
              <a:t>32</a:t>
            </a:fld>
            <a:endParaRPr lang="it-IT" sz="1200">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BF497F5C-71BE-1640-91C5-734E30BE6EDC}" type="slidenum">
              <a:rPr lang="it-IT" smtClean="0">
                <a:latin typeface="Times New Roman" charset="0"/>
              </a:rPr>
              <a:pPr eaLnBrk="0" hangingPunct="0">
                <a:defRPr/>
              </a:pPr>
              <a:t>33</a:t>
            </a:fld>
            <a:endParaRPr lang="it-IT" smtClean="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p:cNvSpPr>
            <a:spLocks noGrp="1" noRot="1" noChangeAspect="1" noTextEdit="1"/>
          </p:cNvSpPr>
          <p:nvPr>
            <p:ph type="sldImg"/>
          </p:nvPr>
        </p:nvSpPr>
        <p:spPr>
          <a:ln/>
        </p:spPr>
      </p:sp>
      <p:sp>
        <p:nvSpPr>
          <p:cNvPr id="132099"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cs typeface="+mn-cs"/>
            </a:endParaRPr>
          </a:p>
        </p:txBody>
      </p:sp>
      <p:sp>
        <p:nvSpPr>
          <p:cNvPr id="132100"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98E748E1-834C-2143-B9CD-63EB1801A73B}" type="slidenum">
              <a:rPr lang="it-IT" smtClean="0"/>
              <a:pPr>
                <a:defRPr/>
              </a:pPr>
              <a:t>4</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E1891A03-D7B8-0644-AD72-E7FA3EB5099C}" type="slidenum">
              <a:rPr lang="it-IT" smtClean="0">
                <a:latin typeface="Times New Roman" charset="0"/>
              </a:rPr>
              <a:pPr eaLnBrk="0" hangingPunct="0">
                <a:defRPr/>
              </a:pPr>
              <a:t>34</a:t>
            </a:fld>
            <a:endParaRPr lang="it-IT" smtClean="0">
              <a:latin typeface="Times New Roman"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8815A7C3-A133-E449-A92A-0853CB69191F}" type="slidenum">
              <a:rPr lang="it-IT" smtClean="0">
                <a:latin typeface="Times New Roman" charset="0"/>
              </a:rPr>
              <a:pPr eaLnBrk="0" hangingPunct="0">
                <a:defRPr/>
              </a:pPr>
              <a:t>35</a:t>
            </a:fld>
            <a:endParaRPr lang="it-IT" smtClean="0">
              <a:latin typeface="Times New Roman"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EEBDE828-C29B-F54E-8DB8-8A0600D20D62}" type="slidenum">
              <a:rPr lang="it-IT" smtClean="0">
                <a:latin typeface="Times New Roman" charset="0"/>
              </a:rPr>
              <a:pPr eaLnBrk="0" hangingPunct="0">
                <a:defRPr/>
              </a:pPr>
              <a:t>36</a:t>
            </a:fld>
            <a:endParaRPr lang="it-IT" smtClean="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CAADDB2C-4FAD-0145-9967-533C46C271CD}" type="slidenum">
              <a:rPr lang="it-IT" smtClean="0">
                <a:latin typeface="Times New Roman" charset="0"/>
              </a:rPr>
              <a:pPr eaLnBrk="0" hangingPunct="0">
                <a:defRPr/>
              </a:pPr>
              <a:t>37</a:t>
            </a:fld>
            <a:endParaRPr lang="it-IT" smtClean="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02173386-2ACF-9740-8650-5F7DD1AA75BB}" type="slidenum">
              <a:rPr lang="it-IT" smtClean="0">
                <a:latin typeface="Times New Roman" charset="0"/>
              </a:rPr>
              <a:pPr eaLnBrk="0" hangingPunct="0">
                <a:defRPr/>
              </a:pPr>
              <a:t>38</a:t>
            </a:fld>
            <a:endParaRPr lang="it-IT" smtClean="0">
              <a:latin typeface="Times New Roman"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egnaposto immagine diapositiva 1"/>
          <p:cNvSpPr>
            <a:spLocks noGrp="1" noRot="1" noChangeAspect="1" noTextEdit="1"/>
          </p:cNvSpPr>
          <p:nvPr>
            <p:ph type="sldImg"/>
          </p:nvPr>
        </p:nvSpPr>
        <p:spPr>
          <a:ln/>
        </p:spPr>
      </p:sp>
      <p:sp>
        <p:nvSpPr>
          <p:cNvPr id="158723"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
        <p:nvSpPr>
          <p:cNvPr id="15872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27E32534-0713-204E-AB83-B2F4FBD28091}" type="slidenum">
              <a:rPr lang="it-IT" smtClean="0">
                <a:latin typeface="Times New Roman" charset="0"/>
              </a:rPr>
              <a:pPr eaLnBrk="0" hangingPunct="0">
                <a:defRPr/>
              </a:pPr>
              <a:t>39</a:t>
            </a:fld>
            <a:endParaRPr lang="it-IT" smtClean="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egnaposto immagine diapositiva 1"/>
          <p:cNvSpPr>
            <a:spLocks noGrp="1" noRot="1" noChangeAspect="1" noTextEdit="1"/>
          </p:cNvSpPr>
          <p:nvPr>
            <p:ph type="sldImg"/>
          </p:nvPr>
        </p:nvSpPr>
        <p:spPr>
          <a:ln/>
        </p:spPr>
      </p:sp>
      <p:sp>
        <p:nvSpPr>
          <p:cNvPr id="159747"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
        <p:nvSpPr>
          <p:cNvPr id="159748"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E6BF3C4D-AF83-1446-B513-0CE32D81809B}" type="slidenum">
              <a:rPr lang="it-IT" smtClean="0">
                <a:latin typeface="Times New Roman" charset="0"/>
              </a:rPr>
              <a:pPr eaLnBrk="0" hangingPunct="0">
                <a:defRPr/>
              </a:pPr>
              <a:t>40</a:t>
            </a:fld>
            <a:endParaRPr lang="it-IT" smtClean="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4CF2D174-C0B9-A949-A0FA-D2E7048CDF1F}" type="slidenum">
              <a:rPr lang="it-IT" smtClean="0">
                <a:latin typeface="Times New Roman" charset="0"/>
              </a:rPr>
              <a:pPr eaLnBrk="0" hangingPunct="0">
                <a:defRPr/>
              </a:pPr>
              <a:t>41</a:t>
            </a:fld>
            <a:endParaRPr lang="it-IT" smtClean="0">
              <a:latin typeface="Times New Roman"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FD6A56FB-AD96-B04A-8651-F9F07E28A521}" type="slidenum">
              <a:rPr lang="it-IT" smtClean="0">
                <a:latin typeface="Times New Roman" charset="0"/>
              </a:rPr>
              <a:pPr eaLnBrk="0" hangingPunct="0">
                <a:defRPr/>
              </a:pPr>
              <a:t>42</a:t>
            </a:fld>
            <a:endParaRPr lang="it-IT" smtClean="0">
              <a:latin typeface="Times New Roman"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1EF35A76-5C38-284B-8799-B8449CA72FB8}" type="slidenum">
              <a:rPr lang="it-IT" smtClean="0">
                <a:latin typeface="Times New Roman" charset="0"/>
              </a:rPr>
              <a:pPr eaLnBrk="0" hangingPunct="0">
                <a:defRPr/>
              </a:pPr>
              <a:t>43</a:t>
            </a:fld>
            <a:endParaRPr lang="it-IT" smtClean="0">
              <a:latin typeface="Times New Roman"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26F3C622-88CB-9342-BDD5-95DFEF01F8F9}" type="slidenum">
              <a:rPr lang="it-IT" smtClean="0">
                <a:latin typeface="Times New Roman" charset="0"/>
              </a:rPr>
              <a:pPr eaLnBrk="0" hangingPunct="0">
                <a:defRPr/>
              </a:pPr>
              <a:t>5</a:t>
            </a:fld>
            <a:endParaRPr lang="it-IT" smtClean="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294359B4-C2FD-DC47-BC58-B0930A5737C3}" type="slidenum">
              <a:rPr lang="it-IT" smtClean="0"/>
              <a:pPr>
                <a:defRPr/>
              </a:pPr>
              <a:t>44</a:t>
            </a:fld>
            <a:endParaRPr lang="it-IT" smtClean="0"/>
          </a:p>
        </p:txBody>
      </p:sp>
      <p:sp>
        <p:nvSpPr>
          <p:cNvPr id="184322"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Times New Roman" charset="0"/>
              </a:rPr>
              <a:t>---&gt; presentation_MMPIA_2014-15.ppt</a:t>
            </a:r>
            <a:endParaRPr lang="it-IT" dirty="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FF68A64F-2BF0-364B-9292-7EA86E7125BB}" type="slidenum">
              <a:rPr lang="it-IT" smtClean="0"/>
              <a:pPr>
                <a:defRPr/>
              </a:pPr>
              <a:t>45</a:t>
            </a:fld>
            <a:endParaRPr lang="it-IT" smtClean="0"/>
          </a:p>
        </p:txBody>
      </p:sp>
      <p:sp>
        <p:nvSpPr>
          <p:cNvPr id="187394"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71C2468-A4C4-B748-AA3A-A4A1216B015D}" type="slidenum">
              <a:rPr lang="it-IT" smtClean="0"/>
              <a:pPr>
                <a:defRPr/>
              </a:pPr>
              <a:t>46</a:t>
            </a:fld>
            <a:endParaRPr lang="it-IT" smtClean="0"/>
          </a:p>
        </p:txBody>
      </p:sp>
      <p:sp>
        <p:nvSpPr>
          <p:cNvPr id="195586"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Arial" charset="0"/>
              </a:rPr>
              <a:t>NEW</a:t>
            </a:r>
            <a:endParaRPr lang="it-IT" dirty="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682A514B-89CA-7549-8025-564D45A3D496}" type="slidenum">
              <a:rPr lang="it-IT" smtClean="0"/>
              <a:pPr>
                <a:defRPr/>
              </a:pPr>
              <a:t>47</a:t>
            </a:fld>
            <a:endParaRPr lang="it-IT" smtClean="0"/>
          </a:p>
        </p:txBody>
      </p:sp>
      <p:sp>
        <p:nvSpPr>
          <p:cNvPr id="201730"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DA aGGIUSTARE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7A6DADB-CB1A-9148-AFF7-ABCE19F3786A}" type="slidenum">
              <a:rPr lang="it-IT" smtClean="0"/>
              <a:pPr>
                <a:defRPr/>
              </a:pPr>
              <a:t>48</a:t>
            </a:fld>
            <a:endParaRPr lang="it-IT" smtClean="0"/>
          </a:p>
        </p:txBody>
      </p:sp>
      <p:sp>
        <p:nvSpPr>
          <p:cNvPr id="207874"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357650A3-CE53-3D48-A084-E55DB070E992}" type="slidenum">
              <a:rPr lang="it-IT" smtClean="0"/>
              <a:pPr>
                <a:defRPr/>
              </a:pPr>
              <a:t>49</a:t>
            </a:fld>
            <a:endParaRPr lang="it-IT" smtClean="0"/>
          </a:p>
        </p:txBody>
      </p:sp>
      <p:sp>
        <p:nvSpPr>
          <p:cNvPr id="212994"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A303D851-63EB-3142-8FE0-C5D2FE5EDF75}" type="slidenum">
              <a:rPr lang="it-IT" smtClean="0"/>
              <a:pPr>
                <a:defRPr/>
              </a:pPr>
              <a:t>50</a:t>
            </a:fld>
            <a:endParaRPr lang="it-IT" smtClean="0"/>
          </a:p>
        </p:txBody>
      </p:sp>
      <p:sp>
        <p:nvSpPr>
          <p:cNvPr id="216066"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E13B57A8-9EDD-F64E-A1B0-6C4CC5EAED1B}" type="slidenum">
              <a:rPr lang="it-IT" smtClean="0"/>
              <a:pPr>
                <a:defRPr/>
              </a:pPr>
              <a:t>51</a:t>
            </a:fld>
            <a:endParaRPr lang="it-IT" smtClean="0"/>
          </a:p>
        </p:txBody>
      </p:sp>
      <p:sp>
        <p:nvSpPr>
          <p:cNvPr id="219138"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F8DD3DD-5447-C541-ADC9-9EE187525986}" type="slidenum">
              <a:rPr lang="it-IT" smtClean="0"/>
              <a:pPr>
                <a:defRPr/>
              </a:pPr>
              <a:t>52</a:t>
            </a:fld>
            <a:endParaRPr lang="it-IT" smtClean="0"/>
          </a:p>
        </p:txBody>
      </p:sp>
      <p:sp>
        <p:nvSpPr>
          <p:cNvPr id="221186"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3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A3B4D873-92D5-0D45-8633-994F003035DA}" type="slidenum">
              <a:rPr lang="it-IT" smtClean="0"/>
              <a:pPr>
                <a:defRPr/>
              </a:pPr>
              <a:t>53</a:t>
            </a:fld>
            <a:endParaRPr lang="it-IT" smtClean="0"/>
          </a:p>
        </p:txBody>
      </p:sp>
      <p:sp>
        <p:nvSpPr>
          <p:cNvPr id="184322"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Times New Roman" charset="0"/>
              </a:rPr>
              <a:t>---&gt; presentation_MMPIA_2014-15.ppt</a:t>
            </a:r>
            <a:endParaRPr lang="it-IT"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9DEEC465-679C-DA43-8D98-FE31B6724427}" type="slidenum">
              <a:rPr lang="it-IT" smtClean="0">
                <a:latin typeface="Times New Roman" charset="0"/>
              </a:rPr>
              <a:pPr eaLnBrk="0" hangingPunct="0">
                <a:defRPr/>
              </a:pPr>
              <a:t>54</a:t>
            </a:fld>
            <a:endParaRPr lang="it-IT" smtClean="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F03D96F6-3B99-D947-BC18-B5E8A24FCCD8}" type="slidenum">
              <a:rPr lang="it-IT" smtClean="0">
                <a:latin typeface="Times New Roman" charset="0"/>
              </a:rPr>
              <a:pPr eaLnBrk="0" hangingPunct="0">
                <a:defRPr/>
              </a:pPr>
              <a:t>55</a:t>
            </a:fld>
            <a:endParaRPr lang="it-IT" smtClean="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DA Aggiungere energy balance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AF9453D6-5468-1545-A6E9-273C9787ABA4}" type="slidenum">
              <a:rPr lang="it-IT" smtClean="0">
                <a:latin typeface="Times New Roman" charset="0"/>
              </a:rPr>
              <a:pPr eaLnBrk="0" hangingPunct="0">
                <a:defRPr/>
              </a:pPr>
              <a:t>56</a:t>
            </a:fld>
            <a:endParaRPr lang="it-IT" smtClean="0">
              <a:latin typeface="Times New Roman"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5D675C9D-4B9B-504E-B52D-476678F6B030}" type="slidenum">
              <a:rPr lang="it-IT" smtClean="0">
                <a:latin typeface="Times New Roman" charset="0"/>
              </a:rPr>
              <a:pPr eaLnBrk="0" hangingPunct="0">
                <a:defRPr/>
              </a:pPr>
              <a:t>57</a:t>
            </a:fld>
            <a:endParaRPr lang="it-IT" smtClean="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DA Aggiungere energy balance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EE3105BE-D90B-354E-95BB-1967E79AEBBC}" type="slidenum">
              <a:rPr lang="it-IT" smtClean="0">
                <a:latin typeface="Times New Roman" charset="0"/>
              </a:rPr>
              <a:pPr eaLnBrk="0" hangingPunct="0">
                <a:defRPr/>
              </a:pPr>
              <a:t>58</a:t>
            </a:fld>
            <a:endParaRPr lang="it-IT" smtClean="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DA Aggiungere energy balance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6F4501B7-8EA5-8242-966D-A420E4480B2E}" type="slidenum">
              <a:rPr lang="it-IT" smtClean="0">
                <a:latin typeface="Times New Roman" charset="0"/>
              </a:rPr>
              <a:pPr eaLnBrk="0" hangingPunct="0">
                <a:defRPr/>
              </a:pPr>
              <a:t>59</a:t>
            </a:fld>
            <a:endParaRPr lang="it-IT" smtClean="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DA Aggiungere energy balance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4297FE76-1FFF-264D-97A8-382DF1A273EA}" type="slidenum">
              <a:rPr lang="it-IT" smtClean="0">
                <a:latin typeface="Times New Roman" charset="0"/>
              </a:rPr>
              <a:pPr eaLnBrk="0" hangingPunct="0">
                <a:defRPr/>
              </a:pPr>
              <a:t>60</a:t>
            </a:fld>
            <a:endParaRPr lang="it-IT" smtClean="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DA Aggiungere energy balance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272B75C4-4674-F74F-B02F-7F2363491255}" type="slidenum">
              <a:rPr lang="it-IT" smtClean="0">
                <a:latin typeface="Times New Roman" charset="0"/>
              </a:rPr>
              <a:pPr eaLnBrk="0" hangingPunct="0">
                <a:defRPr/>
              </a:pPr>
              <a:t>61</a:t>
            </a:fld>
            <a:endParaRPr lang="it-IT" smtClean="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Arial" charset="0"/>
              </a:rPr>
              <a:t>DA Aggiungere energy balance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immagine diapositiva 1"/>
          <p:cNvSpPr>
            <a:spLocks noGrp="1" noRot="1" noChangeAspect="1" noTextEdit="1"/>
          </p:cNvSpPr>
          <p:nvPr>
            <p:ph type="sldImg"/>
          </p:nvPr>
        </p:nvSpPr>
        <p:spPr>
          <a:ln/>
        </p:spPr>
      </p:sp>
      <p:sp>
        <p:nvSpPr>
          <p:cNvPr id="166915"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166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4211255F-F756-1840-B4D5-5B00D4E71F7A}" type="slidenum">
              <a:rPr lang="it-IT" smtClean="0">
                <a:latin typeface="Times New Roman" charset="0"/>
              </a:rPr>
              <a:pPr eaLnBrk="0" hangingPunct="0">
                <a:defRPr/>
              </a:pPr>
              <a:t>62</a:t>
            </a:fld>
            <a:endParaRPr lang="it-IT" smtClean="0">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egnaposto immagine diapositiva 1"/>
          <p:cNvSpPr>
            <a:spLocks noGrp="1" noRot="1" noChangeAspect="1" noTextEdit="1"/>
          </p:cNvSpPr>
          <p:nvPr>
            <p:ph type="sldImg"/>
          </p:nvPr>
        </p:nvSpPr>
        <p:spPr>
          <a:ln/>
        </p:spPr>
      </p:sp>
      <p:sp>
        <p:nvSpPr>
          <p:cNvPr id="169987"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169988"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1348EC04-0529-3542-9420-949AA1638CE3}" type="slidenum">
              <a:rPr lang="it-IT" smtClean="0">
                <a:latin typeface="Times New Roman" charset="0"/>
              </a:rPr>
              <a:pPr eaLnBrk="0" hangingPunct="0">
                <a:defRPr/>
              </a:pPr>
              <a:t>63</a:t>
            </a:fld>
            <a:endParaRPr lang="it-IT"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egnaposto immagine diapositiva 1"/>
          <p:cNvSpPr>
            <a:spLocks noGrp="1" noRot="1" noChangeAspect="1" noTextEdit="1"/>
          </p:cNvSpPr>
          <p:nvPr>
            <p:ph type="sldImg"/>
          </p:nvPr>
        </p:nvSpPr>
        <p:spPr>
          <a:ln/>
        </p:spPr>
      </p:sp>
      <p:sp>
        <p:nvSpPr>
          <p:cNvPr id="167939"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167940"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82ED357B-3DE1-2F4B-B0E7-4491585F8267}" type="slidenum">
              <a:rPr lang="it-IT" smtClean="0">
                <a:latin typeface="Times New Roman" charset="0"/>
              </a:rPr>
              <a:pPr eaLnBrk="0" hangingPunct="0">
                <a:defRPr/>
              </a:pPr>
              <a:t>64</a:t>
            </a:fld>
            <a:endParaRPr lang="it-IT" smtClean="0">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egnaposto immagine diapositiva 1"/>
          <p:cNvSpPr>
            <a:spLocks noGrp="1" noRot="1" noChangeAspect="1" noTextEdit="1"/>
          </p:cNvSpPr>
          <p:nvPr>
            <p:ph type="sldImg"/>
          </p:nvPr>
        </p:nvSpPr>
        <p:spPr>
          <a:ln/>
        </p:spPr>
      </p:sp>
      <p:sp>
        <p:nvSpPr>
          <p:cNvPr id="168963"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16896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2AD38994-CF60-C64A-830F-A51DF0E7C747}" type="slidenum">
              <a:rPr lang="it-IT" smtClean="0">
                <a:latin typeface="Times New Roman" charset="0"/>
              </a:rPr>
              <a:pPr eaLnBrk="0" hangingPunct="0">
                <a:defRPr/>
              </a:pPr>
              <a:t>65</a:t>
            </a:fld>
            <a:endParaRPr lang="it-IT" smtClean="0">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A7DF012D-3A90-5B4D-BE7F-AB2012D0C586}" type="slidenum">
              <a:rPr lang="it-IT" sz="1200">
                <a:latin typeface="Times New Roman" charset="0"/>
              </a:rPr>
              <a:pPr algn="r">
                <a:spcBef>
                  <a:spcPts val="600"/>
                </a:spcBef>
                <a:spcAft>
                  <a:spcPts val="600"/>
                </a:spcAft>
                <a:buFont typeface="Times New Roman" charset="0"/>
                <a:buNone/>
              </a:pPr>
              <a:t>66</a:t>
            </a:fld>
            <a:endParaRPr lang="it-IT" sz="1200">
              <a:latin typeface="Times New Roman"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Times New Roman" charset="0"/>
              </a:rPr>
              <a:t>NEW</a:t>
            </a:r>
            <a:endParaRPr lang="it-IT" dirty="0">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B0AEEE53-BD1A-FF4D-BDA6-B5671D526E06}" type="slidenum">
              <a:rPr lang="it-IT" sz="1200">
                <a:latin typeface="Times New Roman" charset="0"/>
              </a:rPr>
              <a:pPr algn="r">
                <a:spcBef>
                  <a:spcPts val="600"/>
                </a:spcBef>
                <a:spcAft>
                  <a:spcPts val="600"/>
                </a:spcAft>
                <a:buFont typeface="Times New Roman" charset="0"/>
                <a:buNone/>
              </a:pPr>
              <a:t>67</a:t>
            </a:fld>
            <a:endParaRPr lang="it-IT" sz="1200">
              <a:latin typeface="Times New Roman"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err="1" smtClean="0">
                <a:latin typeface="Times New Roman" charset="0"/>
              </a:rPr>
              <a:t>Trasf</a:t>
            </a:r>
            <a:r>
              <a:rPr lang="it-IT" dirty="0" smtClean="0">
                <a:latin typeface="Times New Roman" charset="0"/>
              </a:rPr>
              <a:t>. Conforme ???</a:t>
            </a:r>
            <a:endParaRPr lang="it-IT" dirty="0">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immagine diapositiva 1"/>
          <p:cNvSpPr>
            <a:spLocks noGrp="1" noRot="1" noChangeAspect="1" noTextEdit="1"/>
          </p:cNvSpPr>
          <p:nvPr>
            <p:ph type="sldImg"/>
          </p:nvPr>
        </p:nvSpPr>
        <p:spPr>
          <a:ln/>
        </p:spPr>
      </p:sp>
      <p:sp>
        <p:nvSpPr>
          <p:cNvPr id="166915"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1669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4211255F-F756-1840-B4D5-5B00D4E71F7A}" type="slidenum">
              <a:rPr lang="it-IT" smtClean="0">
                <a:latin typeface="Times New Roman" charset="0"/>
              </a:rPr>
              <a:pPr eaLnBrk="0" hangingPunct="0">
                <a:defRPr/>
              </a:pPr>
              <a:t>68</a:t>
            </a:fld>
            <a:endParaRPr lang="it-IT" smtClean="0">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egnaposto immagine diapositiva 1"/>
          <p:cNvSpPr>
            <a:spLocks noGrp="1" noRot="1" noChangeAspect="1" noTextEdit="1"/>
          </p:cNvSpPr>
          <p:nvPr>
            <p:ph type="sldImg"/>
          </p:nvPr>
        </p:nvSpPr>
        <p:spPr>
          <a:ln/>
        </p:spPr>
      </p:sp>
      <p:sp>
        <p:nvSpPr>
          <p:cNvPr id="171011"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it-IT" dirty="0" smtClean="0">
                <a:latin typeface="Times New Roman" charset="0"/>
              </a:rPr>
              <a:t>nuova</a:t>
            </a:r>
            <a:endParaRPr lang="it-IT" dirty="0">
              <a:latin typeface="Times New Roman" charset="0"/>
            </a:endParaRPr>
          </a:p>
        </p:txBody>
      </p:sp>
      <p:sp>
        <p:nvSpPr>
          <p:cNvPr id="171012"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8883A2AC-5B52-014F-BEDD-A1DB87008A94}" type="slidenum">
              <a:rPr lang="it-IT" smtClean="0">
                <a:latin typeface="Times New Roman" charset="0"/>
              </a:rPr>
              <a:pPr eaLnBrk="0" hangingPunct="0">
                <a:defRPr/>
              </a:pPr>
              <a:t>69</a:t>
            </a:fld>
            <a:endParaRPr lang="it-IT" smtClean="0">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egnaposto immagine diapositiva 1"/>
          <p:cNvSpPr>
            <a:spLocks noGrp="1" noRot="1" noChangeAspect="1" noTextEdit="1"/>
          </p:cNvSpPr>
          <p:nvPr>
            <p:ph type="sldImg"/>
          </p:nvPr>
        </p:nvSpPr>
        <p:spPr>
          <a:ln/>
        </p:spPr>
      </p:sp>
      <p:sp>
        <p:nvSpPr>
          <p:cNvPr id="172035"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17203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BD2B52E4-AA10-D741-ABDD-384A397020D8}" type="slidenum">
              <a:rPr lang="it-IT" smtClean="0">
                <a:latin typeface="Times New Roman" charset="0"/>
              </a:rPr>
              <a:pPr eaLnBrk="0" hangingPunct="0">
                <a:defRPr/>
              </a:pPr>
              <a:t>70</a:t>
            </a:fld>
            <a:endParaRPr lang="it-IT" smtClean="0">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egnaposto immagine diapositiva 1"/>
          <p:cNvSpPr>
            <a:spLocks noGrp="1" noRot="1" noChangeAspect="1" noTextEdit="1"/>
          </p:cNvSpPr>
          <p:nvPr>
            <p:ph type="sldImg"/>
          </p:nvPr>
        </p:nvSpPr>
        <p:spPr>
          <a:ln/>
        </p:spPr>
      </p:sp>
      <p:sp>
        <p:nvSpPr>
          <p:cNvPr id="173059"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173060"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C119EAB4-F837-614B-99C5-3AAA0FC978AD}" type="slidenum">
              <a:rPr lang="it-IT" smtClean="0">
                <a:latin typeface="Times New Roman" charset="0"/>
              </a:rPr>
              <a:pPr eaLnBrk="0" hangingPunct="0">
                <a:defRPr/>
              </a:pPr>
              <a:t>71</a:t>
            </a:fld>
            <a:endParaRPr lang="it-IT" smtClean="0">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egnaposto immagine diapositiva 1"/>
          <p:cNvSpPr>
            <a:spLocks noGrp="1" noRot="1" noChangeAspect="1" noTextEdit="1"/>
          </p:cNvSpPr>
          <p:nvPr>
            <p:ph type="sldImg"/>
          </p:nvPr>
        </p:nvSpPr>
        <p:spPr>
          <a:ln/>
        </p:spPr>
      </p:sp>
      <p:sp>
        <p:nvSpPr>
          <p:cNvPr id="174083"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17408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71E6F028-D477-6543-BC0A-22C82CFD12B5}" type="slidenum">
              <a:rPr lang="it-IT" smtClean="0">
                <a:latin typeface="Times New Roman" charset="0"/>
              </a:rPr>
              <a:pPr eaLnBrk="0" hangingPunct="0">
                <a:defRPr/>
              </a:pPr>
              <a:t>72</a:t>
            </a:fld>
            <a:endParaRPr lang="it-IT" smtClean="0">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egnaposto immagine diapositiva 1"/>
          <p:cNvSpPr>
            <a:spLocks noGrp="1" noRot="1" noChangeAspect="1" noTextEdit="1"/>
          </p:cNvSpPr>
          <p:nvPr>
            <p:ph type="sldImg"/>
          </p:nvPr>
        </p:nvSpPr>
        <p:spPr>
          <a:ln/>
        </p:spPr>
      </p:sp>
      <p:sp>
        <p:nvSpPr>
          <p:cNvPr id="180227"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180228"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5942D12E-E52B-B44A-9133-96CE37B05117}" type="slidenum">
              <a:rPr lang="it-IT" smtClean="0">
                <a:latin typeface="Times New Roman" charset="0"/>
              </a:rPr>
              <a:pPr eaLnBrk="0" hangingPunct="0">
                <a:defRPr/>
              </a:pPr>
              <a:t>73</a:t>
            </a:fld>
            <a:endParaRPr lang="it-IT"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A89C9098-2873-514A-AE49-64E0679A0E2B}" type="slidenum">
              <a:rPr lang="it-IT" smtClean="0">
                <a:solidFill>
                  <a:srgbClr val="000000"/>
                </a:solidFill>
                <a:latin typeface="Times New Roman" charset="0"/>
              </a:rPr>
              <a:pPr eaLnBrk="0" hangingPunct="0">
                <a:defRPr/>
              </a:pPr>
              <a:t>74</a:t>
            </a:fld>
            <a:endParaRPr lang="it-IT" smtClean="0">
              <a:solidFill>
                <a:srgbClr val="000000"/>
              </a:solidFill>
              <a:latin typeface="Times New Roman"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A431285E-DD45-784C-8898-EF85E0570DC0}" type="slidenum">
              <a:rPr lang="it-IT" smtClean="0">
                <a:latin typeface="Times New Roman" charset="0"/>
              </a:rPr>
              <a:pPr eaLnBrk="0" hangingPunct="0">
                <a:defRPr/>
              </a:pPr>
              <a:t>75</a:t>
            </a:fld>
            <a:endParaRPr lang="it-IT" smtClean="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6349F8E8-C9E4-0E44-B487-07959FA02F40}" type="slidenum">
              <a:rPr lang="it-IT" smtClean="0">
                <a:latin typeface="Times New Roman" charset="0"/>
              </a:rPr>
              <a:pPr eaLnBrk="0" hangingPunct="0">
                <a:defRPr/>
              </a:pPr>
              <a:t>76</a:t>
            </a:fld>
            <a:endParaRPr lang="it-IT" smtClean="0">
              <a:latin typeface="Times New Roman"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Times New Roman" charset="0"/>
              </a:rPr>
              <a:t>NEW</a:t>
            </a:r>
            <a:endParaRPr lang="it-IT" dirty="0">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206570F2-E243-A040-B7C6-31D967C3E5F7}" type="slidenum">
              <a:rPr lang="it-IT" smtClean="0">
                <a:latin typeface="Times New Roman" charset="0"/>
              </a:rPr>
              <a:pPr eaLnBrk="0" hangingPunct="0">
                <a:defRPr/>
              </a:pPr>
              <a:t>77</a:t>
            </a:fld>
            <a:endParaRPr lang="it-IT" smtClean="0">
              <a:latin typeface="Times New Roman"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66466871-4DF5-8D4D-A9BC-B97EB8E938B4}" type="slidenum">
              <a:rPr lang="it-IT" smtClean="0">
                <a:latin typeface="Times New Roman" charset="0"/>
              </a:rPr>
              <a:pPr eaLnBrk="0" hangingPunct="0">
                <a:defRPr/>
              </a:pPr>
              <a:t>78</a:t>
            </a:fld>
            <a:endParaRPr lang="it-IT" smtClean="0">
              <a:latin typeface="Times New Roman"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191491"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Arial" charset="0"/>
              </a:rPr>
              <a:t>new</a:t>
            </a:r>
            <a:endParaRPr lang="it-IT" dirty="0">
              <a:latin typeface="Arial" charset="0"/>
            </a:endParaRPr>
          </a:p>
        </p:txBody>
      </p:sp>
      <p:sp>
        <p:nvSpPr>
          <p:cNvPr id="191492"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DD73C58D-6705-8048-990D-B0BA64ADB26B}" type="slidenum">
              <a:rPr lang="it-IT" smtClean="0"/>
              <a:pPr>
                <a:defRPr/>
              </a:pPr>
              <a:t>79</a:t>
            </a:fld>
            <a:endParaRPr lang="it-IT"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172EDE39-318C-B743-B9A4-6311915502DA}" type="slidenum">
              <a:rPr lang="it-IT" smtClean="0">
                <a:latin typeface="Times New Roman" charset="0"/>
              </a:rPr>
              <a:pPr eaLnBrk="0" hangingPunct="0">
                <a:defRPr/>
              </a:pPr>
              <a:t>81</a:t>
            </a:fld>
            <a:endParaRPr lang="it-IT" smtClean="0">
              <a:latin typeface="Times New Roman"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19272829-A8F6-2C42-B00A-2C6CA386E628}" type="slidenum">
              <a:rPr lang="it-IT" smtClean="0">
                <a:latin typeface="Times New Roman" charset="0"/>
              </a:rPr>
              <a:pPr eaLnBrk="0" hangingPunct="0">
                <a:defRPr/>
              </a:pPr>
              <a:t>82</a:t>
            </a:fld>
            <a:endParaRPr lang="it-IT" smtClean="0">
              <a:latin typeface="Times New Roman"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8F8CF15F-57E2-EA40-8733-BAB8B348AB46}" type="slidenum">
              <a:rPr lang="it-IT" smtClean="0">
                <a:latin typeface="Times New Roman" charset="0"/>
              </a:rPr>
              <a:pPr eaLnBrk="0" hangingPunct="0">
                <a:defRPr/>
              </a:pPr>
              <a:t>83</a:t>
            </a:fld>
            <a:endParaRPr lang="it-IT" smtClean="0">
              <a:latin typeface="Times New Roman"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3653D6B3-F1A4-5742-A143-F7CDDADC578A}" type="slidenum">
              <a:rPr lang="it-IT" smtClean="0">
                <a:latin typeface="Times New Roman" charset="0"/>
              </a:rPr>
              <a:pPr eaLnBrk="0" hangingPunct="0">
                <a:defRPr/>
              </a:pPr>
              <a:t>9</a:t>
            </a:fld>
            <a:endParaRPr lang="it-IT" smtClean="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60AE432A-21EA-564F-A7E2-D742562C3BF5}" type="slidenum">
              <a:rPr lang="it-IT" smtClean="0">
                <a:latin typeface="Times New Roman" charset="0"/>
              </a:rPr>
              <a:pPr eaLnBrk="0" hangingPunct="0">
                <a:defRPr/>
              </a:pPr>
              <a:t>84</a:t>
            </a:fld>
            <a:endParaRPr lang="it-IT" smtClean="0">
              <a:latin typeface="Times New Roman"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E23FC7D1-6C64-284F-8648-544D91606990}" type="slidenum">
              <a:rPr lang="it-IT" smtClean="0">
                <a:latin typeface="Times New Roman" charset="0"/>
              </a:rPr>
              <a:pPr eaLnBrk="0" hangingPunct="0">
                <a:defRPr/>
              </a:pPr>
              <a:t>85</a:t>
            </a:fld>
            <a:endParaRPr lang="it-IT" smtClean="0">
              <a:latin typeface="Times New Roman"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A431285E-DD45-784C-8898-EF85E0570DC0}" type="slidenum">
              <a:rPr lang="it-IT" smtClean="0">
                <a:latin typeface="Times New Roman" charset="0"/>
              </a:rPr>
              <a:pPr eaLnBrk="0" hangingPunct="0">
                <a:defRPr/>
              </a:pPr>
              <a:t>86</a:t>
            </a:fld>
            <a:endParaRPr lang="it-IT" smtClean="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2B0ABA50-19AF-144C-9990-0C5041603B6F}" type="slidenum">
              <a:rPr lang="it-IT" smtClean="0">
                <a:latin typeface="Times New Roman" charset="0"/>
              </a:rPr>
              <a:pPr eaLnBrk="0" hangingPunct="0">
                <a:defRPr/>
              </a:pPr>
              <a:t>87</a:t>
            </a:fld>
            <a:endParaRPr lang="it-IT" smtClean="0">
              <a:latin typeface="Times New Roman"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563BA546-C79A-1947-9E2E-F9A2CFD583C2}" type="slidenum">
              <a:rPr lang="it-IT" smtClean="0">
                <a:latin typeface="Times New Roman" charset="0"/>
              </a:rPr>
              <a:pPr>
                <a:defRPr/>
              </a:pPr>
              <a:t>88</a:t>
            </a:fld>
            <a:endParaRPr lang="it-IT" smtClean="0">
              <a:latin typeface="Times New Roman" charset="0"/>
            </a:endParaRPr>
          </a:p>
        </p:txBody>
      </p:sp>
      <p:sp>
        <p:nvSpPr>
          <p:cNvPr id="1771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Times New Roman" charset="0"/>
              </a:rPr>
              <a:t>new</a:t>
            </a:r>
            <a:endParaRPr lang="it-IT" dirty="0">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190467"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
        <p:nvSpPr>
          <p:cNvPr id="190468"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7AA7C50E-3574-E246-90AB-2571CF8BEF41}" type="slidenum">
              <a:rPr lang="it-IT" smtClean="0"/>
              <a:pPr>
                <a:defRPr/>
              </a:pPr>
              <a:t>89</a:t>
            </a:fld>
            <a:endParaRPr lang="it-IT"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AD77C682-7D68-934F-A8FB-B64D6133C5B8}" type="slidenum">
              <a:rPr lang="it-IT" smtClean="0">
                <a:latin typeface="Times New Roman" charset="0"/>
              </a:rPr>
              <a:pPr eaLnBrk="0" hangingPunct="0">
                <a:defRPr/>
              </a:pPr>
              <a:t>90</a:t>
            </a:fld>
            <a:endParaRPr lang="it-IT" smtClean="0">
              <a:latin typeface="Times New Roman"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it-IT" dirty="0" smtClean="0">
                <a:latin typeface="Times New Roman" charset="0"/>
              </a:rPr>
              <a:t>new</a:t>
            </a:r>
            <a:endParaRPr lang="it-IT" dirty="0">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200707"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
        <p:nvSpPr>
          <p:cNvPr id="200708"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CA71BF0A-5858-DF4F-A48A-4438AB6BDB3F}" type="slidenum">
              <a:rPr lang="it-IT" smtClean="0"/>
              <a:pPr>
                <a:defRPr/>
              </a:pPr>
              <a:t>91</a:t>
            </a:fld>
            <a:endParaRPr lang="it-IT"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00B691D0-B381-F14E-A679-144F9E78B281}" type="slidenum">
              <a:rPr lang="it-IT" smtClean="0">
                <a:latin typeface="Times New Roman" charset="0"/>
              </a:rPr>
              <a:pPr eaLnBrk="0" hangingPunct="0">
                <a:defRPr/>
              </a:pPr>
              <a:t>92</a:t>
            </a:fld>
            <a:endParaRPr lang="it-IT" smtClean="0">
              <a:latin typeface="Times New Roman"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189443"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
        <p:nvSpPr>
          <p:cNvPr id="189444"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DE6DA323-8260-8B41-BE50-2DAC219512BD}" type="slidenum">
              <a:rPr lang="it-IT" smtClean="0"/>
              <a:pPr>
                <a:defRPr/>
              </a:pPr>
              <a:t>93</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0666015E-494C-E04D-9DB1-E335B939F438}" type="slidenum">
              <a:rPr lang="it-IT" smtClean="0">
                <a:latin typeface="Times New Roman" charset="0"/>
              </a:rPr>
              <a:pPr eaLnBrk="0" hangingPunct="0">
                <a:defRPr/>
              </a:pPr>
              <a:t>12</a:t>
            </a:fld>
            <a:endParaRPr lang="it-IT" smtClean="0">
              <a:latin typeface="Times New Roman"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Times New Roman" charset="0"/>
              </a:rPr>
              <a:t>NEW</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192515"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
        <p:nvSpPr>
          <p:cNvPr id="192516"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302443A0-EB02-3E4B-AE75-2320173129C6}" type="slidenum">
              <a:rPr lang="it-IT" smtClean="0"/>
              <a:pPr>
                <a:defRPr/>
              </a:pPr>
              <a:t>94</a:t>
            </a:fld>
            <a:endParaRPr lang="it-IT"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193539"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Arial" charset="0"/>
            </a:endParaRPr>
          </a:p>
        </p:txBody>
      </p:sp>
      <p:sp>
        <p:nvSpPr>
          <p:cNvPr id="193540"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A3049150-237E-3749-A8D5-A788C659A368}" type="slidenum">
              <a:rPr lang="it-IT" smtClean="0"/>
              <a:pPr>
                <a:defRPr/>
              </a:pPr>
              <a:t>95</a:t>
            </a:fld>
            <a:endParaRPr lang="it-IT"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194563"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it-IT" dirty="0" smtClean="0">
                <a:latin typeface="Arial" charset="0"/>
              </a:rPr>
              <a:t>new</a:t>
            </a:r>
            <a:endParaRPr lang="it-IT" dirty="0">
              <a:latin typeface="Arial" charset="0"/>
            </a:endParaRPr>
          </a:p>
        </p:txBody>
      </p:sp>
      <p:sp>
        <p:nvSpPr>
          <p:cNvPr id="194564" name="Segnaposto numero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A608BAB9-A856-8E4C-AFA5-2C1F88D2D48C}" type="slidenum">
              <a:rPr lang="it-IT" smtClean="0"/>
              <a:pPr>
                <a:defRPr/>
              </a:pPr>
              <a:t>96</a:t>
            </a:fld>
            <a:endParaRPr lang="it-IT"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80F170F0-F02D-B149-B9F7-261BE2D0EE0A}" type="slidenum">
              <a:rPr lang="it-IT" smtClean="0">
                <a:latin typeface="Times New Roman" charset="0"/>
              </a:rPr>
              <a:pPr>
                <a:defRPr/>
              </a:pPr>
              <a:t>97</a:t>
            </a:fld>
            <a:endParaRPr lang="it-IT" smtClean="0">
              <a:latin typeface="Times New Roman" charset="0"/>
            </a:endParaRPr>
          </a:p>
        </p:txBody>
      </p:sp>
      <p:sp>
        <p:nvSpPr>
          <p:cNvPr id="1781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86FB32BC-F22B-BE43-88C7-246A97EA1BBE}" type="slidenum">
              <a:rPr lang="it-IT" smtClean="0">
                <a:latin typeface="Times New Roman" charset="0"/>
              </a:rPr>
              <a:pPr>
                <a:defRPr/>
              </a:pPr>
              <a:t>98</a:t>
            </a:fld>
            <a:endParaRPr lang="it-IT" smtClean="0">
              <a:latin typeface="Times New Roman" charset="0"/>
            </a:endParaRPr>
          </a:p>
        </p:txBody>
      </p:sp>
      <p:sp>
        <p:nvSpPr>
          <p:cNvPr id="1792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95B757EB-6097-6940-ABB4-86D08933FCC1}" type="slidenum">
              <a:rPr lang="it-IT" smtClean="0">
                <a:latin typeface="Times New Roman" charset="0"/>
              </a:rPr>
              <a:pPr>
                <a:defRPr/>
              </a:pPr>
              <a:t>99</a:t>
            </a:fld>
            <a:endParaRPr lang="it-IT" smtClean="0">
              <a:latin typeface="Times New Roman" charset="0"/>
            </a:endParaRPr>
          </a:p>
        </p:txBody>
      </p:sp>
      <p:sp>
        <p:nvSpPr>
          <p:cNvPr id="1802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a:latin typeface="Times New Roman" charset="0"/>
              </a:rPr>
              <a:t>NEW</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egnaposto immagine diapositiva 1"/>
          <p:cNvSpPr>
            <a:spLocks noGrp="1" noRot="1" noChangeAspect="1" noTextEdit="1"/>
          </p:cNvSpPr>
          <p:nvPr>
            <p:ph type="sldImg"/>
          </p:nvPr>
        </p:nvSpPr>
        <p:spPr>
          <a:ln/>
        </p:spPr>
      </p:sp>
      <p:sp>
        <p:nvSpPr>
          <p:cNvPr id="207875"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a:latin typeface="Times New Roman" charset="0"/>
            </a:endParaRPr>
          </a:p>
        </p:txBody>
      </p:sp>
      <p:sp>
        <p:nvSpPr>
          <p:cNvPr id="20787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A6E5F56B-1C30-C349-924F-4CEC03616715}" type="slidenum">
              <a:rPr lang="it-IT" smtClean="0">
                <a:latin typeface="Times New Roman" charset="0"/>
              </a:rPr>
              <a:pPr>
                <a:defRPr/>
              </a:pPr>
              <a:t>100</a:t>
            </a:fld>
            <a:endParaRPr lang="it-IT" smtClean="0">
              <a:latin typeface="Times New Roman"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egnaposto immagine diapositiva 1"/>
          <p:cNvSpPr>
            <a:spLocks noGrp="1" noRot="1" noChangeAspect="1" noTextEdit="1"/>
          </p:cNvSpPr>
          <p:nvPr>
            <p:ph type="sldImg"/>
          </p:nvPr>
        </p:nvSpPr>
        <p:spPr>
          <a:ln/>
        </p:spPr>
      </p:sp>
      <p:sp>
        <p:nvSpPr>
          <p:cNvPr id="207875" name="Segnaposto note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Times New Roman" charset="0"/>
              </a:rPr>
              <a:t>new</a:t>
            </a:r>
            <a:endParaRPr lang="it-IT" dirty="0">
              <a:latin typeface="Times New Roman" charset="0"/>
            </a:endParaRPr>
          </a:p>
        </p:txBody>
      </p:sp>
      <p:sp>
        <p:nvSpPr>
          <p:cNvPr id="20787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ED5C188F-9B09-B54A-9960-5EAE4D2CA96F}" type="slidenum">
              <a:rPr lang="it-IT" smtClean="0">
                <a:latin typeface="Times New Roman" charset="0"/>
              </a:rPr>
              <a:pPr>
                <a:defRPr/>
              </a:pPr>
              <a:t>101</a:t>
            </a:fld>
            <a:endParaRPr lang="it-IT" smtClean="0">
              <a:latin typeface="Times New Roman"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4AE9D28C-F43C-6F4E-A9A6-D24555B73465}" type="slidenum">
              <a:rPr lang="it-IT" smtClean="0">
                <a:latin typeface="Times New Roman" charset="0"/>
              </a:rPr>
              <a:pPr eaLnBrk="0" hangingPunct="0">
                <a:defRPr/>
              </a:pPr>
              <a:t>102</a:t>
            </a:fld>
            <a:endParaRPr lang="it-IT" smtClean="0">
              <a:latin typeface="Times New Roman"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it-IT" dirty="0" smtClean="0">
                <a:latin typeface="Times New Roman" charset="0"/>
              </a:rPr>
              <a:t>new</a:t>
            </a:r>
            <a:endParaRPr lang="it-IT" dirty="0">
              <a:latin typeface="Times New Roman"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0" hangingPunct="0">
              <a:defRPr/>
            </a:pPr>
            <a:fld id="{6884CB4C-02AF-FB48-B347-7FE3A17621DD}" type="slidenum">
              <a:rPr lang="it-IT" smtClean="0">
                <a:latin typeface="Times New Roman" charset="0"/>
              </a:rPr>
              <a:pPr eaLnBrk="0" hangingPunct="0">
                <a:defRPr/>
              </a:pPr>
              <a:t>103</a:t>
            </a:fld>
            <a:endParaRPr lang="it-IT" smtClean="0">
              <a:latin typeface="Times New Roman"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it-IT"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038"/>
            <a:ext cx="5829300" cy="196056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ECD3B9-04AA-C043-9385-F935BF30FFC3}" type="slidenum">
              <a:rPr lang="it-IT"/>
              <a:pPr>
                <a:defRPr/>
              </a:pPr>
              <a:t>‹N›</a:t>
            </a:fld>
            <a:endParaRPr lang="it-IT"/>
          </a:p>
        </p:txBody>
      </p:sp>
    </p:spTree>
    <p:extLst>
      <p:ext uri="{BB962C8B-B14F-4D97-AF65-F5344CB8AC3E}">
        <p14:creationId xmlns:p14="http://schemas.microsoft.com/office/powerpoint/2010/main" val="34261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4914900" y="8326438"/>
            <a:ext cx="1600200" cy="635000"/>
          </a:xfrm>
        </p:spPr>
        <p:txBody>
          <a:bodyPr/>
          <a:lstStyle>
            <a:lvl1pPr>
              <a:defRPr smtClean="0"/>
            </a:lvl1pPr>
          </a:lstStyle>
          <a:p>
            <a:pPr>
              <a:defRPr/>
            </a:pPr>
            <a:fld id="{93C5F013-BE2C-E346-98D2-72FD82A968B2}" type="slidenum">
              <a:rPr lang="it-IT"/>
              <a:pPr>
                <a:defRPr/>
              </a:pPr>
              <a:t>‹N›</a:t>
            </a:fld>
            <a:endParaRPr lang="it-IT"/>
          </a:p>
        </p:txBody>
      </p:sp>
    </p:spTree>
    <p:extLst>
      <p:ext uri="{BB962C8B-B14F-4D97-AF65-F5344CB8AC3E}">
        <p14:creationId xmlns:p14="http://schemas.microsoft.com/office/powerpoint/2010/main" val="372920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713"/>
            <a:ext cx="1543050" cy="78009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66713"/>
            <a:ext cx="4476750" cy="78009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4914900" y="8326438"/>
            <a:ext cx="1600200" cy="635000"/>
          </a:xfrm>
        </p:spPr>
        <p:txBody>
          <a:bodyPr/>
          <a:lstStyle>
            <a:lvl1pPr>
              <a:defRPr smtClean="0"/>
            </a:lvl1pPr>
          </a:lstStyle>
          <a:p>
            <a:pPr>
              <a:defRPr/>
            </a:pPr>
            <a:fld id="{25502D3F-5BF0-904E-A1F0-A0A11B714244}" type="slidenum">
              <a:rPr lang="it-IT"/>
              <a:pPr>
                <a:defRPr/>
              </a:pPr>
              <a:t>‹N›</a:t>
            </a:fld>
            <a:endParaRPr lang="it-IT"/>
          </a:p>
        </p:txBody>
      </p:sp>
    </p:spTree>
    <p:extLst>
      <p:ext uri="{BB962C8B-B14F-4D97-AF65-F5344CB8AC3E}">
        <p14:creationId xmlns:p14="http://schemas.microsoft.com/office/powerpoint/2010/main" val="2466577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14350" y="203691"/>
            <a:ext cx="5829300" cy="1015511"/>
          </a:xfrm>
        </p:spPr>
        <p:txBody>
          <a:bodyPr/>
          <a:lstStyle/>
          <a:p>
            <a:r>
              <a:rPr lang="it-IT" smtClean="0"/>
              <a:t>Fare clic per modificare stile</a:t>
            </a:r>
            <a:endParaRPr lang="en-US"/>
          </a:p>
        </p:txBody>
      </p:sp>
      <p:sp>
        <p:nvSpPr>
          <p:cNvPr id="3" name="Segnaposto tabella 2"/>
          <p:cNvSpPr>
            <a:spLocks noGrp="1"/>
          </p:cNvSpPr>
          <p:nvPr>
            <p:ph type="tbl" idx="1"/>
          </p:nvPr>
        </p:nvSpPr>
        <p:spPr>
          <a:xfrm>
            <a:off x="514350" y="1727689"/>
            <a:ext cx="5829300" cy="6400800"/>
          </a:xfrm>
        </p:spPr>
        <p:txBody>
          <a:bodyPr/>
          <a:lstStyle/>
          <a:p>
            <a:pPr lvl="0"/>
            <a:endParaRPr lang="en-US" noProof="0" smtClean="0"/>
          </a:p>
        </p:txBody>
      </p:sp>
      <p:sp>
        <p:nvSpPr>
          <p:cNvPr id="4" name="Rectangle 4"/>
          <p:cNvSpPr>
            <a:spLocks noGrp="1" noChangeArrowheads="1"/>
          </p:cNvSpPr>
          <p:nvPr>
            <p:ph type="dt" sz="half" idx="10"/>
          </p:nvPr>
        </p:nvSpPr>
        <p:spPr/>
        <p:txBody>
          <a:bodyPr vert="horz" wrap="square" lIns="91440" tIns="45720" rIns="91440" bIns="45720" numCol="1" anchor="t" anchorCtr="0" compatLnSpc="1">
            <a:prstTxWarp prst="textNoShape">
              <a:avLst/>
            </a:prstTxWarp>
          </a:bodyPr>
          <a:lstStyle>
            <a:lvl1pPr>
              <a:buFont typeface="Times New Roman" charset="0"/>
              <a:buNone/>
              <a:defRPr>
                <a:latin typeface="Arial" charset="0"/>
                <a:ea typeface="ＭＳ Ｐゴシック" charset="0"/>
                <a:cs typeface="ＭＳ Ｐゴシック"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244595F8-EEC0-A640-B953-1BB1D937E039}" type="slidenum">
              <a:rPr lang="en-GB"/>
              <a:pPr>
                <a:defRPr/>
              </a:pPr>
              <a:t>‹N›</a:t>
            </a:fld>
            <a:endParaRPr lang="en-GB"/>
          </a:p>
        </p:txBody>
      </p:sp>
    </p:spTree>
    <p:extLst>
      <p:ext uri="{BB962C8B-B14F-4D97-AF65-F5344CB8AC3E}">
        <p14:creationId xmlns:p14="http://schemas.microsoft.com/office/powerpoint/2010/main" val="132174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4914900" y="8326438"/>
            <a:ext cx="1600200" cy="635000"/>
          </a:xfrm>
        </p:spPr>
        <p:txBody>
          <a:bodyPr/>
          <a:lstStyle>
            <a:lvl1pPr>
              <a:defRPr smtClean="0"/>
            </a:lvl1pPr>
          </a:lstStyle>
          <a:p>
            <a:pPr>
              <a:defRPr/>
            </a:pPr>
            <a:fld id="{526BD0B4-F2A2-3847-863C-0456C9C76D52}" type="slidenum">
              <a:rPr lang="it-IT"/>
              <a:pPr>
                <a:defRPr/>
              </a:pPr>
              <a:t>‹N›</a:t>
            </a:fld>
            <a:endParaRPr lang="it-IT"/>
          </a:p>
        </p:txBody>
      </p:sp>
    </p:spTree>
    <p:extLst>
      <p:ext uri="{BB962C8B-B14F-4D97-AF65-F5344CB8AC3E}">
        <p14:creationId xmlns:p14="http://schemas.microsoft.com/office/powerpoint/2010/main" val="385618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5875338"/>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4914900" y="8326438"/>
            <a:ext cx="1600200" cy="635000"/>
          </a:xfrm>
        </p:spPr>
        <p:txBody>
          <a:bodyPr/>
          <a:lstStyle>
            <a:lvl1pPr>
              <a:defRPr smtClean="0"/>
            </a:lvl1pPr>
          </a:lstStyle>
          <a:p>
            <a:pPr>
              <a:defRPr/>
            </a:pPr>
            <a:fld id="{065F7702-F288-A843-8368-296FCF2C8245}" type="slidenum">
              <a:rPr lang="it-IT"/>
              <a:pPr>
                <a:defRPr/>
              </a:pPr>
              <a:t>‹N›</a:t>
            </a:fld>
            <a:endParaRPr lang="it-IT"/>
          </a:p>
        </p:txBody>
      </p:sp>
    </p:spTree>
    <p:extLst>
      <p:ext uri="{BB962C8B-B14F-4D97-AF65-F5344CB8AC3E}">
        <p14:creationId xmlns:p14="http://schemas.microsoft.com/office/powerpoint/2010/main" val="312799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1595438"/>
            <a:ext cx="3009900" cy="657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505200" y="1595438"/>
            <a:ext cx="3009900" cy="657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6" name="Segnaposto piè di pagina 5"/>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7" name="Segnaposto numero diapositiva 6"/>
          <p:cNvSpPr>
            <a:spLocks noGrp="1"/>
          </p:cNvSpPr>
          <p:nvPr>
            <p:ph type="sldNum" sz="quarter" idx="12"/>
          </p:nvPr>
        </p:nvSpPr>
        <p:spPr>
          <a:xfrm>
            <a:off x="4914900" y="8326438"/>
            <a:ext cx="1600200" cy="635000"/>
          </a:xfrm>
        </p:spPr>
        <p:txBody>
          <a:bodyPr/>
          <a:lstStyle>
            <a:lvl1pPr>
              <a:defRPr smtClean="0"/>
            </a:lvl1pPr>
          </a:lstStyle>
          <a:p>
            <a:pPr>
              <a:defRPr/>
            </a:pPr>
            <a:fld id="{61CD2696-0011-1545-B693-7A1C4C2333A9}" type="slidenum">
              <a:rPr lang="it-IT"/>
              <a:pPr>
                <a:defRPr/>
              </a:pPr>
              <a:t>‹N›</a:t>
            </a:fld>
            <a:endParaRPr lang="it-IT"/>
          </a:p>
        </p:txBody>
      </p:sp>
    </p:spTree>
    <p:extLst>
      <p:ext uri="{BB962C8B-B14F-4D97-AF65-F5344CB8AC3E}">
        <p14:creationId xmlns:p14="http://schemas.microsoft.com/office/powerpoint/2010/main" val="248282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713"/>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8" name="Segnaposto piè di pagina 7"/>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9" name="Segnaposto numero diapositiva 8"/>
          <p:cNvSpPr>
            <a:spLocks noGrp="1"/>
          </p:cNvSpPr>
          <p:nvPr>
            <p:ph type="sldNum" sz="quarter" idx="12"/>
          </p:nvPr>
        </p:nvSpPr>
        <p:spPr>
          <a:xfrm>
            <a:off x="4914900" y="8326438"/>
            <a:ext cx="1600200" cy="635000"/>
          </a:xfrm>
        </p:spPr>
        <p:txBody>
          <a:bodyPr/>
          <a:lstStyle>
            <a:lvl1pPr>
              <a:defRPr smtClean="0"/>
            </a:lvl1pPr>
          </a:lstStyle>
          <a:p>
            <a:pPr>
              <a:defRPr/>
            </a:pPr>
            <a:fld id="{B0A01C3D-C8D8-D044-86BE-5CCCD095E3B6}" type="slidenum">
              <a:rPr lang="it-IT"/>
              <a:pPr>
                <a:defRPr/>
              </a:pPr>
              <a:t>‹N›</a:t>
            </a:fld>
            <a:endParaRPr lang="it-IT"/>
          </a:p>
        </p:txBody>
      </p:sp>
    </p:spTree>
    <p:extLst>
      <p:ext uri="{BB962C8B-B14F-4D97-AF65-F5344CB8AC3E}">
        <p14:creationId xmlns:p14="http://schemas.microsoft.com/office/powerpoint/2010/main" val="232894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D9060BA-4071-D24A-B430-48C6FF090460}" type="slidenum">
              <a:rPr lang="it-IT"/>
              <a:pPr>
                <a:defRPr/>
              </a:pPr>
              <a:t>‹N›</a:t>
            </a:fld>
            <a:endParaRPr lang="it-IT"/>
          </a:p>
        </p:txBody>
      </p:sp>
    </p:spTree>
    <p:extLst>
      <p:ext uri="{BB962C8B-B14F-4D97-AF65-F5344CB8AC3E}">
        <p14:creationId xmlns:p14="http://schemas.microsoft.com/office/powerpoint/2010/main" val="251209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5E1EA65-3AB6-4245-A15F-BB3E719F7078}" type="slidenum">
              <a:rPr lang="it-IT"/>
              <a:pPr>
                <a:defRPr/>
              </a:pPr>
              <a:t>‹N›</a:t>
            </a:fld>
            <a:endParaRPr lang="it-IT"/>
          </a:p>
        </p:txBody>
      </p:sp>
    </p:spTree>
    <p:extLst>
      <p:ext uri="{BB962C8B-B14F-4D97-AF65-F5344CB8AC3E}">
        <p14:creationId xmlns:p14="http://schemas.microsoft.com/office/powerpoint/2010/main" val="50178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3538"/>
            <a:ext cx="2255838"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6" name="Segnaposto piè di pagina 5"/>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7" name="Segnaposto numero diapositiva 6"/>
          <p:cNvSpPr>
            <a:spLocks noGrp="1"/>
          </p:cNvSpPr>
          <p:nvPr>
            <p:ph type="sldNum" sz="quarter" idx="12"/>
          </p:nvPr>
        </p:nvSpPr>
        <p:spPr>
          <a:xfrm>
            <a:off x="4914900" y="8326438"/>
            <a:ext cx="1600200" cy="635000"/>
          </a:xfrm>
        </p:spPr>
        <p:txBody>
          <a:bodyPr/>
          <a:lstStyle>
            <a:lvl1pPr>
              <a:defRPr smtClean="0"/>
            </a:lvl1pPr>
          </a:lstStyle>
          <a:p>
            <a:pPr>
              <a:defRPr/>
            </a:pPr>
            <a:fld id="{F8BA1665-E08B-844A-9302-E05AA7619438}" type="slidenum">
              <a:rPr lang="it-IT"/>
              <a:pPr>
                <a:defRPr/>
              </a:pPr>
              <a:t>‹N›</a:t>
            </a:fld>
            <a:endParaRPr lang="it-IT"/>
          </a:p>
        </p:txBody>
      </p:sp>
    </p:spTree>
    <p:extLst>
      <p:ext uri="{BB962C8B-B14F-4D97-AF65-F5344CB8AC3E}">
        <p14:creationId xmlns:p14="http://schemas.microsoft.com/office/powerpoint/2010/main" val="141701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400800"/>
            <a:ext cx="4114800" cy="755650"/>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342900" y="8326438"/>
            <a:ext cx="1600200" cy="635000"/>
          </a:xfrm>
        </p:spPr>
        <p:txBody>
          <a:bodyPr/>
          <a:lstStyle>
            <a:lvl1pPr>
              <a:defRPr/>
            </a:lvl1pPr>
          </a:lstStyle>
          <a:p>
            <a:pPr>
              <a:defRPr/>
            </a:pPr>
            <a:endParaRPr lang="it-IT"/>
          </a:p>
        </p:txBody>
      </p:sp>
      <p:sp>
        <p:nvSpPr>
          <p:cNvPr id="6" name="Segnaposto piè di pagina 5"/>
          <p:cNvSpPr>
            <a:spLocks noGrp="1"/>
          </p:cNvSpPr>
          <p:nvPr>
            <p:ph type="ftr" sz="quarter" idx="11"/>
          </p:nvPr>
        </p:nvSpPr>
        <p:spPr>
          <a:xfrm>
            <a:off x="2343150" y="8326438"/>
            <a:ext cx="2171700" cy="635000"/>
          </a:xfrm>
        </p:spPr>
        <p:txBody>
          <a:bodyPr/>
          <a:lstStyle>
            <a:lvl1pPr>
              <a:defRPr/>
            </a:lvl1pPr>
          </a:lstStyle>
          <a:p>
            <a:pPr>
              <a:defRPr/>
            </a:pPr>
            <a:endParaRPr lang="it-IT"/>
          </a:p>
        </p:txBody>
      </p:sp>
      <p:sp>
        <p:nvSpPr>
          <p:cNvPr id="7" name="Segnaposto numero diapositiva 6"/>
          <p:cNvSpPr>
            <a:spLocks noGrp="1"/>
          </p:cNvSpPr>
          <p:nvPr>
            <p:ph type="sldNum" sz="quarter" idx="12"/>
          </p:nvPr>
        </p:nvSpPr>
        <p:spPr>
          <a:xfrm>
            <a:off x="4914900" y="8326438"/>
            <a:ext cx="1600200" cy="635000"/>
          </a:xfrm>
        </p:spPr>
        <p:txBody>
          <a:bodyPr/>
          <a:lstStyle>
            <a:lvl1pPr>
              <a:defRPr smtClean="0"/>
            </a:lvl1pPr>
          </a:lstStyle>
          <a:p>
            <a:pPr>
              <a:defRPr/>
            </a:pPr>
            <a:fld id="{60F28A13-568C-F544-BB93-4DD614EF4C2B}" type="slidenum">
              <a:rPr lang="it-IT"/>
              <a:pPr>
                <a:defRPr/>
              </a:pPr>
              <a:t>‹N›</a:t>
            </a:fld>
            <a:endParaRPr lang="it-IT"/>
          </a:p>
        </p:txBody>
      </p:sp>
    </p:spTree>
    <p:extLst>
      <p:ext uri="{BB962C8B-B14F-4D97-AF65-F5344CB8AC3E}">
        <p14:creationId xmlns:p14="http://schemas.microsoft.com/office/powerpoint/2010/main" val="355058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8913" y="366713"/>
            <a:ext cx="6480175"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342900" y="1595438"/>
            <a:ext cx="6172200"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2"/>
          </p:nvPr>
        </p:nvSpPr>
        <p:spPr>
          <a:xfrm>
            <a:off x="188913" y="8701088"/>
            <a:ext cx="1600200" cy="430212"/>
          </a:xfrm>
          <a:prstGeom prst="rect">
            <a:avLst/>
          </a:prstGeom>
        </p:spPr>
        <p:txBody>
          <a:bodyPr/>
          <a:lstStyle>
            <a:lvl1pPr algn="just">
              <a:spcBef>
                <a:spcPts val="600"/>
              </a:spcBef>
              <a:spcAft>
                <a:spcPts val="600"/>
              </a:spcAft>
              <a:buFont typeface="Times New Roman" pitchFamily="18" charset="0"/>
              <a:buNone/>
              <a:defRPr sz="1400">
                <a:latin typeface="Arial" pitchFamily="34" charset="0"/>
                <a:ea typeface="+mn-ea"/>
                <a:cs typeface="+mn-cs"/>
              </a:defRPr>
            </a:lvl1pPr>
          </a:lstStyle>
          <a:p>
            <a:pPr>
              <a:defRPr/>
            </a:pPr>
            <a:endParaRPr lang="it-IT"/>
          </a:p>
        </p:txBody>
      </p:sp>
      <p:sp>
        <p:nvSpPr>
          <p:cNvPr id="8" name="Segnaposto piè di pagina 4"/>
          <p:cNvSpPr>
            <a:spLocks noGrp="1"/>
          </p:cNvSpPr>
          <p:nvPr>
            <p:ph type="ftr" sz="quarter" idx="3"/>
          </p:nvPr>
        </p:nvSpPr>
        <p:spPr>
          <a:xfrm>
            <a:off x="2343150" y="8701088"/>
            <a:ext cx="2171700" cy="430212"/>
          </a:xfrm>
          <a:prstGeom prst="rect">
            <a:avLst/>
          </a:prstGeom>
        </p:spPr>
        <p:txBody>
          <a:bodyPr/>
          <a:lstStyle>
            <a:lvl1pPr algn="ctr">
              <a:spcBef>
                <a:spcPts val="600"/>
              </a:spcBef>
              <a:spcAft>
                <a:spcPts val="600"/>
              </a:spcAft>
              <a:buFont typeface="Times New Roman" pitchFamily="18" charset="0"/>
              <a:buNone/>
              <a:defRPr sz="1400">
                <a:latin typeface="Arial" pitchFamily="34" charset="0"/>
                <a:ea typeface="+mn-ea"/>
                <a:cs typeface="+mn-cs"/>
              </a:defRPr>
            </a:lvl1pPr>
          </a:lstStyle>
          <a:p>
            <a:pPr>
              <a:defRPr/>
            </a:pPr>
            <a:endParaRPr lang="it-IT"/>
          </a:p>
        </p:txBody>
      </p:sp>
      <p:sp>
        <p:nvSpPr>
          <p:cNvPr id="9" name="Segnaposto numero diapositiva 5"/>
          <p:cNvSpPr>
            <a:spLocks noGrp="1"/>
          </p:cNvSpPr>
          <p:nvPr>
            <p:ph type="sldNum" sz="quarter" idx="4"/>
          </p:nvPr>
        </p:nvSpPr>
        <p:spPr>
          <a:xfrm>
            <a:off x="5068888" y="8701088"/>
            <a:ext cx="1600200" cy="430212"/>
          </a:xfrm>
          <a:prstGeom prst="rect">
            <a:avLst/>
          </a:prstGeom>
        </p:spPr>
        <p:txBody>
          <a:bodyPr vert="horz" wrap="square" lIns="91440" tIns="45720" rIns="91440" bIns="45720" numCol="1" anchor="t" anchorCtr="0" compatLnSpc="1">
            <a:prstTxWarp prst="textNoShape">
              <a:avLst/>
            </a:prstTxWarp>
          </a:bodyPr>
          <a:lstStyle>
            <a:lvl1pPr algn="r">
              <a:spcBef>
                <a:spcPts val="600"/>
              </a:spcBef>
              <a:spcAft>
                <a:spcPts val="600"/>
              </a:spcAft>
              <a:buFont typeface="Times New Roman" charset="0"/>
              <a:buNone/>
              <a:defRPr sz="1400" smtClean="0"/>
            </a:lvl1pPr>
          </a:lstStyle>
          <a:p>
            <a:pPr>
              <a:defRPr/>
            </a:pPr>
            <a:fld id="{8024D1AC-3909-2D42-BD8F-DD996903D59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806" r:id="rId1"/>
    <p:sldLayoutId id="2147484809" r:id="rId2"/>
    <p:sldLayoutId id="2147484810" r:id="rId3"/>
    <p:sldLayoutId id="2147484811" r:id="rId4"/>
    <p:sldLayoutId id="2147484812" r:id="rId5"/>
    <p:sldLayoutId id="2147484807" r:id="rId6"/>
    <p:sldLayoutId id="2147484808" r:id="rId7"/>
    <p:sldLayoutId id="2147484813" r:id="rId8"/>
    <p:sldLayoutId id="2147484814" r:id="rId9"/>
    <p:sldLayoutId id="2147484815" r:id="rId10"/>
    <p:sldLayoutId id="2147484816" r:id="rId11"/>
    <p:sldLayoutId id="2147484817" r:id="rId12"/>
  </p:sldLayoutIdLst>
  <p:hf hdr="0" ftr="0" dt="0"/>
  <p:txStyles>
    <p:titleStyle>
      <a:lvl1pPr algn="ctr"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103.emf"/><Relationship Id="rId4" Type="http://schemas.openxmlformats.org/officeDocument/2006/relationships/oleObject" Target="../embeddings/oleObject62.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104.emf"/><Relationship Id="rId4" Type="http://schemas.openxmlformats.org/officeDocument/2006/relationships/oleObject" Target="../embeddings/oleObject63.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99.xml"/><Relationship Id="rId7" Type="http://schemas.openxmlformats.org/officeDocument/2006/relationships/image" Target="../media/image106.emf"/><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oleObject" Target="../embeddings/oleObject65.bin"/><Relationship Id="rId5" Type="http://schemas.openxmlformats.org/officeDocument/2006/relationships/image" Target="../media/image105.emf"/><Relationship Id="rId4" Type="http://schemas.openxmlformats.org/officeDocument/2006/relationships/oleObject" Target="../embeddings/oleObject64.bin"/><Relationship Id="rId9" Type="http://schemas.openxmlformats.org/officeDocument/2006/relationships/image" Target="../media/image107.emf"/></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0.xml"/><Relationship Id="rId7" Type="http://schemas.openxmlformats.org/officeDocument/2006/relationships/audio" Target="../media/audio2.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slide" Target="slide99.xml"/><Relationship Id="rId5" Type="http://schemas.openxmlformats.org/officeDocument/2006/relationships/image" Target="../media/image108.wmf"/><Relationship Id="rId4" Type="http://schemas.openxmlformats.org/officeDocument/2006/relationships/oleObject" Target="../embeddings/oleObject67.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3.xml"/><Relationship Id="rId1" Type="http://schemas.openxmlformats.org/officeDocument/2006/relationships/slideLayout" Target="../slideLayouts/slideLayout6.xml"/><Relationship Id="rId4" Type="http://schemas.openxmlformats.org/officeDocument/2006/relationships/audio" Target="../media/audio2.bin"/></Relationships>
</file>

<file path=ppt/slides/_rels/slide10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4.xml"/><Relationship Id="rId1" Type="http://schemas.openxmlformats.org/officeDocument/2006/relationships/slideLayout" Target="../slideLayouts/slideLayout6.xml"/><Relationship Id="rId5" Type="http://schemas.openxmlformats.org/officeDocument/2006/relationships/image" Target="../media/image110.png"/><Relationship Id="rId4" Type="http://schemas.openxmlformats.org/officeDocument/2006/relationships/hyperlink" Target="http://www.ento.vt.edu/~sharov/PopEcol/" TargetMode="External"/></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115.wmf"/><Relationship Id="rId3" Type="http://schemas.openxmlformats.org/officeDocument/2006/relationships/notesSlide" Target="../notesSlides/notesSlide105.xml"/><Relationship Id="rId7" Type="http://schemas.openxmlformats.org/officeDocument/2006/relationships/image" Target="../media/image112.wmf"/><Relationship Id="rId12" Type="http://schemas.openxmlformats.org/officeDocument/2006/relationships/oleObject" Target="../embeddings/oleObject72.bin"/><Relationship Id="rId17" Type="http://schemas.openxmlformats.org/officeDocument/2006/relationships/audio" Target="../media/audio2.bin"/><Relationship Id="rId2" Type="http://schemas.openxmlformats.org/officeDocument/2006/relationships/slideLayout" Target="../slideLayouts/slideLayout4.xml"/><Relationship Id="rId16" Type="http://schemas.openxmlformats.org/officeDocument/2006/relationships/slide" Target="slide99.xml"/><Relationship Id="rId1" Type="http://schemas.openxmlformats.org/officeDocument/2006/relationships/vmlDrawing" Target="../drawings/vmlDrawing30.vml"/><Relationship Id="rId6" Type="http://schemas.openxmlformats.org/officeDocument/2006/relationships/oleObject" Target="../embeddings/oleObject69.bin"/><Relationship Id="rId11" Type="http://schemas.openxmlformats.org/officeDocument/2006/relationships/image" Target="../media/image114.wmf"/><Relationship Id="rId5" Type="http://schemas.openxmlformats.org/officeDocument/2006/relationships/image" Target="../media/image111.emf"/><Relationship Id="rId15" Type="http://schemas.openxmlformats.org/officeDocument/2006/relationships/image" Target="../media/image116.e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113.wmf"/><Relationship Id="rId14" Type="http://schemas.openxmlformats.org/officeDocument/2006/relationships/oleObject" Target="../embeddings/oleObject73.bin"/></Relationships>
</file>

<file path=ppt/slides/_rels/slide11.xml.rels><?xml version="1.0" encoding="UTF-8" standalone="yes"?>
<Relationships xmlns="http://schemas.openxmlformats.org/package/2006/relationships"><Relationship Id="rId2" Type="http://schemas.openxmlformats.org/officeDocument/2006/relationships/hyperlink" Target="http://www.thefreedictionary.com/" TargetMode="Externa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108.xml"/><Relationship Id="rId7" Type="http://schemas.openxmlformats.org/officeDocument/2006/relationships/image" Target="../media/image118.wmf"/><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oleObject" Target="../embeddings/oleObject75.bin"/><Relationship Id="rId5" Type="http://schemas.openxmlformats.org/officeDocument/2006/relationships/image" Target="../media/image117.png"/><Relationship Id="rId4" Type="http://schemas.openxmlformats.org/officeDocument/2006/relationships/oleObject" Target="../embeddings/oleObject74.bin"/><Relationship Id="rId9" Type="http://schemas.openxmlformats.org/officeDocument/2006/relationships/image" Target="../media/image119.wmf"/></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notesSlide" Target="../notesSlides/notesSlide109.xml"/><Relationship Id="rId7" Type="http://schemas.openxmlformats.org/officeDocument/2006/relationships/image" Target="../media/image120.wmf"/><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oleObject" Target="../embeddings/oleObject78.bin"/><Relationship Id="rId5" Type="http://schemas.openxmlformats.org/officeDocument/2006/relationships/image" Target="../media/image117.png"/><Relationship Id="rId4" Type="http://schemas.openxmlformats.org/officeDocument/2006/relationships/oleObject" Target="../embeddings/oleObject77.bin"/><Relationship Id="rId9" Type="http://schemas.openxmlformats.org/officeDocument/2006/relationships/image" Target="../media/image121.wm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1.xml"/><Relationship Id="rId7" Type="http://schemas.openxmlformats.org/officeDocument/2006/relationships/image" Target="../media/image123.wmf"/><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oleObject" Target="../embeddings/oleObject81.bin"/><Relationship Id="rId5" Type="http://schemas.openxmlformats.org/officeDocument/2006/relationships/image" Target="../media/image122.wmf"/><Relationship Id="rId4" Type="http://schemas.openxmlformats.org/officeDocument/2006/relationships/oleObject" Target="../embeddings/oleObject80.bin"/></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image" Target="../media/image125.png"/><Relationship Id="rId5" Type="http://schemas.openxmlformats.org/officeDocument/2006/relationships/image" Target="../media/image124.emf"/><Relationship Id="rId4" Type="http://schemas.openxmlformats.org/officeDocument/2006/relationships/oleObject" Target="../embeddings/oleObject82.bin"/></Relationships>
</file>

<file path=ppt/slides/_rels/slide118.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notesSlide" Target="../notesSlides/notesSlide114.xml"/><Relationship Id="rId7" Type="http://schemas.openxmlformats.org/officeDocument/2006/relationships/oleObject" Target="../embeddings/oleObject84.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image" Target="../media/image12.jpeg"/><Relationship Id="rId5" Type="http://schemas.openxmlformats.org/officeDocument/2006/relationships/image" Target="../media/image10.wmf"/><Relationship Id="rId4" Type="http://schemas.openxmlformats.org/officeDocument/2006/relationships/oleObject" Target="../embeddings/oleObject83.bin"/><Relationship Id="rId9" Type="http://schemas.openxmlformats.org/officeDocument/2006/relationships/image" Target="../media/image127.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5.xml"/><Relationship Id="rId7" Type="http://schemas.openxmlformats.org/officeDocument/2006/relationships/image" Target="../media/image129.emf"/><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oleObject" Target="../embeddings/oleObject86.bin"/><Relationship Id="rId5" Type="http://schemas.openxmlformats.org/officeDocument/2006/relationships/image" Target="../media/image128.emf"/><Relationship Id="rId4" Type="http://schemas.openxmlformats.org/officeDocument/2006/relationships/oleObject" Target="../embeddings/oleObject85.bin"/></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Signal_(electronic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notesSlide" Target="../notesSlides/notesSlide117.xml"/><Relationship Id="rId7"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30.png"/><Relationship Id="rId5" Type="http://schemas.openxmlformats.org/officeDocument/2006/relationships/hyperlink" Target="http://www.mathworks.it/it/help/ident/ug/identifying-state-space-models.html" TargetMode="External"/><Relationship Id="rId4" Type="http://schemas.openxmlformats.org/officeDocument/2006/relationships/hyperlink" Target="http://www.mathworks.it/it/help/ident/ug/identifying-input-output-polynomial-models.html"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Real_number"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en.wikipedia.org/wiki/Boolean_data_type" TargetMode="External"/><Relationship Id="rId4" Type="http://schemas.openxmlformats.org/officeDocument/2006/relationships/hyperlink" Target="http://en.wikipedia.org/wiki/Intege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0.xml"/><Relationship Id="rId7" Type="http://schemas.openxmlformats.org/officeDocument/2006/relationships/image" Target="../media/image7.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emf"/><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emf"/></Relationships>
</file>

<file path=ppt/slides/_rels/slide2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21.xml"/><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2.jpeg"/><Relationship Id="rId5" Type="http://schemas.openxmlformats.org/officeDocument/2006/relationships/image" Target="../media/image10.wmf"/><Relationship Id="rId10" Type="http://schemas.openxmlformats.org/officeDocument/2006/relationships/image" Target="../media/image9.emf"/><Relationship Id="rId4" Type="http://schemas.openxmlformats.org/officeDocument/2006/relationships/oleObject" Target="../embeddings/oleObject6.bin"/><Relationship Id="rId9"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9.wmf"/><Relationship Id="rId3" Type="http://schemas.openxmlformats.org/officeDocument/2006/relationships/notesSlide" Target="../notesSlides/notesSlide23.xml"/><Relationship Id="rId7" Type="http://schemas.openxmlformats.org/officeDocument/2006/relationships/image" Target="../media/image16.emf"/><Relationship Id="rId12"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7.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4.xml"/><Relationship Id="rId7" Type="http://schemas.openxmlformats.org/officeDocument/2006/relationships/image" Target="../media/image19.wmf"/><Relationship Id="rId12" Type="http://schemas.openxmlformats.org/officeDocument/2006/relationships/hyperlink" Target="http://www.mathworks.com/moler/exm/chapters.html"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png"/><Relationship Id="rId4" Type="http://schemas.openxmlformats.org/officeDocument/2006/relationships/oleObject" Target="../embeddings/oleObject14.bin"/><Relationship Id="rId9"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www.scholarpedia.org/article/Predator-prey_mode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Earth_science" TargetMode="External"/><Relationship Id="rId13" Type="http://schemas.openxmlformats.org/officeDocument/2006/relationships/hyperlink" Target="http://en.wikipedia.org/wiki/Social_sciences" TargetMode="External"/><Relationship Id="rId18" Type="http://schemas.openxmlformats.org/officeDocument/2006/relationships/hyperlink" Target="http://en.wikipedia.org/wiki/Physicist" TargetMode="External"/><Relationship Id="rId3" Type="http://schemas.openxmlformats.org/officeDocument/2006/relationships/hyperlink" Target="http://en.wikipedia.org/wiki/System" TargetMode="External"/><Relationship Id="rId21" Type="http://schemas.openxmlformats.org/officeDocument/2006/relationships/hyperlink" Target="http://en.wikipedia.org/wiki/Operations_research" TargetMode="External"/><Relationship Id="rId7" Type="http://schemas.openxmlformats.org/officeDocument/2006/relationships/hyperlink" Target="http://en.wikipedia.org/wiki/Biology" TargetMode="External"/><Relationship Id="rId12" Type="http://schemas.openxmlformats.org/officeDocument/2006/relationships/hyperlink" Target="http://en.wikipedia.org/wiki/Artificial_intelligence" TargetMode="External"/><Relationship Id="rId17" Type="http://schemas.openxmlformats.org/officeDocument/2006/relationships/hyperlink" Target="http://en.wikipedia.org/wiki/Political_science" TargetMode="External"/><Relationship Id="rId2" Type="http://schemas.openxmlformats.org/officeDocument/2006/relationships/notesSlide" Target="../notesSlides/notesSlide3.xml"/><Relationship Id="rId16" Type="http://schemas.openxmlformats.org/officeDocument/2006/relationships/hyperlink" Target="http://en.wikipedia.org/wiki/Sociology" TargetMode="External"/><Relationship Id="rId20" Type="http://schemas.openxmlformats.org/officeDocument/2006/relationships/hyperlink" Target="http://en.wikipedia.org/wiki/Statistician" TargetMode="External"/><Relationship Id="rId1" Type="http://schemas.openxmlformats.org/officeDocument/2006/relationships/slideLayout" Target="../slideLayouts/slideLayout6.xml"/><Relationship Id="rId6" Type="http://schemas.openxmlformats.org/officeDocument/2006/relationships/hyperlink" Target="http://en.wikipedia.org/wiki/Physics" TargetMode="External"/><Relationship Id="rId11" Type="http://schemas.openxmlformats.org/officeDocument/2006/relationships/hyperlink" Target="http://en.wikipedia.org/wiki/Computer_science" TargetMode="External"/><Relationship Id="rId5" Type="http://schemas.openxmlformats.org/officeDocument/2006/relationships/hyperlink" Target="http://en.wikipedia.org/wiki/Natural_science" TargetMode="External"/><Relationship Id="rId15" Type="http://schemas.openxmlformats.org/officeDocument/2006/relationships/hyperlink" Target="http://en.wikipedia.org/wiki/Psychology" TargetMode="External"/><Relationship Id="rId23" Type="http://schemas.openxmlformats.org/officeDocument/2006/relationships/image" Target="../media/image2.png"/><Relationship Id="rId10" Type="http://schemas.openxmlformats.org/officeDocument/2006/relationships/hyperlink" Target="http://en.wikipedia.org/wiki/Engineering" TargetMode="External"/><Relationship Id="rId19" Type="http://schemas.openxmlformats.org/officeDocument/2006/relationships/hyperlink" Target="http://en.wikipedia.org/wiki/Engineer" TargetMode="External"/><Relationship Id="rId4" Type="http://schemas.openxmlformats.org/officeDocument/2006/relationships/hyperlink" Target="http://en.wikipedia.org/wiki/Mathematics" TargetMode="External"/><Relationship Id="rId9" Type="http://schemas.openxmlformats.org/officeDocument/2006/relationships/hyperlink" Target="http://en.wikipedia.org/wiki/Meteorology" TargetMode="External"/><Relationship Id="rId14" Type="http://schemas.openxmlformats.org/officeDocument/2006/relationships/hyperlink" Target="http://en.wikipedia.org/wiki/Economics" TargetMode="External"/><Relationship Id="rId22" Type="http://schemas.openxmlformats.org/officeDocument/2006/relationships/hyperlink" Target="http://en.wikipedia.org/wiki/Economis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0.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37.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6.wmf"/><Relationship Id="rId4" Type="http://schemas.openxmlformats.org/officeDocument/2006/relationships/oleObject" Target="../embeddings/oleObject20.bin"/></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Operator_(mathematic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51.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png"/><Relationship Id="rId5" Type="http://schemas.openxmlformats.org/officeDocument/2006/relationships/image" Target="../media/image43.wmf"/><Relationship Id="rId4" Type="http://schemas.openxmlformats.org/officeDocument/2006/relationships/oleObject" Target="../embeddings/oleObject22.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54.png"/><Relationship Id="rId4" Type="http://schemas.openxmlformats.org/officeDocument/2006/relationships/oleObject" Target="../embeddings/oleObject23.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55.wmf"/><Relationship Id="rId4" Type="http://schemas.openxmlformats.org/officeDocument/2006/relationships/oleObject" Target="../embeddings/oleObject24.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9.wmf"/><Relationship Id="rId5" Type="http://schemas.openxmlformats.org/officeDocument/2006/relationships/oleObject" Target="../embeddings/oleObject25.bin"/><Relationship Id="rId4" Type="http://schemas.openxmlformats.org/officeDocument/2006/relationships/image" Target="../media/image60.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54.png"/><Relationship Id="rId4" Type="http://schemas.openxmlformats.org/officeDocument/2006/relationships/oleObject" Target="../embeddings/oleObject2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61.wmf"/><Relationship Id="rId4" Type="http://schemas.openxmlformats.org/officeDocument/2006/relationships/oleObject" Target="../embeddings/oleObject27.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63.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image" Target="../media/image62.wmf"/><Relationship Id="rId4" Type="http://schemas.openxmlformats.org/officeDocument/2006/relationships/oleObject" Target="../embeddings/oleObject28.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64.wmf"/><Relationship Id="rId4" Type="http://schemas.openxmlformats.org/officeDocument/2006/relationships/oleObject" Target="../embeddings/oleObject3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65.wmf"/><Relationship Id="rId4" Type="http://schemas.openxmlformats.org/officeDocument/2006/relationships/oleObject" Target="../embeddings/oleObject31.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66.wmf"/><Relationship Id="rId4" Type="http://schemas.openxmlformats.org/officeDocument/2006/relationships/oleObject" Target="../embeddings/oleObject32.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hyperlink" Target="http://www.scholarpedia.org/article/Phase_space"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notesSlide" Target="../notesSlides/notesSlide73.xml"/><Relationship Id="rId7" Type="http://schemas.openxmlformats.org/officeDocument/2006/relationships/image" Target="../media/image69.e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34.bin"/><Relationship Id="rId5" Type="http://schemas.openxmlformats.org/officeDocument/2006/relationships/image" Target="../media/image68.emf"/><Relationship Id="rId10" Type="http://schemas.openxmlformats.org/officeDocument/2006/relationships/image" Target="../media/image70.emf"/><Relationship Id="rId4" Type="http://schemas.openxmlformats.org/officeDocument/2006/relationships/oleObject" Target="../embeddings/oleObject33.bin"/><Relationship Id="rId9" Type="http://schemas.openxmlformats.org/officeDocument/2006/relationships/oleObject" Target="../embeddings/oleObject35.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76.wmf"/><Relationship Id="rId3" Type="http://schemas.openxmlformats.org/officeDocument/2006/relationships/notesSlide" Target="../notesSlides/notesSlide74.xml"/><Relationship Id="rId7" Type="http://schemas.openxmlformats.org/officeDocument/2006/relationships/image" Target="../media/image73.wmf"/><Relationship Id="rId12" Type="http://schemas.openxmlformats.org/officeDocument/2006/relationships/oleObject" Target="../embeddings/oleObject40.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37.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74.wmf"/><Relationship Id="rId14" Type="http://schemas.openxmlformats.org/officeDocument/2006/relationships/oleObject" Target="../embeddings/oleObject41.bin"/></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it.wikipedia.org/" TargetMode="External"/><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82.xml.rels><?xml version="1.0" encoding="UTF-8" standalone="yes"?>
<Relationships xmlns="http://schemas.openxmlformats.org/package/2006/relationships"><Relationship Id="rId3" Type="http://schemas.openxmlformats.org/officeDocument/2006/relationships/hyperlink" Target="http://cnx.org/content/m0006/latest/"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hyperlink" Target="http://it.wikipedia.org/"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cnx.rice.edu/content/m0006/latest/" TargetMode="Externa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notesSlide" Target="../notesSlides/notesSlide81.xml"/><Relationship Id="rId7" Type="http://schemas.openxmlformats.org/officeDocument/2006/relationships/oleObject" Target="../embeddings/oleObject43.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81.wmf"/><Relationship Id="rId5" Type="http://schemas.openxmlformats.org/officeDocument/2006/relationships/oleObject" Target="../embeddings/oleObject42.bin"/><Relationship Id="rId10" Type="http://schemas.openxmlformats.org/officeDocument/2006/relationships/image" Target="../media/image84.png"/><Relationship Id="rId4" Type="http://schemas.openxmlformats.org/officeDocument/2006/relationships/hyperlink" Target="http://en.wikipedia.org/wiki/Autonomous_system_(mathematics)" TargetMode="External"/><Relationship Id="rId9" Type="http://schemas.openxmlformats.org/officeDocument/2006/relationships/image" Target="../media/image83.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83.xml"/><Relationship Id="rId7" Type="http://schemas.openxmlformats.org/officeDocument/2006/relationships/image" Target="../media/image86.emf"/><Relationship Id="rId12" Type="http://schemas.openxmlformats.org/officeDocument/2006/relationships/image" Target="../media/image89.png"/><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45.bin"/><Relationship Id="rId11" Type="http://schemas.openxmlformats.org/officeDocument/2006/relationships/image" Target="../media/image88.emf"/><Relationship Id="rId5" Type="http://schemas.openxmlformats.org/officeDocument/2006/relationships/image" Target="../media/image85.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87.e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76.wmf"/><Relationship Id="rId3" Type="http://schemas.openxmlformats.org/officeDocument/2006/relationships/notesSlide" Target="../notesSlides/notesSlide86.xml"/><Relationship Id="rId7" Type="http://schemas.openxmlformats.org/officeDocument/2006/relationships/image" Target="../media/image75.wmf"/><Relationship Id="rId12" Type="http://schemas.openxmlformats.org/officeDocument/2006/relationships/oleObject" Target="../embeddings/oleObject52.bin"/><Relationship Id="rId17" Type="http://schemas.openxmlformats.org/officeDocument/2006/relationships/image" Target="../media/image91.wmf"/><Relationship Id="rId2" Type="http://schemas.openxmlformats.org/officeDocument/2006/relationships/slideLayout" Target="../slideLayouts/slideLayout6.xml"/><Relationship Id="rId16" Type="http://schemas.openxmlformats.org/officeDocument/2006/relationships/oleObject" Target="../embeddings/oleObject54.bin"/><Relationship Id="rId1" Type="http://schemas.openxmlformats.org/officeDocument/2006/relationships/vmlDrawing" Target="../drawings/vmlDrawing23.vml"/><Relationship Id="rId6" Type="http://schemas.openxmlformats.org/officeDocument/2006/relationships/oleObject" Target="../embeddings/oleObject49.bin"/><Relationship Id="rId11" Type="http://schemas.openxmlformats.org/officeDocument/2006/relationships/image" Target="../media/image73.wmf"/><Relationship Id="rId5" Type="http://schemas.openxmlformats.org/officeDocument/2006/relationships/image" Target="../media/image74.wmf"/><Relationship Id="rId15" Type="http://schemas.openxmlformats.org/officeDocument/2006/relationships/image" Target="../media/image77.e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72.wmf"/><Relationship Id="rId14" Type="http://schemas.openxmlformats.org/officeDocument/2006/relationships/oleObject" Target="../embeddings/oleObject53.bin"/></Relationships>
</file>

<file path=ppt/slides/_rels/slide9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hyperlink" Target="http://www.cds.caltech.edu/~murray/amwiki/index.php/FAQ:_What_is_a_state?_How_does_one_determine_what_is_a_state_and_what_is_not?" TargetMode="External"/><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100.wmf"/><Relationship Id="rId3" Type="http://schemas.openxmlformats.org/officeDocument/2006/relationships/notesSlide" Target="../notesSlides/notesSlide94.xml"/><Relationship Id="rId7" Type="http://schemas.openxmlformats.org/officeDocument/2006/relationships/image" Target="../media/image97.wmf"/><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6.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98.wmf"/><Relationship Id="rId14" Type="http://schemas.openxmlformats.org/officeDocument/2006/relationships/oleObject" Target="../embeddings/oleObject60.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audio" Target="../media/audio1.bin"/><Relationship Id="rId5" Type="http://schemas.openxmlformats.org/officeDocument/2006/relationships/image" Target="../media/image102.wmf"/><Relationship Id="rId4" Type="http://schemas.openxmlformats.org/officeDocument/2006/relationships/oleObject" Target="../embeddings/oleObject6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228600" y="2127250"/>
            <a:ext cx="6400800" cy="769938"/>
          </a:xfrm>
        </p:spPr>
        <p:txBody>
          <a:bodyPr>
            <a:spAutoFit/>
          </a:bodyPr>
          <a:lstStyle/>
          <a:p>
            <a:pPr eaLnBrk="1" hangingPunct="1">
              <a:defRPr/>
            </a:pPr>
            <a:r>
              <a:rPr lang="it-IT" sz="4400" dirty="0" smtClean="0">
                <a:solidFill>
                  <a:srgbClr val="FF0000"/>
                </a:solidFill>
              </a:rPr>
              <a:t>Mathematical </a:t>
            </a:r>
            <a:r>
              <a:rPr lang="it-IT" sz="4400" dirty="0" err="1">
                <a:solidFill>
                  <a:srgbClr val="FF0000"/>
                </a:solidFill>
              </a:rPr>
              <a:t>Modeling</a:t>
            </a:r>
            <a:endParaRPr lang="it-IT" sz="4400" dirty="0">
              <a:solidFill>
                <a:srgbClr val="FF0000"/>
              </a:solidFill>
            </a:endParaRPr>
          </a:p>
        </p:txBody>
      </p:sp>
      <p:sp>
        <p:nvSpPr>
          <p:cNvPr id="11267" name="Rectangle 3"/>
          <p:cNvSpPr>
            <a:spLocks noGrp="1" noChangeArrowheads="1"/>
          </p:cNvSpPr>
          <p:nvPr>
            <p:ph type="subTitle" idx="4294967295"/>
          </p:nvPr>
        </p:nvSpPr>
        <p:spPr>
          <a:xfrm>
            <a:off x="265113" y="4502150"/>
            <a:ext cx="6592887" cy="2135188"/>
          </a:xfrm>
        </p:spPr>
        <p:txBody>
          <a:bodyPr>
            <a:spAutoFit/>
          </a:bodyPr>
          <a:lstStyle/>
          <a:p>
            <a:pPr marL="0" indent="0" algn="ctr" eaLnBrk="1" hangingPunct="1">
              <a:buFontTx/>
              <a:buNone/>
              <a:defRPr/>
            </a:pPr>
            <a:r>
              <a:rPr lang="it-IT">
                <a:latin typeface="Arial Black" charset="0"/>
              </a:rPr>
              <a:t>Prof. Ing. Michele MICCIO</a:t>
            </a:r>
          </a:p>
          <a:p>
            <a:pPr marL="0" indent="0" algn="ctr" eaLnBrk="1" hangingPunct="1">
              <a:buFontTx/>
              <a:buNone/>
              <a:defRPr/>
            </a:pPr>
            <a:endParaRPr lang="it-IT">
              <a:latin typeface="Arial Black" charset="0"/>
            </a:endParaRPr>
          </a:p>
          <a:p>
            <a:pPr marL="0" indent="0" algn="ctr" eaLnBrk="1" hangingPunct="1">
              <a:spcBef>
                <a:spcPct val="0"/>
              </a:spcBef>
              <a:buFontTx/>
              <a:buNone/>
              <a:defRPr/>
            </a:pPr>
            <a:r>
              <a:rPr lang="it-IT" sz="2000">
                <a:latin typeface="Arial Black" charset="0"/>
              </a:rPr>
              <a:t>Dept.  of Industrial Engineering </a:t>
            </a:r>
            <a:br>
              <a:rPr lang="it-IT" sz="2000">
                <a:latin typeface="Arial Black" charset="0"/>
              </a:rPr>
            </a:br>
            <a:r>
              <a:rPr lang="it-IT" sz="2000">
                <a:latin typeface="Arial Black" charset="0"/>
              </a:rPr>
              <a:t>(Università di Salerno)</a:t>
            </a:r>
          </a:p>
          <a:p>
            <a:pPr marL="0" indent="0" algn="ctr" eaLnBrk="1" hangingPunct="1">
              <a:spcBef>
                <a:spcPct val="0"/>
              </a:spcBef>
              <a:buFontTx/>
              <a:buNone/>
              <a:defRPr/>
            </a:pPr>
            <a:endParaRPr lang="it-IT" sz="2000">
              <a:latin typeface="Arial Black" charset="0"/>
            </a:endParaRPr>
          </a:p>
          <a:p>
            <a:pPr marL="0" indent="0" algn="ctr" eaLnBrk="1" hangingPunct="1">
              <a:spcBef>
                <a:spcPct val="0"/>
              </a:spcBef>
              <a:buFontTx/>
              <a:buNone/>
              <a:defRPr/>
            </a:pPr>
            <a:r>
              <a:rPr lang="it-IT" sz="2000">
                <a:latin typeface="Arial Black" charset="0"/>
              </a:rPr>
              <a:t>Prodal Scarl (Fisciano)</a:t>
            </a:r>
          </a:p>
        </p:txBody>
      </p:sp>
      <p:sp>
        <p:nvSpPr>
          <p:cNvPr id="16387" name="Text Box 4"/>
          <p:cNvSpPr txBox="1">
            <a:spLocks noChangeArrowheads="1"/>
          </p:cNvSpPr>
          <p:nvPr/>
        </p:nvSpPr>
        <p:spPr bwMode="auto">
          <a:xfrm>
            <a:off x="2749550" y="8172450"/>
            <a:ext cx="3919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spcAft>
                <a:spcPts val="600"/>
              </a:spcAft>
              <a:buFont typeface="Times New Roman" charset="0"/>
              <a:buNone/>
            </a:pPr>
            <a:r>
              <a:rPr lang="it-IT" sz="1800" dirty="0">
                <a:latin typeface="Comic Sans MS" charset="0"/>
              </a:rPr>
              <a:t>Rev. </a:t>
            </a:r>
            <a:r>
              <a:rPr lang="it-IT" sz="1800" dirty="0" smtClean="0">
                <a:solidFill>
                  <a:srgbClr val="800000"/>
                </a:solidFill>
                <a:latin typeface="Comic Sans MS" charset="0"/>
              </a:rPr>
              <a:t>7.01 </a:t>
            </a:r>
            <a:r>
              <a:rPr lang="it-IT" sz="1800" dirty="0">
                <a:latin typeface="Comic Sans MS" charset="0"/>
              </a:rPr>
              <a:t>of</a:t>
            </a:r>
            <a:r>
              <a:rPr lang="it-IT" sz="1800" dirty="0">
                <a:solidFill>
                  <a:srgbClr val="800000"/>
                </a:solidFill>
                <a:latin typeface="Comic Sans MS" charset="0"/>
              </a:rPr>
              <a:t> </a:t>
            </a:r>
            <a:r>
              <a:rPr lang="en-US" sz="1800" smtClean="0">
                <a:solidFill>
                  <a:srgbClr val="800000"/>
                </a:solidFill>
                <a:latin typeface="Comic Sans MS" charset="0"/>
              </a:rPr>
              <a:t>December </a:t>
            </a:r>
            <a:r>
              <a:rPr lang="en-US" sz="1800" smtClean="0">
                <a:solidFill>
                  <a:srgbClr val="800000"/>
                </a:solidFill>
                <a:latin typeface="Comic Sans MS" charset="0"/>
              </a:rPr>
              <a:t>10, </a:t>
            </a:r>
            <a:r>
              <a:rPr lang="en-US" sz="1800" dirty="0">
                <a:solidFill>
                  <a:srgbClr val="800000"/>
                </a:solidFill>
                <a:latin typeface="Comic Sans MS" charset="0"/>
              </a:rPr>
              <a:t>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0"/>
            <a:ext cx="6480175" cy="1674813"/>
          </a:xfrm>
        </p:spPr>
        <p:txBody>
          <a:bodyPr/>
          <a:lstStyle/>
          <a:p>
            <a:pPr>
              <a:defRPr/>
            </a:pPr>
            <a:r>
              <a:rPr lang="en-US" dirty="0" smtClean="0"/>
              <a:t>Mathematical model </a:t>
            </a:r>
            <a:br>
              <a:rPr lang="en-US" dirty="0" smtClean="0"/>
            </a:br>
            <a:r>
              <a:rPr lang="en-US" dirty="0" smtClean="0"/>
              <a:t>development strategy:</a:t>
            </a:r>
            <a:br>
              <a:rPr lang="en-US" dirty="0" smtClean="0"/>
            </a:br>
            <a:r>
              <a:rPr lang="en-US" dirty="0" smtClean="0"/>
              <a:t>cycling (2)</a:t>
            </a:r>
            <a:endParaRPr lang="it-IT" dirty="0"/>
          </a:p>
        </p:txBody>
      </p:sp>
      <p:sp>
        <p:nvSpPr>
          <p:cNvPr id="33794"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F703D8-0F9F-A644-A8CC-F9785D29647F}" type="slidenum">
              <a:rPr lang="it-IT" sz="1400"/>
              <a:pPr eaLnBrk="1" hangingPunct="1"/>
              <a:t>10</a:t>
            </a:fld>
            <a:endParaRPr lang="it-IT" sz="1400"/>
          </a:p>
        </p:txBody>
      </p:sp>
      <p:grpSp>
        <p:nvGrpSpPr>
          <p:cNvPr id="33795" name="Gruppo 27"/>
          <p:cNvGrpSpPr>
            <a:grpSpLocks/>
          </p:cNvGrpSpPr>
          <p:nvPr/>
        </p:nvGrpSpPr>
        <p:grpSpPr bwMode="auto">
          <a:xfrm>
            <a:off x="995363" y="1895475"/>
            <a:ext cx="5041900" cy="4870450"/>
            <a:chOff x="4724402" y="1600200"/>
            <a:chExt cx="4262436" cy="4033840"/>
          </a:xfrm>
        </p:grpSpPr>
        <p:sp>
          <p:nvSpPr>
            <p:cNvPr id="20486" name="Text Box 29"/>
            <p:cNvSpPr txBox="1">
              <a:spLocks noChangeArrowheads="1"/>
            </p:cNvSpPr>
            <p:nvPr/>
          </p:nvSpPr>
          <p:spPr bwMode="auto">
            <a:xfrm>
              <a:off x="5404835" y="1600200"/>
              <a:ext cx="1677596" cy="7073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it-IT" sz="2000" smtClean="0"/>
                <a:t>Problem description</a:t>
              </a:r>
              <a:endParaRPr lang="en-GB" sz="2000" smtClean="0"/>
            </a:p>
          </p:txBody>
        </p:sp>
        <p:grpSp>
          <p:nvGrpSpPr>
            <p:cNvPr id="33798" name="Group 30"/>
            <p:cNvGrpSpPr>
              <a:grpSpLocks/>
            </p:cNvGrpSpPr>
            <p:nvPr/>
          </p:nvGrpSpPr>
          <p:grpSpPr bwMode="auto">
            <a:xfrm>
              <a:off x="4948238" y="2308226"/>
              <a:ext cx="2590800" cy="803275"/>
              <a:chOff x="1296" y="1454"/>
              <a:chExt cx="1632" cy="506"/>
            </a:xfrm>
          </p:grpSpPr>
          <p:sp>
            <p:nvSpPr>
              <p:cNvPr id="20508" name="Text Box 31"/>
              <p:cNvSpPr txBox="1">
                <a:spLocks noChangeArrowheads="1"/>
              </p:cNvSpPr>
              <p:nvPr/>
            </p:nvSpPr>
            <p:spPr bwMode="auto">
              <a:xfrm>
                <a:off x="1296" y="1591"/>
                <a:ext cx="1632" cy="36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it-IT" sz="2000" smtClean="0"/>
                  <a:t>Mathematical representation</a:t>
                </a:r>
                <a:endParaRPr lang="en-GB" sz="2000" smtClean="0"/>
              </a:p>
            </p:txBody>
          </p:sp>
          <p:cxnSp>
            <p:nvCxnSpPr>
              <p:cNvPr id="20509" name="AutoShape 32"/>
              <p:cNvCxnSpPr>
                <a:cxnSpLocks noChangeShapeType="1"/>
                <a:stCxn id="20486" idx="2"/>
                <a:endCxn id="20508" idx="0"/>
              </p:cNvCxnSpPr>
              <p:nvPr/>
            </p:nvCxnSpPr>
            <p:spPr bwMode="auto">
              <a:xfrm>
                <a:off x="2112" y="1454"/>
                <a:ext cx="0" cy="137"/>
              </a:xfrm>
              <a:prstGeom prst="straightConnector1">
                <a:avLst/>
              </a:prstGeom>
              <a:noFill/>
              <a:ln w="285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grpSp>
          <p:nvGrpSpPr>
            <p:cNvPr id="33799" name="Group 33"/>
            <p:cNvGrpSpPr>
              <a:grpSpLocks/>
            </p:cNvGrpSpPr>
            <p:nvPr/>
          </p:nvGrpSpPr>
          <p:grpSpPr bwMode="auto">
            <a:xfrm>
              <a:off x="5443538" y="3111501"/>
              <a:ext cx="1600200" cy="925513"/>
              <a:chOff x="1608" y="1960"/>
              <a:chExt cx="1008" cy="583"/>
            </a:xfrm>
          </p:grpSpPr>
          <p:sp>
            <p:nvSpPr>
              <p:cNvPr id="20506" name="Text Box 34"/>
              <p:cNvSpPr txBox="1">
                <a:spLocks noChangeArrowheads="1"/>
              </p:cNvSpPr>
              <p:nvPr/>
            </p:nvSpPr>
            <p:spPr bwMode="auto">
              <a:xfrm>
                <a:off x="1608" y="2172"/>
                <a:ext cx="1008" cy="36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it-IT" sz="2000" smtClean="0"/>
                  <a:t>Parameter tuning</a:t>
                </a:r>
                <a:endParaRPr lang="en-GB" sz="2000" smtClean="0"/>
              </a:p>
            </p:txBody>
          </p:sp>
          <p:cxnSp>
            <p:nvCxnSpPr>
              <p:cNvPr id="20507" name="AutoShape 35"/>
              <p:cNvCxnSpPr>
                <a:cxnSpLocks noChangeShapeType="1"/>
                <a:stCxn id="20508" idx="2"/>
                <a:endCxn id="20506" idx="0"/>
              </p:cNvCxnSpPr>
              <p:nvPr/>
            </p:nvCxnSpPr>
            <p:spPr bwMode="auto">
              <a:xfrm>
                <a:off x="2112" y="1960"/>
                <a:ext cx="0" cy="214"/>
              </a:xfrm>
              <a:prstGeom prst="straightConnector1">
                <a:avLst/>
              </a:prstGeom>
              <a:noFill/>
              <a:ln w="285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grpSp>
          <p:nvGrpSpPr>
            <p:cNvPr id="33800" name="Group 36"/>
            <p:cNvGrpSpPr>
              <a:grpSpLocks/>
            </p:cNvGrpSpPr>
            <p:nvPr/>
          </p:nvGrpSpPr>
          <p:grpSpPr bwMode="auto">
            <a:xfrm>
              <a:off x="5291138" y="4037017"/>
              <a:ext cx="1905000" cy="671513"/>
              <a:chOff x="1512" y="2543"/>
              <a:chExt cx="1200" cy="423"/>
            </a:xfrm>
          </p:grpSpPr>
          <p:sp>
            <p:nvSpPr>
              <p:cNvPr id="20504" name="Text Box 37"/>
              <p:cNvSpPr txBox="1">
                <a:spLocks noChangeArrowheads="1"/>
              </p:cNvSpPr>
              <p:nvPr/>
            </p:nvSpPr>
            <p:spPr bwMode="auto">
              <a:xfrm>
                <a:off x="1512" y="2757"/>
                <a:ext cx="1200" cy="20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it-IT" sz="2000" smtClean="0"/>
                  <a:t>Validation</a:t>
                </a:r>
                <a:endParaRPr lang="en-GB" sz="2000" smtClean="0"/>
              </a:p>
            </p:txBody>
          </p:sp>
          <p:cxnSp>
            <p:nvCxnSpPr>
              <p:cNvPr id="20505" name="AutoShape 38"/>
              <p:cNvCxnSpPr>
                <a:cxnSpLocks noChangeShapeType="1"/>
                <a:stCxn id="20506" idx="2"/>
                <a:endCxn id="20504" idx="0"/>
              </p:cNvCxnSpPr>
              <p:nvPr/>
            </p:nvCxnSpPr>
            <p:spPr bwMode="auto">
              <a:xfrm flipH="1">
                <a:off x="2112" y="2543"/>
                <a:ext cx="0" cy="215"/>
              </a:xfrm>
              <a:prstGeom prst="straightConnector1">
                <a:avLst/>
              </a:prstGeom>
              <a:noFill/>
              <a:ln w="285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cxnSp>
          <p:nvCxnSpPr>
            <p:cNvPr id="20490" name="AutoShape 39"/>
            <p:cNvCxnSpPr>
              <a:cxnSpLocks noChangeShapeType="1"/>
              <a:stCxn id="20508" idx="3"/>
              <a:endCxn id="20492" idx="0"/>
            </p:cNvCxnSpPr>
            <p:nvPr/>
          </p:nvCxnSpPr>
          <p:spPr bwMode="auto">
            <a:xfrm>
              <a:off x="7538737" y="2819030"/>
              <a:ext cx="799878" cy="457554"/>
            </a:xfrm>
            <a:prstGeom prst="bentConnector2">
              <a:avLst/>
            </a:prstGeom>
            <a:noFill/>
            <a:ln w="28575">
              <a:solidFill>
                <a:schemeClr val="tx1"/>
              </a:solidFill>
              <a:prstDash val="sysDot"/>
              <a:miter lim="800000"/>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33802" name="Group 40"/>
            <p:cNvGrpSpPr>
              <a:grpSpLocks/>
            </p:cNvGrpSpPr>
            <p:nvPr/>
          </p:nvGrpSpPr>
          <p:grpSpPr bwMode="auto">
            <a:xfrm>
              <a:off x="4724402" y="2817815"/>
              <a:ext cx="566738" cy="1846264"/>
              <a:chOff x="1155" y="1775"/>
              <a:chExt cx="357" cy="1163"/>
            </a:xfrm>
          </p:grpSpPr>
          <p:cxnSp>
            <p:nvCxnSpPr>
              <p:cNvPr id="20502" name="AutoShape 41"/>
              <p:cNvCxnSpPr>
                <a:cxnSpLocks noChangeShapeType="1"/>
                <a:stCxn id="20504" idx="1"/>
                <a:endCxn id="20508" idx="1"/>
              </p:cNvCxnSpPr>
              <p:nvPr/>
            </p:nvCxnSpPr>
            <p:spPr bwMode="auto">
              <a:xfrm rot="10800000">
                <a:off x="1296" y="1775"/>
                <a:ext cx="216" cy="1086"/>
              </a:xfrm>
              <a:prstGeom prst="bentConnector3">
                <a:avLst>
                  <a:gd name="adj1" fmla="val 156375"/>
                </a:avLst>
              </a:prstGeom>
              <a:noFill/>
              <a:ln w="28575">
                <a:solidFill>
                  <a:schemeClr val="tx1"/>
                </a:solidFill>
                <a:miter lim="800000"/>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503" name="Text Box 42"/>
              <p:cNvSpPr txBox="1">
                <a:spLocks noChangeArrowheads="1"/>
              </p:cNvSpPr>
              <p:nvPr/>
            </p:nvSpPr>
            <p:spPr bwMode="auto">
              <a:xfrm>
                <a:off x="1155" y="2688"/>
                <a:ext cx="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2000" smtClean="0">
                    <a:solidFill>
                      <a:srgbClr val="FF0000"/>
                    </a:solidFill>
                  </a:rPr>
                  <a:t>ko</a:t>
                </a:r>
                <a:endParaRPr lang="en-GB" sz="2000" smtClean="0">
                  <a:solidFill>
                    <a:srgbClr val="FF0000"/>
                  </a:solidFill>
                </a:endParaRPr>
              </a:p>
            </p:txBody>
          </p:sp>
        </p:grpSp>
        <p:sp>
          <p:nvSpPr>
            <p:cNvPr id="20492" name="Text Box 43"/>
            <p:cNvSpPr txBox="1">
              <a:spLocks noChangeArrowheads="1"/>
            </p:cNvSpPr>
            <p:nvPr/>
          </p:nvSpPr>
          <p:spPr bwMode="auto">
            <a:xfrm>
              <a:off x="7691733" y="3276584"/>
              <a:ext cx="1295105" cy="7073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a:defRPr sz="2000">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eaLnBrk="0" hangingPunct="0">
                <a:defRPr sz="1400">
                  <a:solidFill>
                    <a:schemeClr val="tx1"/>
                  </a:solidFill>
                  <a:latin typeface="Arial" charset="0"/>
                  <a:ea typeface="ＭＳ Ｐゴシック" charset="0"/>
                </a:defRPr>
              </a:lvl6pPr>
              <a:lvl7pPr eaLnBrk="0" hangingPunct="0">
                <a:defRPr sz="1400">
                  <a:solidFill>
                    <a:schemeClr val="tx1"/>
                  </a:solidFill>
                  <a:latin typeface="Arial" charset="0"/>
                  <a:ea typeface="ＭＳ Ｐゴシック" charset="0"/>
                </a:defRPr>
              </a:lvl7pPr>
              <a:lvl8pPr eaLnBrk="0" hangingPunct="0">
                <a:defRPr sz="1400">
                  <a:solidFill>
                    <a:schemeClr val="tx1"/>
                  </a:solidFill>
                  <a:latin typeface="Arial" charset="0"/>
                  <a:ea typeface="ＭＳ Ｐゴシック" charset="0"/>
                </a:defRPr>
              </a:lvl8pPr>
              <a:lvl9pPr eaLnBrk="0" hangingPunct="0">
                <a:defRPr sz="1400">
                  <a:solidFill>
                    <a:schemeClr val="tx1"/>
                  </a:solidFill>
                  <a:latin typeface="Arial" charset="0"/>
                  <a:ea typeface="ＭＳ Ｐゴシック" charset="0"/>
                </a:defRPr>
              </a:lvl9pPr>
            </a:lstStyle>
            <a:p>
              <a:pPr algn="ctr">
                <a:spcBef>
                  <a:spcPct val="50000"/>
                </a:spcBef>
                <a:defRPr/>
              </a:pPr>
              <a:r>
                <a:rPr lang="it-IT" sz="2000" smtClean="0"/>
                <a:t>Data </a:t>
              </a:r>
              <a:r>
                <a:rPr lang="en-GB" sz="2000" smtClean="0"/>
                <a:t/>
              </a:r>
              <a:br>
                <a:rPr lang="en-GB" sz="2000" smtClean="0"/>
              </a:br>
              <a:r>
                <a:rPr lang="en-GB" sz="2000" smtClean="0"/>
                <a:t>collection</a:t>
              </a:r>
              <a:endParaRPr lang="it-IT" sz="2000" smtClean="0"/>
            </a:p>
          </p:txBody>
        </p:sp>
        <p:grpSp>
          <p:nvGrpSpPr>
            <p:cNvPr id="33804" name="Group 44"/>
            <p:cNvGrpSpPr>
              <a:grpSpLocks/>
            </p:cNvGrpSpPr>
            <p:nvPr/>
          </p:nvGrpSpPr>
          <p:grpSpPr bwMode="auto">
            <a:xfrm>
              <a:off x="7043740" y="3630614"/>
              <a:ext cx="1295401" cy="1033463"/>
              <a:chOff x="4437" y="2287"/>
              <a:chExt cx="816" cy="651"/>
            </a:xfrm>
          </p:grpSpPr>
          <p:cxnSp>
            <p:nvCxnSpPr>
              <p:cNvPr id="20499" name="AutoShape 45"/>
              <p:cNvCxnSpPr>
                <a:cxnSpLocks noChangeShapeType="1"/>
                <a:stCxn id="20504" idx="3"/>
                <a:endCxn id="20492" idx="2"/>
              </p:cNvCxnSpPr>
              <p:nvPr/>
            </p:nvCxnSpPr>
            <p:spPr bwMode="auto">
              <a:xfrm flipV="1">
                <a:off x="4533" y="2510"/>
                <a:ext cx="719" cy="352"/>
              </a:xfrm>
              <a:prstGeom prst="bentConnector2">
                <a:avLst/>
              </a:prstGeom>
              <a:noFill/>
              <a:ln w="28575">
                <a:solidFill>
                  <a:schemeClr val="tx1"/>
                </a:solidFill>
                <a:miter lim="800000"/>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20500" name="AutoShape 46"/>
              <p:cNvCxnSpPr>
                <a:cxnSpLocks noChangeShapeType="1"/>
                <a:stCxn id="20492" idx="1"/>
                <a:endCxn id="20506" idx="3"/>
              </p:cNvCxnSpPr>
              <p:nvPr/>
            </p:nvCxnSpPr>
            <p:spPr bwMode="auto">
              <a:xfrm flipH="1">
                <a:off x="4437" y="2287"/>
                <a:ext cx="408" cy="72"/>
              </a:xfrm>
              <a:prstGeom prst="straightConnector1">
                <a:avLst/>
              </a:prstGeom>
              <a:noFill/>
              <a:ln w="285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501" name="Text Box 47"/>
              <p:cNvSpPr txBox="1">
                <a:spLocks noChangeArrowheads="1"/>
              </p:cNvSpPr>
              <p:nvPr/>
            </p:nvSpPr>
            <p:spPr bwMode="auto">
              <a:xfrm>
                <a:off x="4608" y="2688"/>
                <a:ext cx="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2000" smtClean="0">
                    <a:solidFill>
                      <a:srgbClr val="FF0000"/>
                    </a:solidFill>
                  </a:rPr>
                  <a:t>ko</a:t>
                </a:r>
                <a:endParaRPr lang="en-GB" sz="2000" smtClean="0">
                  <a:solidFill>
                    <a:srgbClr val="FF0000"/>
                  </a:solidFill>
                </a:endParaRPr>
              </a:p>
            </p:txBody>
          </p:sp>
        </p:grpSp>
        <p:grpSp>
          <p:nvGrpSpPr>
            <p:cNvPr id="33805" name="Group 48"/>
            <p:cNvGrpSpPr>
              <a:grpSpLocks/>
            </p:cNvGrpSpPr>
            <p:nvPr/>
          </p:nvGrpSpPr>
          <p:grpSpPr bwMode="auto">
            <a:xfrm>
              <a:off x="5557838" y="4708527"/>
              <a:ext cx="1371600" cy="925513"/>
              <a:chOff x="1680" y="2966"/>
              <a:chExt cx="864" cy="583"/>
            </a:xfrm>
          </p:grpSpPr>
          <p:grpSp>
            <p:nvGrpSpPr>
              <p:cNvPr id="33806" name="Group 49"/>
              <p:cNvGrpSpPr>
                <a:grpSpLocks/>
              </p:cNvGrpSpPr>
              <p:nvPr/>
            </p:nvGrpSpPr>
            <p:grpSpPr bwMode="auto">
              <a:xfrm>
                <a:off x="1680" y="2966"/>
                <a:ext cx="864" cy="583"/>
                <a:chOff x="1680" y="2966"/>
                <a:chExt cx="864" cy="583"/>
              </a:xfrm>
            </p:grpSpPr>
            <p:sp>
              <p:nvSpPr>
                <p:cNvPr id="20497" name="Text Box 50"/>
                <p:cNvSpPr txBox="1">
                  <a:spLocks noChangeArrowheads="1"/>
                </p:cNvSpPr>
                <p:nvPr/>
              </p:nvSpPr>
              <p:spPr bwMode="auto">
                <a:xfrm>
                  <a:off x="1680" y="3340"/>
                  <a:ext cx="864" cy="20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it-IT" sz="2000" smtClean="0"/>
                    <a:t>Model use</a:t>
                  </a:r>
                  <a:endParaRPr lang="en-GB" sz="2000" smtClean="0"/>
                </a:p>
              </p:txBody>
            </p:sp>
            <p:cxnSp>
              <p:nvCxnSpPr>
                <p:cNvPr id="20498" name="AutoShape 51"/>
                <p:cNvCxnSpPr>
                  <a:cxnSpLocks noChangeShapeType="1"/>
                  <a:stCxn id="20504" idx="2"/>
                  <a:endCxn id="20497" idx="0"/>
                </p:cNvCxnSpPr>
                <p:nvPr/>
              </p:nvCxnSpPr>
              <p:spPr bwMode="auto">
                <a:xfrm>
                  <a:off x="2112" y="2966"/>
                  <a:ext cx="0" cy="374"/>
                </a:xfrm>
                <a:prstGeom prst="straightConnector1">
                  <a:avLst/>
                </a:prstGeom>
                <a:noFill/>
                <a:ln w="285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sp>
            <p:nvSpPr>
              <p:cNvPr id="20496" name="Text Box 52"/>
              <p:cNvSpPr txBox="1">
                <a:spLocks noChangeArrowheads="1"/>
              </p:cNvSpPr>
              <p:nvPr/>
            </p:nvSpPr>
            <p:spPr bwMode="auto">
              <a:xfrm>
                <a:off x="2112" y="3072"/>
                <a:ext cx="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2000" smtClean="0">
                    <a:solidFill>
                      <a:srgbClr val="006600"/>
                    </a:solidFill>
                  </a:rPr>
                  <a:t>ok</a:t>
                </a:r>
                <a:endParaRPr lang="en-GB" sz="2000" smtClean="0">
                  <a:solidFill>
                    <a:srgbClr val="006600"/>
                  </a:solidFill>
                </a:endParaRPr>
              </a:p>
            </p:txBody>
          </p:sp>
        </p:grpSp>
      </p:grpSp>
      <p:sp>
        <p:nvSpPr>
          <p:cNvPr id="33796" name="CasellaDiTesto 30"/>
          <p:cNvSpPr txBox="1">
            <a:spLocks noChangeArrowheads="1"/>
          </p:cNvSpPr>
          <p:nvPr/>
        </p:nvSpPr>
        <p:spPr bwMode="auto">
          <a:xfrm>
            <a:off x="2973388" y="8172450"/>
            <a:ext cx="2976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600">
                <a:cs typeface="Times New Roman" charset="0"/>
              </a:rPr>
              <a:t>From</a:t>
            </a:r>
          </a:p>
          <a:p>
            <a:pPr eaLnBrk="1" hangingPunct="1"/>
            <a:r>
              <a:rPr lang="it-IT" sz="1600">
                <a:cs typeface="Times New Roman" charset="0"/>
              </a:rPr>
              <a:t>Prof. Giorgio Guariso slides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5"/>
          <p:cNvSpPr>
            <a:spLocks noGrp="1"/>
          </p:cNvSpPr>
          <p:nvPr>
            <p:ph type="title"/>
          </p:nvPr>
        </p:nvSpPr>
        <p:spPr>
          <a:xfrm>
            <a:off x="549275" y="555625"/>
            <a:ext cx="5829300" cy="1128713"/>
          </a:xfrm>
        </p:spPr>
        <p:txBody>
          <a:bodyPr>
            <a:spAutoFit/>
          </a:bodyPr>
          <a:lstStyle/>
          <a:p>
            <a:pPr>
              <a:defRPr/>
            </a:pPr>
            <a:r>
              <a:rPr lang="it-IT" altLang="it-IT" sz="3600" smtClean="0">
                <a:latin typeface="Times New Roman" pitchFamily="18" charset="0"/>
                <a:ea typeface="ＭＳ Ｐゴシック" pitchFamily="34" charset="-128"/>
              </a:rPr>
              <a:t>State-space Models</a:t>
            </a:r>
            <a:br>
              <a:rPr lang="it-IT" altLang="it-IT" sz="3600" smtClean="0">
                <a:latin typeface="Times New Roman" pitchFamily="18" charset="0"/>
                <a:ea typeface="ＭＳ Ｐゴシック" pitchFamily="34" charset="-128"/>
              </a:rPr>
            </a:br>
            <a:r>
              <a:rPr lang="it-IT" altLang="ja-JP" sz="3200" b="1" smtClean="0">
                <a:solidFill>
                  <a:srgbClr val="800000"/>
                </a:solidFill>
                <a:latin typeface="Times New Roman" pitchFamily="18" charset="0"/>
                <a:ea typeface="ＭＳ Ｐゴシック" pitchFamily="34" charset="-128"/>
              </a:rPr>
              <a:t>Terminology</a:t>
            </a:r>
            <a:endParaRPr lang="it-IT" altLang="it-IT" sz="3600" b="1" smtClean="0">
              <a:solidFill>
                <a:srgbClr val="800000"/>
              </a:solidFill>
              <a:latin typeface="Times New Roman" pitchFamily="18" charset="0"/>
              <a:ea typeface="ＭＳ Ｐゴシック" pitchFamily="34" charset="-128"/>
            </a:endParaRPr>
          </a:p>
        </p:txBody>
      </p:sp>
      <p:sp>
        <p:nvSpPr>
          <p:cNvPr id="210946"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29027D-A889-E943-AC9B-75963EDB818F}" type="slidenum">
              <a:rPr lang="en-GB" sz="1400">
                <a:latin typeface="Times New Roman" charset="0"/>
              </a:rPr>
              <a:pPr eaLnBrk="1" hangingPunct="1"/>
              <a:t>100</a:t>
            </a:fld>
            <a:endParaRPr lang="en-GB" sz="1400">
              <a:latin typeface="Times New Roman" charset="0"/>
            </a:endParaRPr>
          </a:p>
        </p:txBody>
      </p:sp>
      <p:sp>
        <p:nvSpPr>
          <p:cNvPr id="210947" name="Rectangle 4"/>
          <p:cNvSpPr txBox="1">
            <a:spLocks noChangeArrowheads="1"/>
          </p:cNvSpPr>
          <p:nvPr/>
        </p:nvSpPr>
        <p:spPr bwMode="auto">
          <a:xfrm>
            <a:off x="357188" y="3940175"/>
            <a:ext cx="6143625"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spcAft>
                <a:spcPts val="600"/>
              </a:spcAft>
              <a:buFontTx/>
              <a:buChar char="•"/>
            </a:pPr>
            <a:r>
              <a:rPr lang="it-IT" sz="2800" dirty="0">
                <a:latin typeface="Times New Roman" charset="0"/>
              </a:rPr>
              <a:t>n</a:t>
            </a:r>
            <a:r>
              <a:rPr lang="it-IT" sz="2800" dirty="0">
                <a:latin typeface="Times New Roman" charset="0"/>
                <a:sym typeface="Symbol" charset="0"/>
              </a:rPr>
              <a:t></a:t>
            </a:r>
            <a:r>
              <a:rPr lang="en-US" sz="2800" dirty="0">
                <a:latin typeface="Times New Roman" charset="0"/>
                <a:sym typeface="Symbol" charset="0"/>
              </a:rPr>
              <a:t>N</a:t>
            </a:r>
            <a:r>
              <a:rPr lang="it-IT" sz="2800" dirty="0">
                <a:latin typeface="Times New Roman" charset="0"/>
                <a:sym typeface="Symbol" charset="0"/>
              </a:rPr>
              <a:t> </a:t>
            </a:r>
            <a:r>
              <a:rPr lang="it-IT" sz="2800" dirty="0" err="1">
                <a:latin typeface="Times New Roman" charset="0"/>
                <a:sym typeface="Symbol" charset="0"/>
              </a:rPr>
              <a:t>is</a:t>
            </a:r>
            <a:r>
              <a:rPr lang="it-IT" sz="2800" dirty="0">
                <a:latin typeface="Times New Roman" charset="0"/>
                <a:sym typeface="Symbol" charset="0"/>
              </a:rPr>
              <a:t> the </a:t>
            </a:r>
            <a:r>
              <a:rPr lang="it-IT" sz="2800" dirty="0" err="1">
                <a:solidFill>
                  <a:srgbClr val="006600"/>
                </a:solidFill>
                <a:latin typeface="Times New Roman" charset="0"/>
                <a:sym typeface="Symbol" charset="0"/>
              </a:rPr>
              <a:t>order</a:t>
            </a:r>
            <a:r>
              <a:rPr lang="it-IT" sz="2800" dirty="0">
                <a:latin typeface="Times New Roman" charset="0"/>
                <a:sym typeface="Symbol" charset="0"/>
              </a:rPr>
              <a:t> or </a:t>
            </a:r>
            <a:r>
              <a:rPr lang="it-IT" sz="2800" dirty="0" err="1">
                <a:solidFill>
                  <a:srgbClr val="006600"/>
                </a:solidFill>
                <a:latin typeface="Times New Roman" charset="0"/>
                <a:sym typeface="Symbol" charset="0"/>
              </a:rPr>
              <a:t>size</a:t>
            </a:r>
            <a:r>
              <a:rPr lang="it-IT" sz="2800" dirty="0">
                <a:solidFill>
                  <a:srgbClr val="006600"/>
                </a:solidFill>
                <a:latin typeface="Times New Roman" charset="0"/>
                <a:sym typeface="Symbol" charset="0"/>
              </a:rPr>
              <a:t> </a:t>
            </a:r>
            <a:r>
              <a:rPr lang="it-IT" sz="2800" dirty="0">
                <a:latin typeface="Times New Roman" charset="0"/>
                <a:sym typeface="Symbol" charset="0"/>
              </a:rPr>
              <a:t>of the model</a:t>
            </a:r>
          </a:p>
          <a:p>
            <a:pPr eaLnBrk="1" hangingPunct="1">
              <a:spcBef>
                <a:spcPct val="20000"/>
              </a:spcBef>
              <a:spcAft>
                <a:spcPts val="600"/>
              </a:spcAft>
              <a:buFontTx/>
              <a:buChar char="•"/>
            </a:pPr>
            <a:r>
              <a:rPr lang="it-IT" sz="2800" dirty="0">
                <a:latin typeface="Times New Roman" charset="0"/>
                <a:sym typeface="Symbol" charset="0"/>
              </a:rPr>
              <a:t>x(t) </a:t>
            </a:r>
            <a:r>
              <a:rPr lang="it-IT" sz="2800" dirty="0" err="1">
                <a:latin typeface="Times New Roman" charset="0"/>
                <a:sym typeface="Symbol" charset="0"/>
              </a:rPr>
              <a:t>is</a:t>
            </a:r>
            <a:r>
              <a:rPr lang="it-IT" sz="2800" dirty="0">
                <a:latin typeface="Times New Roman" charset="0"/>
                <a:sym typeface="Symbol" charset="0"/>
              </a:rPr>
              <a:t> the </a:t>
            </a:r>
            <a:r>
              <a:rPr lang="it-IT" sz="2800" dirty="0" err="1">
                <a:latin typeface="Times New Roman" charset="0"/>
                <a:sym typeface="Symbol" charset="0"/>
              </a:rPr>
              <a:t>vector</a:t>
            </a:r>
            <a:r>
              <a:rPr lang="it-IT" sz="2800" dirty="0">
                <a:latin typeface="Times New Roman" charset="0"/>
                <a:sym typeface="Symbol" charset="0"/>
              </a:rPr>
              <a:t> of the </a:t>
            </a:r>
            <a:r>
              <a:rPr lang="it-IT" sz="2800" dirty="0">
                <a:solidFill>
                  <a:srgbClr val="006600"/>
                </a:solidFill>
                <a:latin typeface="Times New Roman" charset="0"/>
                <a:sym typeface="Symbol" charset="0"/>
              </a:rPr>
              <a:t>state </a:t>
            </a:r>
            <a:r>
              <a:rPr lang="it-IT" sz="2800" dirty="0" err="1">
                <a:solidFill>
                  <a:srgbClr val="006600"/>
                </a:solidFill>
                <a:latin typeface="Times New Roman" charset="0"/>
                <a:sym typeface="Symbol" charset="0"/>
              </a:rPr>
              <a:t>variables</a:t>
            </a:r>
            <a:endParaRPr lang="it-IT" sz="2800" dirty="0">
              <a:solidFill>
                <a:srgbClr val="006600"/>
              </a:solidFill>
              <a:latin typeface="Times New Roman" charset="0"/>
              <a:sym typeface="Symbol" charset="0"/>
            </a:endParaRPr>
          </a:p>
          <a:p>
            <a:pPr eaLnBrk="1" hangingPunct="1">
              <a:spcBef>
                <a:spcPct val="20000"/>
              </a:spcBef>
              <a:spcAft>
                <a:spcPts val="600"/>
              </a:spcAft>
              <a:buFontTx/>
              <a:buChar char="•"/>
            </a:pPr>
            <a:r>
              <a:rPr lang="it-IT" sz="2800" dirty="0">
                <a:latin typeface="Times New Roman" charset="0"/>
                <a:sym typeface="Symbol" charset="0"/>
              </a:rPr>
              <a:t>The n </a:t>
            </a:r>
            <a:r>
              <a:rPr lang="it-IT" sz="2800" dirty="0" err="1">
                <a:latin typeface="Times New Roman" charset="0"/>
                <a:sym typeface="Symbol" charset="0"/>
              </a:rPr>
              <a:t>components</a:t>
            </a:r>
            <a:r>
              <a:rPr lang="it-IT" sz="2800" dirty="0">
                <a:latin typeface="Times New Roman" charset="0"/>
                <a:sym typeface="Symbol" charset="0"/>
              </a:rPr>
              <a:t> of x(t) are </a:t>
            </a:r>
            <a:r>
              <a:rPr lang="it-IT" sz="2800" dirty="0" err="1">
                <a:solidFill>
                  <a:srgbClr val="006600"/>
                </a:solidFill>
                <a:latin typeface="Times New Roman" charset="0"/>
                <a:sym typeface="Symbol" charset="0"/>
              </a:rPr>
              <a:t>phases</a:t>
            </a:r>
            <a:endParaRPr lang="it-IT" sz="2800" dirty="0">
              <a:solidFill>
                <a:srgbClr val="006600"/>
              </a:solidFill>
              <a:latin typeface="Times New Roman" charset="0"/>
              <a:sym typeface="Symbol" charset="0"/>
            </a:endParaRPr>
          </a:p>
          <a:p>
            <a:pPr eaLnBrk="1" hangingPunct="1">
              <a:spcBef>
                <a:spcPct val="20000"/>
              </a:spcBef>
              <a:spcAft>
                <a:spcPts val="600"/>
              </a:spcAft>
              <a:buFontTx/>
              <a:buChar char="•"/>
            </a:pPr>
            <a:r>
              <a:rPr lang="it-IT" sz="2800" dirty="0">
                <a:latin typeface="Times New Roman" charset="0"/>
                <a:sym typeface="Symbol" charset="0"/>
              </a:rPr>
              <a:t>The </a:t>
            </a:r>
            <a:r>
              <a:rPr lang="it-IT" sz="2800" dirty="0" err="1">
                <a:latin typeface="Times New Roman" charset="0"/>
                <a:sym typeface="Symbol" charset="0"/>
              </a:rPr>
              <a:t>space</a:t>
            </a:r>
            <a:r>
              <a:rPr lang="it-IT" sz="2800" dirty="0">
                <a:latin typeface="Times New Roman" charset="0"/>
                <a:sym typeface="Symbol" charset="0"/>
              </a:rPr>
              <a:t> </a:t>
            </a:r>
            <a:r>
              <a:rPr lang="it-IT" sz="2800" dirty="0" err="1">
                <a:latin typeface="Times New Roman" charset="0"/>
                <a:sym typeface="Symbol" charset="0"/>
              </a:rPr>
              <a:t>spanned</a:t>
            </a:r>
            <a:r>
              <a:rPr lang="it-IT" sz="2800" dirty="0">
                <a:latin typeface="Times New Roman" charset="0"/>
                <a:sym typeface="Symbol" charset="0"/>
              </a:rPr>
              <a:t> x(t) </a:t>
            </a:r>
            <a:r>
              <a:rPr lang="it-IT" sz="2800" baseline="30000" dirty="0">
                <a:latin typeface="Times New Roman" charset="0"/>
                <a:sym typeface="Symbol" charset="0"/>
              </a:rPr>
              <a:t>n</a:t>
            </a:r>
            <a:r>
              <a:rPr lang="it-IT" sz="2800" dirty="0">
                <a:latin typeface="Times New Roman" charset="0"/>
                <a:sym typeface="Symbol" charset="0"/>
              </a:rPr>
              <a:t> </a:t>
            </a:r>
            <a:r>
              <a:rPr lang="it-IT" sz="2800" dirty="0" err="1">
                <a:latin typeface="Times New Roman" charset="0"/>
                <a:sym typeface="Symbol" charset="0"/>
              </a:rPr>
              <a:t>is</a:t>
            </a:r>
            <a:r>
              <a:rPr lang="it-IT" sz="2800" dirty="0">
                <a:latin typeface="Times New Roman" charset="0"/>
                <a:sym typeface="Symbol" charset="0"/>
              </a:rPr>
              <a:t> the </a:t>
            </a:r>
            <a:r>
              <a:rPr lang="it-IT" sz="2800" dirty="0">
                <a:solidFill>
                  <a:srgbClr val="006600"/>
                </a:solidFill>
                <a:latin typeface="Times New Roman" charset="0"/>
                <a:sym typeface="Symbol" charset="0"/>
              </a:rPr>
              <a:t>state-</a:t>
            </a:r>
            <a:r>
              <a:rPr lang="it-IT" sz="2800" dirty="0" err="1">
                <a:solidFill>
                  <a:srgbClr val="006600"/>
                </a:solidFill>
                <a:latin typeface="Times New Roman" charset="0"/>
                <a:sym typeface="Symbol" charset="0"/>
              </a:rPr>
              <a:t>space</a:t>
            </a:r>
            <a:r>
              <a:rPr lang="it-IT" sz="2800" dirty="0">
                <a:solidFill>
                  <a:srgbClr val="006600"/>
                </a:solidFill>
                <a:latin typeface="Times New Roman" charset="0"/>
                <a:sym typeface="Symbol" charset="0"/>
              </a:rPr>
              <a:t> </a:t>
            </a:r>
            <a:r>
              <a:rPr lang="it-IT" sz="2800" dirty="0">
                <a:latin typeface="Times New Roman" charset="0"/>
                <a:sym typeface="Symbol" charset="0"/>
              </a:rPr>
              <a:t>or</a:t>
            </a:r>
            <a:r>
              <a:rPr lang="it-IT" sz="2800" dirty="0">
                <a:solidFill>
                  <a:srgbClr val="006600"/>
                </a:solidFill>
                <a:latin typeface="Times New Roman" charset="0"/>
                <a:sym typeface="Symbol" charset="0"/>
              </a:rPr>
              <a:t> </a:t>
            </a:r>
            <a:r>
              <a:rPr lang="it-IT" sz="2800" dirty="0" err="1">
                <a:solidFill>
                  <a:srgbClr val="006600"/>
                </a:solidFill>
                <a:latin typeface="Times New Roman" charset="0"/>
                <a:sym typeface="Symbol" charset="0"/>
              </a:rPr>
              <a:t>phase-space</a:t>
            </a:r>
            <a:endParaRPr lang="it-IT" sz="2800" dirty="0">
              <a:latin typeface="Times New Roman" charset="0"/>
              <a:sym typeface="Symbol" charset="0"/>
            </a:endParaRPr>
          </a:p>
          <a:p>
            <a:pPr eaLnBrk="1" hangingPunct="1">
              <a:spcBef>
                <a:spcPct val="20000"/>
              </a:spcBef>
              <a:spcAft>
                <a:spcPts val="600"/>
              </a:spcAft>
              <a:buFontTx/>
              <a:buChar char="•"/>
            </a:pPr>
            <a:r>
              <a:rPr lang="it-IT" sz="2800" dirty="0">
                <a:solidFill>
                  <a:srgbClr val="000000"/>
                </a:solidFill>
                <a:latin typeface="Times New Roman" charset="0"/>
                <a:sym typeface="Symbol" charset="0"/>
              </a:rPr>
              <a:t>u(t) </a:t>
            </a:r>
            <a:r>
              <a:rPr lang="it-IT" sz="2800" dirty="0" err="1">
                <a:latin typeface="Times New Roman" charset="0"/>
                <a:sym typeface="Symbol" charset="0"/>
              </a:rPr>
              <a:t>is</a:t>
            </a:r>
            <a:r>
              <a:rPr lang="it-IT" sz="2800" dirty="0">
                <a:latin typeface="Times New Roman" charset="0"/>
                <a:sym typeface="Symbol" charset="0"/>
              </a:rPr>
              <a:t> the </a:t>
            </a:r>
            <a:r>
              <a:rPr lang="it-IT" sz="2800" dirty="0" err="1">
                <a:latin typeface="Times New Roman" charset="0"/>
                <a:sym typeface="Symbol" charset="0"/>
              </a:rPr>
              <a:t>vector</a:t>
            </a:r>
            <a:r>
              <a:rPr lang="it-IT" sz="2800" dirty="0">
                <a:latin typeface="Times New Roman" charset="0"/>
                <a:sym typeface="Symbol" charset="0"/>
              </a:rPr>
              <a:t> of the </a:t>
            </a:r>
            <a:r>
              <a:rPr lang="it-IT" sz="2800" dirty="0">
                <a:solidFill>
                  <a:srgbClr val="006600"/>
                </a:solidFill>
                <a:latin typeface="Times New Roman" charset="0"/>
                <a:sym typeface="Symbol" charset="0"/>
              </a:rPr>
              <a:t>input </a:t>
            </a:r>
            <a:r>
              <a:rPr lang="it-IT" sz="2800" dirty="0" err="1">
                <a:solidFill>
                  <a:srgbClr val="006600"/>
                </a:solidFill>
                <a:latin typeface="Times New Roman" charset="0"/>
                <a:sym typeface="Symbol" charset="0"/>
              </a:rPr>
              <a:t>variables</a:t>
            </a:r>
            <a:r>
              <a:rPr lang="it-IT" sz="2800" dirty="0">
                <a:solidFill>
                  <a:srgbClr val="006600"/>
                </a:solidFill>
                <a:latin typeface="Times New Roman" charset="0"/>
                <a:sym typeface="Symbol" charset="0"/>
              </a:rPr>
              <a:t> </a:t>
            </a:r>
            <a:r>
              <a:rPr lang="it-IT" sz="2800" dirty="0">
                <a:latin typeface="Times New Roman" charset="0"/>
                <a:sym typeface="Symbol" charset="0"/>
              </a:rPr>
              <a:t>with m </a:t>
            </a:r>
            <a:r>
              <a:rPr lang="it-IT" sz="2800" dirty="0" err="1">
                <a:latin typeface="Times New Roman" charset="0"/>
                <a:sym typeface="Symbol" charset="0"/>
              </a:rPr>
              <a:t>components</a:t>
            </a:r>
            <a:r>
              <a:rPr lang="it-IT" sz="2800" dirty="0">
                <a:latin typeface="Times New Roman" charset="0"/>
                <a:sym typeface="Symbol" charset="0"/>
              </a:rPr>
              <a:t> </a:t>
            </a:r>
            <a:endParaRPr lang="it-IT" sz="2800" dirty="0">
              <a:solidFill>
                <a:srgbClr val="006600"/>
              </a:solidFill>
              <a:latin typeface="Times New Roman" charset="0"/>
              <a:sym typeface="Symbol" charset="0"/>
            </a:endParaRPr>
          </a:p>
          <a:p>
            <a:pPr eaLnBrk="1" hangingPunct="1">
              <a:spcBef>
                <a:spcPct val="20000"/>
              </a:spcBef>
              <a:spcAft>
                <a:spcPts val="600"/>
              </a:spcAft>
              <a:buFontTx/>
              <a:buChar char="•"/>
            </a:pPr>
            <a:r>
              <a:rPr lang="it-IT" sz="2800" dirty="0">
                <a:latin typeface="Times New Roman" charset="0"/>
              </a:rPr>
              <a:t>The </a:t>
            </a:r>
            <a:r>
              <a:rPr lang="it-IT" sz="2800" dirty="0" err="1">
                <a:latin typeface="Times New Roman" charset="0"/>
              </a:rPr>
              <a:t>function</a:t>
            </a:r>
            <a:r>
              <a:rPr lang="it-IT" sz="2800" dirty="0">
                <a:latin typeface="Times New Roman" charset="0"/>
              </a:rPr>
              <a:t> f:</a:t>
            </a:r>
            <a:r>
              <a:rPr lang="it-IT" sz="2800" dirty="0">
                <a:latin typeface="Times New Roman" charset="0"/>
                <a:sym typeface="Symbol" charset="0"/>
              </a:rPr>
              <a:t>·</a:t>
            </a:r>
            <a:r>
              <a:rPr lang="it-IT" sz="2800" baseline="30000" dirty="0" smtClean="0">
                <a:latin typeface="Times New Roman" charset="0"/>
                <a:sym typeface="Symbol" charset="0"/>
              </a:rPr>
              <a:t>+</a:t>
            </a:r>
            <a:r>
              <a:rPr lang="it-IT" sz="2800" dirty="0">
                <a:latin typeface="Times New Roman" charset="0"/>
                <a:sym typeface="Symbol" charset="0"/>
              </a:rPr>
              <a:t> · </a:t>
            </a:r>
            <a:r>
              <a:rPr lang="it-IT" sz="2800" baseline="30000" dirty="0">
                <a:latin typeface="Times New Roman" charset="0"/>
                <a:sym typeface="Symbol" charset="0"/>
              </a:rPr>
              <a:t>n </a:t>
            </a:r>
            <a:r>
              <a:rPr lang="it-IT" sz="2800" dirty="0">
                <a:latin typeface="Times New Roman" charset="0"/>
                <a:sym typeface="Symbol" charset="0"/>
              </a:rPr>
              <a:t>·</a:t>
            </a:r>
            <a:r>
              <a:rPr lang="it-IT" sz="2800" baseline="30000" dirty="0">
                <a:latin typeface="Times New Roman" charset="0"/>
                <a:sym typeface="Symbol" charset="0"/>
              </a:rPr>
              <a:t>m </a:t>
            </a:r>
            <a:r>
              <a:rPr lang="it-IT" sz="2800" dirty="0">
                <a:latin typeface="Times New Roman" charset="0"/>
                <a:sym typeface="Symbol" charset="0"/>
              </a:rPr>
              <a:t>→</a:t>
            </a:r>
            <a:r>
              <a:rPr lang="it-IT" sz="2800" baseline="30000" dirty="0">
                <a:latin typeface="Times New Roman" charset="0"/>
                <a:sym typeface="Symbol" charset="0"/>
              </a:rPr>
              <a:t>n</a:t>
            </a:r>
            <a:r>
              <a:rPr lang="it-IT" sz="2800" dirty="0">
                <a:latin typeface="Times New Roman" charset="0"/>
                <a:sym typeface="Symbol" charset="0"/>
              </a:rPr>
              <a:t> </a:t>
            </a:r>
            <a:r>
              <a:rPr lang="it-IT" sz="2800" dirty="0" err="1">
                <a:latin typeface="Times New Roman" charset="0"/>
                <a:sym typeface="Symbol" charset="0"/>
              </a:rPr>
              <a:t>is</a:t>
            </a:r>
            <a:r>
              <a:rPr lang="it-IT" sz="2800" dirty="0">
                <a:latin typeface="Times New Roman" charset="0"/>
                <a:sym typeface="Symbol" charset="0"/>
              </a:rPr>
              <a:t> the </a:t>
            </a:r>
            <a:r>
              <a:rPr lang="it-IT" sz="2800" dirty="0" err="1">
                <a:solidFill>
                  <a:srgbClr val="006600"/>
                </a:solidFill>
                <a:latin typeface="Times New Roman" charset="0"/>
                <a:sym typeface="Symbol" charset="0"/>
              </a:rPr>
              <a:t>vector</a:t>
            </a:r>
            <a:r>
              <a:rPr lang="it-IT" sz="2800" dirty="0">
                <a:solidFill>
                  <a:srgbClr val="006600"/>
                </a:solidFill>
                <a:latin typeface="Times New Roman" charset="0"/>
                <a:sym typeface="Symbol" charset="0"/>
              </a:rPr>
              <a:t> </a:t>
            </a:r>
            <a:r>
              <a:rPr lang="it-IT" sz="2800" dirty="0" err="1">
                <a:solidFill>
                  <a:srgbClr val="006600"/>
                </a:solidFill>
                <a:latin typeface="Times New Roman" charset="0"/>
                <a:sym typeface="Symbol" charset="0"/>
              </a:rPr>
              <a:t>field</a:t>
            </a:r>
            <a:endParaRPr lang="it-IT" sz="2800" dirty="0">
              <a:latin typeface="Times New Roman" charset="0"/>
              <a:sym typeface="Symbol" charset="0"/>
            </a:endParaRPr>
          </a:p>
        </p:txBody>
      </p:sp>
      <p:graphicFrame>
        <p:nvGraphicFramePr>
          <p:cNvPr id="210948" name="Object 5"/>
          <p:cNvGraphicFramePr>
            <a:graphicFrameLocks noChangeAspect="1"/>
          </p:cNvGraphicFramePr>
          <p:nvPr/>
        </p:nvGraphicFramePr>
        <p:xfrm>
          <a:off x="1531938" y="2051050"/>
          <a:ext cx="3689350" cy="1570038"/>
        </p:xfrm>
        <a:graphic>
          <a:graphicData uri="http://schemas.openxmlformats.org/presentationml/2006/ole">
            <mc:AlternateContent xmlns:mc="http://schemas.openxmlformats.org/markup-compatibility/2006">
              <mc:Choice xmlns:v="urn:schemas-microsoft-com:vml" Requires="v">
                <p:oleObj spid="_x0000_s210959" name="Equation" r:id="rId4" imgW="1384300" imgH="647700" progId="Equation.3">
                  <p:embed/>
                </p:oleObj>
              </mc:Choice>
              <mc:Fallback>
                <p:oleObj name="Equation" r:id="rId4" imgW="1384300" imgH="647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8" y="2051050"/>
                        <a:ext cx="3689350" cy="157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5"/>
          <p:cNvSpPr>
            <a:spLocks noGrp="1"/>
          </p:cNvSpPr>
          <p:nvPr>
            <p:ph type="title"/>
          </p:nvPr>
        </p:nvSpPr>
        <p:spPr>
          <a:xfrm>
            <a:off x="549275" y="550863"/>
            <a:ext cx="5829300" cy="1138237"/>
          </a:xfrm>
        </p:spPr>
        <p:txBody>
          <a:bodyPr>
            <a:spAutoFit/>
          </a:bodyPr>
          <a:lstStyle/>
          <a:p>
            <a:pPr>
              <a:defRPr/>
            </a:pPr>
            <a:r>
              <a:rPr lang="it-IT" sz="3600" dirty="0" smtClean="0">
                <a:latin typeface="Times New Roman" charset="0"/>
              </a:rPr>
              <a:t>Linear State-</a:t>
            </a:r>
            <a:r>
              <a:rPr lang="it-IT" sz="3600" dirty="0" err="1" smtClean="0">
                <a:latin typeface="Times New Roman" charset="0"/>
              </a:rPr>
              <a:t>space</a:t>
            </a:r>
            <a:r>
              <a:rPr lang="it-IT" sz="3600" dirty="0" smtClean="0">
                <a:latin typeface="Times New Roman" charset="0"/>
              </a:rPr>
              <a:t> </a:t>
            </a:r>
            <a:r>
              <a:rPr lang="it-IT" sz="3600" dirty="0" err="1" smtClean="0">
                <a:latin typeface="Times New Roman" charset="0"/>
              </a:rPr>
              <a:t>Models</a:t>
            </a:r>
            <a:r>
              <a:rPr lang="it-IT" sz="3600" dirty="0" smtClean="0">
                <a:latin typeface="Times New Roman" charset="0"/>
              </a:rPr>
              <a:t/>
            </a:r>
            <a:br>
              <a:rPr lang="it-IT" sz="3600" dirty="0" smtClean="0">
                <a:latin typeface="Times New Roman" charset="0"/>
              </a:rPr>
            </a:br>
            <a:r>
              <a:rPr lang="it-IT" altLang="ja-JP" sz="3200" b="1" dirty="0" err="1" smtClean="0">
                <a:solidFill>
                  <a:srgbClr val="800000"/>
                </a:solidFill>
                <a:latin typeface="Times New Roman" charset="0"/>
              </a:rPr>
              <a:t>Terminology</a:t>
            </a:r>
            <a:endParaRPr lang="it-IT" sz="3600" b="1" dirty="0">
              <a:solidFill>
                <a:srgbClr val="800000"/>
              </a:solidFill>
              <a:latin typeface="Times New Roman" charset="0"/>
            </a:endParaRPr>
          </a:p>
        </p:txBody>
      </p:sp>
      <p:sp>
        <p:nvSpPr>
          <p:cNvPr id="212994"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06F7DD-52E9-E745-A3B4-5E7E40BD7A45}" type="slidenum">
              <a:rPr lang="en-GB" sz="1400">
                <a:latin typeface="Times New Roman" charset="0"/>
              </a:rPr>
              <a:pPr eaLnBrk="1" hangingPunct="1"/>
              <a:t>101</a:t>
            </a:fld>
            <a:endParaRPr lang="en-GB" sz="1400">
              <a:latin typeface="Times New Roman" charset="0"/>
            </a:endParaRPr>
          </a:p>
        </p:txBody>
      </p:sp>
      <p:sp>
        <p:nvSpPr>
          <p:cNvPr id="212995" name="Rectangle 4"/>
          <p:cNvSpPr txBox="1">
            <a:spLocks noChangeArrowheads="1"/>
          </p:cNvSpPr>
          <p:nvPr/>
        </p:nvSpPr>
        <p:spPr bwMode="auto">
          <a:xfrm>
            <a:off x="357187" y="4572000"/>
            <a:ext cx="61436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spcAft>
                <a:spcPts val="600"/>
              </a:spcAft>
              <a:buFont typeface="Wingdings" charset="0"/>
              <a:buChar char="Ø"/>
            </a:pPr>
            <a:r>
              <a:rPr lang="it-IT" sz="2800" dirty="0">
                <a:latin typeface="Times New Roman" charset="0"/>
              </a:rPr>
              <a:t>A </a:t>
            </a:r>
            <a:r>
              <a:rPr lang="it-IT" sz="2800" dirty="0" err="1">
                <a:latin typeface="Times New Roman" charset="0"/>
              </a:rPr>
              <a:t>is</a:t>
            </a:r>
            <a:r>
              <a:rPr lang="it-IT" sz="2800" dirty="0">
                <a:latin typeface="Times New Roman" charset="0"/>
              </a:rPr>
              <a:t> the </a:t>
            </a:r>
            <a:r>
              <a:rPr lang="it-IT" sz="2800" dirty="0" err="1">
                <a:latin typeface="Times New Roman" charset="0"/>
                <a:sym typeface="Symbol" charset="0"/>
              </a:rPr>
              <a:t>is</a:t>
            </a:r>
            <a:r>
              <a:rPr lang="it-IT" sz="2800" dirty="0">
                <a:latin typeface="Times New Roman" charset="0"/>
                <a:sym typeface="Symbol" charset="0"/>
              </a:rPr>
              <a:t> the</a:t>
            </a:r>
            <a:r>
              <a:rPr lang="it-IT" sz="2800" dirty="0">
                <a:solidFill>
                  <a:srgbClr val="006600"/>
                </a:solidFill>
                <a:latin typeface="Times New Roman" charset="0"/>
                <a:sym typeface="Symbol" charset="0"/>
              </a:rPr>
              <a:t> state </a:t>
            </a:r>
            <a:r>
              <a:rPr lang="it-IT" sz="2800" dirty="0" err="1">
                <a:solidFill>
                  <a:srgbClr val="006600"/>
                </a:solidFill>
                <a:latin typeface="Times New Roman" charset="0"/>
                <a:sym typeface="Symbol" charset="0"/>
              </a:rPr>
              <a:t>matrix</a:t>
            </a:r>
            <a:r>
              <a:rPr lang="it-IT" sz="2800" dirty="0">
                <a:solidFill>
                  <a:srgbClr val="006600"/>
                </a:solidFill>
                <a:latin typeface="Times New Roman" charset="0"/>
                <a:sym typeface="Symbol" charset="0"/>
              </a:rPr>
              <a:t> </a:t>
            </a:r>
            <a:r>
              <a:rPr lang="it-IT" sz="2800" dirty="0">
                <a:latin typeface="Times New Roman" charset="0"/>
              </a:rPr>
              <a:t>(</a:t>
            </a:r>
            <a:r>
              <a:rPr lang="it-IT" sz="2800" dirty="0" err="1">
                <a:latin typeface="Times New Roman" charset="0"/>
              </a:rPr>
              <a:t>n</a:t>
            </a:r>
            <a:r>
              <a:rPr lang="it-IT" sz="2800" dirty="0" err="1">
                <a:latin typeface="Wingdings" charset="0"/>
                <a:sym typeface="Wingdings" charset="0"/>
              </a:rPr>
              <a:t></a:t>
            </a:r>
            <a:r>
              <a:rPr lang="it-IT" sz="2800" dirty="0" err="1">
                <a:latin typeface="Times New Roman" charset="0"/>
                <a:sym typeface="Symbol" charset="0"/>
              </a:rPr>
              <a:t>n</a:t>
            </a:r>
            <a:r>
              <a:rPr lang="it-IT" sz="2800" dirty="0">
                <a:latin typeface="Times New Roman" charset="0"/>
                <a:sym typeface="Symbol" charset="0"/>
              </a:rPr>
              <a:t>) </a:t>
            </a:r>
          </a:p>
          <a:p>
            <a:pPr eaLnBrk="1" hangingPunct="1">
              <a:spcBef>
                <a:spcPct val="20000"/>
              </a:spcBef>
              <a:spcAft>
                <a:spcPts val="600"/>
              </a:spcAft>
              <a:buFont typeface="Wingdings" charset="0"/>
              <a:buChar char="Ø"/>
            </a:pPr>
            <a:r>
              <a:rPr lang="it-IT" sz="2800" dirty="0">
                <a:latin typeface="Times New Roman" charset="0"/>
              </a:rPr>
              <a:t>B </a:t>
            </a:r>
            <a:r>
              <a:rPr lang="it-IT" sz="2800" dirty="0" err="1">
                <a:latin typeface="Times New Roman" charset="0"/>
              </a:rPr>
              <a:t>is</a:t>
            </a:r>
            <a:r>
              <a:rPr lang="it-IT" sz="2800" dirty="0">
                <a:latin typeface="Times New Roman" charset="0"/>
              </a:rPr>
              <a:t> the </a:t>
            </a:r>
            <a:r>
              <a:rPr lang="it-IT" sz="2800" dirty="0" err="1">
                <a:latin typeface="Times New Roman" charset="0"/>
                <a:sym typeface="Symbol" charset="0"/>
              </a:rPr>
              <a:t>is</a:t>
            </a:r>
            <a:r>
              <a:rPr lang="it-IT" sz="2800" dirty="0">
                <a:latin typeface="Times New Roman" charset="0"/>
                <a:sym typeface="Symbol" charset="0"/>
              </a:rPr>
              <a:t> the</a:t>
            </a:r>
            <a:r>
              <a:rPr lang="it-IT" sz="2800" dirty="0">
                <a:solidFill>
                  <a:srgbClr val="006600"/>
                </a:solidFill>
                <a:latin typeface="Times New Roman" charset="0"/>
                <a:sym typeface="Symbol" charset="0"/>
              </a:rPr>
              <a:t> input </a:t>
            </a:r>
            <a:r>
              <a:rPr lang="it-IT" sz="2800" dirty="0" err="1">
                <a:solidFill>
                  <a:srgbClr val="006600"/>
                </a:solidFill>
                <a:latin typeface="Times New Roman" charset="0"/>
                <a:sym typeface="Symbol" charset="0"/>
              </a:rPr>
              <a:t>matrix</a:t>
            </a:r>
            <a:r>
              <a:rPr lang="it-IT" sz="2800" dirty="0">
                <a:solidFill>
                  <a:srgbClr val="006600"/>
                </a:solidFill>
                <a:latin typeface="Times New Roman" charset="0"/>
                <a:sym typeface="Symbol" charset="0"/>
              </a:rPr>
              <a:t> </a:t>
            </a:r>
            <a:r>
              <a:rPr lang="it-IT" sz="2800" dirty="0">
                <a:latin typeface="Times New Roman" charset="0"/>
              </a:rPr>
              <a:t>(</a:t>
            </a:r>
            <a:r>
              <a:rPr lang="it-IT" sz="2800" dirty="0" err="1">
                <a:latin typeface="Times New Roman" charset="0"/>
              </a:rPr>
              <a:t>n</a:t>
            </a:r>
            <a:r>
              <a:rPr lang="it-IT" sz="2800" dirty="0" err="1">
                <a:latin typeface="Wingdings" charset="0"/>
                <a:sym typeface="Wingdings" charset="0"/>
              </a:rPr>
              <a:t></a:t>
            </a:r>
            <a:r>
              <a:rPr lang="it-IT" sz="2800" dirty="0" err="1">
                <a:latin typeface="Times New Roman" charset="0"/>
                <a:sym typeface="Symbol" charset="0"/>
              </a:rPr>
              <a:t>m</a:t>
            </a:r>
            <a:r>
              <a:rPr lang="it-IT" sz="2800" dirty="0">
                <a:latin typeface="Times New Roman" charset="0"/>
                <a:sym typeface="Symbol" charset="0"/>
              </a:rPr>
              <a:t>)</a:t>
            </a:r>
          </a:p>
        </p:txBody>
      </p:sp>
      <p:graphicFrame>
        <p:nvGraphicFramePr>
          <p:cNvPr id="212996" name="Object 5"/>
          <p:cNvGraphicFramePr>
            <a:graphicFrameLocks noChangeAspect="1"/>
          </p:cNvGraphicFramePr>
          <p:nvPr>
            <p:extLst>
              <p:ext uri="{D42A27DB-BD31-4B8C-83A1-F6EECF244321}">
                <p14:modId xmlns:p14="http://schemas.microsoft.com/office/powerpoint/2010/main" val="1522758407"/>
              </p:ext>
            </p:extLst>
          </p:nvPr>
        </p:nvGraphicFramePr>
        <p:xfrm>
          <a:off x="2811463" y="1989137"/>
          <a:ext cx="3689350" cy="2185988"/>
        </p:xfrm>
        <a:graphic>
          <a:graphicData uri="http://schemas.openxmlformats.org/presentationml/2006/ole">
            <mc:AlternateContent xmlns:mc="http://schemas.openxmlformats.org/markup-compatibility/2006">
              <mc:Choice xmlns:v="urn:schemas-microsoft-com:vml" Requires="v">
                <p:oleObj spid="_x0000_s213007" name="Equation" r:id="rId4" imgW="1384300" imgH="901700" progId="Equation.3">
                  <p:embed/>
                </p:oleObj>
              </mc:Choice>
              <mc:Fallback>
                <p:oleObj name="Equation" r:id="rId4" imgW="1384300" imgH="901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1463" y="1989137"/>
                        <a:ext cx="3689350"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CasellaDiTesto 1"/>
          <p:cNvSpPr txBox="1">
            <a:spLocks noChangeArrowheads="1"/>
          </p:cNvSpPr>
          <p:nvPr/>
        </p:nvSpPr>
        <p:spPr bwMode="auto">
          <a:xfrm>
            <a:off x="502920" y="3620861"/>
            <a:ext cx="2286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b="1" dirty="0" err="1">
                <a:solidFill>
                  <a:srgbClr val="800000"/>
                </a:solidFill>
                <a:cs typeface="Times New Roman" charset="0"/>
              </a:rPr>
              <a:t>Initial</a:t>
            </a:r>
            <a:r>
              <a:rPr lang="it-IT" sz="2000" b="1" dirty="0">
                <a:solidFill>
                  <a:srgbClr val="800000"/>
                </a:solidFill>
                <a:cs typeface="Times New Roman" charset="0"/>
              </a:rPr>
              <a:t> </a:t>
            </a:r>
            <a:r>
              <a:rPr lang="it-IT" sz="2000" b="1" dirty="0" err="1">
                <a:solidFill>
                  <a:srgbClr val="800000"/>
                </a:solidFill>
                <a:cs typeface="Times New Roman" charset="0"/>
              </a:rPr>
              <a:t>Condition</a:t>
            </a:r>
            <a:r>
              <a:rPr lang="it-IT" sz="2000" b="1" dirty="0" smtClean="0">
                <a:solidFill>
                  <a:srgbClr val="800000"/>
                </a:solidFill>
                <a:cs typeface="Times New Roman" charset="0"/>
              </a:rPr>
              <a:t>:</a:t>
            </a:r>
            <a:endParaRPr lang="it-IT" sz="2000" b="1" baseline="-25000" dirty="0">
              <a:cs typeface="Times New Roman" charset="0"/>
            </a:endParaRPr>
          </a:p>
        </p:txBody>
      </p:sp>
      <p:sp>
        <p:nvSpPr>
          <p:cNvPr id="7" name="Rettangolo 2"/>
          <p:cNvSpPr>
            <a:spLocks noChangeArrowheads="1"/>
          </p:cNvSpPr>
          <p:nvPr/>
        </p:nvSpPr>
        <p:spPr bwMode="auto">
          <a:xfrm>
            <a:off x="502920" y="2219325"/>
            <a:ext cx="2036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b="1" dirty="0">
                <a:solidFill>
                  <a:srgbClr val="800000"/>
                </a:solidFill>
                <a:cs typeface="Times New Roman" charset="0"/>
              </a:rPr>
              <a:t>State </a:t>
            </a:r>
            <a:r>
              <a:rPr lang="it-IT" sz="2000" b="1" dirty="0" err="1">
                <a:solidFill>
                  <a:srgbClr val="800000"/>
                </a:solidFill>
                <a:cs typeface="Times New Roman" charset="0"/>
              </a:rPr>
              <a:t>equation</a:t>
            </a:r>
            <a:r>
              <a:rPr lang="it-IT" sz="2000" b="1" dirty="0">
                <a:solidFill>
                  <a:srgbClr val="800000"/>
                </a:solidFill>
                <a:cs typeface="Times New Roman" charset="0"/>
              </a:rPr>
              <a:t>:</a:t>
            </a:r>
            <a:r>
              <a:rPr lang="it-IT" sz="2000" b="1" dirty="0">
                <a:cs typeface="Times New Roman" charset="0"/>
              </a:rPr>
              <a:t>	</a:t>
            </a:r>
            <a:endParaRPr lang="it-IT" sz="2000" dirty="0">
              <a:cs typeface="Times New Roman" charset="0"/>
            </a:endParaRPr>
          </a:p>
        </p:txBody>
      </p:sp>
      <p:sp>
        <p:nvSpPr>
          <p:cNvPr id="8" name="Rettangolo 2"/>
          <p:cNvSpPr>
            <a:spLocks noChangeArrowheads="1"/>
          </p:cNvSpPr>
          <p:nvPr/>
        </p:nvSpPr>
        <p:spPr bwMode="auto">
          <a:xfrm>
            <a:off x="502920" y="2771775"/>
            <a:ext cx="25660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2000" b="1" dirty="0" smtClean="0">
                <a:solidFill>
                  <a:srgbClr val="800000"/>
                </a:solidFill>
                <a:cs typeface="Times New Roman" charset="0"/>
              </a:rPr>
              <a:t>Output </a:t>
            </a:r>
          </a:p>
          <a:p>
            <a:r>
              <a:rPr lang="it-IT" sz="2000" b="1" dirty="0" err="1" smtClean="0">
                <a:solidFill>
                  <a:srgbClr val="800000"/>
                </a:solidFill>
                <a:cs typeface="Times New Roman" charset="0"/>
              </a:rPr>
              <a:t>transformation</a:t>
            </a:r>
            <a:r>
              <a:rPr lang="it-IT" sz="2000" b="1" dirty="0" smtClean="0">
                <a:solidFill>
                  <a:srgbClr val="800000"/>
                </a:solidFill>
                <a:cs typeface="Times New Roman" charset="0"/>
              </a:rPr>
              <a:t>:</a:t>
            </a:r>
            <a:endParaRPr lang="it-IT" sz="2000" dirty="0">
              <a:cs typeface="Times New Roman"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title"/>
          </p:nvPr>
        </p:nvSpPr>
        <p:spPr>
          <a:xfrm>
            <a:off x="476250" y="334963"/>
            <a:ext cx="5829300" cy="1357312"/>
          </a:xfrm>
        </p:spPr>
        <p:txBody>
          <a:bodyPr/>
          <a:lstStyle/>
          <a:p>
            <a:pPr eaLnBrk="1" hangingPunct="1">
              <a:defRPr/>
            </a:pPr>
            <a:r>
              <a:rPr lang="it-IT" dirty="0" err="1" smtClean="0"/>
              <a:t>Autonomous</a:t>
            </a:r>
            <a:r>
              <a:rPr lang="it-IT" dirty="0" smtClean="0"/>
              <a:t> System </a:t>
            </a:r>
            <a:r>
              <a:rPr lang="it-IT" dirty="0"/>
              <a:t/>
            </a:r>
            <a:br>
              <a:rPr lang="it-IT" dirty="0"/>
            </a:br>
            <a:r>
              <a:rPr lang="it-IT" dirty="0" smtClean="0"/>
              <a:t>(</a:t>
            </a:r>
            <a:r>
              <a:rPr lang="it-IT" sz="2400" dirty="0" err="1" smtClean="0">
                <a:solidFill>
                  <a:srgbClr val="A50021"/>
                </a:solidFill>
              </a:rPr>
              <a:t>definition</a:t>
            </a:r>
            <a:r>
              <a:rPr lang="it-IT" sz="2400" dirty="0" smtClean="0">
                <a:solidFill>
                  <a:srgbClr val="A50021"/>
                </a:solidFill>
              </a:rPr>
              <a:t> in </a:t>
            </a:r>
            <a:r>
              <a:rPr lang="it-IT" sz="2400" dirty="0" err="1" smtClean="0">
                <a:solidFill>
                  <a:srgbClr val="A50021"/>
                </a:solidFill>
              </a:rPr>
              <a:t>Theory</a:t>
            </a:r>
            <a:r>
              <a:rPr lang="it-IT" sz="2400" dirty="0" smtClean="0">
                <a:solidFill>
                  <a:srgbClr val="A50021"/>
                </a:solidFill>
              </a:rPr>
              <a:t> of Systems</a:t>
            </a:r>
            <a:r>
              <a:rPr lang="it-IT" dirty="0" smtClean="0">
                <a:solidFill>
                  <a:srgbClr val="000000"/>
                </a:solidFill>
              </a:rPr>
              <a:t>)</a:t>
            </a:r>
            <a:endParaRPr lang="it-IT" dirty="0">
              <a:solidFill>
                <a:srgbClr val="000000"/>
              </a:solidFill>
            </a:endParaRPr>
          </a:p>
        </p:txBody>
      </p:sp>
      <p:sp>
        <p:nvSpPr>
          <p:cNvPr id="215042" name="Rectangle 4"/>
          <p:cNvSpPr>
            <a:spLocks noChangeArrowheads="1"/>
          </p:cNvSpPr>
          <p:nvPr/>
        </p:nvSpPr>
        <p:spPr bwMode="auto">
          <a:xfrm>
            <a:off x="549275" y="2235200"/>
            <a:ext cx="5888038"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spcBef>
                <a:spcPts val="600"/>
              </a:spcBef>
              <a:spcAft>
                <a:spcPts val="600"/>
              </a:spcAft>
              <a:buFont typeface="Times New Roman" charset="0"/>
              <a:buNone/>
            </a:pPr>
            <a:r>
              <a:rPr lang="en-US"/>
              <a:t>An </a:t>
            </a:r>
            <a:r>
              <a:rPr lang="en-US" b="1">
                <a:solidFill>
                  <a:srgbClr val="006600"/>
                </a:solidFill>
              </a:rPr>
              <a:t>autonomous system </a:t>
            </a:r>
            <a:r>
              <a:rPr lang="en-US"/>
              <a:t>is a system having the </a:t>
            </a:r>
            <a:r>
              <a:rPr lang="en-US" b="1">
                <a:solidFill>
                  <a:srgbClr val="006600"/>
                </a:solidFill>
              </a:rPr>
              <a:t>state</a:t>
            </a:r>
            <a:r>
              <a:rPr lang="en-US"/>
              <a:t> not depending on </a:t>
            </a:r>
            <a:r>
              <a:rPr lang="en-US" altLang="ja-JP" b="1">
                <a:solidFill>
                  <a:srgbClr val="006600"/>
                </a:solidFill>
              </a:rPr>
              <a:t>input</a:t>
            </a:r>
            <a:endParaRPr lang="en-US" altLang="ja-JP"/>
          </a:p>
          <a:p>
            <a:pPr algn="just" eaLnBrk="0" hangingPunct="0">
              <a:spcBef>
                <a:spcPts val="600"/>
              </a:spcBef>
              <a:spcAft>
                <a:spcPts val="600"/>
              </a:spcAft>
              <a:buFont typeface="Times New Roman" charset="0"/>
              <a:buNone/>
            </a:pPr>
            <a:r>
              <a:rPr lang="en-US"/>
              <a:t>	OR</a:t>
            </a:r>
          </a:p>
          <a:p>
            <a:pPr algn="just" eaLnBrk="0" hangingPunct="0">
              <a:spcBef>
                <a:spcPts val="600"/>
              </a:spcBef>
              <a:spcAft>
                <a:spcPts val="600"/>
              </a:spcAft>
              <a:buFont typeface="Times New Roman" charset="0"/>
              <a:buNone/>
            </a:pPr>
            <a:r>
              <a:rPr lang="en-US" altLang="ja-JP" b="1">
                <a:solidFill>
                  <a:srgbClr val="006600"/>
                </a:solidFill>
              </a:rPr>
              <a:t>input</a:t>
            </a:r>
            <a:r>
              <a:rPr lang="en-US" altLang="ja-JP"/>
              <a:t> constant with time</a:t>
            </a:r>
          </a:p>
          <a:p>
            <a:pPr algn="just" eaLnBrk="0" hangingPunct="0">
              <a:spcBef>
                <a:spcPts val="600"/>
              </a:spcBef>
              <a:spcAft>
                <a:spcPts val="600"/>
              </a:spcAft>
              <a:buFont typeface="Times New Roman" charset="0"/>
              <a:buNone/>
            </a:pPr>
            <a:r>
              <a:rPr lang="en-US"/>
              <a:t>in its the mathematical model.</a:t>
            </a:r>
          </a:p>
          <a:p>
            <a:pPr algn="ctr" eaLnBrk="0" hangingPunct="0">
              <a:spcBef>
                <a:spcPct val="50000"/>
              </a:spcBef>
              <a:spcAft>
                <a:spcPts val="600"/>
              </a:spcAft>
              <a:buFont typeface="Times New Roman" charset="0"/>
              <a:buNone/>
            </a:pPr>
            <a:r>
              <a:rPr lang="en-GB" sz="3200">
                <a:solidFill>
                  <a:srgbClr val="000000"/>
                </a:solidFill>
                <a:latin typeface="Times New Roman" charset="0"/>
                <a:sym typeface="Wingdings" charset="0"/>
              </a:rPr>
              <a:t></a:t>
            </a:r>
            <a:r>
              <a:rPr lang="en-US" sz="1600">
                <a:solidFill>
                  <a:srgbClr val="000000"/>
                </a:solidFill>
              </a:rPr>
              <a:t>adapted from </a:t>
            </a:r>
            <a:r>
              <a:rPr lang="en-US" sz="2000">
                <a:solidFill>
                  <a:srgbClr val="000000"/>
                </a:solidFill>
              </a:rPr>
              <a:t>“</a:t>
            </a:r>
            <a:r>
              <a:rPr lang="en-US" altLang="ja-JP" sz="2000">
                <a:solidFill>
                  <a:srgbClr val="000000"/>
                </a:solidFill>
              </a:rPr>
              <a:t>notecontrolli_PRATTICHIZZO.pdf</a:t>
            </a:r>
            <a:r>
              <a:rPr lang="en-US" sz="2000">
                <a:solidFill>
                  <a:srgbClr val="000000"/>
                </a:solidFill>
              </a:rPr>
              <a:t>”</a:t>
            </a:r>
            <a:endParaRPr lang="en-US" altLang="ja-JP" sz="2000">
              <a:solidFill>
                <a:srgbClr val="000000"/>
              </a:solidFill>
            </a:endParaRPr>
          </a:p>
          <a:p>
            <a:pPr algn="just" eaLnBrk="0" hangingPunct="0">
              <a:spcBef>
                <a:spcPts val="600"/>
              </a:spcBef>
              <a:spcAft>
                <a:spcPts val="600"/>
              </a:spcAft>
              <a:buFont typeface="Times New Roman" charset="0"/>
              <a:buNone/>
            </a:pPr>
            <a:endParaRPr lang="en-US"/>
          </a:p>
          <a:p>
            <a:pPr algn="just" eaLnBrk="0" hangingPunct="0">
              <a:spcBef>
                <a:spcPts val="600"/>
              </a:spcBef>
              <a:spcAft>
                <a:spcPts val="600"/>
              </a:spcAft>
              <a:buFont typeface="Times New Roman" charset="0"/>
              <a:buNone/>
            </a:pPr>
            <a:r>
              <a:rPr lang="en-US"/>
              <a:t>NB:</a:t>
            </a:r>
          </a:p>
          <a:p>
            <a:pPr algn="just" eaLnBrk="0" hangingPunct="0">
              <a:spcBef>
                <a:spcPts val="600"/>
              </a:spcBef>
              <a:spcAft>
                <a:spcPts val="600"/>
              </a:spcAft>
              <a:buFont typeface="Times New Roman" charset="0"/>
              <a:buNone/>
            </a:pPr>
            <a:r>
              <a:rPr lang="en-US"/>
              <a:t>For a dynamic model described by a system of ODEs, an </a:t>
            </a:r>
            <a:r>
              <a:rPr lang="en-US" b="1">
                <a:solidFill>
                  <a:srgbClr val="006600"/>
                </a:solidFill>
              </a:rPr>
              <a:t>autonomous</a:t>
            </a:r>
            <a:r>
              <a:rPr lang="en-US"/>
              <a:t> system is also </a:t>
            </a:r>
            <a:r>
              <a:rPr lang="en-US" b="1">
                <a:solidFill>
                  <a:srgbClr val="006600"/>
                </a:solidFill>
              </a:rPr>
              <a:t>time invariant</a:t>
            </a:r>
            <a:r>
              <a:rPr lang="en-US"/>
              <a:t> </a:t>
            </a:r>
          </a:p>
        </p:txBody>
      </p:sp>
      <p:sp>
        <p:nvSpPr>
          <p:cNvPr id="21504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CBAA12-011A-1A47-B7E5-262302AF0368}" type="slidenum">
              <a:rPr lang="en-GB" sz="1400">
                <a:latin typeface="Times New Roman" charset="0"/>
              </a:rPr>
              <a:pPr/>
              <a:t>102</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title"/>
          </p:nvPr>
        </p:nvSpPr>
        <p:spPr>
          <a:xfrm>
            <a:off x="476250" y="334963"/>
            <a:ext cx="5829300" cy="1357312"/>
          </a:xfrm>
        </p:spPr>
        <p:txBody>
          <a:bodyPr/>
          <a:lstStyle/>
          <a:p>
            <a:pPr eaLnBrk="1" hangingPunct="1">
              <a:defRPr/>
            </a:pPr>
            <a:r>
              <a:rPr lang="it-IT" dirty="0" err="1" smtClean="0"/>
              <a:t>Autonomous</a:t>
            </a:r>
            <a:r>
              <a:rPr lang="it-IT" dirty="0" smtClean="0"/>
              <a:t> System </a:t>
            </a:r>
            <a:r>
              <a:rPr lang="it-IT" dirty="0"/>
              <a:t/>
            </a:r>
            <a:br>
              <a:rPr lang="it-IT" dirty="0"/>
            </a:br>
            <a:r>
              <a:rPr lang="it-IT" dirty="0" smtClean="0"/>
              <a:t>(</a:t>
            </a:r>
            <a:r>
              <a:rPr lang="it-IT" sz="2400" dirty="0">
                <a:solidFill>
                  <a:srgbClr val="A50021"/>
                </a:solidFill>
              </a:rPr>
              <a:t>in N</a:t>
            </a:r>
            <a:r>
              <a:rPr lang="it-IT" sz="2400" dirty="0" smtClean="0">
                <a:solidFill>
                  <a:srgbClr val="A50021"/>
                </a:solidFill>
              </a:rPr>
              <a:t>on-Linear </a:t>
            </a:r>
            <a:r>
              <a:rPr lang="it-IT" sz="2400" dirty="0">
                <a:solidFill>
                  <a:srgbClr val="A50021"/>
                </a:solidFill>
              </a:rPr>
              <a:t>D</a:t>
            </a:r>
            <a:r>
              <a:rPr lang="it-IT" sz="2400" dirty="0" smtClean="0">
                <a:solidFill>
                  <a:srgbClr val="A50021"/>
                </a:solidFill>
              </a:rPr>
              <a:t>ynamics </a:t>
            </a:r>
            <a:r>
              <a:rPr lang="it-IT" dirty="0" smtClean="0">
                <a:solidFill>
                  <a:srgbClr val="000000"/>
                </a:solidFill>
              </a:rPr>
              <a:t>)</a:t>
            </a:r>
            <a:endParaRPr lang="it-IT" dirty="0">
              <a:solidFill>
                <a:srgbClr val="000000"/>
              </a:solidFill>
            </a:endParaRPr>
          </a:p>
        </p:txBody>
      </p:sp>
      <p:sp>
        <p:nvSpPr>
          <p:cNvPr id="217090" name="Rectangle 4"/>
          <p:cNvSpPr>
            <a:spLocks noChangeArrowheads="1"/>
          </p:cNvSpPr>
          <p:nvPr/>
        </p:nvSpPr>
        <p:spPr bwMode="auto">
          <a:xfrm>
            <a:off x="549275" y="1692275"/>
            <a:ext cx="5888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spcBef>
                <a:spcPts val="600"/>
              </a:spcBef>
              <a:spcAft>
                <a:spcPts val="600"/>
              </a:spcAft>
              <a:buFont typeface="Times New Roman" charset="0"/>
              <a:buNone/>
            </a:pPr>
            <a:r>
              <a:rPr lang="en-US"/>
              <a:t>A </a:t>
            </a:r>
            <a:r>
              <a:rPr lang="en-US" b="1">
                <a:solidFill>
                  <a:srgbClr val="008000"/>
                </a:solidFill>
              </a:rPr>
              <a:t>dynamic</a:t>
            </a:r>
            <a:r>
              <a:rPr lang="en-US"/>
              <a:t> </a:t>
            </a:r>
            <a:r>
              <a:rPr lang="en-US" b="1">
                <a:solidFill>
                  <a:srgbClr val="006600"/>
                </a:solidFill>
              </a:rPr>
              <a:t>system </a:t>
            </a:r>
            <a:r>
              <a:rPr lang="en-US"/>
              <a:t>is </a:t>
            </a:r>
            <a:r>
              <a:rPr lang="en-US" b="1">
                <a:solidFill>
                  <a:srgbClr val="006600"/>
                </a:solidFill>
              </a:rPr>
              <a:t>autonomous </a:t>
            </a:r>
            <a:r>
              <a:rPr lang="en-US"/>
              <a:t>if its vector field depends on the state x(t), but does not explicitly depend on time.</a:t>
            </a:r>
          </a:p>
        </p:txBody>
      </p:sp>
      <p:sp>
        <p:nvSpPr>
          <p:cNvPr id="21709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C645EA-6DBC-724B-9E1B-032891271F7B}" type="slidenum">
              <a:rPr lang="en-GB" sz="1400">
                <a:latin typeface="Times New Roman" charset="0"/>
              </a:rPr>
              <a:pPr/>
              <a:t>103</a:t>
            </a:fld>
            <a:endParaRPr lang="en-GB" sz="1400">
              <a:latin typeface="Times New Roman" charset="0"/>
            </a:endParaRPr>
          </a:p>
        </p:txBody>
      </p:sp>
      <p:graphicFrame>
        <p:nvGraphicFramePr>
          <p:cNvPr id="217092" name="Object 6"/>
          <p:cNvGraphicFramePr>
            <a:graphicFrameLocks noChangeAspect="1"/>
          </p:cNvGraphicFramePr>
          <p:nvPr/>
        </p:nvGraphicFramePr>
        <p:xfrm>
          <a:off x="650875" y="3192463"/>
          <a:ext cx="2605088" cy="1636712"/>
        </p:xfrm>
        <a:graphic>
          <a:graphicData uri="http://schemas.openxmlformats.org/presentationml/2006/ole">
            <mc:AlternateContent xmlns:mc="http://schemas.openxmlformats.org/markup-compatibility/2006">
              <mc:Choice xmlns:v="urn:schemas-microsoft-com:vml" Requires="v">
                <p:oleObj spid="_x0000_s217120" name="Equation" r:id="rId4" imgW="977900" imgH="622300" progId="Equation.3">
                  <p:embed/>
                </p:oleObj>
              </mc:Choice>
              <mc:Fallback>
                <p:oleObj name="Equation" r:id="rId4" imgW="977900" imgH="622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 y="3192463"/>
                        <a:ext cx="2605088" cy="163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7093" name="Text Box 8"/>
          <p:cNvSpPr txBox="1">
            <a:spLocks noChangeArrowheads="1"/>
          </p:cNvSpPr>
          <p:nvPr/>
        </p:nvSpPr>
        <p:spPr bwMode="auto">
          <a:xfrm>
            <a:off x="188913" y="5373688"/>
            <a:ext cx="666908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spcAft>
                <a:spcPts val="600"/>
              </a:spcAft>
              <a:buFont typeface="Times New Roman" charset="0"/>
              <a:buNone/>
            </a:pPr>
            <a:r>
              <a:rPr lang="it-IT">
                <a:solidFill>
                  <a:srgbClr val="800000"/>
                </a:solidFill>
              </a:rPr>
              <a:t>Examples of 2nd order systems:</a:t>
            </a:r>
          </a:p>
          <a:p>
            <a:pPr algn="just" eaLnBrk="1" hangingPunct="1">
              <a:spcBef>
                <a:spcPct val="50000"/>
              </a:spcBef>
              <a:spcAft>
                <a:spcPts val="600"/>
              </a:spcAft>
              <a:buFont typeface="Times New Roman" charset="0"/>
              <a:buNone/>
            </a:pPr>
            <a:r>
              <a:rPr lang="it-IT" sz="2200">
                <a:solidFill>
                  <a:srgbClr val="800000"/>
                </a:solidFill>
              </a:rPr>
              <a:t>Autonomous system 	     Non-autonomous system</a:t>
            </a:r>
          </a:p>
        </p:txBody>
      </p:sp>
      <p:graphicFrame>
        <p:nvGraphicFramePr>
          <p:cNvPr id="217094" name="Object 9"/>
          <p:cNvGraphicFramePr>
            <a:graphicFrameLocks noChangeAspect="1"/>
          </p:cNvGraphicFramePr>
          <p:nvPr/>
        </p:nvGraphicFramePr>
        <p:xfrm>
          <a:off x="177800" y="6621463"/>
          <a:ext cx="1965325" cy="1133475"/>
        </p:xfrm>
        <a:graphic>
          <a:graphicData uri="http://schemas.openxmlformats.org/presentationml/2006/ole">
            <mc:AlternateContent xmlns:mc="http://schemas.openxmlformats.org/markup-compatibility/2006">
              <mc:Choice xmlns:v="urn:schemas-microsoft-com:vml" Requires="v">
                <p:oleObj spid="_x0000_s217121" name="Equation" r:id="rId6" imgW="889000" imgH="469900" progId="Equation.3">
                  <p:embed/>
                </p:oleObj>
              </mc:Choice>
              <mc:Fallback>
                <p:oleObj name="Equation" r:id="rId6" imgW="889000" imgH="4699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 y="6621463"/>
                        <a:ext cx="196532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7095" name="Text Box 1030"/>
          <p:cNvSpPr txBox="1">
            <a:spLocks noChangeArrowheads="1"/>
          </p:cNvSpPr>
          <p:nvPr/>
        </p:nvSpPr>
        <p:spPr bwMode="auto">
          <a:xfrm>
            <a:off x="3876675" y="3700463"/>
            <a:ext cx="30241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spcAft>
                <a:spcPts val="600"/>
              </a:spcAft>
              <a:buFont typeface="Times New Roman" charset="0"/>
              <a:buNone/>
            </a:pPr>
            <a:r>
              <a:rPr lang="it-IT" sz="3200">
                <a:latin typeface="Times New Roman" charset="0"/>
              </a:rPr>
              <a:t>with	</a:t>
            </a:r>
            <a:r>
              <a:rPr lang="it-IT" sz="3200" i="1">
                <a:latin typeface="Times New Roman" charset="0"/>
              </a:rPr>
              <a:t>x(t)</a:t>
            </a:r>
            <a:r>
              <a:rPr lang="it-IT" sz="3200">
                <a:latin typeface="Times New Roman" charset="0"/>
                <a:sym typeface="Symbol" charset="0"/>
              </a:rPr>
              <a:t></a:t>
            </a:r>
            <a:r>
              <a:rPr lang="it-IT" sz="3200" baseline="30000">
                <a:latin typeface="Times New Roman" charset="0"/>
                <a:sym typeface="Symbol" charset="0"/>
              </a:rPr>
              <a:t>n</a:t>
            </a:r>
          </a:p>
          <a:p>
            <a:pPr algn="just" eaLnBrk="1" hangingPunct="1">
              <a:spcBef>
                <a:spcPts val="600"/>
              </a:spcBef>
              <a:spcAft>
                <a:spcPts val="600"/>
              </a:spcAft>
              <a:buFont typeface="Times New Roman" charset="0"/>
              <a:buNone/>
            </a:pPr>
            <a:r>
              <a:rPr lang="it-IT" sz="3200" baseline="30000">
                <a:latin typeface="Times New Roman" charset="0"/>
                <a:sym typeface="Symbol" charset="0"/>
              </a:rPr>
              <a:t>	</a:t>
            </a:r>
            <a:r>
              <a:rPr lang="it-IT" sz="3200" i="1">
                <a:latin typeface="Times New Roman" charset="0"/>
              </a:rPr>
              <a:t> t </a:t>
            </a:r>
            <a:r>
              <a:rPr lang="it-IT" sz="3200">
                <a:latin typeface="Times New Roman" charset="0"/>
                <a:sym typeface="Symbol" charset="0"/>
              </a:rPr>
              <a:t></a:t>
            </a:r>
            <a:r>
              <a:rPr lang="it-IT" sz="3200" baseline="30000">
                <a:latin typeface="Times New Roman" charset="0"/>
                <a:sym typeface="Symbol" charset="0"/>
              </a:rPr>
              <a:t>+</a:t>
            </a:r>
          </a:p>
        </p:txBody>
      </p:sp>
      <p:graphicFrame>
        <p:nvGraphicFramePr>
          <p:cNvPr id="217096" name="Object 9"/>
          <p:cNvGraphicFramePr>
            <a:graphicFrameLocks noChangeAspect="1"/>
          </p:cNvGraphicFramePr>
          <p:nvPr/>
        </p:nvGraphicFramePr>
        <p:xfrm>
          <a:off x="3244850" y="6616700"/>
          <a:ext cx="3424238" cy="1195388"/>
        </p:xfrm>
        <a:graphic>
          <a:graphicData uri="http://schemas.openxmlformats.org/presentationml/2006/ole">
            <mc:AlternateContent xmlns:mc="http://schemas.openxmlformats.org/markup-compatibility/2006">
              <mc:Choice xmlns:v="urn:schemas-microsoft-com:vml" Requires="v">
                <p:oleObj spid="_x0000_s217122" name="Equation" r:id="rId8" imgW="1549400" imgH="495300" progId="Equation.3">
                  <p:embed/>
                </p:oleObj>
              </mc:Choice>
              <mc:Fallback>
                <p:oleObj name="Equation" r:id="rId8" imgW="1549400" imgH="49530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850" y="6616700"/>
                        <a:ext cx="3424238"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ext Box 15"/>
          <p:cNvSpPr txBox="1">
            <a:spLocks noChangeArrowheads="1"/>
          </p:cNvSpPr>
          <p:nvPr/>
        </p:nvSpPr>
        <p:spPr bwMode="auto">
          <a:xfrm>
            <a:off x="36513" y="8893175"/>
            <a:ext cx="640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en-US" sz="1200">
                <a:solidFill>
                  <a:srgbClr val="6699FF"/>
                </a:solidFill>
              </a:rPr>
              <a:t>Introduction to Process Control			Romagnoli &amp; Palazoglu</a:t>
            </a:r>
          </a:p>
        </p:txBody>
      </p:sp>
      <p:sp>
        <p:nvSpPr>
          <p:cNvPr id="65540" name="Rectangle 16"/>
          <p:cNvSpPr>
            <a:spLocks noGrp="1" noChangeArrowheads="1"/>
          </p:cNvSpPr>
          <p:nvPr>
            <p:ph type="title" idx="4294967295"/>
          </p:nvPr>
        </p:nvSpPr>
        <p:spPr>
          <a:xfrm>
            <a:off x="0" y="366713"/>
            <a:ext cx="6858000" cy="941387"/>
          </a:xfrm>
        </p:spPr>
        <p:txBody>
          <a:bodyPr/>
          <a:lstStyle/>
          <a:p>
            <a:pPr eaLnBrk="1" hangingPunct="1">
              <a:defRPr/>
            </a:pPr>
            <a:r>
              <a:rPr lang="en-US" sz="2400" b="1" dirty="0">
                <a:solidFill>
                  <a:schemeClr val="tx1"/>
                </a:solidFill>
                <a:latin typeface="Arial" charset="0"/>
              </a:rPr>
              <a:t>Example </a:t>
            </a:r>
            <a:r>
              <a:rPr lang="en-US" sz="2400" b="1" dirty="0" smtClean="0">
                <a:solidFill>
                  <a:schemeClr val="tx1"/>
                </a:solidFill>
                <a:latin typeface="Arial" charset="0"/>
              </a:rPr>
              <a:t>No.7 </a:t>
            </a:r>
            <a:r>
              <a:rPr lang="en-US" sz="2400" b="1" dirty="0">
                <a:solidFill>
                  <a:schemeClr val="tx1"/>
                </a:solidFill>
                <a:latin typeface="Arial" charset="0"/>
              </a:rPr>
              <a:t>– Two (Non-interacting) Tanks</a:t>
            </a:r>
            <a:r>
              <a:rPr lang="en-US" sz="3200" b="1" dirty="0">
                <a:solidFill>
                  <a:schemeClr val="tx1"/>
                </a:solidFill>
                <a:latin typeface="Arial" charset="0"/>
              </a:rPr>
              <a:t/>
            </a:r>
            <a:br>
              <a:rPr lang="en-US" sz="3200" b="1" dirty="0">
                <a:solidFill>
                  <a:schemeClr val="tx1"/>
                </a:solidFill>
                <a:latin typeface="Arial" charset="0"/>
              </a:rPr>
            </a:br>
            <a:r>
              <a:rPr lang="en-US" b="1" dirty="0">
                <a:solidFill>
                  <a:srgbClr val="FF0000"/>
                </a:solidFill>
                <a:latin typeface="Arial" charset="0"/>
              </a:rPr>
              <a:t>State-space Model</a:t>
            </a:r>
          </a:p>
        </p:txBody>
      </p:sp>
      <p:graphicFrame>
        <p:nvGraphicFramePr>
          <p:cNvPr id="219139" name="Object 20"/>
          <p:cNvGraphicFramePr>
            <a:graphicFrameLocks noChangeAspect="1"/>
          </p:cNvGraphicFramePr>
          <p:nvPr/>
        </p:nvGraphicFramePr>
        <p:xfrm>
          <a:off x="1693863" y="2062163"/>
          <a:ext cx="2627312" cy="4487862"/>
        </p:xfrm>
        <a:graphic>
          <a:graphicData uri="http://schemas.openxmlformats.org/presentationml/2006/ole">
            <mc:AlternateContent xmlns:mc="http://schemas.openxmlformats.org/markup-compatibility/2006">
              <mc:Choice xmlns:v="urn:schemas-microsoft-com:vml" Requires="v">
                <p:oleObj spid="_x0000_s219154" name="Equation" r:id="rId4" imgW="1270000" imgH="2349500" progId="Equation.3">
                  <p:embed/>
                </p:oleObj>
              </mc:Choice>
              <mc:Fallback>
                <p:oleObj name="Equation" r:id="rId4" imgW="1270000" imgH="234950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863" y="2062163"/>
                        <a:ext cx="2627312" cy="4487862"/>
                      </a:xfrm>
                      <a:prstGeom prst="rect">
                        <a:avLst/>
                      </a:prstGeom>
                      <a:solidFill>
                        <a:srgbClr val="CCFFCC"/>
                      </a:solidFill>
                      <a:ln w="9525">
                        <a:solidFill>
                          <a:schemeClr val="tx1"/>
                        </a:solidFill>
                        <a:miter lim="800000"/>
                        <a:headEnd/>
                        <a:tailEnd/>
                      </a:ln>
                    </p:spPr>
                  </p:pic>
                </p:oleObj>
              </mc:Fallback>
            </mc:AlternateContent>
          </a:graphicData>
        </a:graphic>
      </p:graphicFrame>
      <p:sp>
        <p:nvSpPr>
          <p:cNvPr id="330775" name="Text Box 23"/>
          <p:cNvSpPr txBox="1">
            <a:spLocks noChangeArrowheads="1"/>
          </p:cNvSpPr>
          <p:nvPr/>
        </p:nvSpPr>
        <p:spPr bwMode="auto">
          <a:xfrm>
            <a:off x="4357688" y="1789113"/>
            <a:ext cx="1981200" cy="4802187"/>
          </a:xfrm>
          <a:prstGeom prst="rect">
            <a:avLst/>
          </a:prstGeom>
          <a:noFill/>
          <a:ln w="9525" algn="ctr">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a:defRPr sz="2000">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eaLnBrk="0" hangingPunct="0">
              <a:defRPr sz="1400">
                <a:solidFill>
                  <a:schemeClr val="tx1"/>
                </a:solidFill>
                <a:latin typeface="Arial" charset="0"/>
                <a:ea typeface="ＭＳ Ｐゴシック" charset="0"/>
              </a:defRPr>
            </a:lvl6pPr>
            <a:lvl7pPr eaLnBrk="0" hangingPunct="0">
              <a:defRPr sz="1400">
                <a:solidFill>
                  <a:schemeClr val="tx1"/>
                </a:solidFill>
                <a:latin typeface="Arial" charset="0"/>
                <a:ea typeface="ＭＳ Ｐゴシック" charset="0"/>
              </a:defRPr>
            </a:lvl7pPr>
            <a:lvl8pPr eaLnBrk="0" hangingPunct="0">
              <a:defRPr sz="1400">
                <a:solidFill>
                  <a:schemeClr val="tx1"/>
                </a:solidFill>
                <a:latin typeface="Arial" charset="0"/>
                <a:ea typeface="ＭＳ Ｐゴシック" charset="0"/>
              </a:defRPr>
            </a:lvl8pPr>
            <a:lvl9pPr eaLnBrk="0" hangingPunct="0">
              <a:defRPr sz="1400">
                <a:solidFill>
                  <a:schemeClr val="tx1"/>
                </a:solidFill>
                <a:latin typeface="Arial" charset="0"/>
                <a:ea typeface="ＭＳ Ｐゴシック" charset="0"/>
              </a:defRPr>
            </a:lvl9pPr>
          </a:lstStyle>
          <a:p>
            <a:pPr algn="just">
              <a:buFont typeface="Times New Roman" charset="0"/>
              <a:buNone/>
              <a:defRPr/>
            </a:pPr>
            <a:r>
              <a:rPr lang="it-IT" sz="1800" b="1" i="1" smtClean="0">
                <a:solidFill>
                  <a:srgbClr val="006600"/>
                </a:solidFill>
                <a:effectLst>
                  <a:outerShdw blurRad="38100" dist="38100" dir="2700000" algn="tl">
                    <a:srgbClr val="DDDDDD"/>
                  </a:outerShdw>
                </a:effectLst>
              </a:rPr>
              <a:t>State-space (linear) </a:t>
            </a:r>
            <a:br>
              <a:rPr lang="it-IT" sz="1800" b="1" i="1" smtClean="0">
                <a:solidFill>
                  <a:srgbClr val="006600"/>
                </a:solidFill>
                <a:effectLst>
                  <a:outerShdw blurRad="38100" dist="38100" dir="2700000" algn="tl">
                    <a:srgbClr val="DDDDDD"/>
                  </a:outerShdw>
                </a:effectLst>
              </a:rPr>
            </a:br>
            <a:r>
              <a:rPr lang="it-IT" sz="1800" b="1" i="1" smtClean="0">
                <a:solidFill>
                  <a:srgbClr val="006600"/>
                </a:solidFill>
                <a:effectLst>
                  <a:outerShdw blurRad="38100" dist="38100" dir="2700000" algn="tl">
                    <a:srgbClr val="DDDDDD"/>
                  </a:outerShdw>
                </a:effectLst>
              </a:rPr>
              <a:t>p</a:t>
            </a:r>
            <a:r>
              <a:rPr lang="en-US" sz="1800" b="1" i="1" smtClean="0">
                <a:solidFill>
                  <a:srgbClr val="006600"/>
                </a:solidFill>
                <a:effectLst>
                  <a:outerShdw blurRad="38100" dist="38100" dir="2700000" algn="tl">
                    <a:srgbClr val="DDDDDD"/>
                  </a:outerShdw>
                </a:effectLst>
              </a:rPr>
              <a:t>rocess model</a:t>
            </a: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r>
              <a:rPr lang="en-US" sz="1800" b="1" i="1" smtClean="0">
                <a:solidFill>
                  <a:srgbClr val="006600"/>
                </a:solidFill>
                <a:effectLst>
                  <a:outerShdw blurRad="38100" dist="38100" dir="2700000" algn="tl">
                    <a:srgbClr val="DDDDDD"/>
                  </a:outerShdw>
                </a:effectLst>
              </a:rPr>
              <a:t>State matrix </a:t>
            </a: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r>
              <a:rPr lang="en-US" sz="1800" b="1" i="1" smtClean="0">
                <a:solidFill>
                  <a:srgbClr val="006600"/>
                </a:solidFill>
                <a:effectLst>
                  <a:outerShdw blurRad="38100" dist="38100" dir="2700000" algn="tl">
                    <a:srgbClr val="DDDDDD"/>
                  </a:outerShdw>
                </a:effectLst>
              </a:rPr>
              <a:t>Input matrix</a:t>
            </a: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r>
              <a:rPr lang="en-US" sz="1800" b="1" i="1" smtClean="0">
                <a:solidFill>
                  <a:srgbClr val="006600"/>
                </a:solidFill>
                <a:effectLst>
                  <a:outerShdw blurRad="38100" dist="38100" dir="2700000" algn="tl">
                    <a:srgbClr val="DDDDDD"/>
                  </a:outerShdw>
                </a:effectLst>
              </a:rPr>
              <a:t>State variables</a:t>
            </a: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endParaRPr lang="en-US" sz="1800" b="1" i="1" smtClean="0">
              <a:solidFill>
                <a:srgbClr val="006600"/>
              </a:solidFill>
              <a:effectLst>
                <a:outerShdw blurRad="38100" dist="38100" dir="2700000" algn="tl">
                  <a:srgbClr val="DDDDDD"/>
                </a:outerShdw>
              </a:effectLst>
            </a:endParaRPr>
          </a:p>
          <a:p>
            <a:pPr algn="just">
              <a:buFont typeface="Times New Roman" charset="0"/>
              <a:buNone/>
              <a:defRPr/>
            </a:pPr>
            <a:r>
              <a:rPr lang="en-US" sz="1800" b="1" i="1" smtClean="0">
                <a:solidFill>
                  <a:srgbClr val="006600"/>
                </a:solidFill>
                <a:effectLst>
                  <a:outerShdw blurRad="38100" dist="38100" dir="2700000" algn="tl">
                    <a:srgbClr val="DDDDDD"/>
                  </a:outerShdw>
                </a:effectLst>
              </a:rPr>
              <a:t>Output variable</a:t>
            </a:r>
          </a:p>
        </p:txBody>
      </p:sp>
      <p:sp>
        <p:nvSpPr>
          <p:cNvPr id="219141" name="Rectangle 24"/>
          <p:cNvSpPr>
            <a:spLocks noChangeArrowheads="1"/>
          </p:cNvSpPr>
          <p:nvPr/>
        </p:nvSpPr>
        <p:spPr bwMode="auto">
          <a:xfrm>
            <a:off x="641350" y="7037388"/>
            <a:ext cx="55737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spcBef>
                <a:spcPts val="600"/>
              </a:spcBef>
              <a:spcAft>
                <a:spcPts val="600"/>
              </a:spcAft>
              <a:buFont typeface="Times New Roman" charset="0"/>
              <a:buNone/>
            </a:pPr>
            <a:r>
              <a:rPr lang="en-US" sz="2000" b="1">
                <a:solidFill>
                  <a:srgbClr val="800000"/>
                </a:solidFill>
                <a:cs typeface="Times New Roman" charset="0"/>
              </a:rPr>
              <a:t>MODEL CLASSIFICATION:</a:t>
            </a:r>
          </a:p>
          <a:p>
            <a:pPr>
              <a:spcBef>
                <a:spcPts val="600"/>
              </a:spcBef>
              <a:spcAft>
                <a:spcPts val="600"/>
              </a:spcAft>
              <a:buFont typeface="Times New Roman" charset="0"/>
              <a:buNone/>
            </a:pPr>
            <a:r>
              <a:rPr lang="en-US" sz="2000">
                <a:solidFill>
                  <a:srgbClr val="993366"/>
                </a:solidFill>
                <a:cs typeface="Times New Roman" charset="0"/>
              </a:rPr>
              <a:t>DYNAMIC, LINEAR, NON-AUTONOMOUS, TIME-INVARIANT, 2 </a:t>
            </a:r>
            <a:r>
              <a:rPr lang="en-US" sz="2000" i="1">
                <a:solidFill>
                  <a:srgbClr val="993366"/>
                </a:solidFill>
                <a:cs typeface="Times New Roman" charset="0"/>
              </a:rPr>
              <a:t>ODE</a:t>
            </a:r>
            <a:r>
              <a:rPr lang="en-US" sz="2000">
                <a:solidFill>
                  <a:srgbClr val="993366"/>
                </a:solidFill>
                <a:cs typeface="Times New Roman" charset="0"/>
              </a:rPr>
              <a:t> SYSTEM.</a:t>
            </a:r>
          </a:p>
          <a:p>
            <a:pPr>
              <a:spcBef>
                <a:spcPts val="600"/>
              </a:spcBef>
              <a:spcAft>
                <a:spcPts val="600"/>
              </a:spcAft>
              <a:buFont typeface="Times New Roman" charset="0"/>
              <a:buNone/>
            </a:pPr>
            <a:r>
              <a:rPr lang="en-US" sz="2000">
                <a:solidFill>
                  <a:srgbClr val="993366"/>
                </a:solidFill>
                <a:cs typeface="Times New Roman" charset="0"/>
              </a:rPr>
              <a:t>ORDER = 2</a:t>
            </a:r>
            <a:r>
              <a:rPr lang="en-US" sz="2000">
                <a:solidFill>
                  <a:srgbClr val="00FF00"/>
                </a:solidFill>
                <a:cs typeface="Times New Roman" charset="0"/>
              </a:rPr>
              <a:t>      </a:t>
            </a:r>
          </a:p>
        </p:txBody>
      </p:sp>
      <p:sp>
        <p:nvSpPr>
          <p:cNvPr id="219142"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41AA33-35B0-D642-B3A3-3E12A0A10ABB}" type="slidenum">
              <a:rPr lang="it-IT" sz="1400"/>
              <a:pPr eaLnBrk="1" hangingPunct="1"/>
              <a:t>104</a:t>
            </a:fld>
            <a:endParaRPr lang="it-IT" sz="1400"/>
          </a:p>
        </p:txBody>
      </p:sp>
      <p:sp>
        <p:nvSpPr>
          <p:cNvPr id="219143" name="Avanti o successivo 1">
            <a:hlinkClick r:id="rId6" action="ppaction://hlinksldjump" highlightClick="1">
              <a:snd r:embed="rId7" name="Clic"/>
            </a:hlinkClick>
          </p:cNvPr>
          <p:cNvSpPr>
            <a:spLocks noChangeArrowheads="1"/>
          </p:cNvSpPr>
          <p:nvPr/>
        </p:nvSpPr>
        <p:spPr bwMode="auto">
          <a:xfrm>
            <a:off x="3068638" y="8461375"/>
            <a:ext cx="719137" cy="450850"/>
          </a:xfrm>
          <a:prstGeom prst="actionButtonForwardNext">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p>
            <a:pPr algn="ctr" eaLnBrk="0" hangingPunct="0"/>
            <a:endParaRPr lang="it-IT" sz="2000" b="1">
              <a:solidFill>
                <a:srgbClr val="006600"/>
              </a:solidFill>
              <a:cs typeface="Times New Roman"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42900" y="250825"/>
            <a:ext cx="6172200" cy="993775"/>
          </a:xfrm>
        </p:spPr>
        <p:txBody>
          <a:bodyPr/>
          <a:lstStyle/>
          <a:p>
            <a:pPr>
              <a:defRPr/>
            </a:pPr>
            <a:r>
              <a:rPr lang="it-IT" sz="3200" dirty="0" err="1" smtClean="0">
                <a:latin typeface="Times New Roman" charset="0"/>
              </a:rPr>
              <a:t>Orbits</a:t>
            </a:r>
            <a:r>
              <a:rPr lang="it-IT" sz="3200" dirty="0" smtClean="0">
                <a:latin typeface="Times New Roman" charset="0"/>
              </a:rPr>
              <a:t> or </a:t>
            </a:r>
            <a:r>
              <a:rPr lang="it-IT" sz="3200" dirty="0" err="1" smtClean="0">
                <a:latin typeface="Times New Roman" charset="0"/>
              </a:rPr>
              <a:t>Trajectories</a:t>
            </a:r>
            <a:r>
              <a:rPr lang="it-IT" sz="3200" dirty="0" smtClean="0">
                <a:latin typeface="Times New Roman" charset="0"/>
              </a:rPr>
              <a:t/>
            </a:r>
            <a:br>
              <a:rPr lang="it-IT" sz="3200" dirty="0" smtClean="0">
                <a:latin typeface="Times New Roman" charset="0"/>
              </a:rPr>
            </a:br>
            <a:r>
              <a:rPr lang="it-IT" sz="3200" dirty="0" smtClean="0">
                <a:latin typeface="Times New Roman" charset="0"/>
              </a:rPr>
              <a:t> of a </a:t>
            </a:r>
            <a:r>
              <a:rPr lang="it-IT" sz="3200" dirty="0" err="1" smtClean="0">
                <a:latin typeface="Times New Roman" charset="0"/>
              </a:rPr>
              <a:t>dynamic</a:t>
            </a:r>
            <a:r>
              <a:rPr lang="it-IT" sz="3200" dirty="0" smtClean="0">
                <a:latin typeface="Times New Roman" charset="0"/>
              </a:rPr>
              <a:t> </a:t>
            </a:r>
            <a:r>
              <a:rPr lang="it-IT" sz="3200" dirty="0" err="1" smtClean="0">
                <a:latin typeface="Times New Roman" charset="0"/>
              </a:rPr>
              <a:t>system</a:t>
            </a:r>
            <a:endParaRPr lang="it-IT" sz="3200" i="1" dirty="0">
              <a:latin typeface="Times New Roman" charset="0"/>
            </a:endParaRPr>
          </a:p>
        </p:txBody>
      </p:sp>
      <p:sp>
        <p:nvSpPr>
          <p:cNvPr id="221186" name="Rettangolo 2"/>
          <p:cNvSpPr>
            <a:spLocks noChangeArrowheads="1"/>
          </p:cNvSpPr>
          <p:nvPr/>
        </p:nvSpPr>
        <p:spPr bwMode="auto">
          <a:xfrm>
            <a:off x="515938" y="1331913"/>
            <a:ext cx="61531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spcAft>
                <a:spcPts val="600"/>
              </a:spcAft>
              <a:buFont typeface="Times New Roman" charset="0"/>
              <a:buNone/>
            </a:pPr>
            <a:r>
              <a:rPr lang="it-IT" sz="2200"/>
              <a:t>The </a:t>
            </a:r>
            <a:r>
              <a:rPr lang="it-IT" sz="2200" b="1">
                <a:solidFill>
                  <a:srgbClr val="006600"/>
                </a:solidFill>
              </a:rPr>
              <a:t>forward</a:t>
            </a:r>
            <a:r>
              <a:rPr lang="it-IT" sz="2200">
                <a:solidFill>
                  <a:srgbClr val="006600"/>
                </a:solidFill>
              </a:rPr>
              <a:t> </a:t>
            </a:r>
            <a:r>
              <a:rPr lang="it-IT" sz="2200" b="1">
                <a:solidFill>
                  <a:srgbClr val="006600"/>
                </a:solidFill>
              </a:rPr>
              <a:t>orbit</a:t>
            </a:r>
            <a:r>
              <a:rPr lang="it-IT" sz="2200">
                <a:solidFill>
                  <a:srgbClr val="006600"/>
                </a:solidFill>
              </a:rPr>
              <a:t> </a:t>
            </a:r>
            <a:r>
              <a:rPr lang="it-IT" sz="2200"/>
              <a:t>or </a:t>
            </a:r>
            <a:r>
              <a:rPr lang="it-IT" sz="2200" b="1">
                <a:solidFill>
                  <a:srgbClr val="006600"/>
                </a:solidFill>
              </a:rPr>
              <a:t>trajectory</a:t>
            </a:r>
            <a:r>
              <a:rPr lang="it-IT" sz="2200">
                <a:solidFill>
                  <a:srgbClr val="006600"/>
                </a:solidFill>
              </a:rPr>
              <a:t> </a:t>
            </a:r>
            <a:r>
              <a:rPr lang="it-IT" sz="2200"/>
              <a:t>of a state </a:t>
            </a:r>
            <a:r>
              <a:rPr lang="it-IT" sz="2200" i="1"/>
              <a:t>x</a:t>
            </a:r>
            <a:r>
              <a:rPr lang="it-IT" sz="2200"/>
              <a:t> is the time-ordered collection of states that x follow from an </a:t>
            </a:r>
            <a:r>
              <a:rPr lang="it-IT" sz="2200">
                <a:solidFill>
                  <a:srgbClr val="006600"/>
                </a:solidFill>
              </a:rPr>
              <a:t>initial state x</a:t>
            </a:r>
            <a:r>
              <a:rPr lang="it-IT" sz="2200" baseline="-25000">
                <a:solidFill>
                  <a:srgbClr val="006600"/>
                </a:solidFill>
              </a:rPr>
              <a:t>0</a:t>
            </a:r>
            <a:r>
              <a:rPr lang="it-IT" sz="2200">
                <a:solidFill>
                  <a:srgbClr val="006600"/>
                </a:solidFill>
              </a:rPr>
              <a:t> </a:t>
            </a:r>
            <a:r>
              <a:rPr lang="it-IT" sz="2200"/>
              <a:t>using the system evolution rule. </a:t>
            </a:r>
          </a:p>
          <a:p>
            <a:pPr>
              <a:spcBef>
                <a:spcPts val="600"/>
              </a:spcBef>
              <a:spcAft>
                <a:spcPts val="600"/>
              </a:spcAft>
              <a:buFontTx/>
              <a:buChar char="•"/>
            </a:pPr>
            <a:r>
              <a:rPr lang="it-IT" sz="2200"/>
              <a:t>When both state space and time are continuous, the forward orbit is a curve </a:t>
            </a:r>
            <a:r>
              <a:rPr lang="it-IT" sz="2200" i="1"/>
              <a:t>x</a:t>
            </a:r>
            <a:r>
              <a:rPr lang="it-IT" sz="2200"/>
              <a:t>(</a:t>
            </a:r>
            <a:r>
              <a:rPr lang="it-IT" sz="2200" i="1"/>
              <a:t>t</a:t>
            </a:r>
            <a:r>
              <a:rPr lang="it-IT" sz="2200"/>
              <a:t>) parametric in </a:t>
            </a:r>
            <a:r>
              <a:rPr lang="it-IT" sz="2200" i="1"/>
              <a:t>t </a:t>
            </a:r>
            <a:r>
              <a:rPr lang="it-IT" sz="2200"/>
              <a:t>≥ 0</a:t>
            </a:r>
          </a:p>
          <a:p>
            <a:pPr>
              <a:spcBef>
                <a:spcPts val="600"/>
              </a:spcBef>
              <a:spcAft>
                <a:spcPts val="600"/>
              </a:spcAft>
              <a:buFontTx/>
              <a:buChar char="•"/>
            </a:pPr>
            <a:r>
              <a:rPr lang="it-IT" sz="2200"/>
              <a:t>Different initial states result in different trajectories</a:t>
            </a:r>
          </a:p>
          <a:p>
            <a:pPr algn="ctr">
              <a:spcBef>
                <a:spcPts val="600"/>
              </a:spcBef>
              <a:spcAft>
                <a:spcPts val="600"/>
              </a:spcAft>
              <a:buFont typeface="Times New Roman" charset="0"/>
              <a:buNone/>
            </a:pPr>
            <a:r>
              <a:rPr lang="it-IT" sz="2200" b="1">
                <a:solidFill>
                  <a:srgbClr val="800000"/>
                </a:solidFill>
              </a:rPr>
              <a:t>Example of an orbit (</a:t>
            </a:r>
            <a:r>
              <a:rPr lang="it-IT" sz="2200">
                <a:solidFill>
                  <a:srgbClr val="006600"/>
                </a:solidFill>
              </a:rPr>
              <a:t>order n=2</a:t>
            </a:r>
            <a:r>
              <a:rPr lang="it-IT" sz="2200"/>
              <a:t>)</a:t>
            </a:r>
          </a:p>
        </p:txBody>
      </p:sp>
      <p:grpSp>
        <p:nvGrpSpPr>
          <p:cNvPr id="221187" name="Gruppo 12"/>
          <p:cNvGrpSpPr>
            <a:grpSpLocks/>
          </p:cNvGrpSpPr>
          <p:nvPr/>
        </p:nvGrpSpPr>
        <p:grpSpPr bwMode="auto">
          <a:xfrm>
            <a:off x="1106488" y="5353050"/>
            <a:ext cx="4075112" cy="3540125"/>
            <a:chOff x="1106488" y="3929063"/>
            <a:chExt cx="4075112" cy="3540125"/>
          </a:xfrm>
        </p:grpSpPr>
        <p:sp>
          <p:nvSpPr>
            <p:cNvPr id="221189" name="Line 4"/>
            <p:cNvSpPr>
              <a:spLocks noChangeShapeType="1"/>
            </p:cNvSpPr>
            <p:nvPr/>
          </p:nvSpPr>
          <p:spPr bwMode="auto">
            <a:xfrm rot="10800000">
              <a:off x="1762125" y="3929063"/>
              <a:ext cx="1588" cy="3279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1190" name="Line 5"/>
            <p:cNvSpPr>
              <a:spLocks noChangeShapeType="1"/>
            </p:cNvSpPr>
            <p:nvPr/>
          </p:nvSpPr>
          <p:spPr bwMode="auto">
            <a:xfrm rot="-5400000">
              <a:off x="3399631" y="5231607"/>
              <a:ext cx="1587" cy="3562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1191" name="Text Box 8"/>
            <p:cNvSpPr txBox="1">
              <a:spLocks noChangeArrowheads="1"/>
            </p:cNvSpPr>
            <p:nvPr/>
          </p:nvSpPr>
          <p:spPr bwMode="auto">
            <a:xfrm>
              <a:off x="4535488" y="6945313"/>
              <a:ext cx="646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spcAft>
                  <a:spcPts val="600"/>
                </a:spcAft>
                <a:buFont typeface="Times New Roman" charset="0"/>
                <a:buNone/>
              </a:pPr>
              <a:r>
                <a:rPr lang="it-IT">
                  <a:latin typeface="Times New Roman" charset="0"/>
                </a:rPr>
                <a:t>x</a:t>
              </a:r>
              <a:r>
                <a:rPr lang="it-IT" baseline="-25000">
                  <a:latin typeface="Times New Roman" charset="0"/>
                </a:rPr>
                <a:t>1</a:t>
              </a:r>
              <a:endParaRPr lang="en-GB" baseline="-25000">
                <a:latin typeface="Times New Roman" charset="0"/>
              </a:endParaRPr>
            </a:p>
          </p:txBody>
        </p:sp>
        <p:sp>
          <p:nvSpPr>
            <p:cNvPr id="221192" name="Text Box 9"/>
            <p:cNvSpPr txBox="1">
              <a:spLocks noChangeArrowheads="1"/>
            </p:cNvSpPr>
            <p:nvPr/>
          </p:nvSpPr>
          <p:spPr bwMode="auto">
            <a:xfrm>
              <a:off x="1106488" y="3929063"/>
              <a:ext cx="655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spcAft>
                  <a:spcPts val="600"/>
                </a:spcAft>
                <a:buFont typeface="Times New Roman" charset="0"/>
                <a:buNone/>
              </a:pPr>
              <a:r>
                <a:rPr lang="it-IT">
                  <a:latin typeface="Times New Roman" charset="0"/>
                </a:rPr>
                <a:t>x</a:t>
              </a:r>
              <a:r>
                <a:rPr lang="it-IT" baseline="-25000">
                  <a:latin typeface="Times New Roman" charset="0"/>
                </a:rPr>
                <a:t>2</a:t>
              </a:r>
              <a:endParaRPr lang="en-GB" baseline="-25000">
                <a:latin typeface="Times New Roman" charset="0"/>
              </a:endParaRPr>
            </a:p>
          </p:txBody>
        </p:sp>
        <p:grpSp>
          <p:nvGrpSpPr>
            <p:cNvPr id="221193" name="Gruppo 16"/>
            <p:cNvGrpSpPr>
              <a:grpSpLocks/>
            </p:cNvGrpSpPr>
            <p:nvPr/>
          </p:nvGrpSpPr>
          <p:grpSpPr bwMode="auto">
            <a:xfrm>
              <a:off x="1865313" y="4387850"/>
              <a:ext cx="2651125" cy="1879600"/>
              <a:chOff x="1865313" y="4387850"/>
              <a:chExt cx="2651125" cy="1879600"/>
            </a:xfrm>
          </p:grpSpPr>
          <p:grpSp>
            <p:nvGrpSpPr>
              <p:cNvPr id="221194" name="Gruppo 14"/>
              <p:cNvGrpSpPr>
                <a:grpSpLocks/>
              </p:cNvGrpSpPr>
              <p:nvPr/>
            </p:nvGrpSpPr>
            <p:grpSpPr bwMode="auto">
              <a:xfrm>
                <a:off x="1865313" y="4387850"/>
                <a:ext cx="2651125" cy="1879600"/>
                <a:chOff x="1865643" y="4388159"/>
                <a:chExt cx="2651128" cy="1879316"/>
              </a:xfrm>
            </p:grpSpPr>
            <p:sp>
              <p:nvSpPr>
                <p:cNvPr id="221196" name="Freeform 6"/>
                <p:cNvSpPr>
                  <a:spLocks/>
                </p:cNvSpPr>
                <p:nvPr/>
              </p:nvSpPr>
              <p:spPr bwMode="auto">
                <a:xfrm>
                  <a:off x="1904942" y="4388159"/>
                  <a:ext cx="2611829" cy="1836384"/>
                </a:xfrm>
                <a:custGeom>
                  <a:avLst/>
                  <a:gdLst>
                    <a:gd name="T0" fmla="*/ 0 w 1760"/>
                    <a:gd name="T1" fmla="*/ 2147483647 h 1344"/>
                    <a:gd name="T2" fmla="*/ 2147483647 w 1760"/>
                    <a:gd name="T3" fmla="*/ 2147483647 h 1344"/>
                    <a:gd name="T4" fmla="*/ 2147483647 w 1760"/>
                    <a:gd name="T5" fmla="*/ 2147483647 h 1344"/>
                    <a:gd name="T6" fmla="*/ 2147483647 w 1760"/>
                    <a:gd name="T7" fmla="*/ 0 h 1344"/>
                    <a:gd name="T8" fmla="*/ 0 60000 65536"/>
                    <a:gd name="T9" fmla="*/ 0 60000 65536"/>
                    <a:gd name="T10" fmla="*/ 0 60000 65536"/>
                    <a:gd name="T11" fmla="*/ 0 60000 65536"/>
                    <a:gd name="T12" fmla="*/ 0 w 1760"/>
                    <a:gd name="T13" fmla="*/ 0 h 1344"/>
                    <a:gd name="T14" fmla="*/ 1760 w 1760"/>
                    <a:gd name="T15" fmla="*/ 1344 h 1344"/>
                  </a:gdLst>
                  <a:ahLst/>
                  <a:cxnLst>
                    <a:cxn ang="T8">
                      <a:pos x="T0" y="T1"/>
                    </a:cxn>
                    <a:cxn ang="T9">
                      <a:pos x="T2" y="T3"/>
                    </a:cxn>
                    <a:cxn ang="T10">
                      <a:pos x="T4" y="T5"/>
                    </a:cxn>
                    <a:cxn ang="T11">
                      <a:pos x="T6" y="T7"/>
                    </a:cxn>
                  </a:cxnLst>
                  <a:rect l="T12" t="T13" r="T14" b="T15"/>
                  <a:pathLst>
                    <a:path w="1760" h="1344">
                      <a:moveTo>
                        <a:pt x="0" y="1344"/>
                      </a:moveTo>
                      <a:cubicBezTo>
                        <a:pt x="296" y="924"/>
                        <a:pt x="592" y="504"/>
                        <a:pt x="864" y="336"/>
                      </a:cubicBezTo>
                      <a:cubicBezTo>
                        <a:pt x="1136" y="168"/>
                        <a:pt x="1504" y="392"/>
                        <a:pt x="1632" y="336"/>
                      </a:cubicBezTo>
                      <a:cubicBezTo>
                        <a:pt x="1760" y="280"/>
                        <a:pt x="1600" y="0"/>
                        <a:pt x="1632" y="0"/>
                      </a:cubicBezTo>
                    </a:path>
                  </a:pathLst>
                </a:custGeom>
                <a:noFill/>
                <a:ln w="12700">
                  <a:solidFill>
                    <a:schemeClr val="tx1"/>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1197" name="Ovale 13"/>
                <p:cNvSpPr>
                  <a:spLocks noChangeAspect="1"/>
                </p:cNvSpPr>
                <p:nvPr/>
              </p:nvSpPr>
              <p:spPr bwMode="auto">
                <a:xfrm>
                  <a:off x="1865643" y="6213475"/>
                  <a:ext cx="54000" cy="54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spcBef>
                      <a:spcPts val="600"/>
                    </a:spcBef>
                    <a:spcAft>
                      <a:spcPts val="600"/>
                    </a:spcAft>
                    <a:buFont typeface="Times New Roman" charset="0"/>
                    <a:buNone/>
                  </a:pPr>
                  <a:endParaRPr lang="it-IT" sz="1800"/>
                </a:p>
              </p:txBody>
            </p:sp>
          </p:grpSp>
          <p:cxnSp>
            <p:nvCxnSpPr>
              <p:cNvPr id="221195" name="Connettore 2 12"/>
              <p:cNvCxnSpPr>
                <a:cxnSpLocks noChangeShapeType="1"/>
              </p:cNvCxnSpPr>
              <p:nvPr/>
            </p:nvCxnSpPr>
            <p:spPr bwMode="auto">
              <a:xfrm rot="5400000" flipH="1" flipV="1">
                <a:off x="2281766" y="5647267"/>
                <a:ext cx="88900" cy="71967"/>
              </a:xfrm>
              <a:prstGeom prst="straightConnector1">
                <a:avLst/>
              </a:prstGeom>
              <a:noFill/>
              <a:ln w="12700">
                <a:solidFill>
                  <a:schemeClr val="tx1"/>
                </a:solidFill>
                <a:round/>
                <a:headEnd/>
                <a:tailEnd type="arrow" w="sm" len="sm"/>
              </a:ln>
              <a:extLst>
                <a:ext uri="{909E8E84-426E-40DD-AFC4-6F175D3DCCD1}">
                  <a14:hiddenFill xmlns:a14="http://schemas.microsoft.com/office/drawing/2010/main">
                    <a:noFill/>
                  </a14:hiddenFill>
                </a:ext>
              </a:extLst>
            </p:spPr>
          </p:cxnSp>
        </p:grpSp>
      </p:grpSp>
      <p:sp>
        <p:nvSpPr>
          <p:cNvPr id="22118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43CFE3-8B74-AF49-9D67-6B229651FDD0}" type="slidenum">
              <a:rPr lang="it-IT" sz="1400"/>
              <a:pPr eaLnBrk="1" hangingPunct="1"/>
              <a:t>105</a:t>
            </a:fld>
            <a:endParaRPr lang="it-IT" sz="140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50838" y="122238"/>
            <a:ext cx="6172200" cy="881062"/>
          </a:xfrm>
        </p:spPr>
        <p:txBody>
          <a:bodyPr/>
          <a:lstStyle/>
          <a:p>
            <a:pPr>
              <a:defRPr/>
            </a:pPr>
            <a:r>
              <a:rPr lang="it-IT" sz="3600" dirty="0" err="1" smtClean="0">
                <a:solidFill>
                  <a:schemeClr val="tx1"/>
                </a:solidFill>
                <a:latin typeface="Times New Roman" charset="0"/>
              </a:rPr>
              <a:t>Phase</a:t>
            </a:r>
            <a:r>
              <a:rPr lang="it-IT" sz="3600" dirty="0" smtClean="0">
                <a:solidFill>
                  <a:schemeClr val="tx1"/>
                </a:solidFill>
                <a:latin typeface="Times New Roman" charset="0"/>
              </a:rPr>
              <a:t> </a:t>
            </a:r>
            <a:r>
              <a:rPr lang="it-IT" sz="3600" dirty="0" err="1" smtClean="0">
                <a:solidFill>
                  <a:schemeClr val="tx1"/>
                </a:solidFill>
                <a:latin typeface="Times New Roman" charset="0"/>
              </a:rPr>
              <a:t>portrait</a:t>
            </a:r>
            <a:endParaRPr lang="it-IT" sz="3600" dirty="0">
              <a:solidFill>
                <a:schemeClr val="tx1"/>
              </a:solidFill>
              <a:latin typeface="Times New Roman" charset="0"/>
            </a:endParaRPr>
          </a:p>
        </p:txBody>
      </p:sp>
      <p:sp>
        <p:nvSpPr>
          <p:cNvPr id="67587" name="Rectangle 3"/>
          <p:cNvSpPr>
            <a:spLocks noGrp="1" noChangeArrowheads="1"/>
          </p:cNvSpPr>
          <p:nvPr>
            <p:ph type="body" idx="1"/>
          </p:nvPr>
        </p:nvSpPr>
        <p:spPr>
          <a:xfrm>
            <a:off x="512763" y="1497013"/>
            <a:ext cx="6156325" cy="5632450"/>
          </a:xfrm>
        </p:spPr>
        <p:txBody>
          <a:bodyPr>
            <a:spAutoFit/>
          </a:bodyPr>
          <a:lstStyle/>
          <a:p>
            <a:pPr marL="0" indent="0">
              <a:buFontTx/>
              <a:buNone/>
              <a:defRPr/>
            </a:pPr>
            <a:r>
              <a:rPr lang="it-IT" dirty="0" smtClean="0"/>
              <a:t>The set of of </a:t>
            </a:r>
            <a:r>
              <a:rPr lang="it-IT" dirty="0" err="1" smtClean="0"/>
              <a:t>all</a:t>
            </a:r>
            <a:r>
              <a:rPr lang="it-IT" dirty="0" smtClean="0"/>
              <a:t> </a:t>
            </a:r>
            <a:r>
              <a:rPr lang="it-IT" dirty="0" err="1" smtClean="0">
                <a:solidFill>
                  <a:srgbClr val="006600"/>
                </a:solidFill>
              </a:rPr>
              <a:t>trajectories</a:t>
            </a:r>
            <a:r>
              <a:rPr lang="it-IT" dirty="0" smtClean="0">
                <a:solidFill>
                  <a:srgbClr val="006600"/>
                </a:solidFill>
              </a:rPr>
              <a:t> </a:t>
            </a:r>
            <a:r>
              <a:rPr lang="it-IT" dirty="0" err="1" smtClean="0"/>
              <a:t>forms</a:t>
            </a:r>
            <a:r>
              <a:rPr lang="it-IT" dirty="0" smtClean="0"/>
              <a:t> the </a:t>
            </a:r>
            <a:r>
              <a:rPr lang="it-IT" b="1" dirty="0" err="1" smtClean="0">
                <a:solidFill>
                  <a:srgbClr val="006600"/>
                </a:solidFill>
              </a:rPr>
              <a:t>phase</a:t>
            </a:r>
            <a:r>
              <a:rPr lang="it-IT" b="1" dirty="0" smtClean="0">
                <a:solidFill>
                  <a:srgbClr val="006600"/>
                </a:solidFill>
              </a:rPr>
              <a:t> </a:t>
            </a:r>
            <a:r>
              <a:rPr lang="it-IT" b="1" dirty="0" err="1" smtClean="0">
                <a:solidFill>
                  <a:srgbClr val="006600"/>
                </a:solidFill>
              </a:rPr>
              <a:t>portrait</a:t>
            </a:r>
            <a:r>
              <a:rPr lang="it-IT" dirty="0" smtClean="0">
                <a:solidFill>
                  <a:srgbClr val="006600"/>
                </a:solidFill>
              </a:rPr>
              <a:t> </a:t>
            </a:r>
            <a:r>
              <a:rPr lang="it-IT" dirty="0" smtClean="0"/>
              <a:t>of a </a:t>
            </a:r>
            <a:r>
              <a:rPr lang="it-IT" dirty="0" err="1" smtClean="0">
                <a:solidFill>
                  <a:srgbClr val="006600"/>
                </a:solidFill>
              </a:rPr>
              <a:t>dynamical</a:t>
            </a:r>
            <a:r>
              <a:rPr lang="it-IT" dirty="0" smtClean="0">
                <a:solidFill>
                  <a:srgbClr val="006600"/>
                </a:solidFill>
              </a:rPr>
              <a:t> </a:t>
            </a:r>
            <a:r>
              <a:rPr lang="it-IT" dirty="0" err="1" smtClean="0">
                <a:solidFill>
                  <a:srgbClr val="006600"/>
                </a:solidFill>
              </a:rPr>
              <a:t>system</a:t>
            </a:r>
            <a:r>
              <a:rPr lang="it-IT" dirty="0" smtClean="0"/>
              <a:t>. </a:t>
            </a:r>
          </a:p>
          <a:p>
            <a:pPr marL="0" indent="0">
              <a:buFontTx/>
              <a:buNone/>
              <a:defRPr/>
            </a:pPr>
            <a:endParaRPr lang="it-IT" dirty="0" smtClean="0"/>
          </a:p>
          <a:p>
            <a:pPr>
              <a:defRPr/>
            </a:pPr>
            <a:r>
              <a:rPr lang="it-IT" dirty="0"/>
              <a:t>in </a:t>
            </a:r>
            <a:r>
              <a:rPr lang="it-IT" dirty="0" err="1"/>
              <a:t>practice</a:t>
            </a:r>
            <a:r>
              <a:rPr lang="it-IT" dirty="0"/>
              <a:t>, </a:t>
            </a:r>
            <a:r>
              <a:rPr lang="it-IT" dirty="0" err="1"/>
              <a:t>only</a:t>
            </a:r>
            <a:r>
              <a:rPr lang="it-IT" dirty="0"/>
              <a:t> </a:t>
            </a:r>
            <a:r>
              <a:rPr lang="it-IT" dirty="0" err="1"/>
              <a:t>representative</a:t>
            </a:r>
            <a:r>
              <a:rPr lang="it-IT" dirty="0"/>
              <a:t> </a:t>
            </a:r>
            <a:r>
              <a:rPr lang="it-IT" dirty="0" err="1"/>
              <a:t>trajectories</a:t>
            </a:r>
            <a:r>
              <a:rPr lang="it-IT" dirty="0"/>
              <a:t> are </a:t>
            </a:r>
            <a:r>
              <a:rPr lang="it-IT" dirty="0" err="1"/>
              <a:t>considered</a:t>
            </a:r>
            <a:endParaRPr lang="it-IT" dirty="0" smtClean="0"/>
          </a:p>
          <a:p>
            <a:pPr>
              <a:defRPr/>
            </a:pPr>
            <a:r>
              <a:rPr lang="it-IT" dirty="0" smtClean="0"/>
              <a:t>the </a:t>
            </a:r>
            <a:r>
              <a:rPr lang="it-IT" b="1" dirty="0" err="1" smtClean="0">
                <a:solidFill>
                  <a:srgbClr val="006600"/>
                </a:solidFill>
              </a:rPr>
              <a:t>phase</a:t>
            </a:r>
            <a:r>
              <a:rPr lang="it-IT" b="1" dirty="0" smtClean="0">
                <a:solidFill>
                  <a:srgbClr val="006600"/>
                </a:solidFill>
              </a:rPr>
              <a:t> </a:t>
            </a:r>
            <a:r>
              <a:rPr lang="it-IT" b="1" dirty="0" err="1" smtClean="0">
                <a:solidFill>
                  <a:srgbClr val="006600"/>
                </a:solidFill>
              </a:rPr>
              <a:t>portrait</a:t>
            </a:r>
            <a:r>
              <a:rPr lang="it-IT" dirty="0" smtClean="0">
                <a:solidFill>
                  <a:srgbClr val="006600"/>
                </a:solidFill>
              </a:rPr>
              <a:t> </a:t>
            </a:r>
            <a:r>
              <a:rPr lang="it-IT" dirty="0" err="1" smtClean="0"/>
              <a:t>is</a:t>
            </a:r>
            <a:r>
              <a:rPr lang="it-IT" dirty="0" smtClean="0"/>
              <a:t> </a:t>
            </a:r>
            <a:r>
              <a:rPr lang="it-IT" dirty="0" err="1" smtClean="0"/>
              <a:t>usually</a:t>
            </a:r>
            <a:r>
              <a:rPr lang="it-IT" dirty="0" smtClean="0"/>
              <a:t> </a:t>
            </a:r>
            <a:r>
              <a:rPr lang="it-IT" dirty="0" err="1" smtClean="0"/>
              <a:t>built</a:t>
            </a:r>
            <a:r>
              <a:rPr lang="it-IT" dirty="0" smtClean="0"/>
              <a:t> by </a:t>
            </a:r>
            <a:r>
              <a:rPr lang="it-IT" dirty="0" err="1" smtClean="0"/>
              <a:t>numerical</a:t>
            </a:r>
            <a:r>
              <a:rPr lang="it-IT" dirty="0" smtClean="0"/>
              <a:t> </a:t>
            </a:r>
            <a:r>
              <a:rPr lang="it-IT" dirty="0" err="1" smtClean="0"/>
              <a:t>methods</a:t>
            </a:r>
            <a:r>
              <a:rPr lang="it-IT" dirty="0" smtClean="0"/>
              <a:t> for </a:t>
            </a:r>
            <a:r>
              <a:rPr lang="it-IT" dirty="0" err="1" smtClean="0"/>
              <a:t>nonlinear</a:t>
            </a:r>
            <a:r>
              <a:rPr lang="it-IT" dirty="0" smtClean="0"/>
              <a:t> </a:t>
            </a:r>
            <a:r>
              <a:rPr lang="it-IT" dirty="0" err="1" smtClean="0"/>
              <a:t>systems</a:t>
            </a:r>
            <a:endParaRPr lang="it-IT" dirty="0" smtClean="0"/>
          </a:p>
          <a:p>
            <a:pPr>
              <a:defRPr/>
            </a:pPr>
            <a:r>
              <a:rPr lang="it-IT" dirty="0"/>
              <a:t>T</a:t>
            </a:r>
            <a:r>
              <a:rPr lang="it-IT" dirty="0" smtClean="0"/>
              <a:t>he </a:t>
            </a:r>
            <a:r>
              <a:rPr lang="it-IT" dirty="0" err="1" smtClean="0"/>
              <a:t>analysis</a:t>
            </a:r>
            <a:r>
              <a:rPr lang="it-IT" dirty="0" smtClean="0"/>
              <a:t> of </a:t>
            </a:r>
            <a:r>
              <a:rPr lang="it-IT" dirty="0" err="1" smtClean="0"/>
              <a:t>phase</a:t>
            </a:r>
            <a:r>
              <a:rPr lang="it-IT" dirty="0" smtClean="0"/>
              <a:t> </a:t>
            </a:r>
            <a:r>
              <a:rPr lang="it-IT" dirty="0" err="1" smtClean="0"/>
              <a:t>portraits</a:t>
            </a:r>
            <a:r>
              <a:rPr lang="it-IT" dirty="0" smtClean="0"/>
              <a:t> </a:t>
            </a:r>
            <a:r>
              <a:rPr lang="it-IT" dirty="0" err="1" smtClean="0"/>
              <a:t>provides</a:t>
            </a:r>
            <a:r>
              <a:rPr lang="it-IT" dirty="0" smtClean="0"/>
              <a:t> an </a:t>
            </a:r>
            <a:r>
              <a:rPr lang="it-IT" dirty="0" err="1" smtClean="0"/>
              <a:t>extremely</a:t>
            </a:r>
            <a:r>
              <a:rPr lang="it-IT" dirty="0" smtClean="0"/>
              <a:t> </a:t>
            </a:r>
            <a:r>
              <a:rPr lang="it-IT" dirty="0" err="1" smtClean="0"/>
              <a:t>useful</a:t>
            </a:r>
            <a:r>
              <a:rPr lang="it-IT" dirty="0" smtClean="0"/>
              <a:t> way for </a:t>
            </a:r>
            <a:r>
              <a:rPr lang="it-IT" dirty="0" err="1" smtClean="0"/>
              <a:t>visualizing</a:t>
            </a:r>
            <a:r>
              <a:rPr lang="it-IT" dirty="0" smtClean="0"/>
              <a:t> and </a:t>
            </a:r>
            <a:r>
              <a:rPr lang="it-IT" dirty="0" err="1" smtClean="0"/>
              <a:t>understanding</a:t>
            </a:r>
            <a:r>
              <a:rPr lang="it-IT" dirty="0" smtClean="0"/>
              <a:t> qualitative </a:t>
            </a:r>
            <a:r>
              <a:rPr lang="it-IT" dirty="0" err="1" smtClean="0"/>
              <a:t>features</a:t>
            </a:r>
            <a:r>
              <a:rPr lang="it-IT" dirty="0" smtClean="0"/>
              <a:t> of </a:t>
            </a:r>
            <a:r>
              <a:rPr lang="it-IT" dirty="0" err="1" smtClean="0"/>
              <a:t>solutions</a:t>
            </a:r>
            <a:r>
              <a:rPr lang="it-IT" dirty="0" smtClean="0"/>
              <a:t>.</a:t>
            </a:r>
            <a:endParaRPr lang="it-IT" dirty="0">
              <a:latin typeface="Times New Roman" charset="0"/>
              <a:sym typeface="Mathematica3" charset="0"/>
            </a:endParaRPr>
          </a:p>
          <a:p>
            <a:pPr>
              <a:defRPr/>
            </a:pPr>
            <a:r>
              <a:rPr lang="it-IT" dirty="0" smtClean="0"/>
              <a:t>The </a:t>
            </a:r>
            <a:r>
              <a:rPr lang="it-IT" b="1" dirty="0" err="1" smtClean="0">
                <a:solidFill>
                  <a:srgbClr val="006600"/>
                </a:solidFill>
              </a:rPr>
              <a:t>phase</a:t>
            </a:r>
            <a:r>
              <a:rPr lang="it-IT" b="1" dirty="0" smtClean="0">
                <a:solidFill>
                  <a:srgbClr val="006600"/>
                </a:solidFill>
              </a:rPr>
              <a:t> </a:t>
            </a:r>
            <a:r>
              <a:rPr lang="it-IT" b="1" dirty="0" err="1" smtClean="0">
                <a:solidFill>
                  <a:srgbClr val="006600"/>
                </a:solidFill>
              </a:rPr>
              <a:t>portrait</a:t>
            </a:r>
            <a:r>
              <a:rPr lang="it-IT" dirty="0" smtClean="0">
                <a:solidFill>
                  <a:srgbClr val="006600"/>
                </a:solidFill>
              </a:rPr>
              <a:t> </a:t>
            </a:r>
            <a:r>
              <a:rPr lang="it-IT" dirty="0" err="1" smtClean="0"/>
              <a:t>is</a:t>
            </a:r>
            <a:r>
              <a:rPr lang="it-IT" dirty="0" smtClean="0"/>
              <a:t> </a:t>
            </a:r>
            <a:r>
              <a:rPr lang="it-IT" dirty="0" err="1" smtClean="0">
                <a:sym typeface="Mathematica3" charset="0"/>
              </a:rPr>
              <a:t>particolarly</a:t>
            </a:r>
            <a:r>
              <a:rPr lang="it-IT" dirty="0" smtClean="0">
                <a:sym typeface="Mathematica3" charset="0"/>
              </a:rPr>
              <a:t> </a:t>
            </a:r>
            <a:r>
              <a:rPr lang="it-IT" dirty="0" err="1" smtClean="0">
                <a:sym typeface="Mathematica3" charset="0"/>
              </a:rPr>
              <a:t>useful</a:t>
            </a:r>
            <a:r>
              <a:rPr lang="it-IT" dirty="0" smtClean="0">
                <a:sym typeface="Mathematica3" charset="0"/>
              </a:rPr>
              <a:t> for scalar (1st </a:t>
            </a:r>
            <a:r>
              <a:rPr lang="it-IT" dirty="0" err="1" smtClean="0">
                <a:sym typeface="Mathematica3" charset="0"/>
              </a:rPr>
              <a:t>order</a:t>
            </a:r>
            <a:r>
              <a:rPr lang="it-IT" dirty="0" smtClean="0">
                <a:sym typeface="Mathematica3" charset="0"/>
              </a:rPr>
              <a:t>) and planar </a:t>
            </a:r>
            <a:r>
              <a:rPr lang="it-IT" dirty="0" err="1" smtClean="0">
                <a:sym typeface="Mathematica3" charset="0"/>
              </a:rPr>
              <a:t>systems</a:t>
            </a:r>
            <a:r>
              <a:rPr lang="it-IT" dirty="0" smtClean="0">
                <a:sym typeface="Mathematica3" charset="0"/>
              </a:rPr>
              <a:t> (2nd </a:t>
            </a:r>
            <a:r>
              <a:rPr lang="it-IT" dirty="0" err="1" smtClean="0">
                <a:sym typeface="Mathematica3" charset="0"/>
              </a:rPr>
              <a:t>order</a:t>
            </a:r>
            <a:r>
              <a:rPr lang="it-IT" dirty="0" smtClean="0">
                <a:sym typeface="Mathematica3" charset="0"/>
              </a:rPr>
              <a:t>) </a:t>
            </a:r>
            <a:endParaRPr lang="it-IT" dirty="0">
              <a:sym typeface="Mathematica3" charset="0"/>
            </a:endParaRPr>
          </a:p>
        </p:txBody>
      </p:sp>
      <p:sp>
        <p:nvSpPr>
          <p:cNvPr id="223235"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8C41A9-38B1-2D47-8814-72BC7AD96B26}" type="slidenum">
              <a:rPr lang="it-IT" sz="1400"/>
              <a:pPr eaLnBrk="1" hangingPunct="1"/>
              <a:t>106</a:t>
            </a:fld>
            <a:endParaRPr lang="it-IT" sz="1400"/>
          </a:p>
        </p:txBody>
      </p:sp>
      <p:grpSp>
        <p:nvGrpSpPr>
          <p:cNvPr id="223236" name="Gruppo 12"/>
          <p:cNvGrpSpPr>
            <a:grpSpLocks/>
          </p:cNvGrpSpPr>
          <p:nvPr/>
        </p:nvGrpSpPr>
        <p:grpSpPr bwMode="auto">
          <a:xfrm>
            <a:off x="2349500" y="6732588"/>
            <a:ext cx="2832100" cy="2301875"/>
            <a:chOff x="540846" y="3929063"/>
            <a:chExt cx="4640754" cy="3772579"/>
          </a:xfrm>
        </p:grpSpPr>
        <p:sp>
          <p:nvSpPr>
            <p:cNvPr id="223237" name="Line 4"/>
            <p:cNvSpPr>
              <a:spLocks noChangeShapeType="1"/>
            </p:cNvSpPr>
            <p:nvPr/>
          </p:nvSpPr>
          <p:spPr bwMode="auto">
            <a:xfrm rot="10800000">
              <a:off x="1762125" y="3929063"/>
              <a:ext cx="1588" cy="3279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3238" name="Line 5"/>
            <p:cNvSpPr>
              <a:spLocks noChangeShapeType="1"/>
            </p:cNvSpPr>
            <p:nvPr/>
          </p:nvSpPr>
          <p:spPr bwMode="auto">
            <a:xfrm rot="-5400000">
              <a:off x="3399631" y="5231607"/>
              <a:ext cx="1587" cy="3562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3239" name="Text Box 8"/>
            <p:cNvSpPr txBox="1">
              <a:spLocks noChangeArrowheads="1"/>
            </p:cNvSpPr>
            <p:nvPr/>
          </p:nvSpPr>
          <p:spPr bwMode="auto">
            <a:xfrm>
              <a:off x="3490082" y="6945315"/>
              <a:ext cx="1691518" cy="75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it-IT">
                  <a:latin typeface="Times New Roman" charset="0"/>
                </a:rPr>
                <a:t>x</a:t>
              </a:r>
              <a:r>
                <a:rPr lang="it-IT" baseline="-25000">
                  <a:latin typeface="Times New Roman" charset="0"/>
                </a:rPr>
                <a:t>1</a:t>
              </a:r>
              <a:endParaRPr lang="en-GB" baseline="-25000">
                <a:latin typeface="Times New Roman" charset="0"/>
              </a:endParaRPr>
            </a:p>
          </p:txBody>
        </p:sp>
        <p:sp>
          <p:nvSpPr>
            <p:cNvPr id="223240" name="Text Box 9"/>
            <p:cNvSpPr txBox="1">
              <a:spLocks noChangeArrowheads="1"/>
            </p:cNvSpPr>
            <p:nvPr/>
          </p:nvSpPr>
          <p:spPr bwMode="auto">
            <a:xfrm>
              <a:off x="540846" y="3929063"/>
              <a:ext cx="1221280" cy="75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it-IT">
                  <a:latin typeface="Times New Roman" charset="0"/>
                </a:rPr>
                <a:t>x</a:t>
              </a:r>
              <a:r>
                <a:rPr lang="it-IT" baseline="-25000">
                  <a:latin typeface="Times New Roman" charset="0"/>
                </a:rPr>
                <a:t>2</a:t>
              </a:r>
              <a:endParaRPr lang="en-GB" baseline="-25000">
                <a:latin typeface="Times New Roman" charset="0"/>
              </a:endParaRPr>
            </a:p>
          </p:txBody>
        </p:sp>
        <p:grpSp>
          <p:nvGrpSpPr>
            <p:cNvPr id="223241" name="Gruppo 16"/>
            <p:cNvGrpSpPr>
              <a:grpSpLocks/>
            </p:cNvGrpSpPr>
            <p:nvPr/>
          </p:nvGrpSpPr>
          <p:grpSpPr bwMode="auto">
            <a:xfrm>
              <a:off x="1865313" y="4387850"/>
              <a:ext cx="2651125" cy="1879600"/>
              <a:chOff x="1865313" y="4387850"/>
              <a:chExt cx="2651125" cy="1879600"/>
            </a:xfrm>
          </p:grpSpPr>
          <p:grpSp>
            <p:nvGrpSpPr>
              <p:cNvPr id="223242" name="Gruppo 14"/>
              <p:cNvGrpSpPr>
                <a:grpSpLocks/>
              </p:cNvGrpSpPr>
              <p:nvPr/>
            </p:nvGrpSpPr>
            <p:grpSpPr bwMode="auto">
              <a:xfrm>
                <a:off x="1865313" y="4387850"/>
                <a:ext cx="2651125" cy="1879600"/>
                <a:chOff x="1865643" y="4388159"/>
                <a:chExt cx="2651128" cy="1879316"/>
              </a:xfrm>
            </p:grpSpPr>
            <p:sp>
              <p:nvSpPr>
                <p:cNvPr id="223244" name="Freeform 6"/>
                <p:cNvSpPr>
                  <a:spLocks/>
                </p:cNvSpPr>
                <p:nvPr/>
              </p:nvSpPr>
              <p:spPr bwMode="auto">
                <a:xfrm>
                  <a:off x="1904942" y="4388159"/>
                  <a:ext cx="2611829" cy="1836384"/>
                </a:xfrm>
                <a:custGeom>
                  <a:avLst/>
                  <a:gdLst>
                    <a:gd name="T0" fmla="*/ 0 w 1760"/>
                    <a:gd name="T1" fmla="*/ 2147483647 h 1344"/>
                    <a:gd name="T2" fmla="*/ 2147483647 w 1760"/>
                    <a:gd name="T3" fmla="*/ 2147483647 h 1344"/>
                    <a:gd name="T4" fmla="*/ 2147483647 w 1760"/>
                    <a:gd name="T5" fmla="*/ 2147483647 h 1344"/>
                    <a:gd name="T6" fmla="*/ 2147483647 w 1760"/>
                    <a:gd name="T7" fmla="*/ 0 h 1344"/>
                    <a:gd name="T8" fmla="*/ 0 60000 65536"/>
                    <a:gd name="T9" fmla="*/ 0 60000 65536"/>
                    <a:gd name="T10" fmla="*/ 0 60000 65536"/>
                    <a:gd name="T11" fmla="*/ 0 60000 65536"/>
                    <a:gd name="T12" fmla="*/ 0 w 1760"/>
                    <a:gd name="T13" fmla="*/ 0 h 1344"/>
                    <a:gd name="T14" fmla="*/ 1760 w 1760"/>
                    <a:gd name="T15" fmla="*/ 1344 h 1344"/>
                  </a:gdLst>
                  <a:ahLst/>
                  <a:cxnLst>
                    <a:cxn ang="T8">
                      <a:pos x="T0" y="T1"/>
                    </a:cxn>
                    <a:cxn ang="T9">
                      <a:pos x="T2" y="T3"/>
                    </a:cxn>
                    <a:cxn ang="T10">
                      <a:pos x="T4" y="T5"/>
                    </a:cxn>
                    <a:cxn ang="T11">
                      <a:pos x="T6" y="T7"/>
                    </a:cxn>
                  </a:cxnLst>
                  <a:rect l="T12" t="T13" r="T14" b="T15"/>
                  <a:pathLst>
                    <a:path w="1760" h="1344">
                      <a:moveTo>
                        <a:pt x="0" y="1344"/>
                      </a:moveTo>
                      <a:cubicBezTo>
                        <a:pt x="296" y="924"/>
                        <a:pt x="592" y="504"/>
                        <a:pt x="864" y="336"/>
                      </a:cubicBezTo>
                      <a:cubicBezTo>
                        <a:pt x="1136" y="168"/>
                        <a:pt x="1504" y="392"/>
                        <a:pt x="1632" y="336"/>
                      </a:cubicBezTo>
                      <a:cubicBezTo>
                        <a:pt x="1760" y="280"/>
                        <a:pt x="1600" y="0"/>
                        <a:pt x="1632" y="0"/>
                      </a:cubicBezTo>
                    </a:path>
                  </a:pathLst>
                </a:custGeom>
                <a:noFill/>
                <a:ln w="12700">
                  <a:solidFill>
                    <a:schemeClr val="tx1"/>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3245" name="Ovale 13"/>
                <p:cNvSpPr>
                  <a:spLocks noChangeAspect="1"/>
                </p:cNvSpPr>
                <p:nvPr/>
              </p:nvSpPr>
              <p:spPr bwMode="auto">
                <a:xfrm>
                  <a:off x="1865643" y="6213475"/>
                  <a:ext cx="54000" cy="54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cxnSp>
            <p:nvCxnSpPr>
              <p:cNvPr id="223243" name="Connettore 2 12"/>
              <p:cNvCxnSpPr>
                <a:cxnSpLocks noChangeShapeType="1"/>
              </p:cNvCxnSpPr>
              <p:nvPr/>
            </p:nvCxnSpPr>
            <p:spPr bwMode="auto">
              <a:xfrm rot="5400000" flipH="1" flipV="1">
                <a:off x="2281766" y="5647267"/>
                <a:ext cx="88900" cy="71967"/>
              </a:xfrm>
              <a:prstGeom prst="straightConnector1">
                <a:avLst/>
              </a:prstGeom>
              <a:noFill/>
              <a:ln w="12700">
                <a:solidFill>
                  <a:schemeClr val="tx1"/>
                </a:solidFill>
                <a:round/>
                <a:headEnd/>
                <a:tailEnd type="arrow" w="sm" len="sm"/>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3200" dirty="0" err="1" smtClean="0">
                <a:latin typeface="Times New Roman" charset="0"/>
              </a:rPr>
              <a:t>Transients</a:t>
            </a:r>
            <a:r>
              <a:rPr lang="it-IT" sz="3200" dirty="0" smtClean="0">
                <a:latin typeface="Times New Roman" charset="0"/>
              </a:rPr>
              <a:t> and </a:t>
            </a:r>
            <a:r>
              <a:rPr lang="it-IT" sz="3200" dirty="0" err="1" smtClean="0">
                <a:latin typeface="Times New Roman" charset="0"/>
              </a:rPr>
              <a:t>regimes</a:t>
            </a:r>
            <a:endParaRPr lang="it-IT" sz="3200" dirty="0"/>
          </a:p>
        </p:txBody>
      </p:sp>
      <p:sp>
        <p:nvSpPr>
          <p:cNvPr id="225282" name="Rectangle 6"/>
          <p:cNvSpPr>
            <a:spLocks noChangeArrowheads="1"/>
          </p:cNvSpPr>
          <p:nvPr/>
        </p:nvSpPr>
        <p:spPr bwMode="auto">
          <a:xfrm>
            <a:off x="549275" y="1692275"/>
            <a:ext cx="575945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spcBef>
                <a:spcPct val="20000"/>
              </a:spcBef>
              <a:spcAft>
                <a:spcPts val="600"/>
              </a:spcAft>
              <a:buFontTx/>
              <a:buChar char="•"/>
            </a:pPr>
            <a:r>
              <a:rPr lang="en-US"/>
              <a:t>The </a:t>
            </a:r>
            <a:r>
              <a:rPr lang="en-US" b="1">
                <a:solidFill>
                  <a:srgbClr val="006600"/>
                </a:solidFill>
              </a:rPr>
              <a:t>orbits</a:t>
            </a:r>
            <a:r>
              <a:rPr lang="en-US"/>
              <a:t> may have a </a:t>
            </a:r>
            <a:r>
              <a:rPr lang="en-US">
                <a:solidFill>
                  <a:srgbClr val="006600"/>
                </a:solidFill>
              </a:rPr>
              <a:t>bounded</a:t>
            </a:r>
            <a:r>
              <a:rPr lang="en-US"/>
              <a:t> or </a:t>
            </a:r>
            <a:r>
              <a:rPr lang="en-US">
                <a:solidFill>
                  <a:srgbClr val="006600"/>
                </a:solidFill>
              </a:rPr>
              <a:t>unbounded</a:t>
            </a:r>
            <a:r>
              <a:rPr lang="en-US"/>
              <a:t>  asymptotic behavior (for </a:t>
            </a:r>
            <a:r>
              <a:rPr lang="it-IT"/>
              <a:t>t </a:t>
            </a:r>
            <a:r>
              <a:rPr lang="it-IT">
                <a:sym typeface="Symbol" charset="0"/>
              </a:rPr>
              <a:t></a:t>
            </a:r>
            <a:r>
              <a:rPr lang="it-IT">
                <a:sym typeface="Mathematica1" charset="0"/>
              </a:rPr>
              <a:t> </a:t>
            </a:r>
            <a:r>
              <a:rPr lang="en-US">
                <a:sym typeface="Mathematica1" charset="0"/>
              </a:rPr>
              <a:t>± </a:t>
            </a:r>
            <a:r>
              <a:rPr lang="en-US">
                <a:sym typeface="Symbol" charset="0"/>
              </a:rPr>
              <a:t></a:t>
            </a:r>
            <a:r>
              <a:rPr lang="en-US">
                <a:sym typeface="Mathematica1" charset="0"/>
              </a:rPr>
              <a:t>)</a:t>
            </a:r>
            <a:r>
              <a:rPr lang="it-IT"/>
              <a:t>.</a:t>
            </a:r>
          </a:p>
          <a:p>
            <a:pPr marL="342900" indent="-342900" algn="just">
              <a:spcBef>
                <a:spcPct val="20000"/>
              </a:spcBef>
              <a:spcAft>
                <a:spcPts val="600"/>
              </a:spcAft>
              <a:buFontTx/>
              <a:buChar char="•"/>
            </a:pPr>
            <a:r>
              <a:rPr lang="it-IT"/>
              <a:t>If an</a:t>
            </a:r>
            <a:r>
              <a:rPr lang="ja-JP" altLang="it-IT"/>
              <a:t> </a:t>
            </a:r>
            <a:r>
              <a:rPr lang="it-IT" altLang="ja-JP"/>
              <a:t>orbit has </a:t>
            </a:r>
            <a:r>
              <a:rPr lang="en-US"/>
              <a:t>a </a:t>
            </a:r>
            <a:r>
              <a:rPr lang="en-US">
                <a:solidFill>
                  <a:srgbClr val="006600"/>
                </a:solidFill>
              </a:rPr>
              <a:t>bounded</a:t>
            </a:r>
            <a:r>
              <a:rPr lang="en-US"/>
              <a:t> asymptotic behavior for </a:t>
            </a:r>
            <a:r>
              <a:rPr lang="it-IT" altLang="ja-JP"/>
              <a:t>t </a:t>
            </a:r>
            <a:r>
              <a:rPr lang="it-IT" altLang="ja-JP">
                <a:sym typeface="Symbol" charset="0"/>
              </a:rPr>
              <a:t></a:t>
            </a:r>
            <a:r>
              <a:rPr lang="it-IT" altLang="ja-JP">
                <a:sym typeface="Mathematica1" charset="0"/>
              </a:rPr>
              <a:t> </a:t>
            </a:r>
            <a:r>
              <a:rPr lang="en-US" altLang="ja-JP">
                <a:sym typeface="Mathematica1" charset="0"/>
              </a:rPr>
              <a:t>+ </a:t>
            </a:r>
            <a:r>
              <a:rPr lang="en-US" altLang="ja-JP">
                <a:sym typeface="Symbol" charset="0"/>
              </a:rPr>
              <a:t></a:t>
            </a:r>
            <a:r>
              <a:rPr lang="en-US" altLang="ja-JP">
                <a:sym typeface="Mathematica1" charset="0"/>
              </a:rPr>
              <a:t>, the part of the o</a:t>
            </a:r>
            <a:r>
              <a:rPr lang="it-IT" altLang="ja-JP">
                <a:sym typeface="Mathematica1" charset="0"/>
              </a:rPr>
              <a:t>rbit describing such an </a:t>
            </a:r>
            <a:r>
              <a:rPr lang="en-US"/>
              <a:t>asymptotic behavior </a:t>
            </a:r>
            <a:r>
              <a:rPr lang="it-IT" altLang="ja-JP">
                <a:sym typeface="Mathematica1" charset="0"/>
              </a:rPr>
              <a:t>is referred to as </a:t>
            </a:r>
            <a:r>
              <a:rPr lang="it-IT" altLang="ja-JP" b="1">
                <a:solidFill>
                  <a:srgbClr val="006600"/>
                </a:solidFill>
                <a:sym typeface="Mathematica1" charset="0"/>
              </a:rPr>
              <a:t>regime</a:t>
            </a:r>
            <a:r>
              <a:rPr lang="it-IT" altLang="ja-JP">
                <a:sym typeface="Mathematica1" charset="0"/>
              </a:rPr>
              <a:t> and the remaining part is referred to as </a:t>
            </a:r>
            <a:r>
              <a:rPr lang="it-IT" altLang="ja-JP" b="1">
                <a:solidFill>
                  <a:srgbClr val="006600"/>
                </a:solidFill>
                <a:sym typeface="Mathematica1" charset="0"/>
              </a:rPr>
              <a:t>transient</a:t>
            </a:r>
            <a:r>
              <a:rPr lang="it-IT" altLang="ja-JP">
                <a:sym typeface="Mathematica1" charset="0"/>
              </a:rPr>
              <a:t>.</a:t>
            </a:r>
          </a:p>
          <a:p>
            <a:pPr marL="342900" indent="-342900" algn="just">
              <a:spcBef>
                <a:spcPct val="20000"/>
              </a:spcBef>
              <a:spcAft>
                <a:spcPts val="600"/>
              </a:spcAft>
              <a:buFontTx/>
              <a:buChar char="•"/>
            </a:pPr>
            <a:r>
              <a:rPr lang="en-US" altLang="ja-JP">
                <a:sym typeface="Mathematica1" charset="0"/>
              </a:rPr>
              <a:t>The simplest and most well known </a:t>
            </a:r>
            <a:r>
              <a:rPr lang="en-US" altLang="ja-JP">
                <a:solidFill>
                  <a:srgbClr val="006600"/>
                </a:solidFill>
                <a:sym typeface="Mathematica1" charset="0"/>
              </a:rPr>
              <a:t>regime</a:t>
            </a:r>
            <a:r>
              <a:rPr lang="en-US" altLang="ja-JP">
                <a:sym typeface="Mathematica1" charset="0"/>
              </a:rPr>
              <a:t> (bounded) is the </a:t>
            </a:r>
            <a:r>
              <a:rPr lang="en-US" altLang="ja-JP" b="1">
                <a:solidFill>
                  <a:srgbClr val="006600"/>
                </a:solidFill>
                <a:sym typeface="Mathematica1" charset="0"/>
              </a:rPr>
              <a:t>equilibrium point </a:t>
            </a:r>
            <a:r>
              <a:rPr lang="en-US" altLang="ja-JP">
                <a:sym typeface="Mathematica1" charset="0"/>
              </a:rPr>
              <a:t>(</a:t>
            </a:r>
            <a:r>
              <a:rPr lang="en-US" altLang="ja-JP" b="1">
                <a:solidFill>
                  <a:srgbClr val="006600"/>
                </a:solidFill>
                <a:sym typeface="Mathematica1" charset="0"/>
              </a:rPr>
              <a:t>steady-state point</a:t>
            </a:r>
            <a:r>
              <a:rPr lang="en-US" altLang="ja-JP">
                <a:sym typeface="Mathematica1" charset="0"/>
              </a:rPr>
              <a:t>), which is possible for every </a:t>
            </a:r>
            <a:r>
              <a:rPr lang="en-US" altLang="ja-JP">
                <a:solidFill>
                  <a:srgbClr val="006600"/>
                </a:solidFill>
                <a:sym typeface="Mathematica1" charset="0"/>
              </a:rPr>
              <a:t>system order n</a:t>
            </a:r>
            <a:endParaRPr lang="it-IT" altLang="ja-JP">
              <a:sym typeface="Mathematica1" charset="0"/>
            </a:endParaRPr>
          </a:p>
        </p:txBody>
      </p:sp>
      <p:sp>
        <p:nvSpPr>
          <p:cNvPr id="225283" name="Segnaposto numero diapositiva 3"/>
          <p:cNvSpPr>
            <a:spLocks noGrp="1"/>
          </p:cNvSpPr>
          <p:nvPr>
            <p:ph type="sldNum" sz="quarter" idx="12"/>
          </p:nvPr>
        </p:nvSpPr>
        <p:spPr bwMode="auto">
          <a:xfrm>
            <a:off x="4868863" y="853281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1F1E7C-709A-D249-9E40-F64A66173824}" type="slidenum">
              <a:rPr lang="en-GB" sz="1400">
                <a:latin typeface="Times New Roman" charset="0"/>
              </a:rPr>
              <a:pPr eaLnBrk="1" hangingPunct="1"/>
              <a:t>107</a:t>
            </a:fld>
            <a:endParaRPr lang="en-GB" sz="1400">
              <a:latin typeface="Times New Roman" charset="0"/>
            </a:endParaRPr>
          </a:p>
        </p:txBody>
      </p:sp>
      <p:sp>
        <p:nvSpPr>
          <p:cNvPr id="225284" name="Informazioni 4">
            <a:hlinkClick r:id="rId3" action="ppaction://hlinksldjump" highlightClick="1">
              <a:snd r:embed="rId4" name="Clic"/>
            </a:hlinkClick>
          </p:cNvPr>
          <p:cNvSpPr>
            <a:spLocks noChangeArrowheads="1"/>
          </p:cNvSpPr>
          <p:nvPr/>
        </p:nvSpPr>
        <p:spPr bwMode="auto">
          <a:xfrm>
            <a:off x="4868863" y="7947025"/>
            <a:ext cx="720725" cy="450850"/>
          </a:xfrm>
          <a:prstGeom prst="actionButtonInformation">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p>
            <a:pPr algn="ctr" eaLnBrk="0" hangingPunct="0"/>
            <a:endParaRPr lang="it-IT" sz="2000" b="1">
              <a:solidFill>
                <a:srgbClr val="006600"/>
              </a:solidFill>
              <a:cs typeface="Times New Roman"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41288"/>
            <a:ext cx="6480175" cy="941387"/>
          </a:xfrm>
        </p:spPr>
        <p:txBody>
          <a:bodyPr/>
          <a:lstStyle/>
          <a:p>
            <a:pPr>
              <a:defRPr/>
            </a:pPr>
            <a:r>
              <a:rPr lang="it-IT" dirty="0" err="1" smtClean="0"/>
              <a:t>Stability</a:t>
            </a:r>
            <a:r>
              <a:rPr lang="it-IT" dirty="0" smtClean="0"/>
              <a:t> of </a:t>
            </a:r>
            <a:r>
              <a:rPr lang="it-IT" dirty="0"/>
              <a:t>an </a:t>
            </a:r>
            <a:r>
              <a:rPr lang="it-IT" dirty="0" err="1"/>
              <a:t>equilibrium</a:t>
            </a:r>
            <a:r>
              <a:rPr lang="it-IT" dirty="0"/>
              <a:t> </a:t>
            </a:r>
            <a:r>
              <a:rPr lang="it-IT" dirty="0" err="1"/>
              <a:t>point</a:t>
            </a:r>
            <a:endParaRPr lang="it-IT" dirty="0"/>
          </a:p>
        </p:txBody>
      </p:sp>
      <p:sp>
        <p:nvSpPr>
          <p:cNvPr id="227330" name="Rectangle 5"/>
          <p:cNvSpPr>
            <a:spLocks noChangeArrowheads="1"/>
          </p:cNvSpPr>
          <p:nvPr/>
        </p:nvSpPr>
        <p:spPr bwMode="auto">
          <a:xfrm>
            <a:off x="260350" y="2808288"/>
            <a:ext cx="38893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spcBef>
                <a:spcPts val="600"/>
              </a:spcBef>
              <a:spcAft>
                <a:spcPts val="600"/>
              </a:spcAft>
              <a:buFont typeface="Times New Roman" charset="0"/>
              <a:buNone/>
            </a:pPr>
            <a:r>
              <a:rPr lang="en-US" sz="1800" i="1"/>
              <a:t>For example, </a:t>
            </a:r>
          </a:p>
          <a:p>
            <a:pPr algn="just">
              <a:spcBef>
                <a:spcPts val="600"/>
              </a:spcBef>
              <a:spcAft>
                <a:spcPts val="600"/>
              </a:spcAft>
              <a:buFont typeface="Times New Roman" charset="0"/>
              <a:buNone/>
            </a:pPr>
            <a:r>
              <a:rPr lang="en-US" sz="1800" i="1"/>
              <a:t>the equilibrium of a pencil standing on its tip is </a:t>
            </a:r>
            <a:r>
              <a:rPr lang="en-US" sz="1800" i="1">
                <a:solidFill>
                  <a:srgbClr val="006600"/>
                </a:solidFill>
              </a:rPr>
              <a:t>unstable</a:t>
            </a:r>
            <a:r>
              <a:rPr lang="en-US" sz="1800" i="1"/>
              <a:t>; </a:t>
            </a:r>
          </a:p>
          <a:p>
            <a:pPr algn="just">
              <a:spcBef>
                <a:spcPts val="600"/>
              </a:spcBef>
              <a:spcAft>
                <a:spcPts val="600"/>
              </a:spcAft>
              <a:buFont typeface="Times New Roman" charset="0"/>
              <a:buNone/>
            </a:pPr>
            <a:endParaRPr lang="en-US" sz="1800" i="1"/>
          </a:p>
          <a:p>
            <a:pPr algn="just">
              <a:spcBef>
                <a:spcPts val="600"/>
              </a:spcBef>
              <a:spcAft>
                <a:spcPts val="600"/>
              </a:spcAft>
              <a:buFont typeface="Times New Roman" charset="0"/>
              <a:buNone/>
            </a:pPr>
            <a:endParaRPr lang="en-US" sz="1800" i="1"/>
          </a:p>
          <a:p>
            <a:pPr algn="just">
              <a:spcBef>
                <a:spcPts val="600"/>
              </a:spcBef>
              <a:spcAft>
                <a:spcPts val="600"/>
              </a:spcAft>
              <a:buFont typeface="Times New Roman" charset="0"/>
              <a:buNone/>
            </a:pPr>
            <a:endParaRPr lang="en-US" sz="1800" i="1"/>
          </a:p>
          <a:p>
            <a:pPr algn="just">
              <a:spcBef>
                <a:spcPts val="600"/>
              </a:spcBef>
              <a:spcAft>
                <a:spcPts val="600"/>
              </a:spcAft>
              <a:buFont typeface="Times New Roman" charset="0"/>
              <a:buNone/>
            </a:pPr>
            <a:r>
              <a:rPr lang="en-US" sz="1800" i="1"/>
              <a:t>the equilibrium of a picture on the wall is (usually) </a:t>
            </a:r>
            <a:r>
              <a:rPr lang="en-US" sz="1800" i="1">
                <a:solidFill>
                  <a:srgbClr val="006600"/>
                </a:solidFill>
              </a:rPr>
              <a:t>stable</a:t>
            </a:r>
            <a:r>
              <a:rPr lang="en-US" sz="1800" i="1"/>
              <a:t>; </a:t>
            </a:r>
          </a:p>
          <a:p>
            <a:pPr algn="just">
              <a:spcBef>
                <a:spcPts val="600"/>
              </a:spcBef>
              <a:spcAft>
                <a:spcPts val="600"/>
              </a:spcAft>
              <a:buFont typeface="Times New Roman" charset="0"/>
              <a:buNone/>
            </a:pPr>
            <a:endParaRPr lang="en-US" sz="1800" i="1"/>
          </a:p>
          <a:p>
            <a:pPr algn="just">
              <a:spcBef>
                <a:spcPts val="600"/>
              </a:spcBef>
              <a:spcAft>
                <a:spcPts val="600"/>
              </a:spcAft>
              <a:buFont typeface="Times New Roman" charset="0"/>
              <a:buNone/>
            </a:pPr>
            <a:endParaRPr lang="en-US" sz="1800" i="1"/>
          </a:p>
          <a:p>
            <a:pPr algn="just">
              <a:spcBef>
                <a:spcPts val="600"/>
              </a:spcBef>
              <a:spcAft>
                <a:spcPts val="600"/>
              </a:spcAft>
              <a:buFont typeface="Times New Roman" charset="0"/>
              <a:buNone/>
            </a:pPr>
            <a:endParaRPr lang="en-US" sz="1800" i="1"/>
          </a:p>
          <a:p>
            <a:pPr algn="just">
              <a:spcBef>
                <a:spcPts val="600"/>
              </a:spcBef>
              <a:spcAft>
                <a:spcPts val="600"/>
              </a:spcAft>
              <a:buFont typeface="Times New Roman" charset="0"/>
              <a:buNone/>
            </a:pPr>
            <a:endParaRPr lang="en-US" sz="1800" i="1"/>
          </a:p>
          <a:p>
            <a:pPr algn="just">
              <a:spcBef>
                <a:spcPts val="600"/>
              </a:spcBef>
              <a:spcAft>
                <a:spcPts val="600"/>
              </a:spcAft>
              <a:buFont typeface="Times New Roman" charset="0"/>
              <a:buNone/>
            </a:pPr>
            <a:r>
              <a:rPr lang="en-US" sz="1800" i="1"/>
              <a:t>the equilibrium of a ball on a flat plane is (usually) </a:t>
            </a:r>
            <a:r>
              <a:rPr lang="en-US" sz="1800" i="1">
                <a:solidFill>
                  <a:srgbClr val="006600"/>
                </a:solidFill>
              </a:rPr>
              <a:t>indifferent</a:t>
            </a:r>
            <a:r>
              <a:rPr lang="en-US" sz="1800" i="1"/>
              <a:t>.</a:t>
            </a:r>
          </a:p>
        </p:txBody>
      </p:sp>
      <p:pic>
        <p:nvPicPr>
          <p:cNvPr id="227331" name="Picture 6" descr="gstab"/>
          <p:cNvPicPr>
            <a:picLocks noChangeAspect="1" noChangeArrowheads="1"/>
          </p:cNvPicPr>
          <p:nvPr/>
        </p:nvPicPr>
        <p:blipFill>
          <a:blip r:embed="rId3">
            <a:extLst>
              <a:ext uri="{28A0092B-C50C-407E-A947-70E740481C1C}">
                <a14:useLocalDpi xmlns:a14="http://schemas.microsoft.com/office/drawing/2010/main" val="0"/>
              </a:ext>
            </a:extLst>
          </a:blip>
          <a:srcRect l="36960"/>
          <a:stretch>
            <a:fillRect/>
          </a:stretch>
        </p:blipFill>
        <p:spPr bwMode="auto">
          <a:xfrm>
            <a:off x="3357563" y="5189538"/>
            <a:ext cx="3449637"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2" name="Rectangle 10"/>
          <p:cNvSpPr>
            <a:spLocks noChangeArrowheads="1"/>
          </p:cNvSpPr>
          <p:nvPr/>
        </p:nvSpPr>
        <p:spPr bwMode="auto">
          <a:xfrm>
            <a:off x="0" y="1082675"/>
            <a:ext cx="67405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ts val="600"/>
              </a:spcAft>
              <a:buFont typeface="Times New Roman" charset="0"/>
              <a:buNone/>
            </a:pPr>
            <a:r>
              <a:rPr lang="en-US" sz="1400">
                <a:solidFill>
                  <a:schemeClr val="accent2"/>
                </a:solidFill>
                <a:latin typeface="Comic Sans MS" charset="0"/>
              </a:rPr>
              <a:t>Adapted from</a:t>
            </a:r>
            <a:r>
              <a:rPr lang="en-US" sz="1400" i="1">
                <a:solidFill>
                  <a:schemeClr val="accent2"/>
                </a:solidFill>
                <a:latin typeface="Comic Sans MS" charset="0"/>
              </a:rPr>
              <a:t>On-Line Lectures  </a:t>
            </a:r>
            <a:r>
              <a:rPr lang="en-US" sz="1400">
                <a:solidFill>
                  <a:schemeClr val="accent2"/>
                </a:solidFill>
                <a:latin typeface="Comic Sans MS" charset="0"/>
              </a:rPr>
              <a:t>©Alexei Sharov, Department of Entomology, Virginia Tech, Blacksburg, VA</a:t>
            </a:r>
            <a:br>
              <a:rPr lang="en-US" sz="1400">
                <a:solidFill>
                  <a:schemeClr val="accent2"/>
                </a:solidFill>
                <a:latin typeface="Comic Sans MS" charset="0"/>
              </a:rPr>
            </a:br>
            <a:r>
              <a:rPr lang="en-US" sz="1600">
                <a:solidFill>
                  <a:schemeClr val="accent2"/>
                </a:solidFill>
                <a:latin typeface="Comic Sans MS" charset="0"/>
                <a:hlinkClick r:id="rId4"/>
              </a:rPr>
              <a:t>http://www.ento.vt.edu/~sharov/PopEcol/</a:t>
            </a:r>
            <a:r>
              <a:rPr lang="en-US" sz="1600">
                <a:solidFill>
                  <a:schemeClr val="accent2"/>
                </a:solidFill>
                <a:latin typeface="Comic Sans MS" charset="0"/>
              </a:rPr>
              <a:t> </a:t>
            </a:r>
          </a:p>
        </p:txBody>
      </p:sp>
      <p:sp>
        <p:nvSpPr>
          <p:cNvPr id="227333" name="Segnaposto numero diapositiva 5"/>
          <p:cNvSpPr>
            <a:spLocks noGrp="1"/>
          </p:cNvSpPr>
          <p:nvPr>
            <p:ph type="sldNum" sz="quarter" idx="12"/>
          </p:nvPr>
        </p:nvSpPr>
        <p:spPr bwMode="auto">
          <a:xfrm>
            <a:off x="5284788" y="8623300"/>
            <a:ext cx="1428750" cy="40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623711-D8EB-A344-9D8F-D6FF574CF9A6}" type="slidenum">
              <a:rPr lang="en-GB" sz="1400">
                <a:latin typeface="Times New Roman" charset="0"/>
              </a:rPr>
              <a:pPr eaLnBrk="1" hangingPunct="1"/>
              <a:t>108</a:t>
            </a:fld>
            <a:endParaRPr lang="en-GB" sz="1400">
              <a:latin typeface="Times New Roman" charset="0"/>
            </a:endParaRPr>
          </a:p>
        </p:txBody>
      </p:sp>
      <p:pic>
        <p:nvPicPr>
          <p:cNvPr id="227334" name="Picture 6" descr="gstab"/>
          <p:cNvPicPr>
            <a:picLocks noChangeAspect="1" noChangeArrowheads="1"/>
          </p:cNvPicPr>
          <p:nvPr/>
        </p:nvPicPr>
        <p:blipFill>
          <a:blip r:embed="rId3">
            <a:extLst>
              <a:ext uri="{28A0092B-C50C-407E-A947-70E740481C1C}">
                <a14:useLocalDpi xmlns:a14="http://schemas.microsoft.com/office/drawing/2010/main" val="0"/>
              </a:ext>
            </a:extLst>
          </a:blip>
          <a:srcRect r="62141"/>
          <a:stretch>
            <a:fillRect/>
          </a:stretch>
        </p:blipFill>
        <p:spPr bwMode="auto">
          <a:xfrm>
            <a:off x="4786313" y="2760663"/>
            <a:ext cx="2071687"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5" name="Immagine 7" descr="200px-Indifferent_equilibrium.sv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70929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6" name="Rettangolo 3"/>
          <p:cNvSpPr>
            <a:spLocks noChangeArrowheads="1"/>
          </p:cNvSpPr>
          <p:nvPr/>
        </p:nvSpPr>
        <p:spPr bwMode="auto">
          <a:xfrm>
            <a:off x="33338" y="8623300"/>
            <a:ext cx="513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spcBef>
                <a:spcPts val="600"/>
              </a:spcBef>
              <a:spcAft>
                <a:spcPts val="600"/>
              </a:spcAft>
              <a:buFont typeface="Times New Roman" charset="0"/>
              <a:buNone/>
            </a:pPr>
            <a:r>
              <a:rPr lang="en-US" sz="1800">
                <a:latin typeface="Times New Roman" charset="0"/>
                <a:sym typeface="Webdings" charset="0"/>
              </a:rPr>
              <a:t> </a:t>
            </a:r>
            <a:r>
              <a:rPr lang="en-US" sz="1800">
                <a:cs typeface="Arial" charset="0"/>
              </a:rPr>
              <a:t>More formal definitions of  </a:t>
            </a:r>
            <a:r>
              <a:rPr lang="en-US" sz="1800">
                <a:solidFill>
                  <a:srgbClr val="006600"/>
                </a:solidFill>
                <a:cs typeface="Arial" charset="0"/>
              </a:rPr>
              <a:t>stability</a:t>
            </a:r>
            <a:r>
              <a:rPr lang="en-US" sz="1800">
                <a:cs typeface="Arial" charset="0"/>
              </a:rPr>
              <a:t>  do exist …</a:t>
            </a:r>
          </a:p>
        </p:txBody>
      </p:sp>
      <p:sp>
        <p:nvSpPr>
          <p:cNvPr id="227337" name="Rettangolo 4"/>
          <p:cNvSpPr>
            <a:spLocks noChangeArrowheads="1"/>
          </p:cNvSpPr>
          <p:nvPr/>
        </p:nvSpPr>
        <p:spPr bwMode="auto">
          <a:xfrm>
            <a:off x="293688" y="2051050"/>
            <a:ext cx="638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spcAft>
                <a:spcPts val="600"/>
              </a:spcAft>
              <a:buFont typeface="Times New Roman" charset="0"/>
              <a:buNone/>
            </a:pPr>
            <a:r>
              <a:rPr lang="en-US" sz="1800" i="1"/>
              <a:t>An </a:t>
            </a:r>
            <a:r>
              <a:rPr lang="en-US" sz="1800" b="1" i="1">
                <a:solidFill>
                  <a:srgbClr val="006600"/>
                </a:solidFill>
              </a:rPr>
              <a:t>equilibrium</a:t>
            </a:r>
            <a:r>
              <a:rPr lang="en-US" sz="1800" i="1">
                <a:solidFill>
                  <a:srgbClr val="006600"/>
                </a:solidFill>
              </a:rPr>
              <a:t> </a:t>
            </a:r>
            <a:r>
              <a:rPr lang="en-US" sz="1800" i="1"/>
              <a:t>may be </a:t>
            </a:r>
            <a:r>
              <a:rPr lang="en-US" sz="1800" b="1" i="1">
                <a:solidFill>
                  <a:srgbClr val="006600"/>
                </a:solidFill>
              </a:rPr>
              <a:t>stable</a:t>
            </a:r>
            <a:r>
              <a:rPr lang="en-US" sz="1800" i="1">
                <a:solidFill>
                  <a:srgbClr val="006600"/>
                </a:solidFill>
              </a:rPr>
              <a:t> </a:t>
            </a:r>
            <a:r>
              <a:rPr lang="en-US" sz="1800" i="1"/>
              <a:t>or </a:t>
            </a:r>
            <a:r>
              <a:rPr lang="en-US" sz="1800" b="1" i="1">
                <a:solidFill>
                  <a:srgbClr val="006600"/>
                </a:solidFill>
              </a:rPr>
              <a:t>unstable </a:t>
            </a:r>
            <a:r>
              <a:rPr lang="en-US" sz="1800" i="1"/>
              <a:t>or </a:t>
            </a:r>
            <a:r>
              <a:rPr lang="en-US" sz="1800" b="1" i="1">
                <a:solidFill>
                  <a:srgbClr val="006600"/>
                </a:solidFill>
              </a:rPr>
              <a:t>indifferent</a:t>
            </a:r>
            <a:r>
              <a:rPr lang="en-US" sz="1800" i="1"/>
              <a:t>.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7"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371EDF-F768-F441-B3CD-3190DE3A07F8}" type="slidenum">
              <a:rPr lang="en-US" sz="1200">
                <a:latin typeface="Arial Black" charset="0"/>
              </a:rPr>
              <a:pPr eaLnBrk="1" hangingPunct="1"/>
              <a:t>109</a:t>
            </a:fld>
            <a:endParaRPr lang="en-US" sz="1200">
              <a:latin typeface="Arial Black" charset="0"/>
            </a:endParaRPr>
          </a:p>
        </p:txBody>
      </p:sp>
      <p:graphicFrame>
        <p:nvGraphicFramePr>
          <p:cNvPr id="328706" name="Object 2"/>
          <p:cNvGraphicFramePr>
            <a:graphicFrameLocks noGrp="1" noChangeAspect="1"/>
          </p:cNvGraphicFramePr>
          <p:nvPr>
            <p:ph sz="half" idx="2"/>
          </p:nvPr>
        </p:nvGraphicFramePr>
        <p:xfrm>
          <a:off x="1287463" y="5600700"/>
          <a:ext cx="4098925" cy="733425"/>
        </p:xfrm>
        <a:graphic>
          <a:graphicData uri="http://schemas.openxmlformats.org/presentationml/2006/ole">
            <mc:AlternateContent xmlns:mc="http://schemas.openxmlformats.org/markup-compatibility/2006">
              <mc:Choice xmlns:v="urn:schemas-microsoft-com:vml" Requires="v">
                <p:oleObj spid="_x0000_s229455" name="Equation" r:id="rId4" imgW="2768600" imgH="495300" progId="Equation.3">
                  <p:embed/>
                </p:oleObj>
              </mc:Choice>
              <mc:Fallback>
                <p:oleObj name="Equation" r:id="rId4" imgW="2768600" imgH="4953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463" y="5600700"/>
                        <a:ext cx="40989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9379" name="Object 3"/>
          <p:cNvGraphicFramePr>
            <a:graphicFrameLocks noChangeAspect="1"/>
          </p:cNvGraphicFramePr>
          <p:nvPr/>
        </p:nvGraphicFramePr>
        <p:xfrm>
          <a:off x="428625" y="4419600"/>
          <a:ext cx="1643063" cy="593725"/>
        </p:xfrm>
        <a:graphic>
          <a:graphicData uri="http://schemas.openxmlformats.org/presentationml/2006/ole">
            <mc:AlternateContent xmlns:mc="http://schemas.openxmlformats.org/markup-compatibility/2006">
              <mc:Choice xmlns:v="urn:schemas-microsoft-com:vml" Requires="v">
                <p:oleObj spid="_x0000_s229456" name="Equation" r:id="rId6" imgW="1155700" imgH="393700" progId="Equation.3">
                  <p:embed/>
                </p:oleObj>
              </mc:Choice>
              <mc:Fallback>
                <p:oleObj name="Equation" r:id="rId6" imgW="1155700" imgH="393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4419600"/>
                        <a:ext cx="1643063" cy="59372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9380" name="Object 4"/>
          <p:cNvGraphicFramePr>
            <a:graphicFrameLocks noChangeAspect="1"/>
          </p:cNvGraphicFramePr>
          <p:nvPr/>
        </p:nvGraphicFramePr>
        <p:xfrm>
          <a:off x="1357313" y="5076825"/>
          <a:ext cx="742950" cy="392113"/>
        </p:xfrm>
        <a:graphic>
          <a:graphicData uri="http://schemas.openxmlformats.org/presentationml/2006/ole">
            <mc:AlternateContent xmlns:mc="http://schemas.openxmlformats.org/markup-compatibility/2006">
              <mc:Choice xmlns:v="urn:schemas-microsoft-com:vml" Requires="v">
                <p:oleObj spid="_x0000_s229457" name="Equation" r:id="rId8" imgW="444114" imgH="215713" progId="Equation.3">
                  <p:embed/>
                </p:oleObj>
              </mc:Choice>
              <mc:Fallback>
                <p:oleObj name="Equation" r:id="rId8" imgW="444114" imgH="215713"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7313" y="5076825"/>
                        <a:ext cx="742950" cy="39211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9381" name="Text Box 5"/>
          <p:cNvSpPr txBox="1">
            <a:spLocks noChangeArrowheads="1"/>
          </p:cNvSpPr>
          <p:nvPr/>
        </p:nvSpPr>
        <p:spPr bwMode="auto">
          <a:xfrm>
            <a:off x="165100" y="7812088"/>
            <a:ext cx="6481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spcAft>
                <a:spcPts val="600"/>
              </a:spcAft>
              <a:buFont typeface="Times New Roman" charset="0"/>
              <a:buNone/>
            </a:pPr>
            <a:r>
              <a:rPr lang="en-US" sz="1800" b="1" i="1"/>
              <a:t>A single equation describing the effect of the </a:t>
            </a:r>
            <a:r>
              <a:rPr lang="en-US" sz="1800" b="1" i="1">
                <a:solidFill>
                  <a:srgbClr val="006600"/>
                </a:solidFill>
              </a:rPr>
              <a:t>input</a:t>
            </a:r>
            <a:r>
              <a:rPr lang="en-US" sz="1800" b="1" i="1"/>
              <a:t> on the </a:t>
            </a:r>
            <a:r>
              <a:rPr lang="en-US" sz="1800" b="1" i="1">
                <a:solidFill>
                  <a:srgbClr val="006600"/>
                </a:solidFill>
              </a:rPr>
              <a:t>output</a:t>
            </a:r>
            <a:r>
              <a:rPr lang="en-US" sz="1800" b="1" i="1"/>
              <a:t>.</a:t>
            </a:r>
          </a:p>
        </p:txBody>
      </p:sp>
      <p:graphicFrame>
        <p:nvGraphicFramePr>
          <p:cNvPr id="229382" name="Object 7"/>
          <p:cNvGraphicFramePr>
            <a:graphicFrameLocks noGrp="1" noChangeAspect="1"/>
          </p:cNvGraphicFramePr>
          <p:nvPr>
            <p:ph sz="half" idx="1"/>
          </p:nvPr>
        </p:nvGraphicFramePr>
        <p:xfrm>
          <a:off x="2214563" y="3295650"/>
          <a:ext cx="4264025" cy="528638"/>
        </p:xfrm>
        <a:graphic>
          <a:graphicData uri="http://schemas.openxmlformats.org/presentationml/2006/ole">
            <mc:AlternateContent xmlns:mc="http://schemas.openxmlformats.org/markup-compatibility/2006">
              <mc:Choice xmlns:v="urn:schemas-microsoft-com:vml" Requires="v">
                <p:oleObj spid="_x0000_s229458" name="Equation" r:id="rId10" imgW="3124200" imgH="419100" progId="Equation.3">
                  <p:embed/>
                </p:oleObj>
              </mc:Choice>
              <mc:Fallback>
                <p:oleObj name="Equation" r:id="rId10" imgW="3124200" imgH="419100" progId="Equation.3">
                  <p:embed/>
                  <p:pic>
                    <p:nvPicPr>
                      <p:cNvPr id="0" name="Object 7"/>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4563" y="3295650"/>
                        <a:ext cx="4264025"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3977" name="AutoShape 9"/>
          <p:cNvSpPr>
            <a:spLocks noChangeArrowheads="1"/>
          </p:cNvSpPr>
          <p:nvPr/>
        </p:nvSpPr>
        <p:spPr bwMode="auto">
          <a:xfrm flipV="1">
            <a:off x="3789045" y="2142805"/>
            <a:ext cx="1800225" cy="9890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2">
              <a:lumMod val="60000"/>
              <a:lumOff val="40000"/>
            </a:schemeClr>
          </a:solidFill>
          <a:ln w="9525">
            <a:solidFill>
              <a:schemeClr val="tx1"/>
            </a:solidFill>
            <a:miter lim="800000"/>
            <a:headEnd/>
            <a:tailEnd/>
          </a:ln>
        </p:spPr>
        <p:txBody>
          <a:bodyPr wrap="none" anchor="ctr">
            <a:scene3d>
              <a:camera prst="orthographicFront">
                <a:rot lat="0" lon="0" rev="10800000"/>
              </a:camera>
              <a:lightRig rig="threePt" dir="t"/>
            </a:scene3d>
          </a:bodyPr>
          <a:lstStyle/>
          <a:p>
            <a:pPr algn="just">
              <a:spcBef>
                <a:spcPts val="600"/>
              </a:spcBef>
              <a:spcAft>
                <a:spcPts val="600"/>
              </a:spcAft>
              <a:buFont typeface="Times New Roman" charset="0"/>
              <a:buNone/>
              <a:defRPr/>
            </a:pPr>
            <a:r>
              <a:rPr lang="it-IT" sz="1800" dirty="0" err="1">
                <a:ea typeface="ＭＳ Ｐゴシック" pitchFamily="-108" charset="-128"/>
              </a:rPr>
              <a:t>substituting</a:t>
            </a:r>
            <a:r>
              <a:rPr lang="en-US" sz="1800" dirty="0"/>
              <a:t> </a:t>
            </a:r>
            <a:endParaRPr lang="it-IT" sz="1800" dirty="0"/>
          </a:p>
        </p:txBody>
      </p:sp>
      <p:sp>
        <p:nvSpPr>
          <p:cNvPr id="328714" name="Rectangle 10"/>
          <p:cNvSpPr>
            <a:spLocks noChangeArrowheads="1"/>
          </p:cNvSpPr>
          <p:nvPr/>
        </p:nvSpPr>
        <p:spPr bwMode="auto">
          <a:xfrm>
            <a:off x="4814888" y="3163888"/>
            <a:ext cx="400050" cy="989012"/>
          </a:xfrm>
          <a:prstGeom prst="rect">
            <a:avLst/>
          </a:prstGeom>
          <a:solidFill>
            <a:schemeClr val="accent1">
              <a:lumMod val="25000"/>
              <a:alpha val="30000"/>
            </a:schemeClr>
          </a:solidFill>
          <a:ln w="9525">
            <a:solidFill>
              <a:schemeClr val="tx1"/>
            </a:solidFill>
            <a:miter lim="800000"/>
            <a:headEnd/>
            <a:tailEnd/>
          </a:ln>
        </p:spPr>
        <p:txBody>
          <a:bodyPr wrap="none" anchor="ctr"/>
          <a:lstStyle/>
          <a:p>
            <a:pPr>
              <a:spcBef>
                <a:spcPts val="600"/>
              </a:spcBef>
              <a:spcAft>
                <a:spcPts val="600"/>
              </a:spcAft>
              <a:buFont typeface="Times New Roman" charset="0"/>
              <a:buNone/>
              <a:defRPr/>
            </a:pPr>
            <a:endParaRPr lang="it-IT" sz="1800">
              <a:latin typeface="Times New Roman" pitchFamily="18" charset="0"/>
              <a:ea typeface="ＭＳ Ｐゴシック" pitchFamily="-108" charset="-128"/>
              <a:cs typeface="+mn-cs"/>
            </a:endParaRPr>
          </a:p>
        </p:txBody>
      </p:sp>
      <p:sp>
        <p:nvSpPr>
          <p:cNvPr id="229385" name="Rectangle 11"/>
          <p:cNvSpPr>
            <a:spLocks noChangeArrowheads="1"/>
          </p:cNvSpPr>
          <p:nvPr/>
        </p:nvSpPr>
        <p:spPr bwMode="auto">
          <a:xfrm>
            <a:off x="3028950" y="3163888"/>
            <a:ext cx="400050" cy="966787"/>
          </a:xfrm>
          <a:prstGeom prst="rect">
            <a:avLst/>
          </a:prstGeom>
          <a:solidFill>
            <a:srgbClr val="669900">
              <a:alpha val="47842"/>
            </a:srgbClr>
          </a:solidFill>
          <a:ln w="9525">
            <a:solidFill>
              <a:schemeClr val="tx1"/>
            </a:solidFill>
            <a:miter lim="800000"/>
            <a:headEnd/>
            <a:tailEnd/>
          </a:ln>
        </p:spPr>
        <p:txBody>
          <a:bodyPr wrap="none" anchor="ctr"/>
          <a:lstStyle/>
          <a:p>
            <a:pPr>
              <a:spcBef>
                <a:spcPts val="600"/>
              </a:spcBef>
              <a:spcAft>
                <a:spcPts val="600"/>
              </a:spcAft>
              <a:buFont typeface="Times New Roman" charset="0"/>
              <a:buNone/>
            </a:pPr>
            <a:endParaRPr lang="it-IT" sz="1800"/>
          </a:p>
        </p:txBody>
      </p:sp>
      <p:sp>
        <p:nvSpPr>
          <p:cNvPr id="328716" name="Text Box 12"/>
          <p:cNvSpPr txBox="1">
            <a:spLocks noChangeArrowheads="1"/>
          </p:cNvSpPr>
          <p:nvPr/>
        </p:nvSpPr>
        <p:spPr bwMode="auto">
          <a:xfrm>
            <a:off x="188913" y="5651500"/>
            <a:ext cx="1198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spcAft>
                <a:spcPts val="600"/>
              </a:spcAft>
              <a:buFont typeface="Times New Roman" charset="0"/>
              <a:buNone/>
            </a:pPr>
            <a:r>
              <a:rPr lang="en-US" sz="1800"/>
              <a:t>Finally,</a:t>
            </a:r>
          </a:p>
        </p:txBody>
      </p:sp>
      <p:sp>
        <p:nvSpPr>
          <p:cNvPr id="61457" name="Rectangle 21"/>
          <p:cNvSpPr>
            <a:spLocks noGrp="1" noChangeArrowheads="1"/>
          </p:cNvSpPr>
          <p:nvPr>
            <p:ph type="title"/>
          </p:nvPr>
        </p:nvSpPr>
        <p:spPr>
          <a:xfrm>
            <a:off x="0" y="366713"/>
            <a:ext cx="6858000" cy="941387"/>
          </a:xfrm>
        </p:spPr>
        <p:txBody>
          <a:bodyPr/>
          <a:lstStyle/>
          <a:p>
            <a:pPr eaLnBrk="1" hangingPunct="1">
              <a:defRPr/>
            </a:pPr>
            <a:r>
              <a:rPr lang="en-US" sz="2400" b="1" dirty="0">
                <a:solidFill>
                  <a:schemeClr val="tx1"/>
                </a:solidFill>
                <a:latin typeface="Arial" charset="0"/>
              </a:rPr>
              <a:t>Example </a:t>
            </a:r>
            <a:r>
              <a:rPr lang="en-US" sz="2400" b="1" dirty="0" smtClean="0">
                <a:solidFill>
                  <a:schemeClr val="tx1"/>
                </a:solidFill>
                <a:latin typeface="Arial" charset="0"/>
              </a:rPr>
              <a:t>No.7 </a:t>
            </a:r>
            <a:r>
              <a:rPr lang="en-US" sz="2400" b="1" dirty="0">
                <a:solidFill>
                  <a:schemeClr val="tx1"/>
                </a:solidFill>
                <a:latin typeface="Arial" charset="0"/>
              </a:rPr>
              <a:t>– Two (Non-interacting) Tanks</a:t>
            </a:r>
            <a:br>
              <a:rPr lang="en-US" sz="2400" b="1" dirty="0">
                <a:solidFill>
                  <a:schemeClr val="tx1"/>
                </a:solidFill>
                <a:latin typeface="Arial" charset="0"/>
              </a:rPr>
            </a:br>
            <a:r>
              <a:rPr lang="en-US" sz="3200" b="1" dirty="0">
                <a:latin typeface="Arial" charset="0"/>
              </a:rPr>
              <a:t> </a:t>
            </a:r>
            <a:r>
              <a:rPr lang="en-US" b="1" dirty="0">
                <a:solidFill>
                  <a:srgbClr val="FF0000"/>
                </a:solidFill>
                <a:latin typeface="Arial" charset="0"/>
              </a:rPr>
              <a:t>Input-Output Model</a:t>
            </a:r>
          </a:p>
        </p:txBody>
      </p:sp>
      <p:sp>
        <p:nvSpPr>
          <p:cNvPr id="229388" name="Text Box 23"/>
          <p:cNvSpPr txBox="1">
            <a:spLocks noChangeArrowheads="1"/>
          </p:cNvSpPr>
          <p:nvPr/>
        </p:nvSpPr>
        <p:spPr bwMode="auto">
          <a:xfrm>
            <a:off x="192088" y="8493125"/>
            <a:ext cx="6400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en-US" sz="1200">
                <a:solidFill>
                  <a:srgbClr val="6699FF"/>
                </a:solidFill>
              </a:rPr>
              <a:t>Introduction to Process Control			Romagnoli &amp; Palazoglu</a:t>
            </a:r>
          </a:p>
        </p:txBody>
      </p:sp>
      <p:sp>
        <p:nvSpPr>
          <p:cNvPr id="229389" name="Rectangle 11"/>
          <p:cNvSpPr>
            <a:spLocks noChangeArrowheads="1"/>
          </p:cNvSpPr>
          <p:nvPr/>
        </p:nvSpPr>
        <p:spPr bwMode="auto">
          <a:xfrm>
            <a:off x="2243138" y="3163888"/>
            <a:ext cx="400050" cy="966787"/>
          </a:xfrm>
          <a:prstGeom prst="rect">
            <a:avLst/>
          </a:prstGeom>
          <a:solidFill>
            <a:srgbClr val="FF6600">
              <a:alpha val="47842"/>
            </a:srgbClr>
          </a:solidFill>
          <a:ln w="9525">
            <a:solidFill>
              <a:schemeClr val="tx1"/>
            </a:solidFill>
            <a:miter lim="800000"/>
            <a:headEnd/>
            <a:tailEnd/>
          </a:ln>
        </p:spPr>
        <p:txBody>
          <a:bodyPr wrap="none" anchor="ctr"/>
          <a:lstStyle/>
          <a:p>
            <a:pPr>
              <a:spcBef>
                <a:spcPts val="600"/>
              </a:spcBef>
              <a:spcAft>
                <a:spcPts val="600"/>
              </a:spcAft>
              <a:buFont typeface="Times New Roman" charset="0"/>
              <a:buNone/>
            </a:pPr>
            <a:endParaRPr lang="it-IT" sz="1800"/>
          </a:p>
        </p:txBody>
      </p:sp>
      <p:sp>
        <p:nvSpPr>
          <p:cNvPr id="229390" name="Rectangle 11"/>
          <p:cNvSpPr>
            <a:spLocks noChangeArrowheads="1"/>
          </p:cNvSpPr>
          <p:nvPr/>
        </p:nvSpPr>
        <p:spPr bwMode="auto">
          <a:xfrm>
            <a:off x="3786188" y="3163888"/>
            <a:ext cx="400050" cy="966787"/>
          </a:xfrm>
          <a:prstGeom prst="rect">
            <a:avLst/>
          </a:prstGeom>
          <a:solidFill>
            <a:srgbClr val="FF6600">
              <a:alpha val="47842"/>
            </a:srgbClr>
          </a:solidFill>
          <a:ln w="9525">
            <a:solidFill>
              <a:schemeClr val="tx1"/>
            </a:solidFill>
            <a:miter lim="800000"/>
            <a:headEnd/>
            <a:tailEnd/>
          </a:ln>
        </p:spPr>
        <p:txBody>
          <a:bodyPr wrap="none" anchor="ctr"/>
          <a:lstStyle/>
          <a:p>
            <a:pPr>
              <a:spcBef>
                <a:spcPts val="600"/>
              </a:spcBef>
              <a:spcAft>
                <a:spcPts val="600"/>
              </a:spcAft>
              <a:buFont typeface="Times New Roman" charset="0"/>
              <a:buNone/>
            </a:pPr>
            <a:endParaRPr lang="it-IT" sz="1800"/>
          </a:p>
        </p:txBody>
      </p:sp>
      <p:sp>
        <p:nvSpPr>
          <p:cNvPr id="229391" name="Rectangle 11"/>
          <p:cNvSpPr>
            <a:spLocks noChangeArrowheads="1"/>
          </p:cNvSpPr>
          <p:nvPr/>
        </p:nvSpPr>
        <p:spPr bwMode="auto">
          <a:xfrm>
            <a:off x="6072188" y="3163888"/>
            <a:ext cx="400050" cy="966787"/>
          </a:xfrm>
          <a:prstGeom prst="rect">
            <a:avLst/>
          </a:prstGeom>
          <a:solidFill>
            <a:srgbClr val="FF6600">
              <a:alpha val="47842"/>
            </a:srgbClr>
          </a:solidFill>
          <a:ln w="9525">
            <a:solidFill>
              <a:schemeClr val="tx1"/>
            </a:solidFill>
            <a:miter lim="800000"/>
            <a:headEnd/>
            <a:tailEnd/>
          </a:ln>
        </p:spPr>
        <p:txBody>
          <a:bodyPr wrap="none" anchor="ctr"/>
          <a:lstStyle/>
          <a:p>
            <a:pPr>
              <a:spcBef>
                <a:spcPts val="600"/>
              </a:spcBef>
              <a:spcAft>
                <a:spcPts val="600"/>
              </a:spcAft>
              <a:buFont typeface="Times New Roman" charset="0"/>
              <a:buNone/>
            </a:pPr>
            <a:endParaRPr lang="it-IT" sz="1800"/>
          </a:p>
        </p:txBody>
      </p:sp>
      <p:sp>
        <p:nvSpPr>
          <p:cNvPr id="29" name="AutoShape 9"/>
          <p:cNvSpPr>
            <a:spLocks noChangeArrowheads="1"/>
          </p:cNvSpPr>
          <p:nvPr/>
        </p:nvSpPr>
        <p:spPr bwMode="auto">
          <a:xfrm>
            <a:off x="2152650" y="4216400"/>
            <a:ext cx="1636713" cy="9890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solidFill>
              <a:schemeClr val="tx1"/>
            </a:solidFill>
            <a:miter lim="800000"/>
            <a:headEnd/>
            <a:tailEnd/>
          </a:ln>
        </p:spPr>
        <p:txBody>
          <a:bodyPr wrap="none" anchor="ctr"/>
          <a:lstStyle/>
          <a:p>
            <a:pPr algn="just">
              <a:spcBef>
                <a:spcPts val="600"/>
              </a:spcBef>
              <a:spcAft>
                <a:spcPts val="600"/>
              </a:spcAft>
              <a:buFont typeface="Times New Roman" charset="0"/>
              <a:buNone/>
              <a:defRPr/>
            </a:pPr>
            <a:r>
              <a:rPr lang="it-IT" sz="1800" dirty="0" err="1">
                <a:latin typeface="+mn-lt"/>
                <a:ea typeface="ＭＳ Ｐゴシック" pitchFamily="-108" charset="-128"/>
                <a:cs typeface="+mn-cs"/>
              </a:rPr>
              <a:t>substituting</a:t>
            </a:r>
            <a:endParaRPr lang="it-IT" sz="1800" dirty="0">
              <a:latin typeface="+mn-lt"/>
              <a:ea typeface="ＭＳ Ｐゴシック" pitchFamily="-108" charset="-128"/>
              <a:cs typeface="+mn-cs"/>
            </a:endParaRPr>
          </a:p>
        </p:txBody>
      </p:sp>
      <p:grpSp>
        <p:nvGrpSpPr>
          <p:cNvPr id="229393" name="Gruppo 1"/>
          <p:cNvGrpSpPr>
            <a:grpSpLocks/>
          </p:cNvGrpSpPr>
          <p:nvPr/>
        </p:nvGrpSpPr>
        <p:grpSpPr bwMode="auto">
          <a:xfrm>
            <a:off x="2503488" y="1331913"/>
            <a:ext cx="1774825" cy="989012"/>
            <a:chOff x="428625" y="1868488"/>
            <a:chExt cx="1774825" cy="989012"/>
          </a:xfrm>
        </p:grpSpPr>
        <p:graphicFrame>
          <p:nvGraphicFramePr>
            <p:cNvPr id="229403" name="Object 24"/>
            <p:cNvGraphicFramePr>
              <a:graphicFrameLocks noChangeAspect="1"/>
            </p:cNvGraphicFramePr>
            <p:nvPr/>
          </p:nvGraphicFramePr>
          <p:xfrm>
            <a:off x="428625" y="2000250"/>
            <a:ext cx="1774825" cy="577850"/>
          </p:xfrm>
          <a:graphic>
            <a:graphicData uri="http://schemas.openxmlformats.org/presentationml/2006/ole">
              <mc:AlternateContent xmlns:mc="http://schemas.openxmlformats.org/markup-compatibility/2006">
                <mc:Choice xmlns:v="urn:schemas-microsoft-com:vml" Requires="v">
                  <p:oleObj spid="_x0000_s229459" name="Equation" r:id="rId12" imgW="1117115" imgH="393529" progId="Equation.3">
                    <p:embed/>
                  </p:oleObj>
                </mc:Choice>
                <mc:Fallback>
                  <p:oleObj name="Equation" r:id="rId12" imgW="1117115" imgH="393529" progId="Equation.3">
                    <p:embed/>
                    <p:pic>
                      <p:nvPicPr>
                        <p:cNvPr id="0"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625" y="2000250"/>
                          <a:ext cx="1774825" cy="5778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1" name="Rectangle 10"/>
            <p:cNvSpPr>
              <a:spLocks noChangeArrowheads="1"/>
            </p:cNvSpPr>
            <p:nvPr/>
          </p:nvSpPr>
          <p:spPr bwMode="auto">
            <a:xfrm>
              <a:off x="1214437" y="1868488"/>
              <a:ext cx="400050" cy="989012"/>
            </a:xfrm>
            <a:prstGeom prst="rect">
              <a:avLst/>
            </a:prstGeom>
            <a:solidFill>
              <a:schemeClr val="accent1">
                <a:lumMod val="25000"/>
                <a:alpha val="30000"/>
              </a:schemeClr>
            </a:solidFill>
            <a:ln w="9525">
              <a:solidFill>
                <a:schemeClr val="tx1"/>
              </a:solidFill>
              <a:miter lim="800000"/>
              <a:headEnd/>
              <a:tailEnd/>
            </a:ln>
          </p:spPr>
          <p:txBody>
            <a:bodyPr wrap="none" anchor="ctr"/>
            <a:lstStyle/>
            <a:p>
              <a:pPr>
                <a:spcBef>
                  <a:spcPts val="600"/>
                </a:spcBef>
                <a:spcAft>
                  <a:spcPts val="600"/>
                </a:spcAft>
                <a:buFont typeface="Times New Roman" charset="0"/>
                <a:buNone/>
                <a:defRPr/>
              </a:pPr>
              <a:endParaRPr lang="it-IT" sz="1800">
                <a:latin typeface="Times New Roman" pitchFamily="18" charset="0"/>
                <a:ea typeface="ＭＳ Ｐゴシック" pitchFamily="-108" charset="-128"/>
                <a:cs typeface="+mn-cs"/>
              </a:endParaRPr>
            </a:p>
          </p:txBody>
        </p:sp>
      </p:grpSp>
      <p:sp>
        <p:nvSpPr>
          <p:cNvPr id="229394" name="Callout con freccia in giù 3"/>
          <p:cNvSpPr>
            <a:spLocks noChangeArrowheads="1"/>
          </p:cNvSpPr>
          <p:nvPr/>
        </p:nvSpPr>
        <p:spPr bwMode="auto">
          <a:xfrm>
            <a:off x="1409700" y="2151063"/>
            <a:ext cx="1800225" cy="806450"/>
          </a:xfrm>
          <a:prstGeom prst="downArrowCallout">
            <a:avLst>
              <a:gd name="adj1" fmla="val 41091"/>
              <a:gd name="adj2" fmla="val 98903"/>
              <a:gd name="adj3" fmla="val 28921"/>
              <a:gd name="adj4" fmla="val 54551"/>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p>
            <a:pPr algn="ctr" eaLnBrk="0" hangingPunct="0">
              <a:spcBef>
                <a:spcPts val="600"/>
              </a:spcBef>
              <a:spcAft>
                <a:spcPts val="600"/>
              </a:spcAft>
              <a:buFont typeface="Times New Roman" charset="0"/>
              <a:buNone/>
            </a:pPr>
            <a:r>
              <a:rPr lang="en-US" sz="2000"/>
              <a:t>differenziating</a:t>
            </a:r>
            <a:endParaRPr lang="it-IT" sz="2000"/>
          </a:p>
        </p:txBody>
      </p:sp>
      <p:grpSp>
        <p:nvGrpSpPr>
          <p:cNvPr id="2" name="Gruppo 1"/>
          <p:cNvGrpSpPr>
            <a:grpSpLocks/>
          </p:cNvGrpSpPr>
          <p:nvPr/>
        </p:nvGrpSpPr>
        <p:grpSpPr bwMode="auto">
          <a:xfrm>
            <a:off x="192088" y="6372225"/>
            <a:ext cx="6462712" cy="1439863"/>
            <a:chOff x="192413" y="6372225"/>
            <a:chExt cx="6462300" cy="1440180"/>
          </a:xfrm>
        </p:grpSpPr>
        <p:sp>
          <p:nvSpPr>
            <p:cNvPr id="229397" name="Rectangle 20"/>
            <p:cNvSpPr>
              <a:spLocks noChangeArrowheads="1"/>
            </p:cNvSpPr>
            <p:nvPr/>
          </p:nvSpPr>
          <p:spPr bwMode="auto">
            <a:xfrm>
              <a:off x="1028700" y="6372225"/>
              <a:ext cx="4686300" cy="1422400"/>
            </a:xfrm>
            <a:prstGeom prst="rect">
              <a:avLst/>
            </a:prstGeom>
            <a:solidFill>
              <a:srgbClr val="0033CC">
                <a:alpha val="20000"/>
              </a:srgbClr>
            </a:solidFill>
            <a:ln w="38100">
              <a:solidFill>
                <a:schemeClr val="tx1"/>
              </a:solidFill>
              <a:miter lim="800000"/>
              <a:headEnd/>
              <a:tailEnd/>
            </a:ln>
          </p:spPr>
          <p:txBody>
            <a:bodyPr wrap="none" anchor="ctr"/>
            <a:lstStyle/>
            <a:p>
              <a:pPr>
                <a:spcBef>
                  <a:spcPts val="600"/>
                </a:spcBef>
                <a:spcAft>
                  <a:spcPts val="600"/>
                </a:spcAft>
                <a:buFont typeface="Times New Roman" charset="0"/>
                <a:buNone/>
              </a:pPr>
              <a:endParaRPr lang="it-IT" sz="1800"/>
            </a:p>
          </p:txBody>
        </p:sp>
        <p:sp>
          <p:nvSpPr>
            <p:cNvPr id="229398" name="Line 13"/>
            <p:cNvSpPr>
              <a:spLocks noChangeShapeType="1"/>
            </p:cNvSpPr>
            <p:nvPr/>
          </p:nvSpPr>
          <p:spPr bwMode="auto">
            <a:xfrm>
              <a:off x="514350" y="7083425"/>
              <a:ext cx="5143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9399" name="Line 14"/>
            <p:cNvSpPr>
              <a:spLocks noChangeShapeType="1"/>
            </p:cNvSpPr>
            <p:nvPr/>
          </p:nvSpPr>
          <p:spPr bwMode="auto">
            <a:xfrm>
              <a:off x="5715000" y="7083425"/>
              <a:ext cx="5143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8719" name="Text Box 15"/>
            <p:cNvSpPr txBox="1">
              <a:spLocks noChangeArrowheads="1"/>
            </p:cNvSpPr>
            <p:nvPr/>
          </p:nvSpPr>
          <p:spPr bwMode="auto">
            <a:xfrm>
              <a:off x="192413" y="6661214"/>
              <a:ext cx="715916" cy="369969"/>
            </a:xfrm>
            <a:prstGeom prst="rect">
              <a:avLst/>
            </a:prstGeom>
            <a:noFill/>
            <a:ln w="9525" algn="ctr">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a:defRPr sz="2000">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eaLnBrk="0" hangingPunct="0">
                <a:defRPr sz="1400">
                  <a:solidFill>
                    <a:schemeClr val="tx1"/>
                  </a:solidFill>
                  <a:latin typeface="Arial" charset="0"/>
                  <a:ea typeface="ＭＳ Ｐゴシック" charset="0"/>
                </a:defRPr>
              </a:lvl6pPr>
              <a:lvl7pPr eaLnBrk="0" hangingPunct="0">
                <a:defRPr sz="1400">
                  <a:solidFill>
                    <a:schemeClr val="tx1"/>
                  </a:solidFill>
                  <a:latin typeface="Arial" charset="0"/>
                  <a:ea typeface="ＭＳ Ｐゴシック" charset="0"/>
                </a:defRPr>
              </a:lvl7pPr>
              <a:lvl8pPr eaLnBrk="0" hangingPunct="0">
                <a:defRPr sz="1400">
                  <a:solidFill>
                    <a:schemeClr val="tx1"/>
                  </a:solidFill>
                  <a:latin typeface="Arial" charset="0"/>
                  <a:ea typeface="ＭＳ Ｐゴシック" charset="0"/>
                </a:defRPr>
              </a:lvl8pPr>
              <a:lvl9pPr eaLnBrk="0" hangingPunct="0">
                <a:defRPr sz="1400">
                  <a:solidFill>
                    <a:schemeClr val="tx1"/>
                  </a:solidFill>
                  <a:latin typeface="Arial" charset="0"/>
                  <a:ea typeface="ＭＳ Ｐゴシック" charset="0"/>
                </a:defRPr>
              </a:lvl9pPr>
            </a:lstStyle>
            <a:p>
              <a:pPr algn="just">
                <a:spcBef>
                  <a:spcPct val="50000"/>
                </a:spcBef>
                <a:spcAft>
                  <a:spcPts val="600"/>
                </a:spcAft>
                <a:buFont typeface="Times New Roman" charset="0"/>
                <a:buNone/>
                <a:defRPr/>
              </a:pPr>
              <a:r>
                <a:rPr lang="en-US" sz="1800" b="1" i="1" smtClean="0">
                  <a:effectLst>
                    <a:outerShdw blurRad="38100" dist="38100" dir="2700000" algn="tl">
                      <a:srgbClr val="DDDDDD"/>
                    </a:outerShdw>
                  </a:effectLst>
                </a:rPr>
                <a:t>m(t)</a:t>
              </a:r>
            </a:p>
          </p:txBody>
        </p:sp>
        <p:sp>
          <p:nvSpPr>
            <p:cNvPr id="328720" name="Text Box 16"/>
            <p:cNvSpPr txBox="1">
              <a:spLocks noChangeArrowheads="1"/>
            </p:cNvSpPr>
            <p:nvPr/>
          </p:nvSpPr>
          <p:spPr bwMode="auto">
            <a:xfrm>
              <a:off x="5814980" y="6619930"/>
              <a:ext cx="839733" cy="593856"/>
            </a:xfrm>
            <a:prstGeom prst="rect">
              <a:avLst/>
            </a:prstGeom>
            <a:noFill/>
            <a:ln w="9525" algn="ctr">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a:defRPr sz="2000">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eaLnBrk="0" hangingPunct="0">
                <a:defRPr sz="1400">
                  <a:solidFill>
                    <a:schemeClr val="tx1"/>
                  </a:solidFill>
                  <a:latin typeface="Arial" charset="0"/>
                  <a:ea typeface="ＭＳ Ｐゴシック" charset="0"/>
                </a:defRPr>
              </a:lvl6pPr>
              <a:lvl7pPr eaLnBrk="0" hangingPunct="0">
                <a:defRPr sz="1400">
                  <a:solidFill>
                    <a:schemeClr val="tx1"/>
                  </a:solidFill>
                  <a:latin typeface="Arial" charset="0"/>
                  <a:ea typeface="ＭＳ Ｐゴシック" charset="0"/>
                </a:defRPr>
              </a:lvl7pPr>
              <a:lvl8pPr eaLnBrk="0" hangingPunct="0">
                <a:defRPr sz="1400">
                  <a:solidFill>
                    <a:schemeClr val="tx1"/>
                  </a:solidFill>
                  <a:latin typeface="Arial" charset="0"/>
                  <a:ea typeface="ＭＳ Ｐゴシック" charset="0"/>
                </a:defRPr>
              </a:lvl8pPr>
              <a:lvl9pPr eaLnBrk="0" hangingPunct="0">
                <a:defRPr sz="1400">
                  <a:solidFill>
                    <a:schemeClr val="tx1"/>
                  </a:solidFill>
                  <a:latin typeface="Arial" charset="0"/>
                  <a:ea typeface="ＭＳ Ｐゴシック" charset="0"/>
                </a:defRPr>
              </a:lvl9pPr>
            </a:lstStyle>
            <a:p>
              <a:pPr algn="just">
                <a:spcBef>
                  <a:spcPct val="50000"/>
                </a:spcBef>
                <a:spcAft>
                  <a:spcPts val="600"/>
                </a:spcAft>
                <a:buFont typeface="Times New Roman" charset="0"/>
                <a:buNone/>
                <a:defRPr/>
              </a:pPr>
              <a:r>
                <a:rPr lang="en-US" sz="1800" b="1" i="1" smtClean="0">
                  <a:effectLst>
                    <a:outerShdw blurRad="38100" dist="38100" dir="2700000" algn="tl">
                      <a:srgbClr val="DDDDDD"/>
                    </a:outerShdw>
                  </a:effectLst>
                </a:rPr>
                <a:t>y(t)</a:t>
              </a:r>
            </a:p>
          </p:txBody>
        </p:sp>
        <p:graphicFrame>
          <p:nvGraphicFramePr>
            <p:cNvPr id="229402" name="Object 2"/>
            <p:cNvGraphicFramePr>
              <a:graphicFrameLocks noChangeAspect="1"/>
            </p:cNvGraphicFramePr>
            <p:nvPr/>
          </p:nvGraphicFramePr>
          <p:xfrm>
            <a:off x="1352369" y="6372225"/>
            <a:ext cx="3876856" cy="1440180"/>
          </p:xfrm>
          <a:graphic>
            <a:graphicData uri="http://schemas.openxmlformats.org/presentationml/2006/ole">
              <mc:AlternateContent xmlns:mc="http://schemas.openxmlformats.org/markup-compatibility/2006">
                <mc:Choice xmlns:v="urn:schemas-microsoft-com:vml" Requires="v">
                  <p:oleObj spid="_x0000_s229460" name="Equation" r:id="rId14" imgW="2324100" imgH="863600" progId="Equation.3">
                    <p:embed/>
                  </p:oleObj>
                </mc:Choice>
                <mc:Fallback>
                  <p:oleObj name="Equation" r:id="rId14" imgW="2324100" imgH="863600" progId="Equation.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52369" y="6372225"/>
                          <a:ext cx="3876856"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29396" name="Avanti o successivo 29">
            <a:hlinkClick r:id="rId16" action="ppaction://hlinksldjump" highlightClick="1">
              <a:snd r:embed="rId17" name="Clic"/>
            </a:hlinkClick>
          </p:cNvPr>
          <p:cNvSpPr>
            <a:spLocks noChangeArrowheads="1"/>
          </p:cNvSpPr>
          <p:nvPr/>
        </p:nvSpPr>
        <p:spPr bwMode="auto">
          <a:xfrm>
            <a:off x="3068638" y="8461375"/>
            <a:ext cx="719137" cy="450850"/>
          </a:xfrm>
          <a:prstGeom prst="actionButtonForwardNext">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p>
            <a:pPr algn="ctr" eaLnBrk="0" hangingPunct="0"/>
            <a:endParaRPr lang="it-IT" sz="2000" b="1">
              <a:solidFill>
                <a:srgbClr val="006600"/>
              </a:solidFill>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87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3200" dirty="0" err="1" smtClean="0"/>
              <a:t>Validation</a:t>
            </a:r>
            <a:endParaRPr lang="it-IT" sz="3200" dirty="0"/>
          </a:p>
        </p:txBody>
      </p:sp>
      <p:sp>
        <p:nvSpPr>
          <p:cNvPr id="34818"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F3C258-C7AF-DB44-8C84-2B881680BF8F}" type="slidenum">
              <a:rPr lang="it-IT" sz="1400"/>
              <a:pPr eaLnBrk="1" hangingPunct="1"/>
              <a:t>11</a:t>
            </a:fld>
            <a:endParaRPr lang="it-IT" sz="1400"/>
          </a:p>
        </p:txBody>
      </p:sp>
      <p:sp>
        <p:nvSpPr>
          <p:cNvPr id="34819" name="CasellaDiTesto 3"/>
          <p:cNvSpPr txBox="1">
            <a:spLocks noChangeArrowheads="1"/>
          </p:cNvSpPr>
          <p:nvPr/>
        </p:nvSpPr>
        <p:spPr bwMode="auto">
          <a:xfrm>
            <a:off x="188913" y="2051050"/>
            <a:ext cx="64801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In modeling and simulation, the process of determining the degree to which a model or simulation is an accurate representation of the real world from the perspective of the intended uses of the model or simulation.</a:t>
            </a:r>
            <a:endParaRPr lang="it-IT" sz="2800">
              <a:cs typeface="Times New Roman" charset="0"/>
            </a:endParaRPr>
          </a:p>
        </p:txBody>
      </p:sp>
      <p:sp>
        <p:nvSpPr>
          <p:cNvPr id="34820" name="CasellaDiTesto 4"/>
          <p:cNvSpPr txBox="1">
            <a:spLocks noChangeArrowheads="1"/>
          </p:cNvSpPr>
          <p:nvPr/>
        </p:nvSpPr>
        <p:spPr bwMode="auto">
          <a:xfrm>
            <a:off x="1628775" y="7812088"/>
            <a:ext cx="467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cs typeface="Times New Roman" charset="0"/>
              </a:rPr>
              <a:t>From </a:t>
            </a:r>
            <a:r>
              <a:rPr lang="it-IT" sz="1800">
                <a:solidFill>
                  <a:srgbClr val="0000FF"/>
                </a:solidFill>
                <a:cs typeface="Times New Roman" charset="0"/>
                <a:sym typeface="Webdings" charset="0"/>
              </a:rPr>
              <a:t></a:t>
            </a:r>
            <a:endParaRPr lang="it-IT" sz="1800">
              <a:solidFill>
                <a:srgbClr val="0000FF"/>
              </a:solidFill>
              <a:cs typeface="Times New Roman" charset="0"/>
            </a:endParaRPr>
          </a:p>
          <a:p>
            <a:pPr eaLnBrk="1" hangingPunct="1"/>
            <a:r>
              <a:rPr lang="it-IT" sz="1800">
                <a:cs typeface="Times New Roman" charset="0"/>
                <a:hlinkClick r:id="rId2"/>
              </a:rPr>
              <a:t>http://www.thefreedictionary.com</a:t>
            </a:r>
            <a:r>
              <a:rPr lang="it-IT" sz="1800">
                <a:cs typeface="Times New Roman" charset="0"/>
              </a:rPr>
              <a:t>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fi-FI" sz="3200" dirty="0" smtClean="0"/>
              <a:t>Mathematical </a:t>
            </a:r>
            <a:r>
              <a:rPr lang="fi-FI" sz="3200" dirty="0" err="1" smtClean="0"/>
              <a:t>Models</a:t>
            </a:r>
            <a:r>
              <a:rPr lang="fi-FI" sz="3200" dirty="0" smtClean="0"/>
              <a:t/>
            </a:r>
            <a:br>
              <a:rPr lang="fi-FI" sz="3200" dirty="0" smtClean="0"/>
            </a:br>
            <a:r>
              <a:rPr lang="fi-FI" sz="3200" dirty="0" smtClean="0"/>
              <a:t>4th </a:t>
            </a:r>
            <a:r>
              <a:rPr lang="fi-FI" sz="3200" dirty="0" err="1" smtClean="0"/>
              <a:t>classification</a:t>
            </a:r>
            <a:endParaRPr lang="it-IT" sz="3200" dirty="0">
              <a:solidFill>
                <a:srgbClr val="A50021"/>
              </a:solidFill>
            </a:endParaRPr>
          </a:p>
        </p:txBody>
      </p:sp>
      <p:sp>
        <p:nvSpPr>
          <p:cNvPr id="91139" name="Rectangle 3"/>
          <p:cNvSpPr>
            <a:spLocks noChangeArrowheads="1"/>
          </p:cNvSpPr>
          <p:nvPr/>
        </p:nvSpPr>
        <p:spPr bwMode="auto">
          <a:xfrm>
            <a:off x="188913" y="1781175"/>
            <a:ext cx="64801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7675" algn="ctr" eaLnBrk="0" hangingPunct="0">
              <a:spcBef>
                <a:spcPct val="50000"/>
              </a:spcBef>
              <a:spcAft>
                <a:spcPts val="500"/>
              </a:spcAft>
              <a:buClr>
                <a:srgbClr val="00FF00"/>
              </a:buClr>
              <a:buFont typeface="Times New Roman" charset="0"/>
              <a:buNone/>
              <a:defRPr/>
            </a:pPr>
            <a:r>
              <a:rPr lang="en-US" dirty="0"/>
              <a:t>(based on the type of description adopted for </a:t>
            </a:r>
            <a:r>
              <a:rPr lang="en-US" b="1" dirty="0">
                <a:solidFill>
                  <a:srgbClr val="006600"/>
                </a:solidFill>
              </a:rPr>
              <a:t>time</a:t>
            </a:r>
            <a:r>
              <a:rPr lang="en-US" dirty="0">
                <a:solidFill>
                  <a:srgbClr val="006600"/>
                </a:solidFill>
              </a:rPr>
              <a:t> </a:t>
            </a:r>
            <a:br>
              <a:rPr lang="en-US" dirty="0">
                <a:solidFill>
                  <a:srgbClr val="006600"/>
                </a:solidFill>
              </a:rPr>
            </a:br>
            <a:r>
              <a:rPr lang="en-US" dirty="0"/>
              <a:t>as the independent variable)</a:t>
            </a:r>
            <a:endParaRPr lang="en-US" sz="1800" dirty="0"/>
          </a:p>
          <a:p>
            <a:pPr eaLnBrk="0" hangingPunct="0">
              <a:spcBef>
                <a:spcPct val="50000"/>
              </a:spcBef>
              <a:spcAft>
                <a:spcPts val="500"/>
              </a:spcAft>
              <a:buClr>
                <a:srgbClr val="00FF00"/>
              </a:buClr>
              <a:buFont typeface="Times New Roman" charset="0"/>
              <a:buNone/>
              <a:defRPr/>
            </a:pPr>
            <a:r>
              <a:rPr lang="en-US" sz="3600" dirty="0">
                <a:sym typeface="Wingdings" charset="0"/>
              </a:rPr>
              <a:t> </a:t>
            </a:r>
            <a:r>
              <a:rPr lang="en-US" dirty="0"/>
              <a:t>VALID for </a:t>
            </a:r>
            <a:r>
              <a:rPr lang="en-US" b="1" dirty="0">
                <a:solidFill>
                  <a:srgbClr val="006600"/>
                </a:solidFill>
              </a:rPr>
              <a:t>DYNAMICAL SYSTEMS </a:t>
            </a:r>
            <a:r>
              <a:rPr lang="en-US" dirty="0"/>
              <a:t>only </a:t>
            </a:r>
          </a:p>
          <a:p>
            <a:pPr indent="447675" algn="just" eaLnBrk="0" hangingPunct="0">
              <a:spcBef>
                <a:spcPct val="50000"/>
              </a:spcBef>
              <a:spcAft>
                <a:spcPts val="500"/>
              </a:spcAft>
              <a:buClr>
                <a:srgbClr val="00FF00"/>
              </a:buClr>
              <a:buFont typeface="Times New Roman" charset="0"/>
              <a:buNone/>
              <a:defRPr/>
            </a:pPr>
            <a:endParaRPr lang="en-US" dirty="0"/>
          </a:p>
          <a:p>
            <a:pPr marL="536575" eaLnBrk="0" hangingPunct="0">
              <a:spcBef>
                <a:spcPct val="20000"/>
              </a:spcBef>
              <a:spcAft>
                <a:spcPts val="500"/>
              </a:spcAft>
              <a:buFont typeface="Symbol" charset="0"/>
              <a:buAutoNum type="arabicPeriod"/>
              <a:defRPr/>
            </a:pPr>
            <a:r>
              <a:rPr lang="en-US" sz="2800" dirty="0">
                <a:solidFill>
                  <a:srgbClr val="006600"/>
                </a:solidFill>
                <a:cs typeface="Times New Roman" charset="0"/>
              </a:rPr>
              <a:t> continuous time models</a:t>
            </a:r>
            <a:endParaRPr lang="en-US" sz="2800" dirty="0">
              <a:cs typeface="Times New Roman" charset="0"/>
            </a:endParaRPr>
          </a:p>
          <a:p>
            <a:pPr marL="536575" eaLnBrk="0" hangingPunct="0">
              <a:spcBef>
                <a:spcPct val="20000"/>
              </a:spcBef>
              <a:spcAft>
                <a:spcPts val="500"/>
              </a:spcAft>
              <a:buFont typeface="Symbol" charset="0"/>
              <a:buAutoNum type="arabicPeriod"/>
              <a:defRPr/>
            </a:pPr>
            <a:endParaRPr lang="en-US" sz="2800" dirty="0">
              <a:cs typeface="Times New Roman" charset="0"/>
            </a:endParaRPr>
          </a:p>
          <a:p>
            <a:pPr marL="536575" eaLnBrk="0" hangingPunct="0">
              <a:spcBef>
                <a:spcPct val="20000"/>
              </a:spcBef>
              <a:spcAft>
                <a:spcPts val="500"/>
              </a:spcAft>
              <a:buFont typeface="Symbol" charset="0"/>
              <a:buAutoNum type="arabicPeriod"/>
              <a:defRPr/>
            </a:pPr>
            <a:r>
              <a:rPr lang="en-US" sz="2800" dirty="0">
                <a:solidFill>
                  <a:srgbClr val="006600"/>
                </a:solidFill>
              </a:rPr>
              <a:t> discrete </a:t>
            </a:r>
            <a:r>
              <a:rPr lang="en-US" sz="2800" dirty="0">
                <a:solidFill>
                  <a:srgbClr val="006600"/>
                </a:solidFill>
                <a:cs typeface="Times New Roman" charset="0"/>
              </a:rPr>
              <a:t>time models</a:t>
            </a:r>
            <a:endParaRPr lang="en-US" sz="2800" dirty="0">
              <a:solidFill>
                <a:srgbClr val="006600"/>
              </a:solidFill>
            </a:endParaRPr>
          </a:p>
        </p:txBody>
      </p:sp>
      <p:sp>
        <p:nvSpPr>
          <p:cNvPr id="231427"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B1A17E-E6A9-EE46-874F-D7152B275DDA}" type="slidenum">
              <a:rPr lang="en-GB" sz="1400">
                <a:latin typeface="Times New Roman" charset="0"/>
              </a:rPr>
              <a:pPr/>
              <a:t>110</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smtClean="0"/>
              <a:t>CONTINUOUS-TIME SYSTEMS </a:t>
            </a:r>
            <a:endParaRPr lang="it-IT" dirty="0"/>
          </a:p>
        </p:txBody>
      </p:sp>
      <p:sp>
        <p:nvSpPr>
          <p:cNvPr id="233474" name="Rettangolo 2"/>
          <p:cNvSpPr>
            <a:spLocks noChangeArrowheads="1"/>
          </p:cNvSpPr>
          <p:nvPr/>
        </p:nvSpPr>
        <p:spPr bwMode="auto">
          <a:xfrm>
            <a:off x="549275" y="2063750"/>
            <a:ext cx="575945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spcAft>
                <a:spcPts val="600"/>
              </a:spcAft>
              <a:buFont typeface="Times New Roman" charset="0"/>
              <a:buNone/>
            </a:pPr>
            <a:r>
              <a:rPr lang="en-US"/>
              <a:t>The time changes continuously. It is not possible to define a minimum time interval: it is always possible to consider a smaller time interval. </a:t>
            </a:r>
          </a:p>
          <a:p>
            <a:pPr algn="just">
              <a:spcBef>
                <a:spcPts val="600"/>
              </a:spcBef>
              <a:spcAft>
                <a:spcPts val="600"/>
              </a:spcAft>
              <a:buFont typeface="Times New Roman" charset="0"/>
              <a:buNone/>
            </a:pPr>
            <a:r>
              <a:rPr lang="en-US"/>
              <a:t>Accordingly, the theory of  continuous-time systems has been defined and studied, where the variables of the system are continuous-time functions, that is, at every time instant </a:t>
            </a:r>
            <a:r>
              <a:rPr lang="en-US" i="1"/>
              <a:t>t</a:t>
            </a:r>
            <a:r>
              <a:rPr lang="en-US"/>
              <a:t>, it is possible to define and assign the variable value.</a:t>
            </a:r>
          </a:p>
          <a:p>
            <a:pPr algn="just">
              <a:spcBef>
                <a:spcPts val="600"/>
              </a:spcBef>
              <a:spcAft>
                <a:spcPts val="600"/>
              </a:spcAft>
              <a:buFont typeface="Times New Roman" charset="0"/>
              <a:buNone/>
            </a:pPr>
            <a:endParaRPr lang="en-US"/>
          </a:p>
          <a:p>
            <a:pPr algn="just">
              <a:spcBef>
                <a:spcPts val="600"/>
              </a:spcBef>
              <a:spcAft>
                <a:spcPts val="600"/>
              </a:spcAft>
              <a:buFont typeface="Times New Roman" charset="0"/>
              <a:buNone/>
            </a:pPr>
            <a:r>
              <a:rPr lang="it-IT" b="1">
                <a:solidFill>
                  <a:srgbClr val="006600"/>
                </a:solidFill>
              </a:rPr>
              <a:t>Continuous-time systems: </a:t>
            </a:r>
            <a:r>
              <a:rPr lang="it-IT"/>
              <a:t>t </a:t>
            </a:r>
            <a:r>
              <a:rPr lang="it-IT">
                <a:sym typeface="Symbol" charset="0"/>
              </a:rPr>
              <a:t></a:t>
            </a:r>
            <a:r>
              <a:rPr lang="it-IT"/>
              <a:t> ℜ</a:t>
            </a:r>
            <a:endParaRPr lang="en-US"/>
          </a:p>
        </p:txBody>
      </p:sp>
      <p:sp>
        <p:nvSpPr>
          <p:cNvPr id="233475"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AFDC66-493A-F941-99A9-7E46240473C0}" type="slidenum">
              <a:rPr lang="it-IT" sz="1400"/>
              <a:pPr eaLnBrk="1" hangingPunct="1"/>
              <a:t>111</a:t>
            </a:fld>
            <a:endParaRPr lang="it-IT" sz="140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19"/>
          <p:cNvSpPr>
            <a:spLocks noChangeArrowheads="1"/>
          </p:cNvSpPr>
          <p:nvPr/>
        </p:nvSpPr>
        <p:spPr bwMode="auto">
          <a:xfrm>
            <a:off x="0" y="5389563"/>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buFont typeface="Times New Roman" charset="0"/>
              <a:buNone/>
            </a:pPr>
            <a:r>
              <a:rPr lang="it-IT" b="1"/>
              <a:t>Ingresso            		uscita</a:t>
            </a:r>
          </a:p>
          <a:p>
            <a:pPr algn="ctr" eaLnBrk="0" hangingPunct="0">
              <a:buFont typeface="Times New Roman" charset="0"/>
              <a:buNone/>
            </a:pPr>
            <a:r>
              <a:rPr lang="it-IT" b="1" i="1">
                <a:solidFill>
                  <a:srgbClr val="D60093"/>
                </a:solidFill>
              </a:rPr>
              <a:t>Input                	               output</a:t>
            </a:r>
          </a:p>
        </p:txBody>
      </p:sp>
      <p:sp>
        <p:nvSpPr>
          <p:cNvPr id="86019" name="Rectangle 2"/>
          <p:cNvSpPr>
            <a:spLocks noGrp="1" noChangeArrowheads="1"/>
          </p:cNvSpPr>
          <p:nvPr>
            <p:ph type="title"/>
          </p:nvPr>
        </p:nvSpPr>
        <p:spPr>
          <a:xfrm>
            <a:off x="188913" y="30163"/>
            <a:ext cx="6480175" cy="941387"/>
          </a:xfrm>
        </p:spPr>
        <p:txBody>
          <a:bodyPr/>
          <a:lstStyle/>
          <a:p>
            <a:pPr eaLnBrk="1" hangingPunct="1">
              <a:defRPr/>
            </a:pPr>
            <a:r>
              <a:rPr lang="it-IT" sz="3200" dirty="0" smtClean="0"/>
              <a:t>DISCRETE</a:t>
            </a:r>
            <a:r>
              <a:rPr lang="en-US" sz="3200" dirty="0" smtClean="0"/>
              <a:t>-TIME SYSTEMS</a:t>
            </a:r>
            <a:endParaRPr lang="it-IT" sz="3200" dirty="0"/>
          </a:p>
        </p:txBody>
      </p:sp>
      <p:graphicFrame>
        <p:nvGraphicFramePr>
          <p:cNvPr id="235523" name="Object 2"/>
          <p:cNvGraphicFramePr>
            <a:graphicFrameLocks noChangeAspect="1"/>
          </p:cNvGraphicFramePr>
          <p:nvPr/>
        </p:nvGraphicFramePr>
        <p:xfrm>
          <a:off x="188913" y="1411288"/>
          <a:ext cx="6403975" cy="2249487"/>
        </p:xfrm>
        <a:graphic>
          <a:graphicData uri="http://schemas.openxmlformats.org/presentationml/2006/ole">
            <mc:AlternateContent xmlns:mc="http://schemas.openxmlformats.org/markup-compatibility/2006">
              <mc:Choice xmlns:v="urn:schemas-microsoft-com:vml" Requires="v">
                <p:oleObj spid="_x0000_s235561" name="Documento" r:id="rId4" imgW="6514860" imgH="2489108" progId="Word.Document.8">
                  <p:embed/>
                </p:oleObj>
              </mc:Choice>
              <mc:Fallback>
                <p:oleObj name="Documento" r:id="rId4" imgW="6514860" imgH="2489108"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3" y="1411288"/>
                        <a:ext cx="6403975" cy="224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5524" name="Rectangle 13"/>
          <p:cNvSpPr>
            <a:spLocks noChangeArrowheads="1"/>
          </p:cNvSpPr>
          <p:nvPr/>
        </p:nvSpPr>
        <p:spPr bwMode="auto">
          <a:xfrm>
            <a:off x="1563688" y="3641725"/>
            <a:ext cx="3779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ts val="600"/>
              </a:spcBef>
              <a:spcAft>
                <a:spcPts val="600"/>
              </a:spcAft>
              <a:buFont typeface="Times New Roman" charset="0"/>
              <a:buNone/>
            </a:pPr>
            <a:r>
              <a:rPr lang="it-IT" sz="2000" b="1">
                <a:solidFill>
                  <a:srgbClr val="A50021"/>
                </a:solidFill>
              </a:rPr>
              <a:t>input – output </a:t>
            </a:r>
            <a:r>
              <a:rPr lang="it-IT" sz="2000" b="1">
                <a:solidFill>
                  <a:srgbClr val="A50021"/>
                </a:solidFill>
                <a:cs typeface="Times New Roman" charset="0"/>
              </a:rPr>
              <a:t>representation </a:t>
            </a:r>
          </a:p>
        </p:txBody>
      </p:sp>
      <p:sp>
        <p:nvSpPr>
          <p:cNvPr id="235525" name="Rectangle 14"/>
          <p:cNvSpPr>
            <a:spLocks noChangeArrowheads="1"/>
          </p:cNvSpPr>
          <p:nvPr/>
        </p:nvSpPr>
        <p:spPr bwMode="auto">
          <a:xfrm>
            <a:off x="1373188" y="5021263"/>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r>
              <a:rPr lang="it-IT" sz="1200" b="1">
                <a:solidFill>
                  <a:srgbClr val="339966"/>
                </a:solidFill>
                <a:cs typeface="Times New Roman" charset="0"/>
              </a:rPr>
              <a:t> </a:t>
            </a:r>
            <a:endParaRPr lang="it-IT">
              <a:cs typeface="Times New Roman" charset="0"/>
            </a:endParaRPr>
          </a:p>
        </p:txBody>
      </p:sp>
      <p:graphicFrame>
        <p:nvGraphicFramePr>
          <p:cNvPr id="235526" name="Object 4"/>
          <p:cNvGraphicFramePr>
            <a:graphicFrameLocks noChangeAspect="1"/>
          </p:cNvGraphicFramePr>
          <p:nvPr/>
        </p:nvGraphicFramePr>
        <p:xfrm>
          <a:off x="1125538" y="4846638"/>
          <a:ext cx="4424362" cy="461962"/>
        </p:xfrm>
        <a:graphic>
          <a:graphicData uri="http://schemas.openxmlformats.org/presentationml/2006/ole">
            <mc:AlternateContent xmlns:mc="http://schemas.openxmlformats.org/markup-compatibility/2006">
              <mc:Choice xmlns:v="urn:schemas-microsoft-com:vml" Requires="v">
                <p:oleObj spid="_x0000_s235562" name="Equation" r:id="rId6" imgW="1765300" imgH="203200" progId="Equation.3">
                  <p:embed/>
                </p:oleObj>
              </mc:Choice>
              <mc:Fallback>
                <p:oleObj name="Equation" r:id="rId6" imgW="1765300" imgH="203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538" y="4846638"/>
                        <a:ext cx="4424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27" name="Rectangle 16"/>
          <p:cNvSpPr>
            <a:spLocks noChangeArrowheads="1"/>
          </p:cNvSpPr>
          <p:nvPr/>
        </p:nvSpPr>
        <p:spPr bwMode="auto">
          <a:xfrm>
            <a:off x="1916113" y="4105275"/>
            <a:ext cx="2808287" cy="744538"/>
          </a:xfrm>
          <a:prstGeom prst="rect">
            <a:avLst/>
          </a:prstGeom>
          <a:solidFill>
            <a:srgbClr val="FFFFFF"/>
          </a:solidFill>
          <a:ln w="9525">
            <a:solidFill>
              <a:srgbClr val="000000"/>
            </a:solidFill>
            <a:miter lim="800000"/>
            <a:headEnd/>
            <a:tailEnd/>
          </a:ln>
        </p:spPr>
        <p:txBody>
          <a:bodyPr/>
          <a:lstStyle/>
          <a:p>
            <a:pPr algn="ctr" eaLnBrk="0" hangingPunct="0">
              <a:buFont typeface="Times New Roman" charset="0"/>
              <a:buNone/>
            </a:pPr>
            <a:r>
              <a:rPr lang="it-IT" sz="2000" b="1">
                <a:solidFill>
                  <a:srgbClr val="006600"/>
                </a:solidFill>
                <a:cs typeface="Times New Roman" charset="0"/>
              </a:rPr>
              <a:t>MATHEMATICAL MODEL</a:t>
            </a:r>
            <a:endParaRPr lang="it-IT" sz="1600">
              <a:solidFill>
                <a:srgbClr val="006600"/>
              </a:solidFill>
              <a:cs typeface="Times New Roman" charset="0"/>
            </a:endParaRPr>
          </a:p>
        </p:txBody>
      </p:sp>
      <p:sp>
        <p:nvSpPr>
          <p:cNvPr id="235528" name="Line 17"/>
          <p:cNvSpPr>
            <a:spLocks noChangeShapeType="1"/>
          </p:cNvSpPr>
          <p:nvPr/>
        </p:nvSpPr>
        <p:spPr bwMode="auto">
          <a:xfrm>
            <a:off x="619125" y="4435475"/>
            <a:ext cx="1281113"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5529" name="Line 18"/>
          <p:cNvSpPr>
            <a:spLocks noChangeShapeType="1"/>
          </p:cNvSpPr>
          <p:nvPr/>
        </p:nvSpPr>
        <p:spPr bwMode="auto">
          <a:xfrm>
            <a:off x="4724400" y="4435475"/>
            <a:ext cx="1281113"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5530" name="Segnaposto numero diapositiva 23"/>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C29466-FF34-184C-B9B9-56354738FE5D}" type="slidenum">
              <a:rPr lang="en-GB" sz="1400">
                <a:latin typeface="Times New Roman" charset="0"/>
              </a:rPr>
              <a:pPr/>
              <a:t>112</a:t>
            </a:fld>
            <a:endParaRPr lang="en-GB" sz="1400">
              <a:latin typeface="Times New Roman" charset="0"/>
            </a:endParaRPr>
          </a:p>
        </p:txBody>
      </p:sp>
      <p:sp>
        <p:nvSpPr>
          <p:cNvPr id="235531" name="Rectangle 4"/>
          <p:cNvSpPr>
            <a:spLocks noChangeArrowheads="1"/>
          </p:cNvSpPr>
          <p:nvPr/>
        </p:nvSpPr>
        <p:spPr bwMode="auto">
          <a:xfrm>
            <a:off x="1192213" y="6538913"/>
            <a:ext cx="4652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r>
              <a:rPr lang="it-IT" sz="2000" b="1">
                <a:solidFill>
                  <a:srgbClr val="A50021"/>
                </a:solidFill>
              </a:rPr>
              <a:t>input – state – output </a:t>
            </a:r>
            <a:r>
              <a:rPr lang="it-IT" sz="2000" b="1">
                <a:solidFill>
                  <a:srgbClr val="A50021"/>
                </a:solidFill>
                <a:cs typeface="Times New Roman" charset="0"/>
              </a:rPr>
              <a:t>representation </a:t>
            </a:r>
          </a:p>
        </p:txBody>
      </p:sp>
      <p:sp>
        <p:nvSpPr>
          <p:cNvPr id="235532" name="Rectangle 5"/>
          <p:cNvSpPr>
            <a:spLocks noChangeArrowheads="1"/>
          </p:cNvSpPr>
          <p:nvPr/>
        </p:nvSpPr>
        <p:spPr bwMode="auto">
          <a:xfrm>
            <a:off x="1373188" y="7881938"/>
            <a:ext cx="22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r>
              <a:rPr lang="it-IT" sz="1200" b="1">
                <a:solidFill>
                  <a:srgbClr val="339966"/>
                </a:solidFill>
                <a:cs typeface="Times New Roman" charset="0"/>
              </a:rPr>
              <a:t> </a:t>
            </a:r>
            <a:endParaRPr lang="it-IT">
              <a:cs typeface="Times New Roman" charset="0"/>
            </a:endParaRPr>
          </a:p>
        </p:txBody>
      </p:sp>
      <p:graphicFrame>
        <p:nvGraphicFramePr>
          <p:cNvPr id="235533" name="Object 3"/>
          <p:cNvGraphicFramePr>
            <a:graphicFrameLocks noChangeAspect="1"/>
          </p:cNvGraphicFramePr>
          <p:nvPr/>
        </p:nvGraphicFramePr>
        <p:xfrm>
          <a:off x="1125538" y="7708900"/>
          <a:ext cx="4422775" cy="461963"/>
        </p:xfrm>
        <a:graphic>
          <a:graphicData uri="http://schemas.openxmlformats.org/presentationml/2006/ole">
            <mc:AlternateContent xmlns:mc="http://schemas.openxmlformats.org/markup-compatibility/2006">
              <mc:Choice xmlns:v="urn:schemas-microsoft-com:vml" Requires="v">
                <p:oleObj spid="_x0000_s235563" name="Equation" r:id="rId8" imgW="1765300" imgH="203200" progId="Equation.3">
                  <p:embed/>
                </p:oleObj>
              </mc:Choice>
              <mc:Fallback>
                <p:oleObj name="Equation" r:id="rId8" imgW="1765300" imgH="2032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5538" y="7708900"/>
                        <a:ext cx="442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34" name="Rectangle 7"/>
          <p:cNvSpPr>
            <a:spLocks noChangeArrowheads="1"/>
          </p:cNvSpPr>
          <p:nvPr/>
        </p:nvSpPr>
        <p:spPr bwMode="auto">
          <a:xfrm>
            <a:off x="1916113" y="6965950"/>
            <a:ext cx="2808287" cy="744538"/>
          </a:xfrm>
          <a:prstGeom prst="rect">
            <a:avLst/>
          </a:prstGeom>
          <a:solidFill>
            <a:srgbClr val="FFFFFF"/>
          </a:solidFill>
          <a:ln w="9525">
            <a:solidFill>
              <a:srgbClr val="000000"/>
            </a:solidFill>
            <a:miter lim="800000"/>
            <a:headEnd/>
            <a:tailEnd/>
          </a:ln>
        </p:spPr>
        <p:txBody>
          <a:bodyPr/>
          <a:lstStyle/>
          <a:p>
            <a:pPr algn="ctr" eaLnBrk="0" hangingPunct="0">
              <a:buFont typeface="Times New Roman" charset="0"/>
              <a:buNone/>
            </a:pPr>
            <a:r>
              <a:rPr lang="it-IT" sz="2000" b="1">
                <a:solidFill>
                  <a:srgbClr val="006600"/>
                </a:solidFill>
                <a:cs typeface="Times New Roman" charset="0"/>
              </a:rPr>
              <a:t>MATHEMATICAL MODEL</a:t>
            </a:r>
            <a:endParaRPr lang="it-IT" sz="1600">
              <a:solidFill>
                <a:srgbClr val="006600"/>
              </a:solidFill>
              <a:cs typeface="Times New Roman" charset="0"/>
            </a:endParaRPr>
          </a:p>
          <a:p>
            <a:pPr algn="ctr" eaLnBrk="0" hangingPunct="0">
              <a:buFont typeface="Times New Roman" charset="0"/>
              <a:buNone/>
            </a:pPr>
            <a:endParaRPr lang="it-IT" sz="4400">
              <a:solidFill>
                <a:srgbClr val="006600"/>
              </a:solidFill>
              <a:cs typeface="Times New Roman" charset="0"/>
            </a:endParaRPr>
          </a:p>
        </p:txBody>
      </p:sp>
      <p:sp>
        <p:nvSpPr>
          <p:cNvPr id="235535" name="Line 8"/>
          <p:cNvSpPr>
            <a:spLocks noChangeShapeType="1"/>
          </p:cNvSpPr>
          <p:nvPr/>
        </p:nvSpPr>
        <p:spPr bwMode="auto">
          <a:xfrm>
            <a:off x="619125" y="7297738"/>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5536" name="Line 9"/>
          <p:cNvSpPr>
            <a:spLocks noChangeShapeType="1"/>
          </p:cNvSpPr>
          <p:nvPr/>
        </p:nvSpPr>
        <p:spPr bwMode="auto">
          <a:xfrm>
            <a:off x="4724400" y="7297738"/>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5537" name="Rectangle 10"/>
          <p:cNvSpPr>
            <a:spLocks noChangeArrowheads="1"/>
          </p:cNvSpPr>
          <p:nvPr/>
        </p:nvSpPr>
        <p:spPr bwMode="auto">
          <a:xfrm>
            <a:off x="0" y="8061325"/>
            <a:ext cx="6858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buFont typeface="Times New Roman" charset="0"/>
              <a:buNone/>
            </a:pPr>
            <a:r>
              <a:rPr lang="it-IT" b="1"/>
              <a:t>Ingresso            stato               uscita</a:t>
            </a:r>
          </a:p>
          <a:p>
            <a:pPr algn="ctr" eaLnBrk="0" hangingPunct="0">
              <a:buFont typeface="Times New Roman" charset="0"/>
              <a:buNone/>
            </a:pPr>
            <a:r>
              <a:rPr lang="it-IT" b="1" i="1">
                <a:solidFill>
                  <a:srgbClr val="D60093"/>
                </a:solidFill>
              </a:rPr>
              <a:t>Input                state               output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egnaposto numero diapositiva 4"/>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87830B-2E8B-6040-9B6B-BB4C6BF62B81}" type="slidenum">
              <a:rPr lang="en-GB" sz="1400">
                <a:latin typeface="Times New Roman" charset="0"/>
              </a:rPr>
              <a:pPr/>
              <a:t>113</a:t>
            </a:fld>
            <a:endParaRPr lang="en-GB" sz="1400">
              <a:latin typeface="Times New Roman" charset="0"/>
            </a:endParaRPr>
          </a:p>
        </p:txBody>
      </p:sp>
      <p:sp>
        <p:nvSpPr>
          <p:cNvPr id="87043" name="Rectangle 2"/>
          <p:cNvSpPr>
            <a:spLocks noGrp="1" noChangeArrowheads="1"/>
          </p:cNvSpPr>
          <p:nvPr>
            <p:ph type="title"/>
          </p:nvPr>
        </p:nvSpPr>
        <p:spPr>
          <a:xfrm>
            <a:off x="514350" y="22225"/>
            <a:ext cx="5829300" cy="1109663"/>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sz="3200" dirty="0">
                <a:solidFill>
                  <a:schemeClr val="tx1"/>
                </a:solidFill>
              </a:rPr>
              <a:t>DISCRETE</a:t>
            </a:r>
            <a:r>
              <a:rPr lang="en-US" sz="3200" dirty="0">
                <a:solidFill>
                  <a:schemeClr val="tx1"/>
                </a:solidFill>
              </a:rPr>
              <a:t>-TIME SYSTEMS</a:t>
            </a:r>
            <a:endParaRPr lang="it-IT" sz="3200" dirty="0">
              <a:solidFill>
                <a:schemeClr val="tx1"/>
              </a:solidFill>
            </a:endParaRPr>
          </a:p>
        </p:txBody>
      </p:sp>
      <p:graphicFrame>
        <p:nvGraphicFramePr>
          <p:cNvPr id="237571" name="Object 3"/>
          <p:cNvGraphicFramePr>
            <a:graphicFrameLocks noChangeAspect="1"/>
          </p:cNvGraphicFramePr>
          <p:nvPr/>
        </p:nvGraphicFramePr>
        <p:xfrm>
          <a:off x="341313" y="1122363"/>
          <a:ext cx="6367462" cy="2238375"/>
        </p:xfrm>
        <a:graphic>
          <a:graphicData uri="http://schemas.openxmlformats.org/presentationml/2006/ole">
            <mc:AlternateContent xmlns:mc="http://schemas.openxmlformats.org/markup-compatibility/2006">
              <mc:Choice xmlns:v="urn:schemas-microsoft-com:vml" Requires="v">
                <p:oleObj spid="_x0000_s237603" name="Documento" r:id="rId4" imgW="6514860" imgH="2489108" progId="Word.Document.8">
                  <p:embed/>
                </p:oleObj>
              </mc:Choice>
              <mc:Fallback>
                <p:oleObj name="Documento" r:id="rId4" imgW="6514860" imgH="2489108"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3" y="1122363"/>
                        <a:ext cx="6367462" cy="223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37572" name="Object 4"/>
          <p:cNvGraphicFramePr>
            <a:graphicFrameLocks noChangeAspect="1"/>
          </p:cNvGraphicFramePr>
          <p:nvPr/>
        </p:nvGraphicFramePr>
        <p:xfrm>
          <a:off x="3068638" y="4414838"/>
          <a:ext cx="3455987" cy="877887"/>
        </p:xfrm>
        <a:graphic>
          <a:graphicData uri="http://schemas.openxmlformats.org/presentationml/2006/ole">
            <mc:AlternateContent xmlns:mc="http://schemas.openxmlformats.org/markup-compatibility/2006">
              <mc:Choice xmlns:v="urn:schemas-microsoft-com:vml" Requires="v">
                <p:oleObj spid="_x0000_s237604" name="Equation" r:id="rId6" imgW="1765300" imgH="482600" progId="Equation.3">
                  <p:embed/>
                </p:oleObj>
              </mc:Choice>
              <mc:Fallback>
                <p:oleObj name="Equation" r:id="rId6" imgW="1765300" imgH="482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8638" y="4414838"/>
                        <a:ext cx="34559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7573" name="Rectangle 6"/>
          <p:cNvSpPr>
            <a:spLocks noChangeArrowheads="1"/>
          </p:cNvSpPr>
          <p:nvPr/>
        </p:nvSpPr>
        <p:spPr bwMode="auto">
          <a:xfrm>
            <a:off x="754063" y="4518025"/>
            <a:ext cx="187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r>
              <a:rPr lang="it-IT" sz="1800" b="1">
                <a:solidFill>
                  <a:srgbClr val="FF00FF"/>
                </a:solidFill>
                <a:cs typeface="Times New Roman" charset="0"/>
              </a:rPr>
              <a:t>EXPLICIT TYPE</a:t>
            </a:r>
            <a:endParaRPr lang="it-IT" sz="3600">
              <a:cs typeface="Times New Roman" charset="0"/>
            </a:endParaRPr>
          </a:p>
        </p:txBody>
      </p:sp>
      <p:sp>
        <p:nvSpPr>
          <p:cNvPr id="237574" name="Rectangle 7"/>
          <p:cNvSpPr>
            <a:spLocks noChangeArrowheads="1"/>
          </p:cNvSpPr>
          <p:nvPr/>
        </p:nvSpPr>
        <p:spPr bwMode="auto">
          <a:xfrm>
            <a:off x="547688" y="5921375"/>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r>
              <a:rPr lang="it-IT" sz="1800" b="1">
                <a:solidFill>
                  <a:srgbClr val="339966"/>
                </a:solidFill>
                <a:cs typeface="Times New Roman" charset="0"/>
              </a:rPr>
              <a:t>“IMPLICIT” TYPE </a:t>
            </a:r>
          </a:p>
        </p:txBody>
      </p:sp>
      <p:sp>
        <p:nvSpPr>
          <p:cNvPr id="237575" name="Rectangle 8"/>
          <p:cNvSpPr>
            <a:spLocks noChangeArrowheads="1"/>
          </p:cNvSpPr>
          <p:nvPr/>
        </p:nvSpPr>
        <p:spPr bwMode="auto">
          <a:xfrm>
            <a:off x="1373188" y="5942013"/>
            <a:ext cx="22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r>
              <a:rPr lang="it-IT" sz="1200" b="1">
                <a:solidFill>
                  <a:srgbClr val="339966"/>
                </a:solidFill>
                <a:cs typeface="Times New Roman" charset="0"/>
              </a:rPr>
              <a:t> </a:t>
            </a:r>
            <a:endParaRPr lang="it-IT" sz="1800">
              <a:cs typeface="Times New Roman" charset="0"/>
            </a:endParaRPr>
          </a:p>
        </p:txBody>
      </p:sp>
      <p:graphicFrame>
        <p:nvGraphicFramePr>
          <p:cNvPr id="237576" name="Object 4"/>
          <p:cNvGraphicFramePr>
            <a:graphicFrameLocks noChangeAspect="1"/>
          </p:cNvGraphicFramePr>
          <p:nvPr/>
        </p:nvGraphicFramePr>
        <p:xfrm>
          <a:off x="3068638" y="5651500"/>
          <a:ext cx="3135312" cy="1744663"/>
        </p:xfrm>
        <a:graphic>
          <a:graphicData uri="http://schemas.openxmlformats.org/presentationml/2006/ole">
            <mc:AlternateContent xmlns:mc="http://schemas.openxmlformats.org/markup-compatibility/2006">
              <mc:Choice xmlns:v="urn:schemas-microsoft-com:vml" Requires="v">
                <p:oleObj spid="_x0000_s237605" name="Equation" r:id="rId8" imgW="1562100" imgH="939800" progId="Equation.3">
                  <p:embed/>
                </p:oleObj>
              </mc:Choice>
              <mc:Fallback>
                <p:oleObj name="Equation" r:id="rId8" imgW="1562100" imgH="939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8638" y="5651500"/>
                        <a:ext cx="3135312"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7577" name="Rettangolo 1"/>
          <p:cNvSpPr>
            <a:spLocks noChangeArrowheads="1"/>
          </p:cNvSpPr>
          <p:nvPr/>
        </p:nvSpPr>
        <p:spPr bwMode="auto">
          <a:xfrm>
            <a:off x="188913" y="3382963"/>
            <a:ext cx="6480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Times New Roman" charset="0"/>
              <a:buNone/>
            </a:pPr>
            <a:r>
              <a:rPr lang="it-IT" sz="2200" b="1">
                <a:solidFill>
                  <a:srgbClr val="A50021"/>
                </a:solidFill>
              </a:rPr>
              <a:t>General </a:t>
            </a:r>
            <a:r>
              <a:rPr lang="it-IT" sz="2200" b="1">
                <a:solidFill>
                  <a:srgbClr val="A50021"/>
                </a:solidFill>
                <a:cs typeface="Times New Roman" charset="0"/>
              </a:rPr>
              <a:t>representation </a:t>
            </a:r>
          </a:p>
          <a:p>
            <a:pPr algn="ctr">
              <a:buFont typeface="Times New Roman" charset="0"/>
              <a:buNone/>
            </a:pPr>
            <a:r>
              <a:rPr lang="it-IT" sz="2200" b="1">
                <a:solidFill>
                  <a:srgbClr val="A50021"/>
                </a:solidFill>
                <a:cs typeface="Times New Roman" charset="0"/>
              </a:rPr>
              <a:t>of input–state–output  discrete-time models</a:t>
            </a:r>
            <a:endParaRPr lang="it-IT" sz="2200">
              <a:cs typeface="Times New Roman" charset="0"/>
            </a:endParaRPr>
          </a:p>
        </p:txBody>
      </p:sp>
      <p:sp>
        <p:nvSpPr>
          <p:cNvPr id="237578" name="Rectangle 6"/>
          <p:cNvSpPr>
            <a:spLocks noChangeArrowheads="1"/>
          </p:cNvSpPr>
          <p:nvPr/>
        </p:nvSpPr>
        <p:spPr bwMode="auto">
          <a:xfrm>
            <a:off x="188913" y="7445375"/>
            <a:ext cx="6480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buFont typeface="Times New Roman" charset="0"/>
              <a:buNone/>
            </a:pPr>
            <a:r>
              <a:rPr lang="it-IT" sz="1800" b="1">
                <a:solidFill>
                  <a:srgbClr val="800000"/>
                </a:solidFill>
                <a:cs typeface="Times New Roman" charset="0"/>
              </a:rPr>
              <a:t>SCALAR SYSTEMS:</a:t>
            </a:r>
            <a:r>
              <a:rPr lang="it-IT" sz="1800" b="1">
                <a:solidFill>
                  <a:srgbClr val="FF00FF"/>
                </a:solidFill>
                <a:cs typeface="Times New Roman" charset="0"/>
              </a:rPr>
              <a:t>	</a:t>
            </a:r>
            <a:r>
              <a:rPr lang="it-IT" sz="1800" b="1">
                <a:solidFill>
                  <a:srgbClr val="000000"/>
                </a:solidFill>
                <a:cs typeface="Times New Roman" charset="0"/>
              </a:rPr>
              <a:t>x(k) is a scalar variable</a:t>
            </a:r>
          </a:p>
          <a:p>
            <a:pPr algn="just" eaLnBrk="0" hangingPunct="0"/>
            <a:r>
              <a:rPr lang="it-IT" sz="1800" b="1">
                <a:solidFill>
                  <a:srgbClr val="800000"/>
                </a:solidFill>
                <a:cs typeface="Times New Roman" charset="0"/>
              </a:rPr>
              <a:t>VECTOR SYSTEMS:</a:t>
            </a:r>
            <a:r>
              <a:rPr lang="it-IT" sz="1800" b="1">
                <a:solidFill>
                  <a:srgbClr val="FF00FF"/>
                </a:solidFill>
                <a:cs typeface="Times New Roman" charset="0"/>
              </a:rPr>
              <a:t>	</a:t>
            </a:r>
            <a:r>
              <a:rPr lang="it-IT" sz="1800" b="1">
                <a:solidFill>
                  <a:srgbClr val="000000"/>
                </a:solidFill>
                <a:cs typeface="Times New Roman" charset="0"/>
              </a:rPr>
              <a:t>x(k) is a vector variable of size n</a:t>
            </a:r>
            <a:endParaRPr lang="it-IT" sz="3600">
              <a:solidFill>
                <a:srgbClr val="000000"/>
              </a:solidFill>
              <a:cs typeface="Times New Roman" charset="0"/>
            </a:endParaRPr>
          </a:p>
        </p:txBody>
      </p:sp>
      <p:sp>
        <p:nvSpPr>
          <p:cNvPr id="237579" name="Rettangolo 2"/>
          <p:cNvSpPr>
            <a:spLocks noChangeArrowheads="1"/>
          </p:cNvSpPr>
          <p:nvPr/>
        </p:nvSpPr>
        <p:spPr bwMode="auto">
          <a:xfrm>
            <a:off x="188913" y="8172450"/>
            <a:ext cx="50403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en-US" sz="2800">
                <a:solidFill>
                  <a:srgbClr val="000000"/>
                </a:solidFill>
                <a:sym typeface="Webdings" charset="0"/>
              </a:rPr>
              <a:t></a:t>
            </a:r>
            <a:r>
              <a:rPr lang="en-US" sz="1600">
                <a:solidFill>
                  <a:srgbClr val="000000"/>
                </a:solidFill>
                <a:sym typeface="Webdings" charset="0"/>
              </a:rPr>
              <a:t> </a:t>
            </a:r>
            <a:r>
              <a:rPr lang="en-US" sz="1800">
                <a:solidFill>
                  <a:srgbClr val="000000"/>
                </a:solidFill>
              </a:rPr>
              <a:t>A deterministic system with discrete time is often defined a </a:t>
            </a:r>
            <a:r>
              <a:rPr lang="en-US" sz="1800">
                <a:solidFill>
                  <a:srgbClr val="006600"/>
                </a:solidFill>
              </a:rPr>
              <a:t>map</a:t>
            </a:r>
            <a:r>
              <a:rPr lang="en-US" sz="1800">
                <a:solidFill>
                  <a:srgbClr val="000000"/>
                </a:solidFill>
              </a:rPr>
              <a: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GB" dirty="0" smtClean="0">
                <a:solidFill>
                  <a:srgbClr val="800000"/>
                </a:solidFill>
              </a:rPr>
              <a:t>Example No. 1</a:t>
            </a:r>
            <a:br>
              <a:rPr lang="en-GB" dirty="0" smtClean="0">
                <a:solidFill>
                  <a:srgbClr val="800000"/>
                </a:solidFill>
              </a:rPr>
            </a:br>
            <a:r>
              <a:rPr lang="en-GB" dirty="0" smtClean="0"/>
              <a:t>Malthusian </a:t>
            </a:r>
            <a:r>
              <a:rPr lang="en-GB" dirty="0"/>
              <a:t>Growth Model (II)</a:t>
            </a:r>
          </a:p>
        </p:txBody>
      </p:sp>
      <p:sp>
        <p:nvSpPr>
          <p:cNvPr id="239618" name="Text Box 3"/>
          <p:cNvSpPr txBox="1">
            <a:spLocks noChangeArrowheads="1"/>
          </p:cNvSpPr>
          <p:nvPr/>
        </p:nvSpPr>
        <p:spPr bwMode="auto">
          <a:xfrm>
            <a:off x="457200" y="1371600"/>
            <a:ext cx="59436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Aft>
                <a:spcPts val="600"/>
              </a:spcAft>
              <a:buFont typeface="Times New Roman" charset="0"/>
              <a:buNone/>
            </a:pPr>
            <a:r>
              <a:rPr lang="en-GB" i="1"/>
              <a:t>If we let </a:t>
            </a:r>
            <a:r>
              <a:rPr lang="en-GB" i="1">
                <a:solidFill>
                  <a:schemeClr val="accent2"/>
                </a:solidFill>
              </a:rPr>
              <a:t>x(k)</a:t>
            </a:r>
            <a:r>
              <a:rPr lang="en-GB" i="1"/>
              <a:t> denote the population size during time period </a:t>
            </a:r>
            <a:r>
              <a:rPr lang="en-GB" i="1">
                <a:solidFill>
                  <a:schemeClr val="accent2"/>
                </a:solidFill>
              </a:rPr>
              <a:t>k</a:t>
            </a:r>
            <a:r>
              <a:rPr lang="en-GB" i="1"/>
              <a:t> and let </a:t>
            </a:r>
            <a:r>
              <a:rPr lang="en-GB" i="1">
                <a:solidFill>
                  <a:schemeClr val="accent2"/>
                </a:solidFill>
              </a:rPr>
              <a:t>c</a:t>
            </a:r>
            <a:r>
              <a:rPr lang="en-GB" i="1"/>
              <a:t> denote the population growth rate per unit time, the Malthusian model can be written mathematically in the following way: </a:t>
            </a:r>
          </a:p>
          <a:p>
            <a:pPr algn="ctr">
              <a:spcAft>
                <a:spcPts val="600"/>
              </a:spcAft>
              <a:buFont typeface="Times New Roman" charset="0"/>
              <a:buNone/>
            </a:pPr>
            <a:r>
              <a:rPr lang="en-GB" sz="4000" b="1">
                <a:solidFill>
                  <a:schemeClr val="accent2"/>
                </a:solidFill>
              </a:rPr>
              <a:t>x(k+1) = (1+c) x(k) </a:t>
            </a:r>
          </a:p>
          <a:p>
            <a:pPr algn="just">
              <a:spcBef>
                <a:spcPct val="50000"/>
              </a:spcBef>
              <a:spcAft>
                <a:spcPts val="600"/>
              </a:spcAft>
              <a:buFont typeface="Times New Roman" charset="0"/>
              <a:buNone/>
            </a:pPr>
            <a:r>
              <a:rPr lang="en-GB" i="1"/>
              <a:t>A model in this form, where the population at the next time period is determined by the population at the previous time period, is said to be a</a:t>
            </a:r>
          </a:p>
          <a:p>
            <a:pPr algn="ctr">
              <a:spcAft>
                <a:spcPts val="600"/>
              </a:spcAft>
              <a:buFont typeface="Times New Roman" charset="0"/>
              <a:buNone/>
            </a:pPr>
            <a:r>
              <a:rPr lang="en-GB" b="1" i="1">
                <a:solidFill>
                  <a:srgbClr val="006600"/>
                </a:solidFill>
              </a:rPr>
              <a:t>difference equation model </a:t>
            </a:r>
            <a:r>
              <a:rPr lang="en-GB" i="1"/>
              <a:t>or a </a:t>
            </a:r>
            <a:r>
              <a:rPr lang="en-GB" b="1" i="1">
                <a:solidFill>
                  <a:srgbClr val="006600"/>
                </a:solidFill>
              </a:rPr>
              <a:t>map</a:t>
            </a:r>
            <a:r>
              <a:rPr lang="en-GB" i="1"/>
              <a:t>.</a:t>
            </a:r>
            <a:r>
              <a:rPr lang="en-GB"/>
              <a:t> </a:t>
            </a:r>
            <a:endParaRPr lang="en-GB" i="1"/>
          </a:p>
          <a:p>
            <a:pPr algn="just">
              <a:spcBef>
                <a:spcPct val="50000"/>
              </a:spcBef>
              <a:spcAft>
                <a:spcPts val="600"/>
              </a:spcAft>
              <a:buFont typeface="Times New Roman" charset="0"/>
              <a:buNone/>
            </a:pPr>
            <a:r>
              <a:rPr lang="en-GB" i="1"/>
              <a:t>The initial condition is:</a:t>
            </a:r>
          </a:p>
          <a:p>
            <a:pPr algn="ctr">
              <a:spcAft>
                <a:spcPts val="600"/>
              </a:spcAft>
              <a:buFont typeface="Times New Roman" charset="0"/>
              <a:buNone/>
            </a:pPr>
            <a:r>
              <a:rPr lang="en-GB" i="1"/>
              <a:t>IC: </a:t>
            </a:r>
            <a:r>
              <a:rPr lang="en-GB" sz="4000" b="1">
                <a:solidFill>
                  <a:schemeClr val="accent2"/>
                </a:solidFill>
              </a:rPr>
              <a:t>x(0) = x</a:t>
            </a:r>
            <a:r>
              <a:rPr lang="en-GB" sz="4000" b="1" baseline="-25000">
                <a:solidFill>
                  <a:schemeClr val="accent2"/>
                </a:solidFill>
              </a:rPr>
              <a:t>0</a:t>
            </a:r>
            <a:r>
              <a:rPr lang="en-GB" sz="4000" b="1">
                <a:solidFill>
                  <a:schemeClr val="accent2"/>
                </a:solidFill>
              </a:rPr>
              <a:t> </a:t>
            </a:r>
          </a:p>
          <a:p>
            <a:pPr algn="just">
              <a:spcBef>
                <a:spcPct val="20000"/>
              </a:spcBef>
              <a:spcAft>
                <a:spcPts val="600"/>
              </a:spcAft>
              <a:buFont typeface="Times New Roman" charset="0"/>
              <a:buNone/>
            </a:pPr>
            <a:endParaRPr lang="it-IT"/>
          </a:p>
          <a:p>
            <a:pPr algn="just">
              <a:spcBef>
                <a:spcPct val="20000"/>
              </a:spcBef>
              <a:spcAft>
                <a:spcPts val="600"/>
              </a:spcAft>
              <a:buFont typeface="Times New Roman" charset="0"/>
              <a:buNone/>
            </a:pPr>
            <a:r>
              <a:rPr lang="it-IT">
                <a:solidFill>
                  <a:srgbClr val="800000"/>
                </a:solidFill>
              </a:rPr>
              <a:t>autonomous discrete-time system of order</a:t>
            </a:r>
            <a:r>
              <a:rPr lang="it-IT"/>
              <a:t> 1 (</a:t>
            </a:r>
            <a:r>
              <a:rPr lang="it-IT">
                <a:solidFill>
                  <a:srgbClr val="006600"/>
                </a:solidFill>
              </a:rPr>
              <a:t>scalar model</a:t>
            </a:r>
            <a:r>
              <a:rPr lang="it-IT"/>
              <a:t>) </a:t>
            </a:r>
            <a:endParaRPr lang="en-GB"/>
          </a:p>
        </p:txBody>
      </p:sp>
      <p:sp>
        <p:nvSpPr>
          <p:cNvPr id="239619"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910F99-76C7-7C4D-A00A-E4C66FC71452}" type="slidenum">
              <a:rPr lang="en-GB" sz="1400">
                <a:latin typeface="Times New Roman" charset="0"/>
              </a:rPr>
              <a:pPr/>
              <a:t>114</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p:cNvSpPr>
            <a:spLocks noGrp="1"/>
          </p:cNvSpPr>
          <p:nvPr>
            <p:ph type="title"/>
          </p:nvPr>
        </p:nvSpPr>
        <p:spPr>
          <a:xfrm>
            <a:off x="188913" y="419100"/>
            <a:ext cx="6480175" cy="584200"/>
          </a:xfrm>
        </p:spPr>
        <p:style>
          <a:lnRef idx="2">
            <a:schemeClr val="accent5"/>
          </a:lnRef>
          <a:fillRef idx="1">
            <a:schemeClr val="lt1"/>
          </a:fillRef>
          <a:effectRef idx="0">
            <a:schemeClr val="accent5"/>
          </a:effectRef>
          <a:fontRef idx="minor">
            <a:schemeClr val="dk1"/>
          </a:fontRef>
        </p:style>
        <p:txBody>
          <a:bodyPr>
            <a:spAutoFit/>
          </a:bodyPr>
          <a:lstStyle/>
          <a:p>
            <a:pPr eaLnBrk="1" hangingPunct="1">
              <a:defRPr/>
            </a:pPr>
            <a:r>
              <a:rPr lang="it-IT" sz="3200" dirty="0" smtClean="0">
                <a:solidFill>
                  <a:schemeClr val="tx1"/>
                </a:solidFill>
              </a:rPr>
              <a:t>Model Order </a:t>
            </a:r>
            <a:endParaRPr lang="it-IT" sz="3200" dirty="0">
              <a:solidFill>
                <a:schemeClr val="tx1"/>
              </a:solidFill>
            </a:endParaRPr>
          </a:p>
        </p:txBody>
      </p:sp>
      <p:sp>
        <p:nvSpPr>
          <p:cNvPr id="241666"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B31ECE-DA96-4440-859F-688773261C2D}" type="slidenum">
              <a:rPr lang="en-GB" sz="1400">
                <a:latin typeface="Times New Roman" charset="0"/>
              </a:rPr>
              <a:pPr/>
              <a:t>115</a:t>
            </a:fld>
            <a:endParaRPr lang="en-GB" sz="1400">
              <a:latin typeface="Times New Roman" charset="0"/>
            </a:endParaRPr>
          </a:p>
        </p:txBody>
      </p:sp>
      <p:sp>
        <p:nvSpPr>
          <p:cNvPr id="241667" name="Rectangle 2"/>
          <p:cNvSpPr txBox="1">
            <a:spLocks noChangeArrowheads="1"/>
          </p:cNvSpPr>
          <p:nvPr/>
        </p:nvSpPr>
        <p:spPr bwMode="auto">
          <a:xfrm>
            <a:off x="485775" y="1195388"/>
            <a:ext cx="58864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5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20000"/>
              </a:spcBef>
              <a:spcAft>
                <a:spcPts val="600"/>
              </a:spcAft>
              <a:buFont typeface="Times New Roman" charset="0"/>
              <a:buNone/>
            </a:pPr>
            <a:r>
              <a:rPr lang="it-IT" dirty="0">
                <a:latin typeface="Times New Roman" charset="0"/>
              </a:rPr>
              <a:t>The </a:t>
            </a:r>
            <a:r>
              <a:rPr lang="it-IT" altLang="ja-JP" b="1" dirty="0" err="1">
                <a:solidFill>
                  <a:srgbClr val="006600"/>
                </a:solidFill>
                <a:latin typeface="Times New Roman" charset="0"/>
              </a:rPr>
              <a:t>order</a:t>
            </a:r>
            <a:r>
              <a:rPr lang="it-IT" altLang="ja-JP" b="1" dirty="0">
                <a:solidFill>
                  <a:srgbClr val="006600"/>
                </a:solidFill>
                <a:latin typeface="Times New Roman" charset="0"/>
              </a:rPr>
              <a:t> </a:t>
            </a:r>
            <a:r>
              <a:rPr lang="it-IT" altLang="ja-JP" b="1" dirty="0" err="1">
                <a:solidFill>
                  <a:srgbClr val="006600"/>
                </a:solidFill>
                <a:latin typeface="Times New Roman" charset="0"/>
              </a:rPr>
              <a:t>n</a:t>
            </a:r>
            <a:r>
              <a:rPr lang="it-IT" altLang="ja-JP" dirty="0">
                <a:latin typeface="Times New Roman" charset="0"/>
              </a:rPr>
              <a:t> </a:t>
            </a:r>
            <a:r>
              <a:rPr lang="it-IT" altLang="ja-JP" dirty="0" err="1">
                <a:latin typeface="Times New Roman" charset="0"/>
              </a:rPr>
              <a:t>is</a:t>
            </a:r>
            <a:r>
              <a:rPr lang="it-IT" altLang="ja-JP" dirty="0">
                <a:latin typeface="Times New Roman" charset="0"/>
              </a:rPr>
              <a:t> an </a:t>
            </a:r>
            <a:r>
              <a:rPr lang="it-IT" altLang="ja-JP" dirty="0" err="1">
                <a:latin typeface="Times New Roman" charset="0"/>
              </a:rPr>
              <a:t>integer</a:t>
            </a:r>
            <a:r>
              <a:rPr lang="it-IT" altLang="ja-JP" dirty="0">
                <a:latin typeface="Times New Roman" charset="0"/>
              </a:rPr>
              <a:t> </a:t>
            </a:r>
            <a:r>
              <a:rPr lang="it-IT" altLang="ja-JP" dirty="0" err="1">
                <a:latin typeface="Times New Roman" charset="0"/>
              </a:rPr>
              <a:t>number</a:t>
            </a:r>
            <a:r>
              <a:rPr lang="it-IT" altLang="ja-JP" dirty="0">
                <a:latin typeface="Times New Roman" charset="0"/>
              </a:rPr>
              <a:t> </a:t>
            </a:r>
            <a:r>
              <a:rPr lang="it-IT" altLang="ja-JP" dirty="0" err="1">
                <a:latin typeface="Times New Roman" charset="0"/>
              </a:rPr>
              <a:t>obtained</a:t>
            </a:r>
            <a:r>
              <a:rPr lang="it-IT" altLang="ja-JP" dirty="0">
                <a:latin typeface="Times New Roman" charset="0"/>
              </a:rPr>
              <a:t> </a:t>
            </a:r>
            <a:r>
              <a:rPr lang="it-IT" altLang="ja-JP" dirty="0" err="1">
                <a:latin typeface="Times New Roman" charset="0"/>
              </a:rPr>
              <a:t>as</a:t>
            </a:r>
            <a:r>
              <a:rPr lang="it-IT" altLang="ja-JP" dirty="0">
                <a:latin typeface="Times New Roman" charset="0"/>
              </a:rPr>
              <a:t> the </a:t>
            </a:r>
            <a:r>
              <a:rPr lang="it-IT" altLang="ja-JP" dirty="0" err="1">
                <a:latin typeface="Times New Roman" charset="0"/>
              </a:rPr>
              <a:t>product</a:t>
            </a:r>
            <a:r>
              <a:rPr lang="it-IT" altLang="ja-JP" dirty="0">
                <a:latin typeface="Times New Roman" charset="0"/>
              </a:rPr>
              <a:t> </a:t>
            </a:r>
            <a:r>
              <a:rPr lang="it-IT" altLang="ja-JP" dirty="0" err="1">
                <a:latin typeface="Times New Roman" charset="0"/>
              </a:rPr>
              <a:t>between</a:t>
            </a:r>
            <a:r>
              <a:rPr lang="it-IT" altLang="ja-JP" dirty="0">
                <a:latin typeface="Times New Roman" charset="0"/>
              </a:rPr>
              <a:t> the </a:t>
            </a:r>
            <a:r>
              <a:rPr lang="it-IT" altLang="ja-JP" dirty="0" err="1">
                <a:latin typeface="Times New Roman" charset="0"/>
              </a:rPr>
              <a:t>size</a:t>
            </a:r>
            <a:r>
              <a:rPr lang="it-IT" altLang="ja-JP" dirty="0">
                <a:latin typeface="Times New Roman" charset="0"/>
              </a:rPr>
              <a:t> of the </a:t>
            </a:r>
            <a:r>
              <a:rPr lang="it-IT" altLang="ja-JP" dirty="0" smtClean="0">
                <a:latin typeface="Times New Roman" charset="0"/>
              </a:rPr>
              <a:t>state </a:t>
            </a:r>
            <a:r>
              <a:rPr lang="it-IT" altLang="ja-JP" dirty="0" err="1">
                <a:latin typeface="Times New Roman" charset="0"/>
              </a:rPr>
              <a:t>vector</a:t>
            </a:r>
            <a:r>
              <a:rPr lang="it-IT" altLang="ja-JP" dirty="0">
                <a:latin typeface="Times New Roman" charset="0"/>
              </a:rPr>
              <a:t> </a:t>
            </a:r>
            <a:r>
              <a:rPr lang="it-IT" altLang="ja-JP" sz="2800" dirty="0">
                <a:latin typeface="Times New Roman" charset="0"/>
              </a:rPr>
              <a:t>x </a:t>
            </a:r>
            <a:r>
              <a:rPr lang="it-IT" altLang="ja-JP" dirty="0">
                <a:latin typeface="Times New Roman" charset="0"/>
              </a:rPr>
              <a:t>and the </a:t>
            </a:r>
            <a:r>
              <a:rPr lang="it-IT" altLang="ja-JP" dirty="0">
                <a:solidFill>
                  <a:srgbClr val="006600"/>
                </a:solidFill>
                <a:latin typeface="Times New Roman" charset="0"/>
              </a:rPr>
              <a:t>time gap </a:t>
            </a:r>
            <a:r>
              <a:rPr lang="it-IT" altLang="ja-JP" i="1" dirty="0">
                <a:latin typeface="Times New Roman" charset="0"/>
              </a:rPr>
              <a:t>in</a:t>
            </a:r>
            <a:r>
              <a:rPr lang="it-IT" altLang="ja-JP" dirty="0">
                <a:latin typeface="Times New Roman" charset="0"/>
              </a:rPr>
              <a:t> the </a:t>
            </a:r>
            <a:r>
              <a:rPr lang="it-IT" altLang="ja-JP" dirty="0" err="1">
                <a:latin typeface="Times New Roman" charset="0"/>
              </a:rPr>
              <a:t>implicit</a:t>
            </a:r>
            <a:r>
              <a:rPr lang="it-IT" altLang="ja-JP" dirty="0">
                <a:latin typeface="Times New Roman" charset="0"/>
              </a:rPr>
              <a:t> model </a:t>
            </a:r>
            <a:r>
              <a:rPr lang="it-IT" altLang="ja-JP" dirty="0" err="1">
                <a:latin typeface="Times New Roman" charset="0"/>
              </a:rPr>
              <a:t>representation</a:t>
            </a:r>
            <a:r>
              <a:rPr lang="it-IT" altLang="ja-JP" dirty="0">
                <a:latin typeface="Times New Roman" charset="0"/>
              </a:rPr>
              <a:t>.</a:t>
            </a:r>
          </a:p>
          <a:p>
            <a:pPr algn="just">
              <a:spcBef>
                <a:spcPct val="20000"/>
              </a:spcBef>
              <a:spcAft>
                <a:spcPts val="600"/>
              </a:spcAft>
              <a:buFont typeface="Times New Roman" charset="0"/>
              <a:buNone/>
            </a:pPr>
            <a:r>
              <a:rPr lang="it-IT" altLang="ja-JP" dirty="0">
                <a:latin typeface="Times New Roman" charset="0"/>
                <a:sym typeface="Webdings" charset="0"/>
              </a:rPr>
              <a:t> </a:t>
            </a:r>
            <a:r>
              <a:rPr lang="it-IT" altLang="ja-JP" dirty="0">
                <a:latin typeface="Times New Roman" charset="0"/>
              </a:rPr>
              <a:t>The </a:t>
            </a:r>
            <a:r>
              <a:rPr lang="it-IT" altLang="ja-JP" i="1" dirty="0">
                <a:solidFill>
                  <a:srgbClr val="006600"/>
                </a:solidFill>
                <a:latin typeface="Times New Roman" charset="0"/>
              </a:rPr>
              <a:t>time gap </a:t>
            </a:r>
            <a:r>
              <a:rPr lang="it-IT" altLang="ja-JP" dirty="0" err="1">
                <a:latin typeface="Times New Roman" charset="0"/>
              </a:rPr>
              <a:t>is</a:t>
            </a:r>
            <a:r>
              <a:rPr lang="it-IT" altLang="ja-JP" dirty="0">
                <a:latin typeface="Times New Roman" charset="0"/>
              </a:rPr>
              <a:t> the </a:t>
            </a:r>
            <a:r>
              <a:rPr lang="it-IT" altLang="ja-JP" dirty="0" err="1">
                <a:latin typeface="Times New Roman" charset="0"/>
              </a:rPr>
              <a:t>max</a:t>
            </a:r>
            <a:r>
              <a:rPr lang="it-IT" altLang="ja-JP" dirty="0">
                <a:latin typeface="Times New Roman" charset="0"/>
              </a:rPr>
              <a:t> time </a:t>
            </a:r>
            <a:r>
              <a:rPr lang="it-IT" altLang="ja-JP" dirty="0" err="1">
                <a:latin typeface="Times New Roman" charset="0"/>
              </a:rPr>
              <a:t>distance</a:t>
            </a:r>
            <a:r>
              <a:rPr lang="it-IT" altLang="ja-JP" dirty="0">
                <a:latin typeface="Times New Roman" charset="0"/>
              </a:rPr>
              <a:t> in the </a:t>
            </a:r>
            <a:r>
              <a:rPr lang="it-IT" altLang="ja-JP" dirty="0" err="1">
                <a:latin typeface="Times New Roman" charset="0"/>
              </a:rPr>
              <a:t>implicit</a:t>
            </a:r>
            <a:r>
              <a:rPr lang="it-IT" altLang="ja-JP" dirty="0">
                <a:latin typeface="Times New Roman" charset="0"/>
              </a:rPr>
              <a:t> model </a:t>
            </a:r>
            <a:r>
              <a:rPr lang="it-IT" altLang="ja-JP" dirty="0" err="1">
                <a:latin typeface="Times New Roman" charset="0"/>
              </a:rPr>
              <a:t>representation</a:t>
            </a:r>
            <a:endParaRPr lang="it-IT" dirty="0">
              <a:latin typeface="Times New Roman" charset="0"/>
            </a:endParaRPr>
          </a:p>
        </p:txBody>
      </p:sp>
      <p:graphicFrame>
        <p:nvGraphicFramePr>
          <p:cNvPr id="241668" name="Object 4"/>
          <p:cNvGraphicFramePr>
            <a:graphicFrameLocks noChangeAspect="1"/>
          </p:cNvGraphicFramePr>
          <p:nvPr/>
        </p:nvGraphicFramePr>
        <p:xfrm>
          <a:off x="1889125" y="4962525"/>
          <a:ext cx="3078163" cy="1049338"/>
        </p:xfrm>
        <a:graphic>
          <a:graphicData uri="http://schemas.openxmlformats.org/presentationml/2006/ole">
            <mc:AlternateContent xmlns:mc="http://schemas.openxmlformats.org/markup-compatibility/2006">
              <mc:Choice xmlns:v="urn:schemas-microsoft-com:vml" Requires="v">
                <p:oleObj spid="_x0000_s241688" name="Equation" r:id="rId4" imgW="1155700" imgH="431800" progId="Equation.3">
                  <p:embed/>
                </p:oleObj>
              </mc:Choice>
              <mc:Fallback>
                <p:oleObj name="Equation" r:id="rId4" imgW="1155700" imgH="431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25" y="4962525"/>
                        <a:ext cx="3078163" cy="104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1669" name="Rettangolo 43"/>
          <p:cNvSpPr>
            <a:spLocks noChangeArrowheads="1"/>
          </p:cNvSpPr>
          <p:nvPr/>
        </p:nvSpPr>
        <p:spPr bwMode="auto">
          <a:xfrm>
            <a:off x="188913" y="3789363"/>
            <a:ext cx="6135687"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9525" algn="just" eaLnBrk="0" hangingPunct="0">
              <a:spcBef>
                <a:spcPct val="20000"/>
              </a:spcBef>
              <a:spcAft>
                <a:spcPts val="600"/>
              </a:spcAft>
              <a:buFont typeface="Times New Roman" charset="0"/>
              <a:buNone/>
            </a:pPr>
            <a:r>
              <a:rPr lang="it-IT" sz="2200" b="1">
                <a:solidFill>
                  <a:srgbClr val="800000"/>
                </a:solidFill>
                <a:latin typeface="Times New Roman" charset="0"/>
              </a:rPr>
              <a:t>Example 1:</a:t>
            </a:r>
            <a:endParaRPr lang="it-IT" sz="2200">
              <a:solidFill>
                <a:srgbClr val="000000"/>
              </a:solidFill>
            </a:endParaRPr>
          </a:p>
          <a:p>
            <a:pPr indent="9525" algn="just" eaLnBrk="0" hangingPunct="0">
              <a:spcBef>
                <a:spcPct val="20000"/>
              </a:spcBef>
              <a:spcAft>
                <a:spcPts val="600"/>
              </a:spcAft>
              <a:buFont typeface="Times New Roman" charset="0"/>
              <a:buNone/>
            </a:pPr>
            <a:r>
              <a:rPr lang="it-IT" sz="2200">
                <a:latin typeface="Times New Roman" charset="0"/>
              </a:rPr>
              <a:t>autonomous discrete-time system of order 1 (</a:t>
            </a:r>
            <a:r>
              <a:rPr lang="it-IT" sz="2200">
                <a:solidFill>
                  <a:srgbClr val="006600"/>
                </a:solidFill>
                <a:latin typeface="Times New Roman" charset="0"/>
              </a:rPr>
              <a:t>scalar model</a:t>
            </a:r>
            <a:r>
              <a:rPr lang="it-IT" sz="2200">
                <a:latin typeface="Times New Roman" charset="0"/>
              </a:rPr>
              <a:t>) </a:t>
            </a:r>
          </a:p>
        </p:txBody>
      </p:sp>
      <p:graphicFrame>
        <p:nvGraphicFramePr>
          <p:cNvPr id="241670" name="Object 3"/>
          <p:cNvGraphicFramePr>
            <a:graphicFrameLocks noChangeAspect="1"/>
          </p:cNvGraphicFramePr>
          <p:nvPr/>
        </p:nvGraphicFramePr>
        <p:xfrm>
          <a:off x="1838325" y="7134225"/>
          <a:ext cx="3179763" cy="1728788"/>
        </p:xfrm>
        <a:graphic>
          <a:graphicData uri="http://schemas.openxmlformats.org/presentationml/2006/ole">
            <mc:AlternateContent xmlns:mc="http://schemas.openxmlformats.org/markup-compatibility/2006">
              <mc:Choice xmlns:v="urn:schemas-microsoft-com:vml" Requires="v">
                <p:oleObj spid="_x0000_s241689" name="Equation" r:id="rId6" imgW="1193800" imgH="711200" progId="Equation.3">
                  <p:embed/>
                </p:oleObj>
              </mc:Choice>
              <mc:Fallback>
                <p:oleObj name="Equation" r:id="rId6" imgW="1193800" imgH="711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8325" y="7134225"/>
                        <a:ext cx="3179763" cy="172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1671" name="Rettangolo 43"/>
          <p:cNvSpPr>
            <a:spLocks noChangeArrowheads="1"/>
          </p:cNvSpPr>
          <p:nvPr/>
        </p:nvSpPr>
        <p:spPr bwMode="auto">
          <a:xfrm>
            <a:off x="188913" y="6011863"/>
            <a:ext cx="6288087"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9525" algn="just" eaLnBrk="0" hangingPunct="0">
              <a:spcBef>
                <a:spcPct val="20000"/>
              </a:spcBef>
              <a:spcAft>
                <a:spcPts val="600"/>
              </a:spcAft>
              <a:buFont typeface="Times New Roman" charset="0"/>
              <a:buNone/>
            </a:pPr>
            <a:r>
              <a:rPr lang="it-IT" sz="2200" b="1">
                <a:solidFill>
                  <a:srgbClr val="800000"/>
                </a:solidFill>
                <a:latin typeface="Times New Roman" charset="0"/>
              </a:rPr>
              <a:t>Example 2:</a:t>
            </a:r>
            <a:endParaRPr lang="it-IT" sz="2200">
              <a:solidFill>
                <a:srgbClr val="000000"/>
              </a:solidFill>
            </a:endParaRPr>
          </a:p>
          <a:p>
            <a:pPr indent="9525" algn="just" eaLnBrk="0" hangingPunct="0">
              <a:spcBef>
                <a:spcPct val="20000"/>
              </a:spcBef>
              <a:spcAft>
                <a:spcPts val="600"/>
              </a:spcAft>
              <a:buFont typeface="Times New Roman" charset="0"/>
              <a:buNone/>
            </a:pPr>
            <a:r>
              <a:rPr lang="it-IT" sz="2200">
                <a:latin typeface="Times New Roman" charset="0"/>
              </a:rPr>
              <a:t>autonomous discrete-time system of order 2 (</a:t>
            </a:r>
            <a:r>
              <a:rPr lang="it-IT" sz="2200">
                <a:solidFill>
                  <a:srgbClr val="006600"/>
                </a:solidFill>
                <a:latin typeface="Times New Roman" charset="0"/>
              </a:rPr>
              <a:t>vectorial model</a:t>
            </a:r>
            <a:r>
              <a:rPr lang="it-IT" sz="2200">
                <a:latin typeface="Times New Roman" charset="0"/>
              </a:rPr>
              <a:t>)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olo 1"/>
          <p:cNvSpPr>
            <a:spLocks noGrp="1"/>
          </p:cNvSpPr>
          <p:nvPr>
            <p:ph type="title"/>
          </p:nvPr>
        </p:nvSpPr>
        <p:spPr>
          <a:xfrm>
            <a:off x="0" y="0"/>
            <a:ext cx="6858000" cy="1535113"/>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sz="3200" dirty="0" err="1" smtClean="0">
                <a:solidFill>
                  <a:schemeClr val="tx1"/>
                </a:solidFill>
              </a:rPr>
              <a:t>Fixed</a:t>
            </a:r>
            <a:r>
              <a:rPr lang="it-IT" sz="3200" dirty="0" smtClean="0">
                <a:solidFill>
                  <a:schemeClr val="tx1"/>
                </a:solidFill>
              </a:rPr>
              <a:t> </a:t>
            </a:r>
            <a:r>
              <a:rPr lang="it-IT" sz="3200" dirty="0" err="1" smtClean="0">
                <a:solidFill>
                  <a:schemeClr val="tx1"/>
                </a:solidFill>
              </a:rPr>
              <a:t>Points</a:t>
            </a:r>
            <a:r>
              <a:rPr lang="it-IT" sz="3200" dirty="0" smtClean="0">
                <a:solidFill>
                  <a:schemeClr val="tx1"/>
                </a:solidFill>
              </a:rPr>
              <a:t/>
            </a:r>
            <a:br>
              <a:rPr lang="it-IT" sz="3200" dirty="0" smtClean="0">
                <a:solidFill>
                  <a:schemeClr val="tx1"/>
                </a:solidFill>
              </a:rPr>
            </a:br>
            <a:r>
              <a:rPr lang="it-IT" dirty="0" smtClean="0">
                <a:solidFill>
                  <a:schemeClr val="tx1"/>
                </a:solidFill>
              </a:rPr>
              <a:t>for </a:t>
            </a:r>
            <a:r>
              <a:rPr lang="it-IT" dirty="0" err="1" smtClean="0">
                <a:solidFill>
                  <a:schemeClr val="tx1"/>
                </a:solidFill>
              </a:rPr>
              <a:t>autonomous</a:t>
            </a:r>
            <a:r>
              <a:rPr lang="it-IT" dirty="0" smtClean="0">
                <a:solidFill>
                  <a:schemeClr val="tx1"/>
                </a:solidFill>
              </a:rPr>
              <a:t> </a:t>
            </a:r>
            <a:r>
              <a:rPr lang="it-IT" dirty="0" err="1" smtClean="0">
                <a:solidFill>
                  <a:schemeClr val="tx1"/>
                </a:solidFill>
              </a:rPr>
              <a:t>systems</a:t>
            </a:r>
            <a:r>
              <a:rPr lang="it-IT" dirty="0">
                <a:solidFill>
                  <a:schemeClr val="tx1"/>
                </a:solidFill>
              </a:rPr>
              <a:t/>
            </a:r>
            <a:br>
              <a:rPr lang="it-IT" dirty="0">
                <a:solidFill>
                  <a:schemeClr val="tx1"/>
                </a:solidFill>
              </a:rPr>
            </a:br>
            <a:r>
              <a:rPr lang="it-IT" dirty="0">
                <a:solidFill>
                  <a:schemeClr val="tx1"/>
                </a:solidFill>
              </a:rPr>
              <a:t>x(k+1) = </a:t>
            </a:r>
            <a:r>
              <a:rPr lang="it-IT" dirty="0" err="1" smtClean="0">
                <a:solidFill>
                  <a:schemeClr val="tx1"/>
                </a:solidFill>
              </a:rPr>
              <a:t>f</a:t>
            </a:r>
            <a:r>
              <a:rPr lang="it-IT" dirty="0" smtClean="0">
                <a:solidFill>
                  <a:schemeClr val="tx1"/>
                </a:solidFill>
              </a:rPr>
              <a:t>(x</a:t>
            </a:r>
            <a:r>
              <a:rPr lang="it-IT" dirty="0">
                <a:solidFill>
                  <a:schemeClr val="tx1"/>
                </a:solidFill>
              </a:rPr>
              <a:t>(k</a:t>
            </a:r>
            <a:r>
              <a:rPr lang="it-IT" dirty="0" smtClean="0">
                <a:solidFill>
                  <a:schemeClr val="tx1"/>
                </a:solidFill>
              </a:rPr>
              <a:t>)</a:t>
            </a:r>
            <a:endParaRPr lang="it-IT" dirty="0">
              <a:solidFill>
                <a:schemeClr val="tx1"/>
              </a:solidFill>
            </a:endParaRPr>
          </a:p>
        </p:txBody>
      </p:sp>
      <p:sp>
        <p:nvSpPr>
          <p:cNvPr id="243714"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EAB612-06BC-3A44-83FD-85E37B6C1D56}" type="slidenum">
              <a:rPr lang="en-GB" sz="1400">
                <a:latin typeface="Times New Roman" charset="0"/>
              </a:rPr>
              <a:pPr/>
              <a:t>116</a:t>
            </a:fld>
            <a:endParaRPr lang="en-GB" sz="1400">
              <a:latin typeface="Times New Roman" charset="0"/>
            </a:endParaRPr>
          </a:p>
        </p:txBody>
      </p:sp>
      <p:sp>
        <p:nvSpPr>
          <p:cNvPr id="243715" name="Rectangle 6"/>
          <p:cNvSpPr>
            <a:spLocks noChangeArrowheads="1"/>
          </p:cNvSpPr>
          <p:nvPr/>
        </p:nvSpPr>
        <p:spPr bwMode="auto">
          <a:xfrm>
            <a:off x="428625" y="1692275"/>
            <a:ext cx="6000750"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solidFill>
                  <a:srgbClr val="800000"/>
                </a:solidFill>
              </a:rPr>
              <a:t>DEFINITION</a:t>
            </a:r>
            <a:r>
              <a:rPr lang="en-US"/>
              <a:t> of a </a:t>
            </a:r>
            <a:r>
              <a:rPr lang="en-US">
                <a:solidFill>
                  <a:srgbClr val="006600"/>
                </a:solidFill>
              </a:rPr>
              <a:t>fixed point</a:t>
            </a:r>
            <a:r>
              <a:rPr lang="en-US" b="1"/>
              <a:t>: </a:t>
            </a:r>
          </a:p>
          <a:p>
            <a:pPr algn="ctr">
              <a:spcBef>
                <a:spcPct val="50000"/>
              </a:spcBef>
            </a:pPr>
            <a:r>
              <a:rPr lang="en-US" sz="2800" b="1">
                <a:solidFill>
                  <a:srgbClr val="800000"/>
                </a:solidFill>
              </a:rPr>
              <a:t>x(k+1) = x(k)</a:t>
            </a:r>
          </a:p>
          <a:p>
            <a:pPr>
              <a:spcBef>
                <a:spcPct val="50000"/>
              </a:spcBef>
            </a:pPr>
            <a:r>
              <a:rPr lang="en-US">
                <a:solidFill>
                  <a:srgbClr val="000000"/>
                </a:solidFill>
                <a:latin typeface="Webdings" charset="0"/>
                <a:sym typeface="Webdings" charset="0"/>
              </a:rPr>
              <a:t></a:t>
            </a:r>
            <a:r>
              <a:rPr lang="en-US">
                <a:solidFill>
                  <a:srgbClr val="000000"/>
                </a:solidFill>
                <a:cs typeface="Times New Roman" charset="0"/>
                <a:sym typeface="Webdings" charset="0"/>
              </a:rPr>
              <a:t>  </a:t>
            </a:r>
            <a:r>
              <a:rPr lang="en-US" sz="2000">
                <a:solidFill>
                  <a:srgbClr val="000000"/>
                </a:solidFill>
                <a:cs typeface="Times New Roman" charset="0"/>
              </a:rPr>
              <a:t>x(k) may be a </a:t>
            </a:r>
            <a:r>
              <a:rPr lang="en-US" sz="2000">
                <a:solidFill>
                  <a:srgbClr val="006600"/>
                </a:solidFill>
                <a:cs typeface="Times New Roman" charset="0"/>
              </a:rPr>
              <a:t>scalar or vector variable</a:t>
            </a:r>
            <a:endParaRPr lang="en-US">
              <a:solidFill>
                <a:srgbClr val="006600"/>
              </a:solidFill>
              <a:cs typeface="Times New Roman" charset="0"/>
            </a:endParaRPr>
          </a:p>
          <a:p>
            <a:pPr>
              <a:spcBef>
                <a:spcPct val="50000"/>
              </a:spcBef>
            </a:pPr>
            <a:endParaRPr lang="en-US">
              <a:solidFill>
                <a:srgbClr val="800000"/>
              </a:solidFill>
              <a:cs typeface="Times New Roman" charset="0"/>
            </a:endParaRPr>
          </a:p>
          <a:p>
            <a:pPr>
              <a:spcBef>
                <a:spcPct val="50000"/>
              </a:spcBef>
            </a:pPr>
            <a:r>
              <a:rPr lang="en-US">
                <a:solidFill>
                  <a:srgbClr val="800000"/>
                </a:solidFill>
                <a:cs typeface="Times New Roman" charset="0"/>
              </a:rPr>
              <a:t>DETERMINATION</a:t>
            </a:r>
            <a:r>
              <a:rPr lang="en-US">
                <a:cs typeface="Times New Roman" charset="0"/>
              </a:rPr>
              <a:t> of a </a:t>
            </a:r>
            <a:r>
              <a:rPr lang="en-US">
                <a:solidFill>
                  <a:srgbClr val="006600"/>
                </a:solidFill>
                <a:cs typeface="Times New Roman" charset="0"/>
              </a:rPr>
              <a:t>fixed point</a:t>
            </a:r>
            <a:r>
              <a:rPr lang="en-US" b="1">
                <a:cs typeface="Times New Roman" charset="0"/>
              </a:rPr>
              <a:t>:</a:t>
            </a:r>
            <a:r>
              <a:rPr lang="en-US">
                <a:cs typeface="Times New Roman" charset="0"/>
              </a:rPr>
              <a:t> </a:t>
            </a:r>
          </a:p>
          <a:p>
            <a:pPr>
              <a:spcBef>
                <a:spcPct val="50000"/>
              </a:spcBef>
            </a:pPr>
            <a:r>
              <a:rPr lang="en-US">
                <a:cs typeface="Times New Roman" charset="0"/>
              </a:rPr>
              <a:t>The </a:t>
            </a:r>
            <a:r>
              <a:rPr lang="en-US">
                <a:solidFill>
                  <a:srgbClr val="006600"/>
                </a:solidFill>
                <a:cs typeface="Times New Roman" charset="0"/>
              </a:rPr>
              <a:t>fixed points</a:t>
            </a:r>
            <a:r>
              <a:rPr lang="en-US">
                <a:cs typeface="Times New Roman" charset="0"/>
              </a:rPr>
              <a:t> are determined as the solutions of the </a:t>
            </a:r>
            <a:r>
              <a:rPr lang="en-US" altLang="ja-JP">
                <a:cs typeface="Times New Roman" charset="0"/>
              </a:rPr>
              <a:t>algebraic eq. (scalar) or system of eqns.(vector):</a:t>
            </a:r>
          </a:p>
          <a:p>
            <a:pPr algn="ctr" eaLnBrk="0" hangingPunct="0"/>
            <a:r>
              <a:rPr lang="en-US" sz="3200" b="1">
                <a:solidFill>
                  <a:srgbClr val="800000"/>
                </a:solidFill>
                <a:cs typeface="Times New Roman" charset="0"/>
              </a:rPr>
              <a:t>x*= f </a:t>
            </a:r>
            <a:r>
              <a:rPr lang="en-US" sz="4000" b="1">
                <a:solidFill>
                  <a:srgbClr val="800000"/>
                </a:solidFill>
                <a:cs typeface="Times New Roman" charset="0"/>
              </a:rPr>
              <a:t>(</a:t>
            </a:r>
            <a:r>
              <a:rPr lang="en-US" sz="3200" b="1">
                <a:solidFill>
                  <a:srgbClr val="800000"/>
                </a:solidFill>
                <a:cs typeface="Times New Roman" charset="0"/>
              </a:rPr>
              <a:t>x*</a:t>
            </a:r>
            <a:r>
              <a:rPr lang="en-US" sz="4000" b="1">
                <a:solidFill>
                  <a:srgbClr val="800000"/>
                </a:solidFill>
                <a:cs typeface="Times New Roman" charset="0"/>
              </a:rPr>
              <a:t>)</a:t>
            </a:r>
          </a:p>
          <a:p>
            <a:pPr>
              <a:spcBef>
                <a:spcPct val="50000"/>
              </a:spcBef>
            </a:pPr>
            <a:endParaRPr lang="en-US">
              <a:solidFill>
                <a:srgbClr val="000000"/>
              </a:solidFill>
              <a:cs typeface="Times New Roman" charset="0"/>
            </a:endParaRPr>
          </a:p>
          <a:p>
            <a:pPr>
              <a:spcBef>
                <a:spcPct val="50000"/>
              </a:spcBef>
              <a:buFont typeface="Wingdings" charset="0"/>
              <a:buChar char="Ø"/>
            </a:pPr>
            <a:r>
              <a:rPr lang="en-US">
                <a:solidFill>
                  <a:srgbClr val="000000"/>
                </a:solidFill>
                <a:cs typeface="Times New Roman" charset="0"/>
              </a:rPr>
              <a:t>A </a:t>
            </a:r>
            <a:r>
              <a:rPr lang="en-US">
                <a:solidFill>
                  <a:srgbClr val="006600"/>
                </a:solidFill>
                <a:cs typeface="Times New Roman" charset="0"/>
              </a:rPr>
              <a:t>fixed point</a:t>
            </a:r>
            <a:r>
              <a:rPr lang="en-US">
                <a:solidFill>
                  <a:srgbClr val="000000"/>
                </a:solidFill>
                <a:cs typeface="Times New Roman" charset="0"/>
              </a:rPr>
              <a:t> can be </a:t>
            </a:r>
            <a:r>
              <a:rPr lang="en-US">
                <a:solidFill>
                  <a:srgbClr val="006600"/>
                </a:solidFill>
                <a:cs typeface="Times New Roman" charset="0"/>
              </a:rPr>
              <a:t>stable </a:t>
            </a:r>
            <a:r>
              <a:rPr lang="en-US">
                <a:solidFill>
                  <a:srgbClr val="000000"/>
                </a:solidFill>
                <a:cs typeface="Times New Roman" charset="0"/>
              </a:rPr>
              <a:t>or </a:t>
            </a:r>
            <a:r>
              <a:rPr lang="en-US">
                <a:solidFill>
                  <a:srgbClr val="006600"/>
                </a:solidFill>
                <a:cs typeface="Times New Roman" charset="0"/>
              </a:rPr>
              <a:t>unstable</a:t>
            </a:r>
            <a:r>
              <a:rPr lang="en-US">
                <a:solidFill>
                  <a:srgbClr val="000000"/>
                </a:solidFill>
                <a:cs typeface="Times New Roman" charset="0"/>
              </a:rPr>
              <a:t>.</a:t>
            </a:r>
          </a:p>
          <a:p>
            <a:pPr>
              <a:spcBef>
                <a:spcPct val="50000"/>
              </a:spcBef>
              <a:buFont typeface="Wingdings" charset="0"/>
              <a:buChar char="Ø"/>
            </a:pPr>
            <a:r>
              <a:rPr lang="en-US">
                <a:solidFill>
                  <a:srgbClr val="000000"/>
                </a:solidFill>
                <a:cs typeface="Times New Roman" charset="0"/>
              </a:rPr>
              <a:t>A </a:t>
            </a:r>
            <a:r>
              <a:rPr lang="en-US">
                <a:solidFill>
                  <a:srgbClr val="006600"/>
                </a:solidFill>
                <a:cs typeface="Times New Roman" charset="0"/>
              </a:rPr>
              <a:t>stable fixed point</a:t>
            </a:r>
            <a:r>
              <a:rPr lang="en-US">
                <a:solidFill>
                  <a:srgbClr val="000000"/>
                </a:solidFill>
                <a:cs typeface="Times New Roman" charset="0"/>
              </a:rPr>
              <a:t> is an </a:t>
            </a:r>
            <a:r>
              <a:rPr lang="en-US" b="1">
                <a:solidFill>
                  <a:srgbClr val="006600"/>
                </a:solidFill>
                <a:cs typeface="Times New Roman" charset="0"/>
              </a:rPr>
              <a:t>attractor</a:t>
            </a:r>
            <a:r>
              <a:rPr lang="en-US">
                <a:solidFill>
                  <a:srgbClr val="000000"/>
                </a:solidFill>
                <a:cs typeface="Times New Roman" charset="0"/>
              </a:rPr>
              <a:t> for the </a:t>
            </a:r>
            <a:r>
              <a:rPr lang="en-US">
                <a:solidFill>
                  <a:srgbClr val="006600"/>
                </a:solidFill>
                <a:cs typeface="Times New Roman" charset="0"/>
              </a:rPr>
              <a:t>trajectories</a:t>
            </a:r>
            <a:r>
              <a:rPr lang="en-US">
                <a:solidFill>
                  <a:srgbClr val="000000"/>
                </a:solidFill>
                <a:cs typeface="Times New Roman" charset="0"/>
              </a:rPr>
              <a:t> originating in a reasonable neighborhood of it.</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olo 1"/>
          <p:cNvSpPr>
            <a:spLocks noGrp="1"/>
          </p:cNvSpPr>
          <p:nvPr>
            <p:ph type="title"/>
          </p:nvPr>
        </p:nvSpPr>
        <p:spPr>
          <a:xfrm>
            <a:off x="514350" y="450850"/>
            <a:ext cx="5829300" cy="522288"/>
          </a:xfrm>
        </p:spPr>
        <p:style>
          <a:lnRef idx="2">
            <a:schemeClr val="accent5"/>
          </a:lnRef>
          <a:fillRef idx="1">
            <a:schemeClr val="lt1"/>
          </a:fillRef>
          <a:effectRef idx="0">
            <a:schemeClr val="accent5"/>
          </a:effectRef>
          <a:fontRef idx="minor">
            <a:schemeClr val="dk1"/>
          </a:fontRef>
        </p:style>
        <p:txBody>
          <a:bodyPr>
            <a:spAutoFit/>
          </a:bodyPr>
          <a:lstStyle/>
          <a:p>
            <a:pPr eaLnBrk="1" hangingPunct="1">
              <a:defRPr/>
            </a:pPr>
            <a:r>
              <a:rPr lang="it-IT" dirty="0" err="1" smtClean="0">
                <a:solidFill>
                  <a:schemeClr val="tx1"/>
                </a:solidFill>
              </a:rPr>
              <a:t>Orbits</a:t>
            </a:r>
            <a:r>
              <a:rPr lang="it-IT" dirty="0" smtClean="0">
                <a:solidFill>
                  <a:schemeClr val="tx1"/>
                </a:solidFill>
              </a:rPr>
              <a:t> </a:t>
            </a:r>
            <a:r>
              <a:rPr lang="it-IT" dirty="0">
                <a:solidFill>
                  <a:schemeClr val="tx1"/>
                </a:solidFill>
              </a:rPr>
              <a:t>or </a:t>
            </a:r>
            <a:r>
              <a:rPr lang="it-IT" dirty="0" err="1" smtClean="0">
                <a:solidFill>
                  <a:schemeClr val="tx1"/>
                </a:solidFill>
              </a:rPr>
              <a:t>Trajectories</a:t>
            </a:r>
            <a:endParaRPr lang="it-IT" dirty="0">
              <a:solidFill>
                <a:schemeClr val="tx1"/>
              </a:solidFill>
            </a:endParaRPr>
          </a:p>
        </p:txBody>
      </p:sp>
      <p:sp>
        <p:nvSpPr>
          <p:cNvPr id="245762"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334F8C-DF9E-2B43-9C41-BB88CF7B49E8}" type="slidenum">
              <a:rPr lang="en-GB" sz="1400">
                <a:latin typeface="Times New Roman" charset="0"/>
              </a:rPr>
              <a:pPr/>
              <a:t>117</a:t>
            </a:fld>
            <a:endParaRPr lang="en-GB" sz="1400">
              <a:latin typeface="Times New Roman" charset="0"/>
            </a:endParaRPr>
          </a:p>
        </p:txBody>
      </p:sp>
      <p:sp>
        <p:nvSpPr>
          <p:cNvPr id="245763" name="Rectangle 2"/>
          <p:cNvSpPr txBox="1">
            <a:spLocks noChangeArrowheads="1"/>
          </p:cNvSpPr>
          <p:nvPr/>
        </p:nvSpPr>
        <p:spPr bwMode="auto">
          <a:xfrm>
            <a:off x="212725" y="1195388"/>
            <a:ext cx="6456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5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Times New Roman" charset="0"/>
              <a:buNone/>
            </a:pPr>
            <a:r>
              <a:rPr lang="it-IT" sz="2200" b="1">
                <a:solidFill>
                  <a:srgbClr val="800000"/>
                </a:solidFill>
                <a:latin typeface="Times New Roman" charset="0"/>
              </a:rPr>
              <a:t>Example:</a:t>
            </a:r>
          </a:p>
          <a:p>
            <a:pPr algn="just">
              <a:buFont typeface="Times New Roman" charset="0"/>
              <a:buNone/>
            </a:pPr>
            <a:r>
              <a:rPr lang="it-IT" sz="2200">
                <a:latin typeface="Times New Roman" charset="0"/>
              </a:rPr>
              <a:t>autonomous non-linear, discrete-time model of order 2</a:t>
            </a:r>
          </a:p>
        </p:txBody>
      </p:sp>
      <p:graphicFrame>
        <p:nvGraphicFramePr>
          <p:cNvPr id="245764" name="Object 4"/>
          <p:cNvGraphicFramePr>
            <a:graphicFrameLocks noChangeAspect="1"/>
          </p:cNvGraphicFramePr>
          <p:nvPr/>
        </p:nvGraphicFramePr>
        <p:xfrm>
          <a:off x="1785938" y="2314575"/>
          <a:ext cx="3309937" cy="2822575"/>
        </p:xfrm>
        <a:graphic>
          <a:graphicData uri="http://schemas.openxmlformats.org/presentationml/2006/ole">
            <mc:AlternateContent xmlns:mc="http://schemas.openxmlformats.org/markup-compatibility/2006">
              <mc:Choice xmlns:v="urn:schemas-microsoft-com:vml" Requires="v">
                <p:oleObj spid="_x0000_s245780" name="Equation" r:id="rId4" imgW="1371600" imgH="1282700" progId="Equation.3">
                  <p:embed/>
                </p:oleObj>
              </mc:Choice>
              <mc:Fallback>
                <p:oleObj name="Equation" r:id="rId4" imgW="1371600" imgH="1282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2314575"/>
                        <a:ext cx="3309937" cy="282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2890" name="Connettore 1 2"/>
          <p:cNvCxnSpPr>
            <a:cxnSpLocks noChangeShapeType="1"/>
            <a:stCxn id="245768" idx="0"/>
          </p:cNvCxnSpPr>
          <p:nvPr/>
        </p:nvCxnSpPr>
        <p:spPr bwMode="auto">
          <a:xfrm flipV="1">
            <a:off x="1527175" y="8161338"/>
            <a:ext cx="371475" cy="501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245766" name="Group 13"/>
          <p:cNvGrpSpPr>
            <a:grpSpLocks/>
          </p:cNvGrpSpPr>
          <p:nvPr/>
        </p:nvGrpSpPr>
        <p:grpSpPr bwMode="auto">
          <a:xfrm>
            <a:off x="908050" y="5273675"/>
            <a:ext cx="5121275" cy="3741738"/>
            <a:chOff x="572" y="3322"/>
            <a:chExt cx="3226" cy="2357"/>
          </a:xfrm>
        </p:grpSpPr>
        <p:pic>
          <p:nvPicPr>
            <p:cNvPr id="245769" name="Gruppo 55"/>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2" y="3322"/>
              <a:ext cx="3226" cy="23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8795" name="Rectangle 12"/>
            <p:cNvSpPr>
              <a:spLocks noChangeArrowheads="1"/>
            </p:cNvSpPr>
            <p:nvPr/>
          </p:nvSpPr>
          <p:spPr bwMode="auto">
            <a:xfrm>
              <a:off x="1368" y="4694"/>
              <a:ext cx="2248" cy="5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grpSp>
      <p:sp>
        <p:nvSpPr>
          <p:cNvPr id="245767" name="Callout 1 1"/>
          <p:cNvSpPr>
            <a:spLocks/>
          </p:cNvSpPr>
          <p:nvPr/>
        </p:nvSpPr>
        <p:spPr bwMode="auto">
          <a:xfrm>
            <a:off x="5443538" y="4662488"/>
            <a:ext cx="1312862" cy="708025"/>
          </a:xfrm>
          <a:prstGeom prst="borderCallout1">
            <a:avLst>
              <a:gd name="adj1" fmla="val 65023"/>
              <a:gd name="adj2" fmla="val -3139"/>
              <a:gd name="adj3" fmla="val 120213"/>
              <a:gd name="adj4" fmla="val -41449"/>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p>
            <a:pPr algn="ctr" eaLnBrk="0" hangingPunct="0">
              <a:spcBef>
                <a:spcPts val="600"/>
              </a:spcBef>
              <a:spcAft>
                <a:spcPts val="600"/>
              </a:spcAft>
              <a:buFont typeface="Times New Roman" charset="0"/>
              <a:buNone/>
            </a:pPr>
            <a:r>
              <a:rPr lang="it-IT" sz="2000" b="1">
                <a:solidFill>
                  <a:srgbClr val="006600"/>
                </a:solidFill>
                <a:cs typeface="Times New Roman" charset="0"/>
              </a:rPr>
              <a:t>fixed point</a:t>
            </a:r>
          </a:p>
        </p:txBody>
      </p:sp>
      <p:sp>
        <p:nvSpPr>
          <p:cNvPr id="245768" name="Callout 1 1"/>
          <p:cNvSpPr>
            <a:spLocks/>
          </p:cNvSpPr>
          <p:nvPr/>
        </p:nvSpPr>
        <p:spPr bwMode="auto">
          <a:xfrm>
            <a:off x="25400" y="8308975"/>
            <a:ext cx="1501775" cy="708025"/>
          </a:xfrm>
          <a:prstGeom prst="borderCallout1">
            <a:avLst>
              <a:gd name="adj1" fmla="val 16144"/>
              <a:gd name="adj2" fmla="val 105074"/>
              <a:gd name="adj3" fmla="val -88343"/>
              <a:gd name="adj4" fmla="val 118606"/>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p>
            <a:pPr algn="ctr" eaLnBrk="0" hangingPunct="0">
              <a:spcBef>
                <a:spcPts val="600"/>
              </a:spcBef>
              <a:spcAft>
                <a:spcPts val="600"/>
              </a:spcAft>
              <a:buFont typeface="Times New Roman" charset="0"/>
              <a:buNone/>
            </a:pPr>
            <a:r>
              <a:rPr lang="it-IT" sz="2000" b="1">
                <a:solidFill>
                  <a:srgbClr val="006600"/>
                </a:solidFill>
                <a:cs typeface="Times New Roman" charset="0"/>
              </a:rPr>
              <a:t>initial condition</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8913" y="171450"/>
            <a:ext cx="6480175" cy="800100"/>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dirty="0" err="1">
                <a:solidFill>
                  <a:srgbClr val="800000"/>
                </a:solidFill>
              </a:rPr>
              <a:t>Example</a:t>
            </a:r>
            <a:r>
              <a:rPr lang="it-IT" dirty="0">
                <a:solidFill>
                  <a:srgbClr val="800000"/>
                </a:solidFill>
              </a:rPr>
              <a:t> No. 2</a:t>
            </a:r>
            <a:br>
              <a:rPr lang="it-IT" dirty="0">
                <a:solidFill>
                  <a:srgbClr val="800000"/>
                </a:solidFill>
              </a:rPr>
            </a:br>
            <a:r>
              <a:rPr lang="it-IT" dirty="0" err="1" smtClean="0"/>
              <a:t>Logistic</a:t>
            </a:r>
            <a:r>
              <a:rPr lang="it-IT" dirty="0" smtClean="0"/>
              <a:t> Model </a:t>
            </a:r>
            <a:endParaRPr lang="it-IT" dirty="0"/>
          </a:p>
        </p:txBody>
      </p:sp>
      <p:sp>
        <p:nvSpPr>
          <p:cNvPr id="247810"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FCBB5A-975B-C94A-9103-C1E71672D0B2}" type="slidenum">
              <a:rPr lang="en-GB" sz="1400">
                <a:latin typeface="Times New Roman" charset="0"/>
              </a:rPr>
              <a:pPr/>
              <a:t>118</a:t>
            </a:fld>
            <a:endParaRPr lang="en-GB" sz="1400">
              <a:latin typeface="Times New Roman" charset="0"/>
            </a:endParaRPr>
          </a:p>
        </p:txBody>
      </p:sp>
      <p:graphicFrame>
        <p:nvGraphicFramePr>
          <p:cNvPr id="247811" name="Object 6"/>
          <p:cNvGraphicFramePr>
            <a:graphicFrameLocks noGrp="1" noChangeAspect="1"/>
          </p:cNvGraphicFramePr>
          <p:nvPr>
            <p:ph sz="quarter" idx="4294967295"/>
          </p:nvPr>
        </p:nvGraphicFramePr>
        <p:xfrm>
          <a:off x="2154238" y="3132138"/>
          <a:ext cx="2549525" cy="1931987"/>
        </p:xfrm>
        <a:graphic>
          <a:graphicData uri="http://schemas.openxmlformats.org/presentationml/2006/ole">
            <mc:AlternateContent xmlns:mc="http://schemas.openxmlformats.org/markup-compatibility/2006">
              <mc:Choice xmlns:v="urn:schemas-microsoft-com:vml" Requires="v">
                <p:oleObj spid="_x0000_s247837" name="Equazione" r:id="rId4" imgW="1206500" imgH="914400" progId="Equation.3">
                  <p:embed/>
                </p:oleObj>
              </mc:Choice>
              <mc:Fallback>
                <p:oleObj name="Equazione" r:id="rId4" imgW="1206500" imgH="914400" progId="Equation.3">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238" y="3132138"/>
                        <a:ext cx="2549525" cy="193198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7812" name="Rettangolo 16"/>
          <p:cNvSpPr>
            <a:spLocks noChangeArrowheads="1"/>
          </p:cNvSpPr>
          <p:nvPr/>
        </p:nvSpPr>
        <p:spPr bwMode="auto">
          <a:xfrm>
            <a:off x="188913" y="971550"/>
            <a:ext cx="64801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a:t>Differently from the </a:t>
            </a:r>
            <a:r>
              <a:rPr lang="en-US" sz="2000">
                <a:solidFill>
                  <a:srgbClr val="006600"/>
                </a:solidFill>
              </a:rPr>
              <a:t>Malthusian model</a:t>
            </a:r>
            <a:r>
              <a:rPr lang="en-US" sz="2000"/>
              <a:t> …</a:t>
            </a:r>
          </a:p>
          <a:p>
            <a:pPr eaLnBrk="0" hangingPunct="0">
              <a:buFontTx/>
              <a:buChar char="•"/>
            </a:pPr>
            <a:r>
              <a:rPr lang="en-US" sz="2000"/>
              <a:t>developed by Belgian mathematician Pierre Verhulst (1838)</a:t>
            </a:r>
          </a:p>
          <a:p>
            <a:pPr algn="ctr" eaLnBrk="0" hangingPunct="0"/>
            <a:r>
              <a:rPr lang="en-US" sz="2000">
                <a:solidFill>
                  <a:srgbClr val="800000"/>
                </a:solidFill>
              </a:rPr>
              <a:t>HYPOTHESES</a:t>
            </a:r>
          </a:p>
          <a:p>
            <a:pPr eaLnBrk="0" hangingPunct="0">
              <a:buFontTx/>
              <a:buChar char="•"/>
            </a:pPr>
            <a:r>
              <a:rPr lang="en-US" sz="2000"/>
              <a:t>resources are limited for growth: N(t)≤N</a:t>
            </a:r>
            <a:r>
              <a:rPr lang="en-US" sz="2000" baseline="-25000"/>
              <a:t>sat</a:t>
            </a:r>
          </a:p>
        </p:txBody>
      </p:sp>
      <p:pic>
        <p:nvPicPr>
          <p:cNvPr id="247813" name="Immagine 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14913" y="3132138"/>
            <a:ext cx="184308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4" name="Rettangolo 9"/>
          <p:cNvSpPr>
            <a:spLocks noChangeArrowheads="1"/>
          </p:cNvSpPr>
          <p:nvPr/>
        </p:nvSpPr>
        <p:spPr bwMode="auto">
          <a:xfrm>
            <a:off x="1822450" y="5292725"/>
            <a:ext cx="313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solidFill>
                  <a:srgbClr val="800000"/>
                </a:solidFill>
              </a:rPr>
              <a:t>CLOSED-FORM SOLUTION</a:t>
            </a:r>
          </a:p>
        </p:txBody>
      </p:sp>
      <p:graphicFrame>
        <p:nvGraphicFramePr>
          <p:cNvPr id="247815" name="Oggetto 10"/>
          <p:cNvGraphicFramePr>
            <a:graphicFrameLocks noChangeAspect="1"/>
          </p:cNvGraphicFramePr>
          <p:nvPr/>
        </p:nvGraphicFramePr>
        <p:xfrm>
          <a:off x="1989138" y="5651500"/>
          <a:ext cx="2879725" cy="1196975"/>
        </p:xfrm>
        <a:graphic>
          <a:graphicData uri="http://schemas.openxmlformats.org/presentationml/2006/ole">
            <mc:AlternateContent xmlns:mc="http://schemas.openxmlformats.org/markup-compatibility/2006">
              <mc:Choice xmlns:v="urn:schemas-microsoft-com:vml" Requires="v">
                <p:oleObj spid="_x0000_s247838" name="Equation" r:id="rId7" imgW="1497950" imgH="622030" progId="Equation.3">
                  <p:embed/>
                </p:oleObj>
              </mc:Choice>
              <mc:Fallback>
                <p:oleObj name="Equation" r:id="rId7" imgW="1497950" imgH="622030" progId="Equation.3">
                  <p:embed/>
                  <p:pic>
                    <p:nvPicPr>
                      <p:cNvPr id="0" name="Oggetto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9138" y="5651500"/>
                        <a:ext cx="28797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7816" name="Gruppo 1"/>
          <p:cNvGrpSpPr>
            <a:grpSpLocks/>
          </p:cNvGrpSpPr>
          <p:nvPr/>
        </p:nvGrpSpPr>
        <p:grpSpPr bwMode="auto">
          <a:xfrm>
            <a:off x="1000125" y="6764338"/>
            <a:ext cx="4229100" cy="2379662"/>
            <a:chOff x="1000125" y="6764338"/>
            <a:chExt cx="4229100" cy="2379662"/>
          </a:xfrm>
        </p:grpSpPr>
        <p:grpSp>
          <p:nvGrpSpPr>
            <p:cNvPr id="247817" name="Gruppo 8"/>
            <p:cNvGrpSpPr>
              <a:grpSpLocks/>
            </p:cNvGrpSpPr>
            <p:nvPr/>
          </p:nvGrpSpPr>
          <p:grpSpPr bwMode="auto">
            <a:xfrm>
              <a:off x="1000125" y="6764338"/>
              <a:ext cx="4229100" cy="2379662"/>
              <a:chOff x="999744" y="6764968"/>
              <a:chExt cx="4229482" cy="2379032"/>
            </a:xfrm>
          </p:grpSpPr>
          <p:pic>
            <p:nvPicPr>
              <p:cNvPr id="247819" name="Immagine 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628774" y="6764968"/>
                <a:ext cx="3600452" cy="237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20" name="CasellaDiTesto 7"/>
              <p:cNvSpPr txBox="1">
                <a:spLocks noChangeArrowheads="1"/>
              </p:cNvSpPr>
              <p:nvPr/>
            </p:nvSpPr>
            <p:spPr bwMode="auto">
              <a:xfrm>
                <a:off x="999744" y="8512342"/>
                <a:ext cx="989102" cy="39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it-IT" sz="2000">
                    <a:cs typeface="Times New Roman" charset="0"/>
                  </a:rPr>
                  <a:t>N</a:t>
                </a:r>
                <a:r>
                  <a:rPr lang="it-IT" sz="2000" baseline="-25000">
                    <a:cs typeface="Times New Roman" charset="0"/>
                  </a:rPr>
                  <a:t>0</a:t>
                </a:r>
                <a:r>
                  <a:rPr lang="it-IT" sz="2000">
                    <a:cs typeface="Times New Roman" charset="0"/>
                  </a:rPr>
                  <a:t>≠0</a:t>
                </a:r>
                <a:endParaRPr lang="it-IT" sz="2000" baseline="-25000">
                  <a:cs typeface="Times New Roman" charset="0"/>
                </a:endParaRPr>
              </a:p>
            </p:txBody>
          </p:sp>
        </p:grpSp>
        <p:sp>
          <p:nvSpPr>
            <p:cNvPr id="247818" name="CasellaDiTesto 7"/>
            <p:cNvSpPr txBox="1">
              <a:spLocks noChangeArrowheads="1"/>
            </p:cNvSpPr>
            <p:nvPr/>
          </p:nvSpPr>
          <p:spPr bwMode="auto">
            <a:xfrm>
              <a:off x="1360488" y="7056438"/>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it-IT" sz="2000">
                  <a:cs typeface="Times New Roman" charset="0"/>
                </a:rPr>
                <a:t>N</a:t>
              </a:r>
              <a:r>
                <a:rPr lang="it-IT" sz="2000" baseline="-25000">
                  <a:cs typeface="Times New Roman" charset="0"/>
                </a:rPr>
                <a:t>sat</a:t>
              </a: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88913" y="71438"/>
            <a:ext cx="6480175" cy="941387"/>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dirty="0" err="1">
                <a:solidFill>
                  <a:srgbClr val="800000"/>
                </a:solidFill>
              </a:rPr>
              <a:t>Example</a:t>
            </a:r>
            <a:r>
              <a:rPr lang="it-IT" dirty="0">
                <a:solidFill>
                  <a:srgbClr val="800000"/>
                </a:solidFill>
              </a:rPr>
              <a:t> No. 2</a:t>
            </a:r>
            <a:br>
              <a:rPr lang="it-IT" dirty="0">
                <a:solidFill>
                  <a:srgbClr val="800000"/>
                </a:solidFill>
              </a:rPr>
            </a:br>
            <a:r>
              <a:rPr lang="it-IT" dirty="0" err="1" smtClean="0"/>
              <a:t>Logistic</a:t>
            </a:r>
            <a:r>
              <a:rPr lang="it-IT" dirty="0" smtClean="0"/>
              <a:t> </a:t>
            </a:r>
            <a:r>
              <a:rPr lang="it-IT" dirty="0" err="1" smtClean="0"/>
              <a:t>Map</a:t>
            </a:r>
            <a:endParaRPr lang="it-IT" dirty="0"/>
          </a:p>
        </p:txBody>
      </p:sp>
      <p:sp>
        <p:nvSpPr>
          <p:cNvPr id="249858"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F96A1F-01E1-014B-B32F-475CF9D60714}" type="slidenum">
              <a:rPr lang="en-GB" sz="1400">
                <a:latin typeface="Times New Roman" charset="0"/>
              </a:rPr>
              <a:pPr/>
              <a:t>119</a:t>
            </a:fld>
            <a:endParaRPr lang="en-GB" sz="1400">
              <a:latin typeface="Times New Roman" charset="0"/>
            </a:endParaRPr>
          </a:p>
        </p:txBody>
      </p:sp>
      <p:graphicFrame>
        <p:nvGraphicFramePr>
          <p:cNvPr id="249859" name="Object 2"/>
          <p:cNvGraphicFramePr>
            <a:graphicFrameLocks noGrp="1" noChangeAspect="1"/>
          </p:cNvGraphicFramePr>
          <p:nvPr>
            <p:ph sz="half" idx="4294967295"/>
            <p:extLst>
              <p:ext uri="{D42A27DB-BD31-4B8C-83A1-F6EECF244321}">
                <p14:modId xmlns:p14="http://schemas.microsoft.com/office/powerpoint/2010/main" val="3236255003"/>
              </p:ext>
            </p:extLst>
          </p:nvPr>
        </p:nvGraphicFramePr>
        <p:xfrm>
          <a:off x="1833563" y="971550"/>
          <a:ext cx="4965700" cy="6208712"/>
        </p:xfrm>
        <a:graphic>
          <a:graphicData uri="http://schemas.openxmlformats.org/presentationml/2006/ole">
            <mc:AlternateContent xmlns:mc="http://schemas.openxmlformats.org/markup-compatibility/2006">
              <mc:Choice xmlns:v="urn:schemas-microsoft-com:vml" Requires="v">
                <p:oleObj spid="_x0000_s249881" name="Equation" r:id="rId4" imgW="3543300" imgH="4432300" progId="Equation.3">
                  <p:embed/>
                </p:oleObj>
              </mc:Choice>
              <mc:Fallback>
                <p:oleObj name="Equation" r:id="rId4" imgW="3543300" imgH="44323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563" y="971550"/>
                        <a:ext cx="49657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1668" name="Object 7"/>
          <p:cNvGraphicFramePr>
            <a:graphicFrameLocks noChangeAspect="1"/>
          </p:cNvGraphicFramePr>
          <p:nvPr/>
        </p:nvGraphicFramePr>
        <p:xfrm>
          <a:off x="1543050" y="7772400"/>
          <a:ext cx="3563938" cy="1120775"/>
        </p:xfrm>
        <a:graphic>
          <a:graphicData uri="http://schemas.openxmlformats.org/presentationml/2006/ole">
            <mc:AlternateContent xmlns:mc="http://schemas.openxmlformats.org/markup-compatibility/2006">
              <mc:Choice xmlns:v="urn:schemas-microsoft-com:vml" Requires="v">
                <p:oleObj spid="_x0000_s249882" name="Equation" r:id="rId6" imgW="1562100" imgH="533400" progId="Equation.3">
                  <p:embed/>
                </p:oleObj>
              </mc:Choice>
              <mc:Fallback>
                <p:oleObj name="Equation" r:id="rId6" imgW="1562100" imgH="533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50" y="7772400"/>
                        <a:ext cx="3563938" cy="11207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861" name="Callout con freccia destra 15"/>
          <p:cNvSpPr>
            <a:spLocks noChangeArrowheads="1"/>
          </p:cNvSpPr>
          <p:nvPr/>
        </p:nvSpPr>
        <p:spPr bwMode="auto">
          <a:xfrm>
            <a:off x="188913" y="5614988"/>
            <a:ext cx="1600200" cy="1117600"/>
          </a:xfrm>
          <a:prstGeom prst="rightArrowCallout">
            <a:avLst>
              <a:gd name="adj1" fmla="val 28944"/>
              <a:gd name="adj2" fmla="val 26972"/>
              <a:gd name="adj3" fmla="val 23022"/>
              <a:gd name="adj4" fmla="val 75231"/>
            </a:avLst>
          </a:prstGeom>
          <a:solidFill>
            <a:schemeClr val="accent1">
              <a:alpha val="27058"/>
            </a:schemeClr>
          </a:solidFill>
          <a:ln w="9525">
            <a:solidFill>
              <a:schemeClr val="tx1"/>
            </a:solidFill>
            <a:round/>
            <a:headEnd/>
            <a:tailEnd/>
          </a:ln>
        </p:spPr>
        <p:txBody>
          <a:bodyPr/>
          <a:lstStyle/>
          <a:p>
            <a:pPr algn="ctr" eaLnBrk="0" hangingPunct="0">
              <a:buFont typeface="Times New Roman" charset="0"/>
              <a:buNone/>
            </a:pPr>
            <a:r>
              <a:rPr lang="it-IT" sz="1800"/>
              <a:t>adimen-</a:t>
            </a:r>
          </a:p>
          <a:p>
            <a:pPr algn="ctr" eaLnBrk="0" hangingPunct="0">
              <a:buFont typeface="Times New Roman" charset="0"/>
              <a:buNone/>
            </a:pPr>
            <a:r>
              <a:rPr lang="it-IT" sz="1800"/>
              <a:t>siona-lization</a:t>
            </a:r>
          </a:p>
        </p:txBody>
      </p:sp>
      <p:sp>
        <p:nvSpPr>
          <p:cNvPr id="249862" name="Callout con freccia destra 15"/>
          <p:cNvSpPr>
            <a:spLocks noChangeArrowheads="1"/>
          </p:cNvSpPr>
          <p:nvPr/>
        </p:nvSpPr>
        <p:spPr bwMode="auto">
          <a:xfrm>
            <a:off x="188913" y="2014538"/>
            <a:ext cx="1600200" cy="1117600"/>
          </a:xfrm>
          <a:prstGeom prst="rightArrowCallout">
            <a:avLst>
              <a:gd name="adj1" fmla="val 28944"/>
              <a:gd name="adj2" fmla="val 26972"/>
              <a:gd name="adj3" fmla="val 23022"/>
              <a:gd name="adj4" fmla="val 75231"/>
            </a:avLst>
          </a:prstGeom>
          <a:solidFill>
            <a:schemeClr val="accent1">
              <a:alpha val="27058"/>
            </a:schemeClr>
          </a:solidFill>
          <a:ln w="9525">
            <a:solidFill>
              <a:schemeClr val="tx1"/>
            </a:solidFill>
            <a:round/>
            <a:headEnd/>
            <a:tailEnd/>
          </a:ln>
        </p:spPr>
        <p:txBody>
          <a:bodyPr/>
          <a:lstStyle/>
          <a:p>
            <a:pPr algn="ctr" eaLnBrk="0" hangingPunct="0">
              <a:buFont typeface="Times New Roman" charset="0"/>
              <a:buNone/>
            </a:pPr>
            <a:endParaRPr lang="it-IT" sz="1800"/>
          </a:p>
          <a:p>
            <a:pPr algn="ctr" eaLnBrk="0" hangingPunct="0">
              <a:buFont typeface="Times New Roman" charset="0"/>
              <a:buNone/>
            </a:pPr>
            <a:r>
              <a:rPr lang="it-IT" sz="1800"/>
              <a:t>discreti-zation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it-IT" sz="3200"/>
              <a:t>VARIABLES</a:t>
            </a:r>
            <a:br>
              <a:rPr lang="it-IT" sz="3200"/>
            </a:br>
            <a:r>
              <a:rPr lang="it-IT" sz="3200">
                <a:solidFill>
                  <a:srgbClr val="A50021"/>
                </a:solidFill>
              </a:rPr>
              <a:t>Definition</a:t>
            </a:r>
          </a:p>
        </p:txBody>
      </p:sp>
      <p:sp>
        <p:nvSpPr>
          <p:cNvPr id="35842" name="Rectangle 3"/>
          <p:cNvSpPr>
            <a:spLocks noChangeArrowheads="1"/>
          </p:cNvSpPr>
          <p:nvPr/>
        </p:nvSpPr>
        <p:spPr bwMode="auto">
          <a:xfrm>
            <a:off x="401638" y="1692275"/>
            <a:ext cx="602932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1950" algn="just" eaLnBrk="0" hangingPunct="0">
              <a:spcBef>
                <a:spcPct val="50000"/>
              </a:spcBef>
              <a:spcAft>
                <a:spcPts val="500"/>
              </a:spcAft>
              <a:buFont typeface="Times New Roman" charset="0"/>
              <a:buNone/>
            </a:pPr>
            <a:r>
              <a:rPr lang="en-US"/>
              <a:t>A </a:t>
            </a:r>
            <a:r>
              <a:rPr lang="en-US">
                <a:solidFill>
                  <a:srgbClr val="006600"/>
                </a:solidFill>
              </a:rPr>
              <a:t>variable</a:t>
            </a:r>
            <a:r>
              <a:rPr lang="en-US"/>
              <a:t> represents a relevant property of the </a:t>
            </a:r>
            <a:r>
              <a:rPr lang="en-US">
                <a:solidFill>
                  <a:srgbClr val="006600"/>
                </a:solidFill>
              </a:rPr>
              <a:t>system</a:t>
            </a:r>
            <a:r>
              <a:rPr lang="en-US"/>
              <a:t>, being modeled.</a:t>
            </a:r>
          </a:p>
          <a:p>
            <a:pPr indent="361950" algn="just" eaLnBrk="0" hangingPunct="0">
              <a:spcBef>
                <a:spcPct val="50000"/>
              </a:spcBef>
              <a:spcAft>
                <a:spcPts val="500"/>
              </a:spcAft>
              <a:buFont typeface="Times New Roman" charset="0"/>
              <a:buNone/>
            </a:pPr>
            <a:r>
              <a:rPr lang="en-US"/>
              <a:t>A </a:t>
            </a:r>
            <a:r>
              <a:rPr lang="en-US">
                <a:solidFill>
                  <a:srgbClr val="006600"/>
                </a:solidFill>
              </a:rPr>
              <a:t>variable</a:t>
            </a:r>
            <a:r>
              <a:rPr lang="en-US"/>
              <a:t> can be, for example, physical or chemical quantities, measured system outputs often in the form of </a:t>
            </a:r>
            <a:r>
              <a:rPr lang="en-US">
                <a:hlinkClick r:id="rId3" tooltip="Signal (electronics)"/>
              </a:rPr>
              <a:t>signals</a:t>
            </a:r>
            <a:r>
              <a:rPr lang="en-US"/>
              <a:t>, timing data, counters, and event occurrence (yes/no). </a:t>
            </a:r>
          </a:p>
          <a:p>
            <a:pPr indent="361950" algn="just" eaLnBrk="0" hangingPunct="0">
              <a:spcBef>
                <a:spcPct val="50000"/>
              </a:spcBef>
              <a:spcAft>
                <a:spcPts val="500"/>
              </a:spcAft>
              <a:buFont typeface="Times New Roman" charset="0"/>
              <a:buNone/>
            </a:pPr>
            <a:r>
              <a:rPr lang="en-US"/>
              <a:t>Mathematically, a </a:t>
            </a:r>
            <a:r>
              <a:rPr lang="en-US">
                <a:solidFill>
                  <a:srgbClr val="006600"/>
                </a:solidFill>
              </a:rPr>
              <a:t>variable</a:t>
            </a:r>
            <a:r>
              <a:rPr lang="en-US"/>
              <a:t> can be an </a:t>
            </a:r>
            <a:r>
              <a:rPr lang="en-US">
                <a:solidFill>
                  <a:srgbClr val="006600"/>
                </a:solidFill>
              </a:rPr>
              <a:t>unknown</a:t>
            </a:r>
            <a:r>
              <a:rPr lang="en-US"/>
              <a:t> appearing in equations and  disequations or a </a:t>
            </a:r>
            <a:r>
              <a:rPr lang="en-US">
                <a:solidFill>
                  <a:srgbClr val="006600"/>
                </a:solidFill>
              </a:rPr>
              <a:t>function</a:t>
            </a:r>
            <a:r>
              <a:rPr lang="en-US"/>
              <a:t> of one or more </a:t>
            </a:r>
            <a:r>
              <a:rPr lang="en-US">
                <a:solidFill>
                  <a:srgbClr val="006600"/>
                </a:solidFill>
              </a:rPr>
              <a:t>independent variables</a:t>
            </a:r>
            <a:r>
              <a:rPr lang="en-US"/>
              <a:t>.</a:t>
            </a:r>
          </a:p>
        </p:txBody>
      </p:sp>
      <p:sp>
        <p:nvSpPr>
          <p:cNvPr id="35843"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F94B1D-646D-7849-A328-B15FA63BBC4A}" type="slidenum">
              <a:rPr lang="en-GB" sz="1400">
                <a:latin typeface="Times New Roman" charset="0"/>
              </a:rPr>
              <a:pPr/>
              <a:t>12</a:t>
            </a:fld>
            <a:endParaRPr lang="en-GB" sz="1400">
              <a:latin typeface="Times New Roman" charset="0"/>
            </a:endParaRPr>
          </a:p>
        </p:txBody>
      </p:sp>
      <p:sp>
        <p:nvSpPr>
          <p:cNvPr id="35844" name="Rettangolo 1"/>
          <p:cNvSpPr>
            <a:spLocks noChangeArrowheads="1"/>
          </p:cNvSpPr>
          <p:nvPr/>
        </p:nvSpPr>
        <p:spPr bwMode="auto">
          <a:xfrm>
            <a:off x="401638" y="7921625"/>
            <a:ext cx="61039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spcAft>
                <a:spcPts val="500"/>
              </a:spcAft>
            </a:pPr>
            <a:r>
              <a:rPr lang="en-US">
                <a:latin typeface="Webdings" charset="0"/>
                <a:sym typeface="Webdings" charset="0"/>
              </a:rPr>
              <a:t></a:t>
            </a:r>
            <a:r>
              <a:rPr lang="en-US">
                <a:sym typeface="Wingdings" charset="0"/>
              </a:rPr>
              <a:t> </a:t>
            </a:r>
            <a:r>
              <a:rPr lang="en-US" sz="2000"/>
              <a:t>The actual </a:t>
            </a:r>
            <a:r>
              <a:rPr lang="en-US" sz="2000">
                <a:solidFill>
                  <a:srgbClr val="006600"/>
                </a:solidFill>
              </a:rPr>
              <a:t>model</a:t>
            </a:r>
            <a:r>
              <a:rPr lang="en-US" sz="2000"/>
              <a:t> is the set of functions that describe the relations between the different </a:t>
            </a:r>
            <a:r>
              <a:rPr lang="en-US" sz="2000">
                <a:solidFill>
                  <a:srgbClr val="006600"/>
                </a:solidFill>
              </a:rPr>
              <a:t>variables</a:t>
            </a:r>
            <a:r>
              <a:rPr lang="en-US" sz="2000"/>
              <a:t>.</a:t>
            </a:r>
            <a:endParaRPr lang="it-IT" sz="20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3"/>
          <p:cNvSpPr>
            <a:spLocks noChangeArrowheads="1"/>
          </p:cNvSpPr>
          <p:nvPr/>
        </p:nvSpPr>
        <p:spPr bwMode="auto">
          <a:xfrm>
            <a:off x="476250" y="2312988"/>
            <a:ext cx="5829300" cy="583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algn="just" eaLnBrk="0" hangingPunct="0">
              <a:spcBef>
                <a:spcPct val="20000"/>
              </a:spcBef>
              <a:spcAft>
                <a:spcPts val="600"/>
              </a:spcAft>
              <a:buSzPct val="50000"/>
              <a:buFont typeface="Wingdings" charset="0"/>
              <a:buChar char="]"/>
            </a:pPr>
            <a:r>
              <a:rPr lang="it-IT" sz="2000" dirty="0">
                <a:solidFill>
                  <a:srgbClr val="C0C0C0"/>
                </a:solidFill>
              </a:rPr>
              <a:t>Modelli a “principi primi” (“</a:t>
            </a:r>
            <a:r>
              <a:rPr lang="en-US" altLang="ja-JP" sz="2000" i="1" dirty="0">
                <a:solidFill>
                  <a:srgbClr val="C0C0C0"/>
                </a:solidFill>
              </a:rPr>
              <a:t>First principle Models</a:t>
            </a:r>
            <a:r>
              <a:rPr lang="it-IT" sz="2000" dirty="0">
                <a:solidFill>
                  <a:srgbClr val="C0C0C0"/>
                </a:solidFill>
              </a:rPr>
              <a:t>”</a:t>
            </a:r>
            <a:r>
              <a:rPr lang="it-IT" altLang="ja-JP" sz="2000" dirty="0">
                <a:solidFill>
                  <a:srgbClr val="C0C0C0"/>
                </a:solidFill>
              </a:rPr>
              <a:t>)</a:t>
            </a:r>
          </a:p>
          <a:p>
            <a:pPr marL="976313" lvl="2" indent="-228600" algn="just" eaLnBrk="0" hangingPunct="0">
              <a:spcBef>
                <a:spcPct val="20000"/>
              </a:spcBef>
              <a:spcAft>
                <a:spcPts val="600"/>
              </a:spcAft>
              <a:buFont typeface="Wingdings" charset="0"/>
              <a:buChar char="F"/>
            </a:pPr>
            <a:r>
              <a:rPr lang="it-IT" dirty="0">
                <a:solidFill>
                  <a:srgbClr val="C0C0C0"/>
                </a:solidFill>
              </a:rPr>
              <a:t> Modelli basati sui “fenomeni di trasporto”</a:t>
            </a:r>
          </a:p>
          <a:p>
            <a:pPr marL="449263" lvl="1" indent="-250825" algn="just" eaLnBrk="0" hangingPunct="0">
              <a:spcBef>
                <a:spcPct val="20000"/>
              </a:spcBef>
              <a:spcAft>
                <a:spcPts val="600"/>
              </a:spcAft>
              <a:buSzPct val="50000"/>
              <a:buFont typeface="Wingdings" charset="0"/>
              <a:buChar char="]"/>
            </a:pPr>
            <a:r>
              <a:rPr lang="it-IT" sz="2000" dirty="0">
                <a:solidFill>
                  <a:srgbClr val="C0C0C0"/>
                </a:solidFill>
              </a:rPr>
              <a:t>Modelli basati sul “bilancio di popolazione”</a:t>
            </a:r>
          </a:p>
          <a:p>
            <a:pPr marL="449263" lvl="1" indent="-250825" algn="just" eaLnBrk="0" hangingPunct="0">
              <a:spcBef>
                <a:spcPct val="20000"/>
              </a:spcBef>
              <a:spcAft>
                <a:spcPts val="600"/>
              </a:spcAft>
              <a:buSzPct val="50000"/>
              <a:buFont typeface="Wingdings" charset="0"/>
              <a:buChar char="]"/>
            </a:pPr>
            <a:r>
              <a:rPr lang="it-IT" sz="2000" dirty="0">
                <a:solidFill>
                  <a:srgbClr val="C0C0C0"/>
                </a:solidFill>
              </a:rPr>
              <a:t>Modelli empirici o di “</a:t>
            </a:r>
            <a:r>
              <a:rPr lang="it-IT" altLang="ja-JP" sz="2000" i="1" dirty="0" err="1">
                <a:solidFill>
                  <a:srgbClr val="C0C0C0"/>
                </a:solidFill>
              </a:rPr>
              <a:t>fitting</a:t>
            </a:r>
            <a:r>
              <a:rPr lang="it-IT" sz="2000" dirty="0">
                <a:solidFill>
                  <a:srgbClr val="C0C0C0"/>
                </a:solidFill>
              </a:rPr>
              <a:t>”</a:t>
            </a:r>
            <a:endParaRPr lang="it-IT" altLang="ja-JP" sz="2000" i="1" dirty="0">
              <a:solidFill>
                <a:srgbClr val="C0C0C0"/>
              </a:solidFill>
            </a:endParaRPr>
          </a:p>
          <a:p>
            <a:pPr marL="449263" lvl="1" indent="-250825" algn="just" eaLnBrk="0" hangingPunct="0">
              <a:spcBef>
                <a:spcPct val="20000"/>
              </a:spcBef>
              <a:spcAft>
                <a:spcPts val="600"/>
              </a:spcAft>
              <a:buSzPct val="50000"/>
              <a:buFont typeface="Wingdings" charset="0"/>
              <a:buChar char="]"/>
            </a:pPr>
            <a:r>
              <a:rPr lang="it-IT" dirty="0" err="1">
                <a:solidFill>
                  <a:srgbClr val="006600"/>
                </a:solidFill>
              </a:rPr>
              <a:t>Dynamic</a:t>
            </a:r>
            <a:r>
              <a:rPr lang="it-IT" dirty="0">
                <a:solidFill>
                  <a:srgbClr val="006600"/>
                </a:solidFill>
              </a:rPr>
              <a:t> </a:t>
            </a:r>
            <a:r>
              <a:rPr lang="it-IT" dirty="0" err="1">
                <a:solidFill>
                  <a:srgbClr val="006600"/>
                </a:solidFill>
              </a:rPr>
              <a:t>models</a:t>
            </a:r>
            <a:endParaRPr lang="it-IT" dirty="0">
              <a:solidFill>
                <a:srgbClr val="006600"/>
              </a:solidFill>
            </a:endParaRPr>
          </a:p>
          <a:p>
            <a:pPr marL="976313" lvl="2" indent="-228600" algn="just" eaLnBrk="0" hangingPunct="0">
              <a:spcBef>
                <a:spcPct val="20000"/>
              </a:spcBef>
              <a:spcAft>
                <a:spcPts val="600"/>
              </a:spcAft>
              <a:buFontTx/>
              <a:buChar char="•"/>
            </a:pPr>
            <a:r>
              <a:rPr lang="it-IT" altLang="ja-JP" dirty="0">
                <a:solidFill>
                  <a:schemeClr val="bg1">
                    <a:lumMod val="50000"/>
                  </a:schemeClr>
                </a:solidFill>
              </a:rPr>
              <a:t>input-output</a:t>
            </a:r>
            <a:r>
              <a:rPr lang="it-IT" dirty="0">
                <a:solidFill>
                  <a:schemeClr val="bg1">
                    <a:lumMod val="50000"/>
                  </a:schemeClr>
                </a:solidFill>
              </a:rPr>
              <a:t> </a:t>
            </a:r>
            <a:r>
              <a:rPr lang="it-IT" dirty="0" err="1">
                <a:solidFill>
                  <a:schemeClr val="bg1">
                    <a:lumMod val="50000"/>
                  </a:schemeClr>
                </a:solidFill>
              </a:rPr>
              <a:t>dynamic</a:t>
            </a:r>
            <a:r>
              <a:rPr lang="it-IT" dirty="0">
                <a:solidFill>
                  <a:schemeClr val="bg1">
                    <a:lumMod val="50000"/>
                  </a:schemeClr>
                </a:solidFill>
              </a:rPr>
              <a:t> </a:t>
            </a:r>
            <a:r>
              <a:rPr lang="it-IT" dirty="0" err="1">
                <a:solidFill>
                  <a:schemeClr val="bg1">
                    <a:lumMod val="50000"/>
                  </a:schemeClr>
                </a:solidFill>
              </a:rPr>
              <a:t>models</a:t>
            </a:r>
            <a:endParaRPr lang="it-IT" altLang="ja-JP" dirty="0">
              <a:solidFill>
                <a:schemeClr val="bg1">
                  <a:lumMod val="50000"/>
                </a:schemeClr>
              </a:solidFill>
            </a:endParaRPr>
          </a:p>
          <a:p>
            <a:pPr marL="976313" lvl="2" indent="-228600" algn="just" eaLnBrk="0" hangingPunct="0">
              <a:spcBef>
                <a:spcPct val="20000"/>
              </a:spcBef>
              <a:spcAft>
                <a:spcPts val="600"/>
              </a:spcAft>
              <a:buFontTx/>
              <a:buChar char="•"/>
            </a:pPr>
            <a:r>
              <a:rPr lang="it-IT" altLang="ja-JP" dirty="0">
                <a:solidFill>
                  <a:schemeClr val="bg1">
                    <a:lumMod val="50000"/>
                  </a:schemeClr>
                </a:solidFill>
              </a:rPr>
              <a:t>input-state-output</a:t>
            </a:r>
            <a:r>
              <a:rPr lang="it-IT" dirty="0">
                <a:solidFill>
                  <a:schemeClr val="bg1">
                    <a:lumMod val="50000"/>
                  </a:schemeClr>
                </a:solidFill>
              </a:rPr>
              <a:t> </a:t>
            </a:r>
            <a:r>
              <a:rPr lang="it-IT" dirty="0" err="1">
                <a:solidFill>
                  <a:schemeClr val="bg1">
                    <a:lumMod val="50000"/>
                  </a:schemeClr>
                </a:solidFill>
              </a:rPr>
              <a:t>dynamic</a:t>
            </a:r>
            <a:r>
              <a:rPr lang="it-IT" dirty="0">
                <a:solidFill>
                  <a:schemeClr val="bg1">
                    <a:lumMod val="50000"/>
                  </a:schemeClr>
                </a:solidFill>
              </a:rPr>
              <a:t> </a:t>
            </a:r>
            <a:r>
              <a:rPr lang="it-IT" dirty="0" err="1">
                <a:solidFill>
                  <a:schemeClr val="bg1">
                    <a:lumMod val="50000"/>
                  </a:schemeClr>
                </a:solidFill>
              </a:rPr>
              <a:t>models</a:t>
            </a:r>
            <a:r>
              <a:rPr lang="it-IT" dirty="0">
                <a:solidFill>
                  <a:schemeClr val="bg1">
                    <a:lumMod val="50000"/>
                  </a:schemeClr>
                </a:solidFill>
              </a:rPr>
              <a:t> or </a:t>
            </a:r>
            <a:r>
              <a:rPr lang="it-IT" altLang="ja-JP" dirty="0">
                <a:solidFill>
                  <a:schemeClr val="bg1">
                    <a:lumMod val="50000"/>
                  </a:schemeClr>
                </a:solidFill>
              </a:rPr>
              <a:t>state-</a:t>
            </a:r>
            <a:r>
              <a:rPr lang="it-IT" altLang="ja-JP" dirty="0" err="1">
                <a:solidFill>
                  <a:schemeClr val="bg1">
                    <a:lumMod val="50000"/>
                  </a:schemeClr>
                </a:solidFill>
              </a:rPr>
              <a:t>space</a:t>
            </a:r>
            <a:r>
              <a:rPr lang="it-IT" altLang="ja-JP" dirty="0">
                <a:solidFill>
                  <a:schemeClr val="bg1">
                    <a:lumMod val="50000"/>
                  </a:schemeClr>
                </a:solidFill>
              </a:rPr>
              <a:t> </a:t>
            </a:r>
            <a:r>
              <a:rPr lang="it-IT" dirty="0" err="1">
                <a:solidFill>
                  <a:schemeClr val="bg1">
                    <a:lumMod val="50000"/>
                  </a:schemeClr>
                </a:solidFill>
              </a:rPr>
              <a:t>models</a:t>
            </a:r>
            <a:r>
              <a:rPr lang="it-IT" dirty="0">
                <a:solidFill>
                  <a:schemeClr val="bg1">
                    <a:lumMod val="50000"/>
                  </a:schemeClr>
                </a:solidFill>
              </a:rPr>
              <a:t> </a:t>
            </a:r>
            <a:endParaRPr lang="it-IT" altLang="ja-JP" dirty="0">
              <a:solidFill>
                <a:schemeClr val="bg1">
                  <a:lumMod val="50000"/>
                </a:schemeClr>
              </a:solidFill>
            </a:endParaRPr>
          </a:p>
          <a:p>
            <a:pPr marL="976313" lvl="2" indent="-228600" algn="just" eaLnBrk="0" hangingPunct="0">
              <a:spcBef>
                <a:spcPct val="20000"/>
              </a:spcBef>
              <a:spcAft>
                <a:spcPts val="600"/>
              </a:spcAft>
              <a:buFontTx/>
              <a:buChar char="•"/>
            </a:pPr>
            <a:r>
              <a:rPr lang="it-IT" dirty="0" err="1"/>
              <a:t>dynamic</a:t>
            </a:r>
            <a:r>
              <a:rPr lang="it-IT" dirty="0"/>
              <a:t> </a:t>
            </a:r>
            <a:r>
              <a:rPr lang="it-IT" dirty="0" err="1">
                <a:solidFill>
                  <a:srgbClr val="006600"/>
                </a:solidFill>
                <a:cs typeface="Times New Roman" charset="0"/>
              </a:rPr>
              <a:t>black</a:t>
            </a:r>
            <a:r>
              <a:rPr lang="it-IT" dirty="0">
                <a:solidFill>
                  <a:srgbClr val="006600"/>
                </a:solidFill>
                <a:cs typeface="Times New Roman" charset="0"/>
              </a:rPr>
              <a:t> box </a:t>
            </a:r>
            <a:r>
              <a:rPr lang="it-IT" dirty="0" err="1"/>
              <a:t>models</a:t>
            </a:r>
            <a:endParaRPr lang="it-IT" dirty="0">
              <a:cs typeface="Times New Roman" charset="0"/>
            </a:endParaRPr>
          </a:p>
          <a:p>
            <a:pPr marL="449263" lvl="1" indent="-250825" algn="just" eaLnBrk="0" hangingPunct="0">
              <a:spcBef>
                <a:spcPct val="20000"/>
              </a:spcBef>
              <a:spcAft>
                <a:spcPts val="600"/>
              </a:spcAft>
              <a:buSzPct val="50000"/>
              <a:buFont typeface="Wingdings" charset="0"/>
              <a:buChar char="]"/>
            </a:pPr>
            <a:r>
              <a:rPr lang="it-IT" sz="2000" dirty="0">
                <a:solidFill>
                  <a:srgbClr val="C0C0C0"/>
                </a:solidFill>
              </a:rPr>
              <a:t>Serie temporali</a:t>
            </a:r>
          </a:p>
          <a:p>
            <a:pPr marL="449263" lvl="1" indent="-250825" algn="just" eaLnBrk="0" hangingPunct="0">
              <a:spcBef>
                <a:spcPct val="20000"/>
              </a:spcBef>
              <a:spcAft>
                <a:spcPts val="600"/>
              </a:spcAft>
              <a:buSzPct val="50000"/>
              <a:buFont typeface="Wingdings" charset="0"/>
              <a:buChar char="]"/>
            </a:pPr>
            <a:r>
              <a:rPr lang="it-IT" sz="2000" dirty="0">
                <a:solidFill>
                  <a:srgbClr val="C0C0C0"/>
                </a:solidFill>
              </a:rPr>
              <a:t>Modelli </a:t>
            </a:r>
            <a:r>
              <a:rPr lang="it-IT" sz="2000" dirty="0" smtClean="0">
                <a:solidFill>
                  <a:srgbClr val="C0C0C0"/>
                </a:solidFill>
              </a:rPr>
              <a:t>stocastici</a:t>
            </a:r>
            <a:endParaRPr lang="en-GB" sz="2000" dirty="0">
              <a:solidFill>
                <a:srgbClr val="C0C0C0"/>
              </a:solidFill>
            </a:endParaRPr>
          </a:p>
        </p:txBody>
      </p:sp>
      <p:sp>
        <p:nvSpPr>
          <p:cNvPr id="251906"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spcBef>
                <a:spcPts val="600"/>
              </a:spcBef>
              <a:spcAft>
                <a:spcPts val="600"/>
              </a:spcAft>
              <a:buFont typeface="Times New Roman" charset="0"/>
              <a:buNone/>
            </a:pPr>
            <a:endParaRPr lang="it-IT" sz="3600" b="1">
              <a:solidFill>
                <a:schemeClr val="tx2"/>
              </a:solidFill>
            </a:endParaRPr>
          </a:p>
        </p:txBody>
      </p:sp>
      <p:sp>
        <p:nvSpPr>
          <p:cNvPr id="251907" name="Segnaposto numero diapositiva 7"/>
          <p:cNvSpPr txBox="1">
            <a:spLocks noGrp="1"/>
          </p:cNvSpPr>
          <p:nvPr/>
        </p:nvSpPr>
        <p:spPr bwMode="auto">
          <a:xfrm>
            <a:off x="4914900" y="8326438"/>
            <a:ext cx="1600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8C1CEF96-5EB5-4F41-8FD3-E21BFFFC32EF}" type="slidenum">
              <a:rPr lang="en-GB" sz="1400">
                <a:latin typeface="Times New Roman" charset="0"/>
              </a:rPr>
              <a:pPr algn="r">
                <a:spcBef>
                  <a:spcPts val="600"/>
                </a:spcBef>
                <a:spcAft>
                  <a:spcPts val="600"/>
                </a:spcAft>
                <a:buFont typeface="Times New Roman" charset="0"/>
                <a:buNone/>
              </a:pPr>
              <a:t>120</a:t>
            </a:fld>
            <a:endParaRPr lang="en-GB" sz="1400">
              <a:latin typeface="Times New Roman" charset="0"/>
            </a:endParaRPr>
          </a:p>
        </p:txBody>
      </p:sp>
      <p:sp>
        <p:nvSpPr>
          <p:cNvPr id="251908" name="Text Box 4"/>
          <p:cNvSpPr txBox="1">
            <a:spLocks noChangeArrowheads="1"/>
          </p:cNvSpPr>
          <p:nvPr/>
        </p:nvSpPr>
        <p:spPr bwMode="auto">
          <a:xfrm>
            <a:off x="685800" y="1133475"/>
            <a:ext cx="5616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spcAft>
                <a:spcPts val="600"/>
              </a:spcAft>
              <a:buFont typeface="Times New Roman" charset="0"/>
              <a:buNone/>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8" name="Rectangle 5"/>
          <p:cNvSpPr txBox="1">
            <a:spLocks noChangeArrowheads="1"/>
          </p:cNvSpPr>
          <p:nvPr/>
        </p:nvSpPr>
        <p:spPr bwMode="auto">
          <a:xfrm>
            <a:off x="514350" y="69850"/>
            <a:ext cx="582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lgn="ctr" rtl="0" eaLnBrk="0" fontAlgn="base" hangingPunct="0">
              <a:spcBef>
                <a:spcPct val="0"/>
              </a:spcBef>
              <a:spcAft>
                <a:spcPct val="0"/>
              </a:spcAft>
              <a:defRPr sz="2800">
                <a:solidFill>
                  <a:schemeClr val="tx2"/>
                </a:solidFill>
                <a:latin typeface="+mj-lt"/>
                <a:ea typeface="ＭＳ Ｐゴシック" charset="0"/>
                <a:cs typeface="+mj-cs"/>
              </a:defRPr>
            </a:lvl1pPr>
            <a:lvl2pPr algn="ctr" rtl="0" eaLnBrk="0" fontAlgn="base" hangingPunct="0">
              <a:spcBef>
                <a:spcPct val="0"/>
              </a:spcBef>
              <a:spcAft>
                <a:spcPct val="0"/>
              </a:spcAft>
              <a:defRPr sz="2800">
                <a:solidFill>
                  <a:schemeClr val="tx2"/>
                </a:solidFill>
                <a:latin typeface="Arial" pitchFamily="34" charset="0"/>
                <a:ea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ＭＳ Ｐゴシック"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a:lstStyle>
          <a:p>
            <a:pPr eaLnBrk="1" hangingPunct="1">
              <a:buFont typeface="Times New Roman" charset="0"/>
              <a:buNone/>
              <a:defRPr/>
            </a:pPr>
            <a:r>
              <a:rPr lang="fi-FI" sz="3200" smtClean="0">
                <a:cs typeface="ＭＳ Ｐゴシック" charset="0"/>
              </a:rPr>
              <a:t>Mathematical Models</a:t>
            </a:r>
            <a:br>
              <a:rPr lang="fi-FI" sz="3200" smtClean="0">
                <a:cs typeface="ＭＳ Ｐゴシック" charset="0"/>
              </a:rPr>
            </a:br>
            <a:r>
              <a:rPr lang="fi-FI" sz="3200" smtClean="0">
                <a:cs typeface="ＭＳ Ｐゴシック" charset="0"/>
              </a:rPr>
              <a:t>1st classification</a:t>
            </a:r>
            <a:endParaRPr lang="it-IT" sz="3200" dirty="0">
              <a:solidFill>
                <a:srgbClr val="A50021"/>
              </a:solidFill>
              <a:cs typeface="ＭＳ Ｐゴシック"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CasellaDiTesto 3"/>
          <p:cNvSpPr txBox="1">
            <a:spLocks noChangeArrowheads="1"/>
          </p:cNvSpPr>
          <p:nvPr/>
        </p:nvSpPr>
        <p:spPr bwMode="auto">
          <a:xfrm>
            <a:off x="188913" y="3003550"/>
            <a:ext cx="648017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 model structures vary in complexity and </a:t>
            </a:r>
            <a:r>
              <a:rPr lang="en-US" sz="1800">
                <a:solidFill>
                  <a:srgbClr val="006600"/>
                </a:solidFill>
              </a:rPr>
              <a:t>order</a:t>
            </a:r>
            <a:r>
              <a:rPr lang="en-US" sz="1800"/>
              <a:t> depending on the flexibility you need to account for the dynamics and on possible consideration of </a:t>
            </a:r>
            <a:r>
              <a:rPr lang="en-US" sz="1800">
                <a:solidFill>
                  <a:srgbClr val="006600"/>
                </a:solidFill>
              </a:rPr>
              <a:t>noise</a:t>
            </a:r>
            <a:r>
              <a:rPr lang="en-US" sz="1800"/>
              <a:t> in your system. </a:t>
            </a:r>
          </a:p>
          <a:p>
            <a:pPr eaLnBrk="1" hangingPunct="1"/>
            <a:endParaRPr lang="en-US" sz="1800"/>
          </a:p>
          <a:p>
            <a:pPr eaLnBrk="1" hangingPunct="1"/>
            <a:r>
              <a:rPr lang="en-US" sz="1800"/>
              <a:t>The simplest black-box structures are:</a:t>
            </a:r>
          </a:p>
          <a:p>
            <a:pPr eaLnBrk="1" hangingPunct="1">
              <a:buFontTx/>
              <a:buAutoNum type="arabicPeriod"/>
            </a:pPr>
            <a:r>
              <a:rPr lang="en-US" sz="1800">
                <a:hlinkClick r:id="rId4"/>
              </a:rPr>
              <a:t>Linear polynomial model</a:t>
            </a:r>
            <a:r>
              <a:rPr lang="en-US" sz="1800"/>
              <a:t>, which is the simplest input-output model (e.g., </a:t>
            </a:r>
            <a:r>
              <a:rPr lang="en-US" sz="1800">
                <a:solidFill>
                  <a:srgbClr val="006600"/>
                </a:solidFill>
              </a:rPr>
              <a:t>ARX model</a:t>
            </a:r>
            <a:r>
              <a:rPr lang="en-US" sz="1800"/>
              <a:t>)</a:t>
            </a:r>
          </a:p>
          <a:p>
            <a:pPr eaLnBrk="1" hangingPunct="1">
              <a:buFontTx/>
              <a:buAutoNum type="arabicPeriod"/>
            </a:pPr>
            <a:endParaRPr lang="en-US" sz="1800"/>
          </a:p>
          <a:p>
            <a:pPr eaLnBrk="1" hangingPunct="1">
              <a:buFontTx/>
              <a:buAutoNum type="arabicPeriod"/>
            </a:pPr>
            <a:endParaRPr lang="en-US" sz="1800"/>
          </a:p>
          <a:p>
            <a:pPr eaLnBrk="1" hangingPunct="1">
              <a:spcAft>
                <a:spcPts val="600"/>
              </a:spcAft>
              <a:buFontTx/>
              <a:buAutoNum type="arabicPeriod"/>
            </a:pPr>
            <a:r>
              <a:rPr lang="en-US" sz="1800">
                <a:solidFill>
                  <a:srgbClr val="006600"/>
                </a:solidFill>
              </a:rPr>
              <a:t>Transfer function</a:t>
            </a:r>
            <a:r>
              <a:rPr lang="en-US" sz="1800"/>
              <a:t>, with a given number of adjustable </a:t>
            </a:r>
            <a:r>
              <a:rPr lang="en-US" sz="1800">
                <a:solidFill>
                  <a:srgbClr val="006600"/>
                </a:solidFill>
              </a:rPr>
              <a:t>poles</a:t>
            </a:r>
            <a:r>
              <a:rPr lang="en-US" sz="1800"/>
              <a:t> and </a:t>
            </a:r>
            <a:r>
              <a:rPr lang="en-US" sz="1800">
                <a:solidFill>
                  <a:srgbClr val="006600"/>
                </a:solidFill>
              </a:rPr>
              <a:t>zeros</a:t>
            </a:r>
            <a:r>
              <a:rPr lang="en-US" sz="1800"/>
              <a:t>.</a:t>
            </a:r>
          </a:p>
          <a:p>
            <a:pPr eaLnBrk="1" hangingPunct="1">
              <a:spcAft>
                <a:spcPts val="600"/>
              </a:spcAft>
              <a:buFontTx/>
              <a:buAutoNum type="arabicPeriod"/>
            </a:pPr>
            <a:r>
              <a:rPr lang="en-US" sz="1800">
                <a:hlinkClick r:id="rId5"/>
              </a:rPr>
              <a:t>State-space model</a:t>
            </a:r>
            <a:r>
              <a:rPr lang="en-US" sz="1800"/>
              <a:t>, with unknown system </a:t>
            </a:r>
            <a:r>
              <a:rPr lang="en-US" sz="1800">
                <a:solidFill>
                  <a:srgbClr val="006600"/>
                </a:solidFill>
              </a:rPr>
              <a:t>matrices</a:t>
            </a:r>
            <a:r>
              <a:rPr lang="en-US" sz="1800"/>
              <a:t>, which you can estimate by specifying the number of model states</a:t>
            </a:r>
          </a:p>
          <a:p>
            <a:pPr eaLnBrk="1" hangingPunct="1">
              <a:spcAft>
                <a:spcPts val="600"/>
              </a:spcAft>
              <a:buFontTx/>
              <a:buAutoNum type="arabicPeriod"/>
            </a:pPr>
            <a:r>
              <a:rPr lang="en-US" sz="1800">
                <a:solidFill>
                  <a:srgbClr val="006600"/>
                </a:solidFill>
              </a:rPr>
              <a:t>Non-linear parameterized functions</a:t>
            </a:r>
          </a:p>
        </p:txBody>
      </p:sp>
      <p:pic>
        <p:nvPicPr>
          <p:cNvPr id="253954" name="Picture 9" descr="  y(t)+ {\alpha_1} y(t-1)+ ...+ {\alpha_n} y(t-n) = {\beta_0} u(t)+ {\beta_1} u(t-1)+...+ {\beta_n} u(t-n) \,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3" y="5164138"/>
            <a:ext cx="6480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idx="4294967295"/>
          </p:nvPr>
        </p:nvSpPr>
        <p:spPr>
          <a:xfrm>
            <a:off x="188913" y="30163"/>
            <a:ext cx="6480175" cy="941387"/>
          </a:xfrm>
        </p:spPr>
        <p:txBody>
          <a:bodyPr/>
          <a:lstStyle/>
          <a:p>
            <a:pPr>
              <a:defRPr/>
            </a:pPr>
            <a:r>
              <a:rPr lang="it-IT" dirty="0" smtClean="0"/>
              <a:t>Black-Box Model </a:t>
            </a:r>
            <a:r>
              <a:rPr lang="it-IT" dirty="0" err="1" smtClean="0"/>
              <a:t>Structures</a:t>
            </a:r>
            <a:endParaRPr lang="it-IT" dirty="0"/>
          </a:p>
        </p:txBody>
      </p:sp>
      <p:sp>
        <p:nvSpPr>
          <p:cNvPr id="253956" name="Segnaposto numero diapositiva 2"/>
          <p:cNvSpPr txBox="1">
            <a:spLocks noGrp="1"/>
          </p:cNvSpPr>
          <p:nvPr/>
        </p:nvSpPr>
        <p:spPr bwMode="auto">
          <a:xfrm>
            <a:off x="5068888" y="8701088"/>
            <a:ext cx="1600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buFont typeface="Times New Roman" charset="0"/>
              <a:buNone/>
            </a:pPr>
            <a:fld id="{EC3956B6-7B69-6748-BF49-6E301B9A500C}" type="slidenum">
              <a:rPr lang="it-IT" sz="1400"/>
              <a:pPr algn="r" eaLnBrk="1" hangingPunct="1">
                <a:spcBef>
                  <a:spcPts val="600"/>
                </a:spcBef>
                <a:spcAft>
                  <a:spcPts val="600"/>
                </a:spcAft>
                <a:buFont typeface="Times New Roman" charset="0"/>
                <a:buNone/>
              </a:pPr>
              <a:t>121</a:t>
            </a:fld>
            <a:endParaRPr lang="it-IT" sz="1400"/>
          </a:p>
        </p:txBody>
      </p:sp>
      <p:grpSp>
        <p:nvGrpSpPr>
          <p:cNvPr id="253957" name="Group 13"/>
          <p:cNvGrpSpPr>
            <a:grpSpLocks/>
          </p:cNvGrpSpPr>
          <p:nvPr/>
        </p:nvGrpSpPr>
        <p:grpSpPr bwMode="auto">
          <a:xfrm>
            <a:off x="0" y="1203325"/>
            <a:ext cx="6858000" cy="1493838"/>
            <a:chOff x="0" y="3362"/>
            <a:chExt cx="4320" cy="941"/>
          </a:xfrm>
        </p:grpSpPr>
        <p:sp>
          <p:nvSpPr>
            <p:cNvPr id="253958" name="Rectangle 19"/>
            <p:cNvSpPr>
              <a:spLocks noChangeArrowheads="1"/>
            </p:cNvSpPr>
            <p:nvPr/>
          </p:nvSpPr>
          <p:spPr bwMode="auto">
            <a:xfrm>
              <a:off x="0" y="4015"/>
              <a:ext cx="4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buFont typeface="Times New Roman" charset="0"/>
                <a:buNone/>
              </a:pPr>
              <a:r>
                <a:rPr lang="it-IT" b="1" i="1">
                  <a:solidFill>
                    <a:srgbClr val="D60093"/>
                  </a:solidFill>
                </a:rPr>
                <a:t>Input                	               output</a:t>
              </a:r>
            </a:p>
          </p:txBody>
        </p:sp>
        <p:sp>
          <p:nvSpPr>
            <p:cNvPr id="253959" name="Rectangle 14"/>
            <p:cNvSpPr>
              <a:spLocks noChangeArrowheads="1"/>
            </p:cNvSpPr>
            <p:nvPr/>
          </p:nvSpPr>
          <p:spPr bwMode="auto">
            <a:xfrm>
              <a:off x="865" y="3939"/>
              <a:ext cx="1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r>
                <a:rPr lang="it-IT" sz="1200" b="1">
                  <a:solidFill>
                    <a:srgbClr val="339966"/>
                  </a:solidFill>
                  <a:cs typeface="Times New Roman" charset="0"/>
                </a:rPr>
                <a:t> </a:t>
              </a:r>
              <a:endParaRPr lang="it-IT">
                <a:cs typeface="Times New Roman" charset="0"/>
              </a:endParaRPr>
            </a:p>
          </p:txBody>
        </p:sp>
        <p:graphicFrame>
          <p:nvGraphicFramePr>
            <p:cNvPr id="253960" name="Object 4"/>
            <p:cNvGraphicFramePr>
              <a:graphicFrameLocks noChangeAspect="1"/>
            </p:cNvGraphicFramePr>
            <p:nvPr/>
          </p:nvGraphicFramePr>
          <p:xfrm>
            <a:off x="709" y="3829"/>
            <a:ext cx="2787" cy="291"/>
          </p:xfrm>
          <a:graphic>
            <a:graphicData uri="http://schemas.openxmlformats.org/presentationml/2006/ole">
              <mc:AlternateContent xmlns:mc="http://schemas.openxmlformats.org/markup-compatibility/2006">
                <mc:Choice xmlns:v="urn:schemas-microsoft-com:vml" Requires="v">
                  <p:oleObj spid="_x0000_s253973" name="Equation" r:id="rId7" imgW="1765300" imgH="203200" progId="Equation.3">
                    <p:embed/>
                  </p:oleObj>
                </mc:Choice>
                <mc:Fallback>
                  <p:oleObj name="Equation" r:id="rId7" imgW="1765300" imgH="203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 y="3829"/>
                          <a:ext cx="27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3961" name="Rectangle 16"/>
            <p:cNvSpPr>
              <a:spLocks noChangeArrowheads="1"/>
            </p:cNvSpPr>
            <p:nvPr/>
          </p:nvSpPr>
          <p:spPr bwMode="auto">
            <a:xfrm>
              <a:off x="1207" y="3362"/>
              <a:ext cx="1769" cy="469"/>
            </a:xfrm>
            <a:prstGeom prst="rect">
              <a:avLst/>
            </a:prstGeom>
            <a:solidFill>
              <a:schemeClr val="tx1"/>
            </a:solidFill>
            <a:ln w="9525">
              <a:solidFill>
                <a:srgbClr val="000000"/>
              </a:solidFill>
              <a:miter lim="800000"/>
              <a:headEnd/>
              <a:tailEnd/>
            </a:ln>
          </p:spPr>
          <p:txBody>
            <a:bodyPr/>
            <a:lstStyle/>
            <a:p>
              <a:pPr algn="ctr" eaLnBrk="0" hangingPunct="0">
                <a:buFont typeface="Times New Roman" charset="0"/>
                <a:buNone/>
              </a:pPr>
              <a:r>
                <a:rPr lang="it-IT" sz="2000" b="1">
                  <a:solidFill>
                    <a:schemeClr val="bg1"/>
                  </a:solidFill>
                  <a:cs typeface="Times New Roman" charset="0"/>
                </a:rPr>
                <a:t>BLACK BOX </a:t>
              </a:r>
            </a:p>
            <a:p>
              <a:pPr algn="ctr" eaLnBrk="0" hangingPunct="0">
                <a:buFont typeface="Times New Roman" charset="0"/>
                <a:buNone/>
              </a:pPr>
              <a:r>
                <a:rPr lang="it-IT" sz="2000" b="1">
                  <a:solidFill>
                    <a:schemeClr val="bg1"/>
                  </a:solidFill>
                  <a:cs typeface="Times New Roman" charset="0"/>
                </a:rPr>
                <a:t>MODEL</a:t>
              </a:r>
              <a:endParaRPr lang="it-IT" sz="1600">
                <a:solidFill>
                  <a:schemeClr val="bg1"/>
                </a:solidFill>
                <a:cs typeface="Times New Roman" charset="0"/>
              </a:endParaRPr>
            </a:p>
          </p:txBody>
        </p:sp>
        <p:sp>
          <p:nvSpPr>
            <p:cNvPr id="253962" name="Line 17"/>
            <p:cNvSpPr>
              <a:spLocks noChangeShapeType="1"/>
            </p:cNvSpPr>
            <p:nvPr/>
          </p:nvSpPr>
          <p:spPr bwMode="auto">
            <a:xfrm>
              <a:off x="390" y="3570"/>
              <a:ext cx="80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53963" name="Line 18"/>
            <p:cNvSpPr>
              <a:spLocks noChangeShapeType="1"/>
            </p:cNvSpPr>
            <p:nvPr/>
          </p:nvSpPr>
          <p:spPr bwMode="auto">
            <a:xfrm>
              <a:off x="2976" y="3570"/>
              <a:ext cx="80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CasellaDiTesto 3"/>
          <p:cNvSpPr txBox="1">
            <a:spLocks noChangeArrowheads="1"/>
          </p:cNvSpPr>
          <p:nvPr/>
        </p:nvSpPr>
        <p:spPr bwMode="auto">
          <a:xfrm>
            <a:off x="188913" y="1143000"/>
            <a:ext cx="64801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Tx/>
              <a:buChar char="•"/>
            </a:pPr>
            <a:r>
              <a:rPr lang="en-US" sz="2000" dirty="0"/>
              <a:t>Black-box modeling is usually a </a:t>
            </a:r>
            <a:r>
              <a:rPr lang="en-US" sz="2000" dirty="0">
                <a:solidFill>
                  <a:srgbClr val="006600"/>
                </a:solidFill>
              </a:rPr>
              <a:t>trial-and-error </a:t>
            </a:r>
            <a:r>
              <a:rPr lang="en-US" sz="2000" dirty="0"/>
              <a:t>process, where you estimate the parameters of various structures and compare the results. </a:t>
            </a:r>
          </a:p>
          <a:p>
            <a:pPr eaLnBrk="1" hangingPunct="1">
              <a:spcAft>
                <a:spcPts val="600"/>
              </a:spcAft>
              <a:buFontTx/>
              <a:buChar char="•"/>
            </a:pPr>
            <a:r>
              <a:rPr lang="en-US" sz="2000" dirty="0"/>
              <a:t>Typically, you start with the simple linear model structure and progress to more complex structures. </a:t>
            </a:r>
          </a:p>
          <a:p>
            <a:pPr eaLnBrk="1" hangingPunct="1">
              <a:spcAft>
                <a:spcPts val="600"/>
              </a:spcAft>
              <a:buFontTx/>
              <a:buChar char="•"/>
            </a:pPr>
            <a:r>
              <a:rPr lang="en-US" sz="2000" dirty="0"/>
              <a:t>You might also choose a model structure because you are more familiar with this structure or because you have specific application needs.</a:t>
            </a:r>
          </a:p>
        </p:txBody>
      </p:sp>
      <p:sp>
        <p:nvSpPr>
          <p:cNvPr id="2" name="Titolo 1"/>
          <p:cNvSpPr>
            <a:spLocks noGrp="1"/>
          </p:cNvSpPr>
          <p:nvPr>
            <p:ph type="title" idx="4294967295"/>
          </p:nvPr>
        </p:nvSpPr>
        <p:spPr>
          <a:xfrm>
            <a:off x="188913" y="201613"/>
            <a:ext cx="6480175" cy="941387"/>
          </a:xfrm>
        </p:spPr>
        <p:txBody>
          <a:bodyPr/>
          <a:lstStyle/>
          <a:p>
            <a:pPr>
              <a:defRPr/>
            </a:pPr>
            <a:r>
              <a:rPr lang="it-IT" dirty="0" smtClean="0"/>
              <a:t>Black-Box </a:t>
            </a:r>
            <a:r>
              <a:rPr lang="en-US" dirty="0" smtClean="0"/>
              <a:t>Modeling </a:t>
            </a:r>
            <a:endParaRPr lang="it-IT" dirty="0"/>
          </a:p>
        </p:txBody>
      </p:sp>
      <p:sp>
        <p:nvSpPr>
          <p:cNvPr id="256003" name="Segnaposto numero diapositiva 2"/>
          <p:cNvSpPr txBox="1">
            <a:spLocks noGrp="1"/>
          </p:cNvSpPr>
          <p:nvPr/>
        </p:nvSpPr>
        <p:spPr bwMode="auto">
          <a:xfrm>
            <a:off x="5068888" y="8701088"/>
            <a:ext cx="1600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buFont typeface="Times New Roman" charset="0"/>
              <a:buNone/>
            </a:pPr>
            <a:fld id="{BA3C3794-499A-874E-8812-AE1CCDF0D39F}" type="slidenum">
              <a:rPr lang="it-IT" sz="1400"/>
              <a:pPr algn="r" eaLnBrk="1" hangingPunct="1">
                <a:spcBef>
                  <a:spcPts val="600"/>
                </a:spcBef>
                <a:spcAft>
                  <a:spcPts val="600"/>
                </a:spcAft>
                <a:buFont typeface="Times New Roman" charset="0"/>
                <a:buNone/>
              </a:pPr>
              <a:t>122</a:t>
            </a:fld>
            <a:endParaRPr lang="it-IT" sz="1400"/>
          </a:p>
        </p:txBody>
      </p:sp>
      <p:sp>
        <p:nvSpPr>
          <p:cNvPr id="256004" name="Rettangolo 2"/>
          <p:cNvSpPr>
            <a:spLocks noChangeArrowheads="1"/>
          </p:cNvSpPr>
          <p:nvPr/>
        </p:nvSpPr>
        <p:spPr bwMode="auto">
          <a:xfrm>
            <a:off x="53975" y="4211638"/>
            <a:ext cx="66516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ebdings" charset="0"/>
              <a:buChar char="i"/>
            </a:pPr>
            <a:r>
              <a:rPr lang="en-US" sz="2000">
                <a:solidFill>
                  <a:srgbClr val="663300"/>
                </a:solidFill>
              </a:rPr>
              <a:t>Black box models are not based on physical grounds and the equations do not reflect the internal structure of the process.</a:t>
            </a:r>
            <a:r>
              <a:rPr lang="en-US" sz="2000">
                <a:solidFill>
                  <a:srgbClr val="000000"/>
                </a:solidFill>
              </a:rPr>
              <a:t> </a:t>
            </a:r>
            <a:endParaRPr lang="en-US" sz="2000">
              <a:solidFill>
                <a:srgbClr val="663300"/>
              </a:solidFill>
            </a:endParaRPr>
          </a:p>
          <a:p>
            <a:pPr marL="342900" indent="-342900">
              <a:buFont typeface="Webdings" charset="0"/>
              <a:buChar char="i"/>
            </a:pPr>
            <a:r>
              <a:rPr lang="en-US" sz="2000">
                <a:solidFill>
                  <a:srgbClr val="663300"/>
                </a:solidFill>
              </a:rPr>
              <a:t>Black box models usually have a linear structure, and because of this built-in linearity they have a limited validity range.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88913" y="187325"/>
            <a:ext cx="6480175" cy="941388"/>
          </a:xfrm>
        </p:spPr>
        <p:txBody>
          <a:bodyPr/>
          <a:lstStyle/>
          <a:p>
            <a:pPr lvl="2">
              <a:defRPr/>
            </a:pPr>
            <a:r>
              <a:rPr lang="it-IT" dirty="0" err="1"/>
              <a:t>D</a:t>
            </a:r>
            <a:r>
              <a:rPr lang="it-IT" dirty="0" err="1" smtClean="0"/>
              <a:t>ynamic</a:t>
            </a:r>
            <a:r>
              <a:rPr lang="it-IT" dirty="0" smtClean="0"/>
              <a:t> </a:t>
            </a:r>
            <a:r>
              <a:rPr lang="it-IT" dirty="0" err="1" smtClean="0"/>
              <a:t>black</a:t>
            </a:r>
            <a:r>
              <a:rPr lang="it-IT" dirty="0" smtClean="0"/>
              <a:t> box.</a:t>
            </a:r>
            <a:r>
              <a:rPr lang="it-IT" dirty="0"/>
              <a:t/>
            </a:r>
            <a:br>
              <a:rPr lang="it-IT" dirty="0"/>
            </a:br>
            <a:r>
              <a:rPr lang="it-IT" dirty="0"/>
              <a:t>Linear </a:t>
            </a:r>
            <a:r>
              <a:rPr lang="it-IT" dirty="0" err="1"/>
              <a:t>polynomial</a:t>
            </a:r>
            <a:r>
              <a:rPr lang="it-IT" dirty="0"/>
              <a:t> </a:t>
            </a:r>
            <a:r>
              <a:rPr lang="it-IT" dirty="0" err="1" smtClean="0"/>
              <a:t>models</a:t>
            </a:r>
            <a:endParaRPr lang="it-IT" dirty="0"/>
          </a:p>
        </p:txBody>
      </p:sp>
      <p:sp>
        <p:nvSpPr>
          <p:cNvPr id="258050" name="Segnaposto numero diapositiva 2"/>
          <p:cNvSpPr txBox="1">
            <a:spLocks noGrp="1"/>
          </p:cNvSpPr>
          <p:nvPr/>
        </p:nvSpPr>
        <p:spPr bwMode="auto">
          <a:xfrm>
            <a:off x="5068888" y="8701088"/>
            <a:ext cx="1600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buFont typeface="Times New Roman" charset="0"/>
              <a:buNone/>
            </a:pPr>
            <a:fld id="{AEB84E40-99AD-7740-99FD-9E9B72A27A3A}" type="slidenum">
              <a:rPr lang="it-IT" sz="1400"/>
              <a:pPr algn="r" eaLnBrk="1" hangingPunct="1">
                <a:spcBef>
                  <a:spcPts val="600"/>
                </a:spcBef>
                <a:spcAft>
                  <a:spcPts val="600"/>
                </a:spcAft>
                <a:buFont typeface="Times New Roman" charset="0"/>
                <a:buNone/>
              </a:pPr>
              <a:t>123</a:t>
            </a:fld>
            <a:endParaRPr lang="it-IT" sz="1400"/>
          </a:p>
        </p:txBody>
      </p:sp>
      <p:sp>
        <p:nvSpPr>
          <p:cNvPr id="258051" name="CasellaDiTesto 2"/>
          <p:cNvSpPr txBox="1">
            <a:spLocks noChangeArrowheads="1"/>
          </p:cNvSpPr>
          <p:nvPr/>
        </p:nvSpPr>
        <p:spPr bwMode="auto">
          <a:xfrm>
            <a:off x="331788" y="1152525"/>
            <a:ext cx="63087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2000" dirty="0">
                <a:solidFill>
                  <a:srgbClr val="006600"/>
                </a:solidFill>
              </a:rPr>
              <a:t>Black box models </a:t>
            </a:r>
            <a:r>
              <a:rPr lang="en-US" sz="2000" dirty="0"/>
              <a:t>may</a:t>
            </a:r>
            <a:r>
              <a:rPr lang="en-US" sz="2000" dirty="0">
                <a:solidFill>
                  <a:srgbClr val="006600"/>
                </a:solidFill>
              </a:rPr>
              <a:t> </a:t>
            </a:r>
            <a:r>
              <a:rPr lang="en-US" sz="2000" dirty="0"/>
              <a:t>describe the system dynamics through a </a:t>
            </a:r>
            <a:r>
              <a:rPr lang="en-US" sz="2000" dirty="0">
                <a:solidFill>
                  <a:srgbClr val="006600"/>
                </a:solidFill>
              </a:rPr>
              <a:t>linear</a:t>
            </a:r>
            <a:r>
              <a:rPr lang="en-US" sz="2000" dirty="0"/>
              <a:t>, </a:t>
            </a:r>
            <a:r>
              <a:rPr lang="en-US" sz="2000" dirty="0">
                <a:solidFill>
                  <a:srgbClr val="006600"/>
                </a:solidFill>
              </a:rPr>
              <a:t>time-invariant </a:t>
            </a:r>
            <a:r>
              <a:rPr lang="en-US" sz="2000" dirty="0"/>
              <a:t>vector </a:t>
            </a:r>
            <a:r>
              <a:rPr lang="en-US" sz="2000" dirty="0">
                <a:solidFill>
                  <a:srgbClr val="006600"/>
                </a:solidFill>
              </a:rPr>
              <a:t>difference equation </a:t>
            </a:r>
            <a:r>
              <a:rPr lang="en-US" sz="2000" dirty="0"/>
              <a:t>of finite dimension. </a:t>
            </a:r>
          </a:p>
          <a:p>
            <a:pPr eaLnBrk="1" hangingPunct="1">
              <a:spcAft>
                <a:spcPts val="600"/>
              </a:spcAft>
              <a:buFontTx/>
              <a:buChar char="•"/>
            </a:pPr>
            <a:r>
              <a:rPr lang="en-US" sz="2000" dirty="0"/>
              <a:t>The </a:t>
            </a:r>
            <a:r>
              <a:rPr lang="en-US" sz="2000" dirty="0">
                <a:solidFill>
                  <a:srgbClr val="006600"/>
                </a:solidFill>
              </a:rPr>
              <a:t>difference equation </a:t>
            </a:r>
            <a:r>
              <a:rPr lang="en-US" sz="2000" dirty="0"/>
              <a:t>has some </a:t>
            </a:r>
            <a:r>
              <a:rPr lang="en-US" sz="2000" dirty="0">
                <a:solidFill>
                  <a:srgbClr val="006600"/>
                </a:solidFill>
              </a:rPr>
              <a:t>model parameters</a:t>
            </a:r>
            <a:r>
              <a:rPr lang="en-US" sz="2000" dirty="0"/>
              <a:t>.</a:t>
            </a:r>
          </a:p>
          <a:p>
            <a:pPr eaLnBrk="1" hangingPunct="1">
              <a:spcAft>
                <a:spcPts val="600"/>
              </a:spcAft>
            </a:pPr>
            <a:r>
              <a:rPr lang="en-US" sz="2000" dirty="0"/>
              <a:t>The following difference equation represents a simple model structure:</a:t>
            </a:r>
          </a:p>
          <a:p>
            <a:pPr eaLnBrk="1" hangingPunct="1">
              <a:spcAft>
                <a:spcPts val="600"/>
              </a:spcAft>
            </a:pPr>
            <a:endParaRPr lang="en-US" sz="2000" dirty="0"/>
          </a:p>
          <a:p>
            <a:pPr eaLnBrk="1" hangingPunct="1">
              <a:spcAft>
                <a:spcPts val="600"/>
              </a:spcAft>
            </a:pPr>
            <a:r>
              <a:rPr lang="en-US" sz="2000" dirty="0"/>
              <a:t>where </a:t>
            </a:r>
            <a:r>
              <a:rPr lang="en-US" sz="2000" i="1" dirty="0"/>
              <a:t>a</a:t>
            </a:r>
            <a:r>
              <a:rPr lang="en-US" sz="2000" dirty="0"/>
              <a:t> and </a:t>
            </a:r>
            <a:r>
              <a:rPr lang="en-US" sz="2000" i="1" dirty="0"/>
              <a:t>b</a:t>
            </a:r>
            <a:r>
              <a:rPr lang="en-US" sz="2000" dirty="0"/>
              <a:t> are </a:t>
            </a:r>
            <a:r>
              <a:rPr lang="en-US" sz="2000" dirty="0">
                <a:solidFill>
                  <a:srgbClr val="006600"/>
                </a:solidFill>
              </a:rPr>
              <a:t>adjustable parameters</a:t>
            </a:r>
            <a:r>
              <a:rPr lang="en-US" sz="2000" dirty="0"/>
              <a:t>.</a:t>
            </a:r>
          </a:p>
          <a:p>
            <a:pPr eaLnBrk="1" hangingPunct="1">
              <a:spcAft>
                <a:spcPts val="600"/>
              </a:spcAft>
              <a:buFontTx/>
              <a:buChar char="•"/>
            </a:pPr>
            <a:r>
              <a:rPr lang="en-US" sz="2000" dirty="0">
                <a:solidFill>
                  <a:srgbClr val="006600"/>
                </a:solidFill>
              </a:rPr>
              <a:t>Parameters </a:t>
            </a:r>
            <a:r>
              <a:rPr lang="en-US" sz="2000" dirty="0"/>
              <a:t>are a crucial point in dynamic black box model development.</a:t>
            </a:r>
          </a:p>
          <a:p>
            <a:pPr eaLnBrk="1" hangingPunct="1">
              <a:spcAft>
                <a:spcPts val="600"/>
              </a:spcAft>
              <a:buFontTx/>
              <a:buChar char="•"/>
            </a:pPr>
            <a:r>
              <a:rPr lang="en-US" sz="2000" dirty="0"/>
              <a:t>In order to parameterize a black box model, only the input-output behavior is required; detailed knowledge about the internal behavior is not necessary. </a:t>
            </a:r>
          </a:p>
          <a:p>
            <a:pPr eaLnBrk="1" hangingPunct="1">
              <a:spcAft>
                <a:spcPts val="600"/>
              </a:spcAft>
              <a:buFontTx/>
              <a:buChar char="•"/>
            </a:pPr>
            <a:r>
              <a:rPr lang="en-US" sz="2000" dirty="0"/>
              <a:t>The </a:t>
            </a:r>
            <a:r>
              <a:rPr lang="en-US" sz="2000" dirty="0">
                <a:solidFill>
                  <a:srgbClr val="006600"/>
                </a:solidFill>
              </a:rPr>
              <a:t>parameters </a:t>
            </a:r>
            <a:r>
              <a:rPr lang="en-US" sz="2000" dirty="0"/>
              <a:t>are estimated by minimizing a scalar function of the </a:t>
            </a:r>
            <a:r>
              <a:rPr lang="en-US" sz="2000" dirty="0">
                <a:solidFill>
                  <a:srgbClr val="006600"/>
                </a:solidFill>
              </a:rPr>
              <a:t>prediction error</a:t>
            </a:r>
            <a:r>
              <a:rPr lang="en-US" sz="2000" dirty="0"/>
              <a:t>, i.e. the difference between the observed output and the model-predicted output.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832" y="3131820"/>
            <a:ext cx="311943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p:txBody>
          <a:bodyPr/>
          <a:lstStyle/>
          <a:p>
            <a:pPr>
              <a:defRPr/>
            </a:pPr>
            <a:r>
              <a:rPr lang="it-IT" dirty="0" err="1" smtClean="0"/>
              <a:t>Example</a:t>
            </a:r>
            <a:r>
              <a:rPr lang="it-IT" dirty="0" smtClean="0"/>
              <a:t> No.8</a:t>
            </a:r>
            <a:br>
              <a:rPr lang="it-IT" dirty="0" smtClean="0"/>
            </a:br>
            <a:r>
              <a:rPr lang="it-IT" dirty="0"/>
              <a:t>the ARMAX model </a:t>
            </a:r>
          </a:p>
        </p:txBody>
      </p:sp>
      <p:sp>
        <p:nvSpPr>
          <p:cNvPr id="260098" name="Segnaposto numero diapositiva 2"/>
          <p:cNvSpPr txBox="1">
            <a:spLocks noGrp="1"/>
          </p:cNvSpPr>
          <p:nvPr/>
        </p:nvSpPr>
        <p:spPr bwMode="auto">
          <a:xfrm>
            <a:off x="5068888" y="8701088"/>
            <a:ext cx="1600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buFont typeface="Times New Roman" charset="0"/>
              <a:buNone/>
            </a:pPr>
            <a:fld id="{865237D5-5F58-3B46-B489-FFD40E476082}" type="slidenum">
              <a:rPr lang="it-IT" sz="1400"/>
              <a:pPr algn="r" eaLnBrk="1" hangingPunct="1">
                <a:spcBef>
                  <a:spcPts val="600"/>
                </a:spcBef>
                <a:spcAft>
                  <a:spcPts val="600"/>
                </a:spcAft>
                <a:buFont typeface="Times New Roman" charset="0"/>
                <a:buNone/>
              </a:pPr>
              <a:t>124</a:t>
            </a:fld>
            <a:endParaRPr lang="it-IT" sz="1400"/>
          </a:p>
        </p:txBody>
      </p:sp>
      <p:sp>
        <p:nvSpPr>
          <p:cNvPr id="128006" name="Rectangle 12"/>
          <p:cNvSpPr>
            <a:spLocks noChangeArrowheads="1"/>
          </p:cNvSpPr>
          <p:nvPr/>
        </p:nvSpPr>
        <p:spPr bwMode="auto">
          <a:xfrm>
            <a:off x="169863" y="4932045"/>
            <a:ext cx="648176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it-IT" sz="2000" smtClean="0">
                <a:cs typeface="+mn-cs"/>
              </a:rPr>
              <a:t>where: </a:t>
            </a:r>
          </a:p>
          <a:p>
            <a:pPr>
              <a:defRPr/>
            </a:pPr>
            <a:r>
              <a:rPr lang="en-US" altLang="it-IT" sz="2000" i="1" smtClean="0">
                <a:cs typeface="+mn-cs"/>
              </a:rPr>
              <a:t>y(t)</a:t>
            </a:r>
            <a:r>
              <a:rPr lang="en-US" altLang="it-IT" sz="2000" smtClean="0">
                <a:cs typeface="+mn-cs"/>
              </a:rPr>
              <a:t> represents the output at time </a:t>
            </a:r>
            <a:r>
              <a:rPr lang="en-US" altLang="it-IT" sz="2000" i="1" smtClean="0">
                <a:cs typeface="+mn-cs"/>
              </a:rPr>
              <a:t>t</a:t>
            </a:r>
            <a:r>
              <a:rPr lang="en-US" altLang="it-IT" sz="2000" smtClean="0">
                <a:cs typeface="+mn-cs"/>
              </a:rPr>
              <a:t>, </a:t>
            </a:r>
          </a:p>
          <a:p>
            <a:pPr>
              <a:defRPr/>
            </a:pPr>
            <a:r>
              <a:rPr lang="en-US" altLang="it-IT" sz="2000" i="1" smtClean="0">
                <a:cs typeface="+mn-cs"/>
              </a:rPr>
              <a:t>u(t)</a:t>
            </a:r>
            <a:r>
              <a:rPr lang="en-US" altLang="it-IT" sz="2000" smtClean="0">
                <a:cs typeface="+mn-cs"/>
              </a:rPr>
              <a:t> represents the input (</a:t>
            </a:r>
            <a:r>
              <a:rPr lang="en-US" altLang="it-IT" sz="2000" smtClean="0">
                <a:solidFill>
                  <a:srgbClr val="006600"/>
                </a:solidFill>
                <a:cs typeface="+mn-cs"/>
              </a:rPr>
              <a:t>eXogenous variable</a:t>
            </a:r>
            <a:r>
              <a:rPr lang="en-US" altLang="it-IT" sz="2000" smtClean="0">
                <a:cs typeface="+mn-cs"/>
              </a:rPr>
              <a:t>) at time </a:t>
            </a:r>
            <a:r>
              <a:rPr lang="en-US" altLang="it-IT" sz="2000" i="1" smtClean="0">
                <a:cs typeface="+mn-cs"/>
              </a:rPr>
              <a:t>t</a:t>
            </a:r>
            <a:r>
              <a:rPr lang="en-US" altLang="it-IT" sz="2000" smtClean="0">
                <a:cs typeface="+mn-cs"/>
              </a:rPr>
              <a:t>, </a:t>
            </a:r>
          </a:p>
          <a:p>
            <a:pPr>
              <a:defRPr/>
            </a:pPr>
            <a:r>
              <a:rPr lang="en-US" altLang="it-IT" sz="2000" i="1" smtClean="0">
                <a:cs typeface="+mn-cs"/>
              </a:rPr>
              <a:t>n</a:t>
            </a:r>
            <a:r>
              <a:rPr lang="en-US" altLang="it-IT" sz="2000" i="1" baseline="-30000" smtClean="0">
                <a:cs typeface="+mn-cs"/>
              </a:rPr>
              <a:t>a</a:t>
            </a:r>
            <a:r>
              <a:rPr lang="en-US" altLang="it-IT" sz="2000" smtClean="0">
                <a:cs typeface="+mn-cs"/>
              </a:rPr>
              <a:t> is the number of poles for the dynamic model, </a:t>
            </a:r>
          </a:p>
          <a:p>
            <a:pPr>
              <a:defRPr/>
            </a:pPr>
            <a:r>
              <a:rPr lang="en-US" altLang="it-IT" sz="2000" i="1" smtClean="0">
                <a:cs typeface="+mn-cs"/>
              </a:rPr>
              <a:t>n</a:t>
            </a:r>
            <a:r>
              <a:rPr lang="en-US" altLang="it-IT" sz="2000" i="1" baseline="-30000" smtClean="0">
                <a:cs typeface="+mn-cs"/>
              </a:rPr>
              <a:t>b</a:t>
            </a:r>
            <a:r>
              <a:rPr lang="en-US" altLang="it-IT" sz="2000" smtClean="0">
                <a:cs typeface="+mn-cs"/>
              </a:rPr>
              <a:t> is the number of zeros plus 1, </a:t>
            </a:r>
          </a:p>
          <a:p>
            <a:pPr>
              <a:defRPr/>
            </a:pPr>
            <a:r>
              <a:rPr lang="en-US" altLang="it-IT" sz="2000" i="1" smtClean="0">
                <a:cs typeface="+mn-cs"/>
              </a:rPr>
              <a:t>n</a:t>
            </a:r>
            <a:r>
              <a:rPr lang="en-US" altLang="it-IT" sz="2000" i="1" baseline="-30000" smtClean="0">
                <a:cs typeface="+mn-cs"/>
              </a:rPr>
              <a:t>c</a:t>
            </a:r>
            <a:r>
              <a:rPr lang="en-US" altLang="it-IT" sz="2000" smtClean="0">
                <a:cs typeface="+mn-cs"/>
              </a:rPr>
              <a:t> is the number of poles for the disturbance model, </a:t>
            </a:r>
          </a:p>
          <a:p>
            <a:pPr>
              <a:defRPr/>
            </a:pPr>
            <a:r>
              <a:rPr lang="en-US" altLang="it-IT" sz="2000" i="1" smtClean="0">
                <a:cs typeface="+mn-cs"/>
              </a:rPr>
              <a:t>n</a:t>
            </a:r>
            <a:r>
              <a:rPr lang="en-US" altLang="it-IT" sz="2000" i="1" baseline="-30000" smtClean="0">
                <a:cs typeface="+mn-cs"/>
              </a:rPr>
              <a:t>k</a:t>
            </a:r>
            <a:r>
              <a:rPr lang="en-US" altLang="it-IT" sz="2000" smtClean="0">
                <a:cs typeface="+mn-cs"/>
              </a:rPr>
              <a:t> is the dead time (in terms of the number of samples) before the input affects output of the system,</a:t>
            </a:r>
          </a:p>
          <a:p>
            <a:pPr>
              <a:defRPr/>
            </a:pPr>
            <a:r>
              <a:rPr lang="en-US" altLang="it-IT" sz="2000" i="1" smtClean="0">
                <a:cs typeface="+mn-cs"/>
              </a:rPr>
              <a:t>e(t)</a:t>
            </a:r>
            <a:r>
              <a:rPr lang="en-US" altLang="it-IT" sz="2000" smtClean="0">
                <a:cs typeface="+mn-cs"/>
              </a:rPr>
              <a:t> is the </a:t>
            </a:r>
            <a:r>
              <a:rPr lang="en-US" altLang="it-IT" sz="2000" smtClean="0">
                <a:solidFill>
                  <a:srgbClr val="006600"/>
                </a:solidFill>
                <a:cs typeface="+mn-cs"/>
              </a:rPr>
              <a:t>white-noise disturbance (gaussian)</a:t>
            </a:r>
            <a:endParaRPr lang="en-US" altLang="it-IT" sz="3200" smtClean="0">
              <a:cs typeface="+mn-cs"/>
            </a:endParaRPr>
          </a:p>
        </p:txBody>
      </p:sp>
      <p:pic>
        <p:nvPicPr>
          <p:cNvPr id="260100" name="Picture 13" descr="http://www.kxcad.net/cae_MATLAB/toolbox/ident/gs/eqn115256586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3230563"/>
            <a:ext cx="566102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1" name="Rettangolo 3"/>
          <p:cNvSpPr>
            <a:spLocks noChangeArrowheads="1"/>
          </p:cNvSpPr>
          <p:nvPr/>
        </p:nvSpPr>
        <p:spPr bwMode="auto">
          <a:xfrm>
            <a:off x="188913" y="7881620"/>
            <a:ext cx="6480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ebdings" charset="0"/>
              <a:buChar char="i"/>
            </a:pPr>
            <a:r>
              <a:rPr lang="en-US" sz="2800" dirty="0">
                <a:solidFill>
                  <a:srgbClr val="663300"/>
                </a:solidFill>
              </a:rPr>
              <a:t> here </a:t>
            </a:r>
            <a:r>
              <a:rPr lang="en-US" sz="2800" dirty="0" err="1">
                <a:solidFill>
                  <a:srgbClr val="663300"/>
                </a:solidFill>
              </a:rPr>
              <a:t>t</a:t>
            </a:r>
            <a:r>
              <a:rPr lang="en-US" sz="2800" dirty="0" err="1">
                <a:solidFill>
                  <a:srgbClr val="663300"/>
                </a:solidFill>
                <a:latin typeface="MS Gothic" charset="0"/>
                <a:ea typeface="MS Gothic" charset="0"/>
                <a:cs typeface="MS Gothic" charset="0"/>
              </a:rPr>
              <a:t>≅</a:t>
            </a:r>
            <a:r>
              <a:rPr lang="en-US" sz="2800" dirty="0" err="1" smtClean="0">
                <a:solidFill>
                  <a:srgbClr val="663300"/>
                </a:solidFill>
                <a:ea typeface="MS Gothic" charset="0"/>
                <a:cs typeface="MS Gothic" charset="0"/>
              </a:rPr>
              <a:t>k</a:t>
            </a:r>
            <a:endParaRPr lang="en-US" sz="2800" dirty="0" smtClean="0">
              <a:solidFill>
                <a:srgbClr val="663300"/>
              </a:solidFill>
              <a:ea typeface="MS Gothic" charset="0"/>
              <a:cs typeface="MS Gothic" charset="0"/>
            </a:endParaRPr>
          </a:p>
          <a:p>
            <a:r>
              <a:rPr lang="en-US" sz="2800" dirty="0" smtClean="0">
                <a:solidFill>
                  <a:srgbClr val="663300"/>
                </a:solidFill>
                <a:ea typeface="MS Gothic" charset="0"/>
                <a:cs typeface="MS Gothic" charset="0"/>
              </a:rPr>
              <a:t>   </a:t>
            </a:r>
            <a:r>
              <a:rPr lang="en-US" dirty="0">
                <a:solidFill>
                  <a:srgbClr val="663300"/>
                </a:solidFill>
                <a:ea typeface="MS Gothic" charset="0"/>
                <a:cs typeface="MS Gothic" charset="0"/>
              </a:rPr>
              <a:t> </a:t>
            </a:r>
            <a:r>
              <a:rPr lang="en-US" dirty="0" smtClean="0">
                <a:solidFill>
                  <a:srgbClr val="663300"/>
                </a:solidFill>
                <a:ea typeface="MS Gothic" charset="0"/>
                <a:cs typeface="MS Gothic" charset="0"/>
              </a:rPr>
              <a:t> the </a:t>
            </a:r>
            <a:r>
              <a:rPr lang="en-US" dirty="0">
                <a:solidFill>
                  <a:srgbClr val="663300"/>
                </a:solidFill>
                <a:ea typeface="MS Gothic" charset="0"/>
                <a:cs typeface="MS Gothic" charset="0"/>
              </a:rPr>
              <a:t>ARMAX model </a:t>
            </a:r>
            <a:r>
              <a:rPr lang="en-US" dirty="0" smtClean="0">
                <a:solidFill>
                  <a:srgbClr val="663300"/>
                </a:solidFill>
                <a:ea typeface="MS Gothic" charset="0"/>
                <a:cs typeface="MS Gothic" charset="0"/>
              </a:rPr>
              <a:t>is NOT deterministic</a:t>
            </a:r>
            <a:endParaRPr lang="en-US" sz="2800" dirty="0">
              <a:solidFill>
                <a:srgbClr val="663300"/>
              </a:solidFill>
              <a:ea typeface="MS Gothic" charset="0"/>
              <a:cs typeface="MS Gothic" charset="0"/>
            </a:endParaRPr>
          </a:p>
        </p:txBody>
      </p:sp>
      <p:sp>
        <p:nvSpPr>
          <p:cNvPr id="3" name="Parentesi graffa aperta 2"/>
          <p:cNvSpPr/>
          <p:nvPr/>
        </p:nvSpPr>
        <p:spPr bwMode="auto">
          <a:xfrm>
            <a:off x="3068955" y="1331595"/>
            <a:ext cx="360044" cy="3600450"/>
          </a:xfrm>
          <a:prstGeom prst="leftBrace">
            <a:avLst>
              <a:gd name="adj1" fmla="val 30381"/>
              <a:gd name="adj2" fmla="val 50000"/>
            </a:avLst>
          </a:prstGeom>
          <a:noFill/>
          <a:ln w="25400" cap="flat" cmpd="sng" algn="ctr">
            <a:solidFill>
              <a:srgbClr val="3366FF"/>
            </a:solidFill>
            <a:prstDash val="solid"/>
            <a:round/>
            <a:headEnd type="none" w="med" len="med"/>
            <a:tailEnd type="none" w="med" len="med"/>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it-IT" dirty="0"/>
          </a:p>
        </p:txBody>
      </p:sp>
      <p:sp>
        <p:nvSpPr>
          <p:cNvPr id="8" name="Parentesi graffa aperta 7"/>
          <p:cNvSpPr/>
          <p:nvPr/>
        </p:nvSpPr>
        <p:spPr bwMode="auto">
          <a:xfrm>
            <a:off x="3247535" y="2970234"/>
            <a:ext cx="360044" cy="3600450"/>
          </a:xfrm>
          <a:prstGeom prst="leftBrace">
            <a:avLst>
              <a:gd name="adj1" fmla="val 30381"/>
              <a:gd name="adj2" fmla="val 50000"/>
            </a:avLst>
          </a:prstGeom>
          <a:noFill/>
          <a:ln w="25400" cap="flat" cmpd="sng" algn="ctr">
            <a:solidFill>
              <a:srgbClr val="3366FF"/>
            </a:solidFill>
            <a:prstDash val="solid"/>
            <a:round/>
            <a:headEnd type="none" w="med" len="med"/>
            <a:tailEnd type="none" w="med" len="med"/>
          </a:ln>
          <a:effectLst/>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it-IT" dirty="0"/>
          </a:p>
        </p:txBody>
      </p:sp>
      <p:sp>
        <p:nvSpPr>
          <p:cNvPr id="260104" name="Rettangolo 3"/>
          <p:cNvSpPr>
            <a:spLocks noChangeArrowheads="1"/>
          </p:cNvSpPr>
          <p:nvPr/>
        </p:nvSpPr>
        <p:spPr bwMode="auto">
          <a:xfrm>
            <a:off x="188913" y="1395413"/>
            <a:ext cx="64801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a:solidFill>
                  <a:srgbClr val="000000"/>
                </a:solidFill>
              </a:rPr>
              <a:t>For a </a:t>
            </a:r>
            <a:r>
              <a:rPr lang="en-US" sz="2000">
                <a:solidFill>
                  <a:srgbClr val="006600"/>
                </a:solidFill>
              </a:rPr>
              <a:t>single-input/single-output system </a:t>
            </a:r>
            <a:r>
              <a:rPr lang="en-US" sz="2000">
                <a:solidFill>
                  <a:srgbClr val="000000"/>
                </a:solidFill>
              </a:rPr>
              <a:t>(SISO), the ARMAX (Auto-Regressive Moving-Average with eXogenous variable) model structure is:</a:t>
            </a:r>
          </a:p>
          <a:p>
            <a:pPr eaLnBrk="0" hangingPunct="0"/>
            <a:endParaRPr lang="en-US" sz="2000">
              <a:solidFill>
                <a:srgbClr val="000000"/>
              </a:solidFill>
            </a:endParaRPr>
          </a:p>
          <a:p>
            <a:pPr algn="ctr" eaLnBrk="0" hangingPunct="0"/>
            <a:r>
              <a:rPr lang="en-US" sz="2000" b="1">
                <a:solidFill>
                  <a:srgbClr val="3366FF"/>
                </a:solidFill>
              </a:rPr>
              <a:t>Auto-Regression</a:t>
            </a:r>
          </a:p>
          <a:p>
            <a:pPr algn="ctr" eaLnBrk="0" hangingPunct="0"/>
            <a:endParaRPr lang="en-US" sz="2000" b="1">
              <a:solidFill>
                <a:srgbClr val="3366FF"/>
              </a:solidFill>
            </a:endParaRPr>
          </a:p>
          <a:p>
            <a:pPr algn="ctr" eaLnBrk="0" hangingPunct="0"/>
            <a:endParaRPr lang="en-US" sz="2000" b="1">
              <a:solidFill>
                <a:srgbClr val="3366FF"/>
              </a:solidFill>
            </a:endParaRPr>
          </a:p>
          <a:p>
            <a:pPr algn="ctr" eaLnBrk="0" hangingPunct="0"/>
            <a:endParaRPr lang="en-US" sz="2000" b="1">
              <a:solidFill>
                <a:srgbClr val="3366FF"/>
              </a:solidFill>
            </a:endParaRPr>
          </a:p>
          <a:p>
            <a:pPr algn="ctr" eaLnBrk="0" hangingPunct="0"/>
            <a:endParaRPr lang="en-US" sz="2000" b="1">
              <a:solidFill>
                <a:srgbClr val="3366FF"/>
              </a:solidFill>
            </a:endParaRPr>
          </a:p>
          <a:p>
            <a:pPr algn="ctr" eaLnBrk="0" hangingPunct="0"/>
            <a:endParaRPr lang="en-US" sz="2000" b="1">
              <a:solidFill>
                <a:srgbClr val="3366FF"/>
              </a:solidFill>
            </a:endParaRPr>
          </a:p>
          <a:p>
            <a:pPr algn="ctr" eaLnBrk="0" hangingPunct="0"/>
            <a:endParaRPr lang="en-US" sz="2000" b="1">
              <a:solidFill>
                <a:srgbClr val="3366FF"/>
              </a:solidFill>
            </a:endParaRPr>
          </a:p>
          <a:p>
            <a:pPr algn="ctr" eaLnBrk="0" hangingPunct="0"/>
            <a:r>
              <a:rPr lang="en-US" sz="2000" b="1">
                <a:solidFill>
                  <a:srgbClr val="3366FF"/>
                </a:solidFill>
              </a:rPr>
              <a:t>Moving-Average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p:txBody>
          <a:bodyPr/>
          <a:lstStyle/>
          <a:p>
            <a:pPr>
              <a:defRPr/>
            </a:pPr>
            <a:r>
              <a:rPr lang="it-IT" dirty="0" smtClean="0"/>
              <a:t>System </a:t>
            </a:r>
            <a:r>
              <a:rPr lang="it-IT" dirty="0" err="1" smtClean="0"/>
              <a:t>Identification</a:t>
            </a:r>
            <a:endParaRPr lang="it-IT" dirty="0"/>
          </a:p>
        </p:txBody>
      </p:sp>
      <p:sp>
        <p:nvSpPr>
          <p:cNvPr id="262146" name="Segnaposto numero diapositiva 2"/>
          <p:cNvSpPr txBox="1">
            <a:spLocks noGrp="1"/>
          </p:cNvSpPr>
          <p:nvPr/>
        </p:nvSpPr>
        <p:spPr bwMode="auto">
          <a:xfrm>
            <a:off x="5068888" y="8701088"/>
            <a:ext cx="1600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buFont typeface="Times New Roman" charset="0"/>
              <a:buNone/>
            </a:pPr>
            <a:fld id="{244E54DE-1119-4C41-AA24-D2C36830D354}" type="slidenum">
              <a:rPr lang="it-IT" sz="1400"/>
              <a:pPr algn="r" eaLnBrk="1" hangingPunct="1">
                <a:spcBef>
                  <a:spcPts val="600"/>
                </a:spcBef>
                <a:spcAft>
                  <a:spcPts val="600"/>
                </a:spcAft>
                <a:buFont typeface="Times New Roman" charset="0"/>
                <a:buNone/>
              </a:pPr>
              <a:t>125</a:t>
            </a:fld>
            <a:endParaRPr lang="it-IT" sz="1400"/>
          </a:p>
        </p:txBody>
      </p:sp>
      <p:sp>
        <p:nvSpPr>
          <p:cNvPr id="262147" name="CasellaDiTesto 3"/>
          <p:cNvSpPr txBox="1">
            <a:spLocks noChangeArrowheads="1"/>
          </p:cNvSpPr>
          <p:nvPr/>
        </p:nvSpPr>
        <p:spPr bwMode="auto">
          <a:xfrm>
            <a:off x="188913" y="1331913"/>
            <a:ext cx="6480175" cy="71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006600"/>
                </a:solidFill>
                <a:cs typeface="Times New Roman" charset="0"/>
              </a:rPr>
              <a:t>System identification </a:t>
            </a:r>
            <a:r>
              <a:rPr lang="en-US" sz="2000" dirty="0">
                <a:cs typeface="Times New Roman" charset="0"/>
              </a:rPr>
              <a:t>is a methodology for building mathematical models of dynamic systems using measurements of the system's input and output signals/data.</a:t>
            </a:r>
          </a:p>
          <a:p>
            <a:pPr eaLnBrk="1" hangingPunct="1"/>
            <a:endParaRPr lang="en-US" sz="2000" dirty="0">
              <a:cs typeface="Times New Roman" charset="0"/>
            </a:endParaRPr>
          </a:p>
          <a:p>
            <a:pPr eaLnBrk="1" hangingPunct="1"/>
            <a:r>
              <a:rPr lang="en-US" sz="2000" dirty="0">
                <a:cs typeface="Times New Roman" charset="0"/>
              </a:rPr>
              <a:t>The process of system identification requires that you:</a:t>
            </a:r>
          </a:p>
          <a:p>
            <a:pPr eaLnBrk="1" hangingPunct="1">
              <a:buFontTx/>
              <a:buAutoNum type="arabicPeriod"/>
            </a:pPr>
            <a:r>
              <a:rPr lang="en-US" sz="2000" dirty="0">
                <a:cs typeface="Times New Roman" charset="0"/>
              </a:rPr>
              <a:t>    Measure the input and output signals/data from your system in time or frequency domain.</a:t>
            </a:r>
          </a:p>
          <a:p>
            <a:pPr eaLnBrk="1" hangingPunct="1">
              <a:buFontTx/>
              <a:buAutoNum type="arabicPeriod"/>
            </a:pPr>
            <a:r>
              <a:rPr lang="en-US" sz="2000" dirty="0">
                <a:cs typeface="Times New Roman" charset="0"/>
              </a:rPr>
              <a:t>    Select a model structure.</a:t>
            </a:r>
          </a:p>
          <a:p>
            <a:pPr eaLnBrk="1" hangingPunct="1">
              <a:buFontTx/>
              <a:buAutoNum type="arabicPeriod"/>
            </a:pPr>
            <a:r>
              <a:rPr lang="en-US" sz="2000" dirty="0">
                <a:cs typeface="Times New Roman" charset="0"/>
              </a:rPr>
              <a:t>    Apply an estimation method to estimate value for the adjustable </a:t>
            </a:r>
            <a:r>
              <a:rPr lang="en-US" sz="2000" dirty="0">
                <a:solidFill>
                  <a:srgbClr val="006600"/>
                </a:solidFill>
                <a:cs typeface="Times New Roman" charset="0"/>
              </a:rPr>
              <a:t>parameters</a:t>
            </a:r>
            <a:r>
              <a:rPr lang="en-US" sz="2000" dirty="0">
                <a:cs typeface="Times New Roman" charset="0"/>
              </a:rPr>
              <a:t> in the candidate model structure.</a:t>
            </a:r>
          </a:p>
          <a:p>
            <a:pPr eaLnBrk="1" hangingPunct="1">
              <a:buFontTx/>
              <a:buAutoNum type="arabicPeriod"/>
            </a:pPr>
            <a:r>
              <a:rPr lang="en-US" sz="2000" dirty="0">
                <a:cs typeface="Times New Roman" charset="0"/>
              </a:rPr>
              <a:t>    Evaluate the estimated model to see if the model is adequate for your application needs.</a:t>
            </a:r>
          </a:p>
          <a:p>
            <a:pPr eaLnBrk="1" hangingPunct="1"/>
            <a:endParaRPr lang="en-US" sz="2000" dirty="0">
              <a:cs typeface="Times New Roman" charset="0"/>
            </a:endParaRPr>
          </a:p>
          <a:p>
            <a:pPr indent="360363" eaLnBrk="1" hangingPunct="1">
              <a:buFontTx/>
              <a:buChar char="•"/>
            </a:pPr>
            <a:r>
              <a:rPr lang="en-US" sz="2000" dirty="0">
                <a:cs typeface="Times New Roman" charset="0"/>
              </a:rPr>
              <a:t>System identification uses the input and output signals you measure from a system to estimate the values of adjustable parameters in a given </a:t>
            </a:r>
            <a:r>
              <a:rPr lang="en-US" sz="2000" dirty="0">
                <a:solidFill>
                  <a:srgbClr val="006600"/>
                </a:solidFill>
                <a:cs typeface="Times New Roman" charset="0"/>
              </a:rPr>
              <a:t>model structure</a:t>
            </a:r>
            <a:r>
              <a:rPr lang="en-US" sz="2000" dirty="0">
                <a:cs typeface="Times New Roman" charset="0"/>
              </a:rPr>
              <a:t>.</a:t>
            </a:r>
          </a:p>
          <a:p>
            <a:pPr indent="360363" eaLnBrk="1" hangingPunct="1">
              <a:buFontTx/>
              <a:buChar char="•"/>
            </a:pPr>
            <a:endParaRPr lang="en-US" sz="2000" dirty="0">
              <a:cs typeface="Times New Roman" charset="0"/>
            </a:endParaRPr>
          </a:p>
          <a:p>
            <a:pPr indent="360363" eaLnBrk="1" hangingPunct="1">
              <a:buFontTx/>
              <a:buChar char="•"/>
            </a:pPr>
            <a:r>
              <a:rPr lang="en-US" sz="2000" dirty="0">
                <a:cs typeface="Times New Roman" charset="0"/>
              </a:rPr>
              <a:t>Obtaining a good model of your system depends on how well your measured data reflect the behavior of the system.</a:t>
            </a:r>
          </a:p>
        </p:txBody>
      </p:sp>
      <p:pic>
        <p:nvPicPr>
          <p:cNvPr id="1290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0"/>
            <a:ext cx="174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62149" name="CasellaDiTesto 4"/>
          <p:cNvSpPr txBox="1">
            <a:spLocks noChangeArrowheads="1"/>
          </p:cNvSpPr>
          <p:nvPr/>
        </p:nvSpPr>
        <p:spPr bwMode="auto">
          <a:xfrm>
            <a:off x="4943475" y="457200"/>
            <a:ext cx="191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it-IT" sz="1200">
                <a:latin typeface="Comic Sans MS" charset="0"/>
                <a:cs typeface="Times New Roman" charset="0"/>
              </a:rPr>
              <a:t>Documentation center</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3"/>
          <p:cNvSpPr>
            <a:spLocks noChangeArrowheads="1"/>
          </p:cNvSpPr>
          <p:nvPr/>
        </p:nvSpPr>
        <p:spPr bwMode="auto">
          <a:xfrm>
            <a:off x="476250" y="2312988"/>
            <a:ext cx="5829300" cy="583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algn="just" eaLnBrk="0" hangingPunct="0">
              <a:spcBef>
                <a:spcPct val="20000"/>
              </a:spcBef>
              <a:spcAft>
                <a:spcPts val="600"/>
              </a:spcAft>
              <a:buSzPct val="50000"/>
              <a:buFont typeface="Wingdings" charset="0"/>
              <a:buChar char="]"/>
            </a:pPr>
            <a:r>
              <a:rPr lang="it-IT" sz="2000" dirty="0">
                <a:solidFill>
                  <a:schemeClr val="bg1">
                    <a:lumMod val="50000"/>
                  </a:schemeClr>
                </a:solidFill>
              </a:rPr>
              <a:t>Modelli a “principi primi” (“</a:t>
            </a:r>
            <a:r>
              <a:rPr lang="en-US" altLang="ja-JP" sz="2000" i="1" dirty="0">
                <a:solidFill>
                  <a:schemeClr val="bg1">
                    <a:lumMod val="50000"/>
                  </a:schemeClr>
                </a:solidFill>
              </a:rPr>
              <a:t>First principle Models</a:t>
            </a:r>
            <a:r>
              <a:rPr lang="it-IT" sz="2000" dirty="0">
                <a:solidFill>
                  <a:schemeClr val="bg1">
                    <a:lumMod val="50000"/>
                  </a:schemeClr>
                </a:solidFill>
              </a:rPr>
              <a:t>”</a:t>
            </a:r>
            <a:r>
              <a:rPr lang="it-IT" altLang="ja-JP" sz="2000" dirty="0">
                <a:solidFill>
                  <a:schemeClr val="bg1">
                    <a:lumMod val="50000"/>
                  </a:schemeClr>
                </a:solidFill>
              </a:rPr>
              <a:t>)</a:t>
            </a:r>
          </a:p>
          <a:p>
            <a:pPr marL="976313" lvl="2" indent="-228600" algn="just" eaLnBrk="0" hangingPunct="0">
              <a:spcBef>
                <a:spcPct val="20000"/>
              </a:spcBef>
              <a:spcAft>
                <a:spcPts val="600"/>
              </a:spcAft>
              <a:buFont typeface="Wingdings" charset="0"/>
              <a:buChar char="F"/>
            </a:pPr>
            <a:r>
              <a:rPr lang="it-IT" dirty="0">
                <a:solidFill>
                  <a:schemeClr val="bg1">
                    <a:lumMod val="50000"/>
                  </a:schemeClr>
                </a:solidFill>
              </a:rPr>
              <a:t> Modelli basati sui “fenomeni di trasporto”</a:t>
            </a:r>
          </a:p>
          <a:p>
            <a:pPr marL="449263" lvl="1" indent="-250825" algn="just" eaLnBrk="0" hangingPunct="0">
              <a:spcBef>
                <a:spcPct val="20000"/>
              </a:spcBef>
              <a:spcAft>
                <a:spcPts val="600"/>
              </a:spcAft>
              <a:buSzPct val="50000"/>
              <a:buFont typeface="Wingdings" charset="0"/>
              <a:buChar char="]"/>
            </a:pPr>
            <a:r>
              <a:rPr lang="it-IT" sz="2000" dirty="0">
                <a:solidFill>
                  <a:schemeClr val="bg1">
                    <a:lumMod val="50000"/>
                  </a:schemeClr>
                </a:solidFill>
              </a:rPr>
              <a:t>Modelli basati sul “bilancio di popolazione”</a:t>
            </a:r>
          </a:p>
          <a:p>
            <a:pPr marL="449263" lvl="1" indent="-250825" algn="just" eaLnBrk="0" hangingPunct="0">
              <a:spcBef>
                <a:spcPct val="20000"/>
              </a:spcBef>
              <a:spcAft>
                <a:spcPts val="600"/>
              </a:spcAft>
              <a:buSzPct val="50000"/>
              <a:buFont typeface="Wingdings" charset="0"/>
              <a:buChar char="]"/>
            </a:pPr>
            <a:r>
              <a:rPr lang="it-IT" sz="2000" dirty="0">
                <a:solidFill>
                  <a:schemeClr val="bg1">
                    <a:lumMod val="50000"/>
                  </a:schemeClr>
                </a:solidFill>
              </a:rPr>
              <a:t>Modelli empirici o di “</a:t>
            </a:r>
            <a:r>
              <a:rPr lang="it-IT" altLang="ja-JP" sz="2000" i="1" dirty="0" err="1">
                <a:solidFill>
                  <a:schemeClr val="bg1">
                    <a:lumMod val="50000"/>
                  </a:schemeClr>
                </a:solidFill>
              </a:rPr>
              <a:t>fitting</a:t>
            </a:r>
            <a:r>
              <a:rPr lang="it-IT" sz="2000" dirty="0">
                <a:solidFill>
                  <a:schemeClr val="bg1">
                    <a:lumMod val="50000"/>
                  </a:schemeClr>
                </a:solidFill>
              </a:rPr>
              <a:t>”</a:t>
            </a:r>
            <a:endParaRPr lang="it-IT" altLang="ja-JP" sz="2000" i="1" dirty="0">
              <a:solidFill>
                <a:schemeClr val="bg1">
                  <a:lumMod val="50000"/>
                </a:schemeClr>
              </a:solidFill>
            </a:endParaRPr>
          </a:p>
          <a:p>
            <a:pPr marL="449263" lvl="1" indent="-250825" algn="just" eaLnBrk="0" hangingPunct="0">
              <a:spcBef>
                <a:spcPct val="20000"/>
              </a:spcBef>
              <a:spcAft>
                <a:spcPts val="600"/>
              </a:spcAft>
              <a:buSzPct val="50000"/>
              <a:buFont typeface="Wingdings" charset="0"/>
              <a:buChar char="]"/>
            </a:pPr>
            <a:r>
              <a:rPr lang="it-IT" dirty="0" err="1">
                <a:solidFill>
                  <a:srgbClr val="006600"/>
                </a:solidFill>
              </a:rPr>
              <a:t>Dynamic</a:t>
            </a:r>
            <a:r>
              <a:rPr lang="it-IT" dirty="0">
                <a:solidFill>
                  <a:srgbClr val="006600"/>
                </a:solidFill>
              </a:rPr>
              <a:t> </a:t>
            </a:r>
            <a:r>
              <a:rPr lang="it-IT" dirty="0" err="1">
                <a:solidFill>
                  <a:srgbClr val="006600"/>
                </a:solidFill>
              </a:rPr>
              <a:t>models</a:t>
            </a:r>
            <a:endParaRPr lang="it-IT" dirty="0">
              <a:solidFill>
                <a:srgbClr val="006600"/>
              </a:solidFill>
            </a:endParaRPr>
          </a:p>
          <a:p>
            <a:pPr marL="976313" lvl="2" indent="-228600" algn="just" eaLnBrk="0" hangingPunct="0">
              <a:spcBef>
                <a:spcPct val="20000"/>
              </a:spcBef>
              <a:spcAft>
                <a:spcPts val="600"/>
              </a:spcAft>
              <a:buFontTx/>
              <a:buChar char="•"/>
            </a:pPr>
            <a:r>
              <a:rPr lang="it-IT" altLang="ja-JP" dirty="0">
                <a:solidFill>
                  <a:srgbClr val="006600"/>
                </a:solidFill>
              </a:rPr>
              <a:t>input-output</a:t>
            </a:r>
            <a:r>
              <a:rPr lang="it-IT" dirty="0">
                <a:solidFill>
                  <a:srgbClr val="006600"/>
                </a:solidFill>
              </a:rPr>
              <a:t> </a:t>
            </a:r>
            <a:r>
              <a:rPr lang="it-IT" dirty="0" err="1"/>
              <a:t>dynamic</a:t>
            </a:r>
            <a:r>
              <a:rPr lang="it-IT" dirty="0"/>
              <a:t> </a:t>
            </a:r>
            <a:r>
              <a:rPr lang="it-IT" dirty="0" err="1"/>
              <a:t>models</a:t>
            </a:r>
            <a:endParaRPr lang="it-IT" altLang="ja-JP" dirty="0"/>
          </a:p>
          <a:p>
            <a:pPr marL="976313" lvl="2" indent="-228600" algn="just" eaLnBrk="0" hangingPunct="0">
              <a:spcBef>
                <a:spcPct val="20000"/>
              </a:spcBef>
              <a:spcAft>
                <a:spcPts val="600"/>
              </a:spcAft>
              <a:buFontTx/>
              <a:buChar char="•"/>
            </a:pPr>
            <a:r>
              <a:rPr lang="it-IT" altLang="ja-JP" dirty="0">
                <a:solidFill>
                  <a:srgbClr val="006600"/>
                </a:solidFill>
              </a:rPr>
              <a:t>input-state-output</a:t>
            </a:r>
            <a:r>
              <a:rPr lang="it-IT" dirty="0">
                <a:solidFill>
                  <a:srgbClr val="006600"/>
                </a:solidFill>
              </a:rPr>
              <a:t> </a:t>
            </a:r>
            <a:r>
              <a:rPr lang="it-IT" dirty="0" err="1"/>
              <a:t>dynamic</a:t>
            </a:r>
            <a:r>
              <a:rPr lang="it-IT" dirty="0"/>
              <a:t> </a:t>
            </a:r>
            <a:r>
              <a:rPr lang="it-IT" dirty="0" err="1"/>
              <a:t>models</a:t>
            </a:r>
            <a:r>
              <a:rPr lang="it-IT" dirty="0"/>
              <a:t> or </a:t>
            </a:r>
            <a:r>
              <a:rPr lang="it-IT" altLang="ja-JP" dirty="0">
                <a:solidFill>
                  <a:srgbClr val="006600"/>
                </a:solidFill>
              </a:rPr>
              <a:t>state-</a:t>
            </a:r>
            <a:r>
              <a:rPr lang="it-IT" altLang="ja-JP" dirty="0" err="1">
                <a:solidFill>
                  <a:srgbClr val="006600"/>
                </a:solidFill>
              </a:rPr>
              <a:t>space</a:t>
            </a:r>
            <a:r>
              <a:rPr lang="it-IT" altLang="ja-JP" dirty="0">
                <a:solidFill>
                  <a:srgbClr val="006600"/>
                </a:solidFill>
              </a:rPr>
              <a:t> </a:t>
            </a:r>
            <a:r>
              <a:rPr lang="it-IT" dirty="0" err="1"/>
              <a:t>models</a:t>
            </a:r>
            <a:r>
              <a:rPr lang="it-IT" dirty="0"/>
              <a:t> </a:t>
            </a:r>
            <a:endParaRPr lang="it-IT" altLang="ja-JP" dirty="0"/>
          </a:p>
          <a:p>
            <a:pPr marL="976313" lvl="2" indent="-228600" algn="just" eaLnBrk="0" hangingPunct="0">
              <a:spcBef>
                <a:spcPct val="20000"/>
              </a:spcBef>
              <a:spcAft>
                <a:spcPts val="600"/>
              </a:spcAft>
              <a:buFontTx/>
              <a:buChar char="•"/>
            </a:pPr>
            <a:r>
              <a:rPr lang="it-IT" dirty="0" err="1"/>
              <a:t>dynamic</a:t>
            </a:r>
            <a:r>
              <a:rPr lang="it-IT" dirty="0"/>
              <a:t> </a:t>
            </a:r>
            <a:r>
              <a:rPr lang="it-IT" dirty="0" err="1">
                <a:solidFill>
                  <a:srgbClr val="006600"/>
                </a:solidFill>
                <a:cs typeface="Times New Roman" charset="0"/>
              </a:rPr>
              <a:t>black</a:t>
            </a:r>
            <a:r>
              <a:rPr lang="it-IT" dirty="0">
                <a:solidFill>
                  <a:srgbClr val="006600"/>
                </a:solidFill>
                <a:cs typeface="Times New Roman" charset="0"/>
              </a:rPr>
              <a:t> box </a:t>
            </a:r>
            <a:r>
              <a:rPr lang="it-IT" dirty="0" err="1"/>
              <a:t>models</a:t>
            </a:r>
            <a:endParaRPr lang="it-IT" dirty="0">
              <a:cs typeface="Times New Roman" charset="0"/>
            </a:endParaRPr>
          </a:p>
          <a:p>
            <a:pPr marL="449263" lvl="1" indent="-250825" algn="just" eaLnBrk="0" hangingPunct="0">
              <a:spcBef>
                <a:spcPct val="20000"/>
              </a:spcBef>
              <a:spcAft>
                <a:spcPts val="600"/>
              </a:spcAft>
              <a:buSzPct val="50000"/>
              <a:buFont typeface="Wingdings" charset="0"/>
              <a:buChar char="]"/>
            </a:pPr>
            <a:r>
              <a:rPr lang="it-IT" sz="2000" dirty="0">
                <a:solidFill>
                  <a:srgbClr val="7F7F7F"/>
                </a:solidFill>
              </a:rPr>
              <a:t>Serie temporali</a:t>
            </a:r>
          </a:p>
          <a:p>
            <a:pPr marL="449263" lvl="1" indent="-250825" algn="just" eaLnBrk="0" hangingPunct="0">
              <a:spcBef>
                <a:spcPct val="20000"/>
              </a:spcBef>
              <a:spcAft>
                <a:spcPts val="600"/>
              </a:spcAft>
              <a:buSzPct val="50000"/>
              <a:buFont typeface="Wingdings" charset="0"/>
              <a:buChar char="]"/>
            </a:pPr>
            <a:r>
              <a:rPr lang="it-IT" sz="2000" dirty="0">
                <a:solidFill>
                  <a:srgbClr val="7F7F7F"/>
                </a:solidFill>
              </a:rPr>
              <a:t>Modelli </a:t>
            </a:r>
            <a:r>
              <a:rPr lang="it-IT" sz="2000" dirty="0" smtClean="0">
                <a:solidFill>
                  <a:srgbClr val="7F7F7F"/>
                </a:solidFill>
              </a:rPr>
              <a:t>stocastici</a:t>
            </a:r>
            <a:endParaRPr lang="en-GB" sz="2000" dirty="0">
              <a:solidFill>
                <a:srgbClr val="7F7F7F"/>
              </a:solidFill>
            </a:endParaRPr>
          </a:p>
        </p:txBody>
      </p:sp>
      <p:sp>
        <p:nvSpPr>
          <p:cNvPr id="264194"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spcBef>
                <a:spcPts val="600"/>
              </a:spcBef>
              <a:spcAft>
                <a:spcPts val="600"/>
              </a:spcAft>
              <a:buFont typeface="Times New Roman" charset="0"/>
              <a:buNone/>
            </a:pPr>
            <a:endParaRPr lang="it-IT" sz="3600" b="1">
              <a:solidFill>
                <a:schemeClr val="tx2"/>
              </a:solidFill>
            </a:endParaRPr>
          </a:p>
        </p:txBody>
      </p:sp>
      <p:sp>
        <p:nvSpPr>
          <p:cNvPr id="264195" name="Segnaposto numero diapositiva 7"/>
          <p:cNvSpPr txBox="1">
            <a:spLocks noGrp="1"/>
          </p:cNvSpPr>
          <p:nvPr/>
        </p:nvSpPr>
        <p:spPr bwMode="auto">
          <a:xfrm>
            <a:off x="4914900" y="8326438"/>
            <a:ext cx="1600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5BCAE9B6-FDF3-3F44-B76D-C73B5AA308CE}" type="slidenum">
              <a:rPr lang="en-GB" sz="1400">
                <a:latin typeface="Times New Roman" charset="0"/>
              </a:rPr>
              <a:pPr algn="r">
                <a:spcBef>
                  <a:spcPts val="600"/>
                </a:spcBef>
                <a:spcAft>
                  <a:spcPts val="600"/>
                </a:spcAft>
                <a:buFont typeface="Times New Roman" charset="0"/>
                <a:buNone/>
              </a:pPr>
              <a:t>126</a:t>
            </a:fld>
            <a:endParaRPr lang="en-GB" sz="1400">
              <a:latin typeface="Times New Roman" charset="0"/>
            </a:endParaRPr>
          </a:p>
        </p:txBody>
      </p:sp>
      <p:sp>
        <p:nvSpPr>
          <p:cNvPr id="264196" name="Text Box 4"/>
          <p:cNvSpPr txBox="1">
            <a:spLocks noChangeArrowheads="1"/>
          </p:cNvSpPr>
          <p:nvPr/>
        </p:nvSpPr>
        <p:spPr bwMode="auto">
          <a:xfrm>
            <a:off x="685800" y="1133475"/>
            <a:ext cx="5616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spcAft>
                <a:spcPts val="600"/>
              </a:spcAft>
              <a:buFont typeface="Times New Roman" charset="0"/>
              <a:buNone/>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8" name="Rectangle 5"/>
          <p:cNvSpPr txBox="1">
            <a:spLocks noChangeArrowheads="1"/>
          </p:cNvSpPr>
          <p:nvPr/>
        </p:nvSpPr>
        <p:spPr bwMode="auto">
          <a:xfrm>
            <a:off x="514350" y="69850"/>
            <a:ext cx="582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lgn="ctr" rtl="0" eaLnBrk="0" fontAlgn="base" hangingPunct="0">
              <a:spcBef>
                <a:spcPct val="0"/>
              </a:spcBef>
              <a:spcAft>
                <a:spcPct val="0"/>
              </a:spcAft>
              <a:defRPr sz="2800">
                <a:solidFill>
                  <a:schemeClr val="tx2"/>
                </a:solidFill>
                <a:latin typeface="+mj-lt"/>
                <a:ea typeface="ＭＳ Ｐゴシック" charset="0"/>
                <a:cs typeface="+mj-cs"/>
              </a:defRPr>
            </a:lvl1pPr>
            <a:lvl2pPr algn="ctr" rtl="0" eaLnBrk="0" fontAlgn="base" hangingPunct="0">
              <a:spcBef>
                <a:spcPct val="0"/>
              </a:spcBef>
              <a:spcAft>
                <a:spcPct val="0"/>
              </a:spcAft>
              <a:defRPr sz="2800">
                <a:solidFill>
                  <a:schemeClr val="tx2"/>
                </a:solidFill>
                <a:latin typeface="Arial" pitchFamily="34" charset="0"/>
                <a:ea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ＭＳ Ｐゴシック"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a:lstStyle>
          <a:p>
            <a:pPr eaLnBrk="1" hangingPunct="1">
              <a:buFont typeface="Times New Roman" charset="0"/>
              <a:buNone/>
              <a:defRPr/>
            </a:pPr>
            <a:r>
              <a:rPr lang="fi-FI" sz="3200" smtClean="0">
                <a:cs typeface="ＭＳ Ｐゴシック" charset="0"/>
              </a:rPr>
              <a:t>Mathematical Models</a:t>
            </a:r>
            <a:br>
              <a:rPr lang="fi-FI" sz="3200" smtClean="0">
                <a:cs typeface="ＭＳ Ｐゴシック" charset="0"/>
              </a:rPr>
            </a:br>
            <a:r>
              <a:rPr lang="fi-FI" sz="3200" smtClean="0">
                <a:cs typeface="ＭＳ Ｐゴシック" charset="0"/>
              </a:rPr>
              <a:t>1st classification</a:t>
            </a:r>
            <a:endParaRPr lang="it-IT" sz="3200" dirty="0">
              <a:solidFill>
                <a:srgbClr val="A50021"/>
              </a:solidFill>
              <a:cs typeface="ＭＳ Ｐゴシック"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p:txBody>
          <a:bodyPr/>
          <a:lstStyle/>
          <a:p>
            <a:pPr lvl="2">
              <a:defRPr/>
            </a:pPr>
            <a:r>
              <a:rPr lang="it-IT" dirty="0" err="1" smtClean="0"/>
              <a:t>Dynamical</a:t>
            </a:r>
            <a:r>
              <a:rPr lang="it-IT" dirty="0" smtClean="0"/>
              <a:t> </a:t>
            </a:r>
            <a:r>
              <a:rPr lang="it-IT" dirty="0" err="1" smtClean="0"/>
              <a:t>modeling</a:t>
            </a:r>
            <a:r>
              <a:rPr lang="it-IT" dirty="0" smtClean="0"/>
              <a:t/>
            </a:r>
            <a:br>
              <a:rPr lang="it-IT" dirty="0" smtClean="0"/>
            </a:br>
            <a:r>
              <a:rPr lang="it-IT" sz="2400" dirty="0" err="1" smtClean="0">
                <a:solidFill>
                  <a:srgbClr val="C00000"/>
                </a:solidFill>
              </a:rPr>
              <a:t>Final</a:t>
            </a:r>
            <a:r>
              <a:rPr lang="it-IT" sz="2400" dirty="0" smtClean="0">
                <a:solidFill>
                  <a:srgbClr val="C00000"/>
                </a:solidFill>
              </a:rPr>
              <a:t> Statement</a:t>
            </a:r>
            <a:endParaRPr lang="it-IT" dirty="0">
              <a:solidFill>
                <a:srgbClr val="C00000"/>
              </a:solidFill>
            </a:endParaRPr>
          </a:p>
        </p:txBody>
      </p:sp>
      <p:sp>
        <p:nvSpPr>
          <p:cNvPr id="266242" name="Segnaposto numero diapositiva 2"/>
          <p:cNvSpPr txBox="1">
            <a:spLocks noGrp="1"/>
          </p:cNvSpPr>
          <p:nvPr/>
        </p:nvSpPr>
        <p:spPr bwMode="auto">
          <a:xfrm>
            <a:off x="5068888" y="8701088"/>
            <a:ext cx="1600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spcAft>
                <a:spcPts val="600"/>
              </a:spcAft>
              <a:buFont typeface="Times New Roman" charset="0"/>
              <a:buNone/>
            </a:pPr>
            <a:fld id="{96611D70-9853-BA45-B49F-AC579C99BD93}" type="slidenum">
              <a:rPr lang="it-IT" sz="1400"/>
              <a:pPr algn="r" eaLnBrk="1" hangingPunct="1">
                <a:spcBef>
                  <a:spcPts val="600"/>
                </a:spcBef>
                <a:spcAft>
                  <a:spcPts val="600"/>
                </a:spcAft>
                <a:buFont typeface="Times New Roman" charset="0"/>
                <a:buNone/>
              </a:pPr>
              <a:t>127</a:t>
            </a:fld>
            <a:endParaRPr lang="it-IT" sz="1400"/>
          </a:p>
        </p:txBody>
      </p:sp>
      <p:sp>
        <p:nvSpPr>
          <p:cNvPr id="266243" name="CasellaDiTesto 2"/>
          <p:cNvSpPr txBox="1">
            <a:spLocks noChangeArrowheads="1"/>
          </p:cNvSpPr>
          <p:nvPr/>
        </p:nvSpPr>
        <p:spPr bwMode="auto">
          <a:xfrm>
            <a:off x="188913" y="1692275"/>
            <a:ext cx="64801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cs typeface="Times New Roman" charset="0"/>
              </a:rPr>
              <a:t>A way to distinguish the techniques used when modeling dynamic processes is to picture them on a scale with two extremes at the ends: </a:t>
            </a:r>
          </a:p>
          <a:p>
            <a:pPr eaLnBrk="1" hangingPunct="1"/>
            <a:endParaRPr lang="en-US">
              <a:cs typeface="Times New Roman" charset="0"/>
            </a:endParaRPr>
          </a:p>
          <a:p>
            <a:pPr eaLnBrk="1" hangingPunct="1">
              <a:buFontTx/>
              <a:buChar char="•"/>
            </a:pPr>
            <a:r>
              <a:rPr lang="en-US">
                <a:cs typeface="Times New Roman" charset="0"/>
              </a:rPr>
              <a:t>at the one side </a:t>
            </a:r>
            <a:br>
              <a:rPr lang="en-US">
                <a:cs typeface="Times New Roman" charset="0"/>
              </a:rPr>
            </a:br>
            <a:r>
              <a:rPr lang="en-US">
                <a:solidFill>
                  <a:srgbClr val="006600"/>
                </a:solidFill>
                <a:cs typeface="Times New Roman" charset="0"/>
              </a:rPr>
              <a:t>black box </a:t>
            </a:r>
            <a:br>
              <a:rPr lang="en-US">
                <a:solidFill>
                  <a:srgbClr val="006600"/>
                </a:solidFill>
                <a:cs typeface="Times New Roman" charset="0"/>
              </a:rPr>
            </a:br>
            <a:r>
              <a:rPr lang="en-US">
                <a:cs typeface="Times New Roman" charset="0"/>
              </a:rPr>
              <a:t>system identification</a:t>
            </a:r>
          </a:p>
          <a:p>
            <a:pPr eaLnBrk="1" hangingPunct="1">
              <a:buFontTx/>
              <a:buChar char="•"/>
            </a:pPr>
            <a:endParaRPr lang="en-US">
              <a:cs typeface="Times New Roman" charset="0"/>
            </a:endParaRPr>
          </a:p>
          <a:p>
            <a:pPr algn="r" eaLnBrk="1" hangingPunct="1">
              <a:buFontTx/>
              <a:buChar char="•"/>
            </a:pPr>
            <a:r>
              <a:rPr lang="en-US">
                <a:cs typeface="Times New Roman" charset="0"/>
              </a:rPr>
              <a:t>at the other side </a:t>
            </a:r>
            <a:br>
              <a:rPr lang="en-US">
                <a:cs typeface="Times New Roman" charset="0"/>
              </a:rPr>
            </a:br>
            <a:r>
              <a:rPr lang="en-US">
                <a:solidFill>
                  <a:srgbClr val="006600"/>
                </a:solidFill>
                <a:cs typeface="Times New Roman" charset="0"/>
              </a:rPr>
              <a:t>theoretical modeling </a:t>
            </a:r>
            <a:r>
              <a:rPr lang="en-US">
                <a:cs typeface="Times New Roman" charset="0"/>
              </a:rPr>
              <a:t>or </a:t>
            </a:r>
            <a:br>
              <a:rPr lang="en-US">
                <a:cs typeface="Times New Roman" charset="0"/>
              </a:rPr>
            </a:br>
            <a:r>
              <a:rPr lang="it-IT">
                <a:solidFill>
                  <a:srgbClr val="006600"/>
                </a:solidFill>
                <a:cs typeface="Times New Roman" charset="0"/>
              </a:rPr>
              <a:t>first principles modeling</a:t>
            </a:r>
            <a:endParaRPr lang="it-IT">
              <a:cs typeface="Times New Roman" charset="0"/>
            </a:endParaRPr>
          </a:p>
        </p:txBody>
      </p:sp>
      <p:cxnSp>
        <p:nvCxnSpPr>
          <p:cNvPr id="130053" name="Connettore 1 3"/>
          <p:cNvCxnSpPr>
            <a:cxnSpLocks noChangeShapeType="1"/>
          </p:cNvCxnSpPr>
          <p:nvPr/>
        </p:nvCxnSpPr>
        <p:spPr bwMode="auto">
          <a:xfrm>
            <a:off x="369888" y="6372225"/>
            <a:ext cx="6121400" cy="0"/>
          </a:xfrm>
          <a:prstGeom prst="line">
            <a:avLst/>
          </a:prstGeom>
          <a:noFill/>
          <a:ln w="19050">
            <a:solidFill>
              <a:schemeClr val="tx1"/>
            </a:solidFill>
            <a:round/>
            <a:headEnd type="oval" w="lg" len="lg"/>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11138" y="250825"/>
            <a:ext cx="6480175" cy="941388"/>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fi-FI" sz="3200" dirty="0" smtClean="0">
                <a:solidFill>
                  <a:schemeClr val="tx1"/>
                </a:solidFill>
              </a:rPr>
              <a:t>Mathematical </a:t>
            </a:r>
            <a:r>
              <a:rPr lang="fi-FI" sz="3200" dirty="0" err="1" smtClean="0">
                <a:solidFill>
                  <a:schemeClr val="tx1"/>
                </a:solidFill>
              </a:rPr>
              <a:t>Models</a:t>
            </a:r>
            <a:r>
              <a:rPr lang="fi-FI" sz="3200" dirty="0" smtClean="0">
                <a:solidFill>
                  <a:schemeClr val="tx1"/>
                </a:solidFill>
              </a:rPr>
              <a:t/>
            </a:r>
            <a:br>
              <a:rPr lang="fi-FI" sz="3200" dirty="0" smtClean="0">
                <a:solidFill>
                  <a:schemeClr val="tx1"/>
                </a:solidFill>
              </a:rPr>
            </a:br>
            <a:r>
              <a:rPr lang="fi-FI" sz="3200" dirty="0" smtClean="0">
                <a:solidFill>
                  <a:schemeClr val="tx1"/>
                </a:solidFill>
              </a:rPr>
              <a:t>5th </a:t>
            </a:r>
            <a:r>
              <a:rPr lang="fi-FI" sz="3200" dirty="0" err="1" smtClean="0">
                <a:solidFill>
                  <a:schemeClr val="tx1"/>
                </a:solidFill>
              </a:rPr>
              <a:t>classification</a:t>
            </a:r>
            <a:endParaRPr lang="it-IT" sz="3200" dirty="0">
              <a:solidFill>
                <a:schemeClr val="tx1"/>
              </a:solidFill>
            </a:endParaRPr>
          </a:p>
        </p:txBody>
      </p:sp>
      <p:sp>
        <p:nvSpPr>
          <p:cNvPr id="268290" name="Rectangle 3"/>
          <p:cNvSpPr>
            <a:spLocks noChangeArrowheads="1"/>
          </p:cNvSpPr>
          <p:nvPr/>
        </p:nvSpPr>
        <p:spPr bwMode="auto">
          <a:xfrm>
            <a:off x="260350" y="3214688"/>
            <a:ext cx="63373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eaLnBrk="0" hangingPunct="0">
              <a:spcBef>
                <a:spcPct val="20000"/>
              </a:spcBef>
              <a:spcAft>
                <a:spcPts val="500"/>
              </a:spcAft>
              <a:buFont typeface="Times New Roman" charset="0"/>
              <a:buNone/>
            </a:pPr>
            <a:r>
              <a:rPr lang="it-IT">
                <a:solidFill>
                  <a:srgbClr val="0000FF"/>
                </a:solidFill>
                <a:cs typeface="Times New Roman" charset="0"/>
              </a:rPr>
              <a:t>1.  </a:t>
            </a:r>
            <a:r>
              <a:rPr lang="it-IT">
                <a:solidFill>
                  <a:srgbClr val="800000"/>
                </a:solidFill>
                <a:cs typeface="Times New Roman" charset="0"/>
              </a:rPr>
              <a:t>ANALYTICAL SOLUTIONS</a:t>
            </a:r>
            <a:r>
              <a:rPr lang="it-IT">
                <a:solidFill>
                  <a:srgbClr val="0000FF"/>
                </a:solidFill>
                <a:cs typeface="Times New Roman" charset="0"/>
              </a:rPr>
              <a:t/>
            </a:r>
            <a:br>
              <a:rPr lang="it-IT">
                <a:solidFill>
                  <a:srgbClr val="0000FF"/>
                </a:solidFill>
                <a:cs typeface="Times New Roman" charset="0"/>
              </a:rPr>
            </a:br>
            <a:r>
              <a:rPr lang="it-IT">
                <a:solidFill>
                  <a:srgbClr val="0000FF"/>
                </a:solidFill>
                <a:cs typeface="Times New Roman" charset="0"/>
              </a:rPr>
              <a:t>	</a:t>
            </a:r>
            <a:r>
              <a:rPr lang="it-IT">
                <a:solidFill>
                  <a:srgbClr val="FF6600"/>
                </a:solidFill>
                <a:cs typeface="Times New Roman" charset="0"/>
                <a:sym typeface="Wingdings" charset="0"/>
              </a:rPr>
              <a:t></a:t>
            </a:r>
            <a:r>
              <a:rPr lang="it-IT">
                <a:solidFill>
                  <a:srgbClr val="FF6600"/>
                </a:solidFill>
                <a:cs typeface="Times New Roman" charset="0"/>
              </a:rPr>
              <a:t> DIFFERENTIAL CALCULUS</a:t>
            </a:r>
          </a:p>
          <a:p>
            <a:pPr lvl="3" indent="-457200" eaLnBrk="0" hangingPunct="0">
              <a:spcBef>
                <a:spcPct val="20000"/>
              </a:spcBef>
              <a:spcAft>
                <a:spcPts val="500"/>
              </a:spcAft>
              <a:buFont typeface="Symbol" charset="0"/>
              <a:buNone/>
            </a:pPr>
            <a:r>
              <a:rPr lang="it-IT">
                <a:solidFill>
                  <a:srgbClr val="FF6600"/>
                </a:solidFill>
                <a:cs typeface="Times New Roman" charset="0"/>
                <a:sym typeface="Wingdings" charset="0"/>
              </a:rPr>
              <a:t></a:t>
            </a:r>
            <a:r>
              <a:rPr lang="it-IT">
                <a:solidFill>
                  <a:srgbClr val="FF6600"/>
                </a:solidFill>
                <a:cs typeface="Times New Roman" charset="0"/>
              </a:rPr>
              <a:t> ALGEBRA</a:t>
            </a:r>
            <a:r>
              <a:rPr lang="it-IT">
                <a:solidFill>
                  <a:srgbClr val="339966"/>
                </a:solidFill>
                <a:cs typeface="Times New Roman" charset="0"/>
              </a:rPr>
              <a:t>                                                  </a:t>
            </a:r>
            <a:endParaRPr lang="it-IT">
              <a:solidFill>
                <a:srgbClr val="0000FF"/>
              </a:solidFill>
              <a:cs typeface="Times New Roman" charset="0"/>
            </a:endParaRPr>
          </a:p>
          <a:p>
            <a:pPr eaLnBrk="0" hangingPunct="0">
              <a:spcBef>
                <a:spcPct val="20000"/>
              </a:spcBef>
              <a:spcAft>
                <a:spcPts val="500"/>
              </a:spcAft>
              <a:buFont typeface="Times New Roman" charset="0"/>
              <a:buNone/>
            </a:pPr>
            <a:r>
              <a:rPr lang="it-IT">
                <a:solidFill>
                  <a:srgbClr val="0000FF"/>
                </a:solidFill>
                <a:cs typeface="Times New Roman" charset="0"/>
              </a:rPr>
              <a:t> 2. </a:t>
            </a:r>
            <a:r>
              <a:rPr lang="it-IT">
                <a:solidFill>
                  <a:srgbClr val="800000"/>
                </a:solidFill>
                <a:cs typeface="Times New Roman" charset="0"/>
              </a:rPr>
              <a:t>NUMERICAL SOLUTIONS </a:t>
            </a:r>
            <a:r>
              <a:rPr lang="it-IT">
                <a:solidFill>
                  <a:srgbClr val="0000FF"/>
                </a:solidFill>
                <a:cs typeface="Times New Roman" charset="0"/>
              </a:rPr>
              <a:t/>
            </a:r>
            <a:br>
              <a:rPr lang="it-IT">
                <a:solidFill>
                  <a:srgbClr val="0000FF"/>
                </a:solidFill>
                <a:cs typeface="Times New Roman" charset="0"/>
              </a:rPr>
            </a:br>
            <a:r>
              <a:rPr lang="it-IT">
                <a:solidFill>
                  <a:srgbClr val="0000FF"/>
                </a:solidFill>
                <a:cs typeface="Times New Roman" charset="0"/>
              </a:rPr>
              <a:t>	</a:t>
            </a:r>
            <a:r>
              <a:rPr lang="it-IT">
                <a:solidFill>
                  <a:srgbClr val="FF6600"/>
                </a:solidFill>
                <a:cs typeface="Times New Roman" charset="0"/>
                <a:sym typeface="Wingdings" charset="0"/>
              </a:rPr>
              <a:t></a:t>
            </a:r>
            <a:r>
              <a:rPr lang="it-IT">
                <a:solidFill>
                  <a:srgbClr val="FF6600"/>
                </a:solidFill>
                <a:cs typeface="Times New Roman" charset="0"/>
              </a:rPr>
              <a:t> NUMERICAL CALCULUS</a:t>
            </a:r>
          </a:p>
        </p:txBody>
      </p:sp>
      <p:sp>
        <p:nvSpPr>
          <p:cNvPr id="268291" name="Rectangle 4"/>
          <p:cNvSpPr>
            <a:spLocks noChangeArrowheads="1"/>
          </p:cNvSpPr>
          <p:nvPr/>
        </p:nvSpPr>
        <p:spPr bwMode="auto">
          <a:xfrm>
            <a:off x="476250" y="5948363"/>
            <a:ext cx="59055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3" algn="ctr" eaLnBrk="0" hangingPunct="0">
              <a:spcBef>
                <a:spcPct val="50000"/>
              </a:spcBef>
              <a:spcAft>
                <a:spcPts val="500"/>
              </a:spcAft>
              <a:buFont typeface="Times New Roman" charset="0"/>
              <a:buNone/>
            </a:pPr>
            <a:r>
              <a:rPr lang="it-IT" b="1">
                <a:solidFill>
                  <a:srgbClr val="800000"/>
                </a:solidFill>
              </a:rPr>
              <a:t>Ex.: numerical methods for PDEs</a:t>
            </a:r>
          </a:p>
          <a:p>
            <a:pPr lvl="1" indent="-457200" algn="just" eaLnBrk="0" hangingPunct="0">
              <a:spcBef>
                <a:spcPct val="50000"/>
              </a:spcBef>
              <a:spcAft>
                <a:spcPts val="500"/>
              </a:spcAft>
              <a:buFontTx/>
              <a:buAutoNum type="arabicPeriod"/>
            </a:pPr>
            <a:r>
              <a:rPr lang="it-IT">
                <a:solidFill>
                  <a:srgbClr val="006600"/>
                </a:solidFill>
              </a:rPr>
              <a:t>FINITE DIFFERENCE METHODS </a:t>
            </a:r>
            <a:r>
              <a:rPr lang="it-IT">
                <a:solidFill>
                  <a:srgbClr val="FF00FF"/>
                </a:solidFill>
              </a:rPr>
              <a:t>(FDM)</a:t>
            </a:r>
            <a:endParaRPr lang="it-IT">
              <a:solidFill>
                <a:srgbClr val="FF0000"/>
              </a:solidFill>
            </a:endParaRPr>
          </a:p>
          <a:p>
            <a:pPr lvl="1" indent="-457200" algn="just" eaLnBrk="0" hangingPunct="0">
              <a:spcBef>
                <a:spcPct val="50000"/>
              </a:spcBef>
              <a:spcAft>
                <a:spcPts val="500"/>
              </a:spcAft>
              <a:buFontTx/>
              <a:buAutoNum type="arabicPeriod"/>
            </a:pPr>
            <a:r>
              <a:rPr lang="it-IT">
                <a:solidFill>
                  <a:schemeClr val="bg2"/>
                </a:solidFill>
              </a:rPr>
              <a:t>FINITE ELEMENT METHODS (FEM)</a:t>
            </a:r>
          </a:p>
          <a:p>
            <a:pPr lvl="1" indent="-457200" algn="just" eaLnBrk="0" hangingPunct="0">
              <a:spcBef>
                <a:spcPct val="50000"/>
              </a:spcBef>
              <a:spcAft>
                <a:spcPts val="500"/>
              </a:spcAft>
              <a:buFontTx/>
              <a:buAutoNum type="arabicPeriod"/>
            </a:pPr>
            <a:r>
              <a:rPr lang="it-IT">
                <a:solidFill>
                  <a:schemeClr val="bg2"/>
                </a:solidFill>
              </a:rPr>
              <a:t>COLLOCATION METHODS </a:t>
            </a:r>
          </a:p>
        </p:txBody>
      </p:sp>
      <p:sp>
        <p:nvSpPr>
          <p:cNvPr id="268292" name="Segnaposto numero diapositiva 6"/>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470DC2-45F1-924B-91E4-92DF9B8B2D20}" type="slidenum">
              <a:rPr lang="en-GB" sz="1400">
                <a:latin typeface="Times New Roman" charset="0"/>
              </a:rPr>
              <a:pPr/>
              <a:t>128</a:t>
            </a:fld>
            <a:endParaRPr lang="en-GB" sz="1400">
              <a:latin typeface="Times New Roman" charset="0"/>
            </a:endParaRPr>
          </a:p>
        </p:txBody>
      </p:sp>
      <p:sp>
        <p:nvSpPr>
          <p:cNvPr id="268293" name="Rettangolo 1"/>
          <p:cNvSpPr>
            <a:spLocks noChangeArrowheads="1"/>
          </p:cNvSpPr>
          <p:nvPr/>
        </p:nvSpPr>
        <p:spPr bwMode="auto">
          <a:xfrm>
            <a:off x="1176338" y="1331913"/>
            <a:ext cx="44132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spcAft>
                <a:spcPts val="500"/>
              </a:spcAft>
              <a:buClr>
                <a:srgbClr val="00FF00"/>
              </a:buClr>
              <a:buFont typeface="Times New Roman" charset="0"/>
              <a:buNone/>
            </a:pPr>
            <a:r>
              <a:rPr lang="it-IT" sz="1800"/>
              <a:t>(</a:t>
            </a:r>
            <a:r>
              <a:rPr lang="en-US" sz="2000">
                <a:latin typeface="Comic Sans MS" charset="0"/>
              </a:rPr>
              <a:t>based on the </a:t>
            </a:r>
            <a:r>
              <a:rPr lang="en-US" sz="2000">
                <a:solidFill>
                  <a:srgbClr val="006600"/>
                </a:solidFill>
                <a:latin typeface="Comic Sans MS" charset="0"/>
              </a:rPr>
              <a:t>type of </a:t>
            </a:r>
            <a:r>
              <a:rPr lang="en-US" sz="2000">
                <a:latin typeface="Comic Sans MS" charset="0"/>
              </a:rPr>
              <a:t>solution,</a:t>
            </a:r>
            <a:endParaRPr lang="en-US" sz="1800"/>
          </a:p>
          <a:p>
            <a:pPr algn="ctr" eaLnBrk="0" hangingPunct="0">
              <a:spcBef>
                <a:spcPts val="600"/>
              </a:spcBef>
              <a:spcAft>
                <a:spcPts val="600"/>
              </a:spcAft>
              <a:buClr>
                <a:srgbClr val="00FF00"/>
              </a:buClr>
              <a:buFont typeface="Times New Roman" charset="0"/>
              <a:buNone/>
            </a:pPr>
            <a:r>
              <a:rPr lang="en-US" sz="1800"/>
              <a:t>with exclusion of </a:t>
            </a:r>
            <a:r>
              <a:rPr lang="en-US" sz="1800">
                <a:solidFill>
                  <a:srgbClr val="006600"/>
                </a:solidFill>
              </a:rPr>
              <a:t>empirical models</a:t>
            </a:r>
            <a:r>
              <a:rPr lang="en-US" sz="1800"/>
              <a: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3"/>
          <p:cNvSpPr>
            <a:spLocks noChangeArrowheads="1"/>
          </p:cNvSpPr>
          <p:nvPr/>
        </p:nvSpPr>
        <p:spPr bwMode="auto">
          <a:xfrm>
            <a:off x="476250" y="2312988"/>
            <a:ext cx="5829300" cy="62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algn="just" eaLnBrk="0" hangingPunct="0">
              <a:spcBef>
                <a:spcPct val="20000"/>
              </a:spcBef>
              <a:spcAft>
                <a:spcPts val="600"/>
              </a:spcAft>
              <a:buSzPct val="50000"/>
              <a:buFont typeface="Wingdings" charset="0"/>
              <a:buChar char="]"/>
            </a:pPr>
            <a:r>
              <a:rPr lang="it-IT" sz="2200" dirty="0">
                <a:solidFill>
                  <a:srgbClr val="5F5F5F"/>
                </a:solidFill>
              </a:rPr>
              <a:t>Modelli a “principi primi” (“</a:t>
            </a:r>
            <a:r>
              <a:rPr lang="en-US" altLang="ja-JP" sz="2200" i="1" dirty="0">
                <a:solidFill>
                  <a:srgbClr val="5F5F5F"/>
                </a:solidFill>
              </a:rPr>
              <a:t>First principle Models</a:t>
            </a:r>
            <a:r>
              <a:rPr lang="it-IT" sz="2200" dirty="0">
                <a:solidFill>
                  <a:srgbClr val="5F5F5F"/>
                </a:solidFill>
              </a:rPr>
              <a:t>”</a:t>
            </a:r>
            <a:r>
              <a:rPr lang="it-IT" altLang="ja-JP" sz="2200" dirty="0">
                <a:solidFill>
                  <a:srgbClr val="5F5F5F"/>
                </a:solidFill>
              </a:rPr>
              <a:t>)</a:t>
            </a:r>
          </a:p>
          <a:p>
            <a:pPr marL="976313" lvl="2" indent="-228600" algn="just" eaLnBrk="0" hangingPunct="0">
              <a:spcBef>
                <a:spcPct val="20000"/>
              </a:spcBef>
              <a:spcAft>
                <a:spcPts val="600"/>
              </a:spcAft>
              <a:buFont typeface="Wingdings" charset="0"/>
              <a:buChar char="F"/>
            </a:pPr>
            <a:r>
              <a:rPr lang="it-IT" sz="2000" dirty="0">
                <a:solidFill>
                  <a:srgbClr val="5F5F5F"/>
                </a:solidFill>
              </a:rPr>
              <a:t> Modelli basati sui “fenomeni di trasporto”</a:t>
            </a:r>
          </a:p>
          <a:p>
            <a:pPr marL="449263" lvl="1" indent="-250825" algn="just" eaLnBrk="0" hangingPunct="0">
              <a:spcBef>
                <a:spcPct val="20000"/>
              </a:spcBef>
              <a:spcAft>
                <a:spcPts val="600"/>
              </a:spcAft>
              <a:buSzPct val="50000"/>
              <a:buFont typeface="Wingdings" charset="0"/>
              <a:buChar char="]"/>
            </a:pPr>
            <a:r>
              <a:rPr lang="it-IT" sz="2200" dirty="0">
                <a:solidFill>
                  <a:srgbClr val="5F5F5F"/>
                </a:solidFill>
              </a:rPr>
              <a:t>Modelli basati sul “bilancio di popolazione”</a:t>
            </a:r>
          </a:p>
          <a:p>
            <a:pPr marL="449263" lvl="1" indent="-250825" algn="just" eaLnBrk="0" hangingPunct="0">
              <a:spcBef>
                <a:spcPct val="20000"/>
              </a:spcBef>
              <a:spcAft>
                <a:spcPts val="600"/>
              </a:spcAft>
              <a:buSzPct val="50000"/>
              <a:buFont typeface="Wingdings" charset="0"/>
              <a:buChar char="]"/>
            </a:pPr>
            <a:r>
              <a:rPr lang="it-IT" sz="2200" dirty="0">
                <a:solidFill>
                  <a:srgbClr val="5F5F5F"/>
                </a:solidFill>
              </a:rPr>
              <a:t>Modelli empirici o di “</a:t>
            </a:r>
            <a:r>
              <a:rPr lang="it-IT" altLang="ja-JP" sz="2200" i="1" dirty="0" err="1">
                <a:solidFill>
                  <a:srgbClr val="5F5F5F"/>
                </a:solidFill>
              </a:rPr>
              <a:t>fitting</a:t>
            </a:r>
            <a:r>
              <a:rPr lang="it-IT" sz="2200" dirty="0">
                <a:solidFill>
                  <a:srgbClr val="5F5F5F"/>
                </a:solidFill>
              </a:rPr>
              <a:t>”</a:t>
            </a:r>
            <a:endParaRPr lang="it-IT" altLang="ja-JP" sz="2200" i="1" dirty="0">
              <a:solidFill>
                <a:srgbClr val="5F5F5F"/>
              </a:solidFill>
            </a:endParaRPr>
          </a:p>
          <a:p>
            <a:pPr marL="449263" lvl="1" indent="-250825" algn="just" eaLnBrk="0" hangingPunct="0">
              <a:spcBef>
                <a:spcPct val="20000"/>
              </a:spcBef>
              <a:spcAft>
                <a:spcPts val="600"/>
              </a:spcAft>
              <a:buSzPct val="50000"/>
              <a:buFont typeface="Wingdings" charset="0"/>
              <a:buChar char="]"/>
            </a:pPr>
            <a:r>
              <a:rPr lang="it-IT" sz="2200" dirty="0">
                <a:solidFill>
                  <a:srgbClr val="5F5F5F"/>
                </a:solidFill>
              </a:rPr>
              <a:t>Modelli dinamici </a:t>
            </a:r>
          </a:p>
          <a:p>
            <a:pPr marL="976313" lvl="2" indent="-228600" algn="just" eaLnBrk="0" hangingPunct="0">
              <a:spcBef>
                <a:spcPct val="20000"/>
              </a:spcBef>
              <a:spcAft>
                <a:spcPts val="600"/>
              </a:spcAft>
              <a:buFontTx/>
              <a:buChar char="•"/>
            </a:pPr>
            <a:r>
              <a:rPr lang="it-IT" sz="2000" dirty="0">
                <a:solidFill>
                  <a:srgbClr val="5F5F5F"/>
                </a:solidFill>
              </a:rPr>
              <a:t>Modelli dinamici “con rappresentazione ingresso-uscita”</a:t>
            </a:r>
          </a:p>
          <a:p>
            <a:pPr marL="976313" lvl="2" indent="-228600" algn="just" eaLnBrk="0" hangingPunct="0">
              <a:spcBef>
                <a:spcPct val="20000"/>
              </a:spcBef>
              <a:spcAft>
                <a:spcPts val="600"/>
              </a:spcAft>
              <a:buFontTx/>
              <a:buChar char="•"/>
            </a:pPr>
            <a:r>
              <a:rPr lang="it-IT" sz="2000" dirty="0">
                <a:solidFill>
                  <a:srgbClr val="5F5F5F"/>
                </a:solidFill>
              </a:rPr>
              <a:t>Modelli dinamici “con rappresentazione nello spazio di stato”</a:t>
            </a:r>
          </a:p>
          <a:p>
            <a:pPr marL="976313" lvl="2" indent="-228600" algn="just" eaLnBrk="0" hangingPunct="0">
              <a:spcBef>
                <a:spcPct val="20000"/>
              </a:spcBef>
              <a:spcAft>
                <a:spcPts val="600"/>
              </a:spcAft>
              <a:buFontTx/>
              <a:buChar char="•"/>
            </a:pPr>
            <a:r>
              <a:rPr lang="it-IT" sz="2000" dirty="0">
                <a:solidFill>
                  <a:srgbClr val="5F5F5F"/>
                </a:solidFill>
                <a:cs typeface="Times New Roman" charset="0"/>
              </a:rPr>
              <a:t>Modelli dinamici a scatola nera (</a:t>
            </a:r>
            <a:r>
              <a:rPr lang="it-IT" sz="2000" i="1" dirty="0" err="1">
                <a:solidFill>
                  <a:srgbClr val="5F5F5F"/>
                </a:solidFill>
                <a:cs typeface="Times New Roman" charset="0"/>
              </a:rPr>
              <a:t>black</a:t>
            </a:r>
            <a:r>
              <a:rPr lang="it-IT" sz="2000" i="1" dirty="0">
                <a:solidFill>
                  <a:srgbClr val="5F5F5F"/>
                </a:solidFill>
                <a:cs typeface="Times New Roman" charset="0"/>
              </a:rPr>
              <a:t> box</a:t>
            </a:r>
            <a:r>
              <a:rPr lang="it-IT" sz="2000" dirty="0">
                <a:solidFill>
                  <a:srgbClr val="5F5F5F"/>
                </a:solidFill>
                <a:cs typeface="Times New Roman" charset="0"/>
              </a:rPr>
              <a:t>)</a:t>
            </a:r>
          </a:p>
          <a:p>
            <a:pPr marL="449263" lvl="1" indent="-250825" algn="just" eaLnBrk="0" hangingPunct="0">
              <a:spcBef>
                <a:spcPct val="20000"/>
              </a:spcBef>
              <a:spcAft>
                <a:spcPts val="600"/>
              </a:spcAft>
              <a:buSzPct val="50000"/>
              <a:buFont typeface="Wingdings" charset="0"/>
              <a:buChar char="]"/>
            </a:pPr>
            <a:r>
              <a:rPr lang="it-IT" b="1" dirty="0">
                <a:solidFill>
                  <a:srgbClr val="006600"/>
                </a:solidFill>
              </a:rPr>
              <a:t>Time Series</a:t>
            </a:r>
          </a:p>
          <a:p>
            <a:pPr marL="449263" lvl="1" indent="-250825" algn="just" eaLnBrk="0" hangingPunct="0">
              <a:spcBef>
                <a:spcPct val="20000"/>
              </a:spcBef>
              <a:spcAft>
                <a:spcPts val="600"/>
              </a:spcAft>
              <a:buSzPct val="50000"/>
              <a:buFont typeface="Wingdings" charset="0"/>
              <a:buChar char="]"/>
            </a:pPr>
            <a:r>
              <a:rPr lang="it-IT" sz="2200" dirty="0">
                <a:solidFill>
                  <a:srgbClr val="5F5F5F"/>
                </a:solidFill>
              </a:rPr>
              <a:t>Modelli </a:t>
            </a:r>
            <a:r>
              <a:rPr lang="it-IT" sz="2200" dirty="0" smtClean="0">
                <a:solidFill>
                  <a:srgbClr val="5F5F5F"/>
                </a:solidFill>
              </a:rPr>
              <a:t>stocastici</a:t>
            </a:r>
            <a:endParaRPr lang="en-GB" sz="2200" dirty="0">
              <a:solidFill>
                <a:srgbClr val="5F5F5F"/>
              </a:solidFill>
            </a:endParaRPr>
          </a:p>
        </p:txBody>
      </p:sp>
      <p:sp>
        <p:nvSpPr>
          <p:cNvPr id="270338"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spcBef>
                <a:spcPts val="600"/>
              </a:spcBef>
              <a:spcAft>
                <a:spcPts val="600"/>
              </a:spcAft>
              <a:buFont typeface="Times New Roman" charset="0"/>
              <a:buNone/>
            </a:pPr>
            <a:endParaRPr lang="it-IT" sz="3600" b="1">
              <a:solidFill>
                <a:schemeClr val="tx2"/>
              </a:solidFill>
            </a:endParaRPr>
          </a:p>
        </p:txBody>
      </p:sp>
      <p:sp>
        <p:nvSpPr>
          <p:cNvPr id="270339"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FF9A1E-D671-2749-80B5-562EDC3E6C40}" type="slidenum">
              <a:rPr lang="en-GB" sz="1400">
                <a:latin typeface="Times New Roman" charset="0"/>
              </a:rPr>
              <a:pPr/>
              <a:t>129</a:t>
            </a:fld>
            <a:endParaRPr lang="en-GB" sz="1400">
              <a:latin typeface="Times New Roman" charset="0"/>
            </a:endParaRPr>
          </a:p>
        </p:txBody>
      </p:sp>
      <p:sp>
        <p:nvSpPr>
          <p:cNvPr id="270340" name="Text Box 4"/>
          <p:cNvSpPr txBox="1">
            <a:spLocks noChangeArrowheads="1"/>
          </p:cNvSpPr>
          <p:nvPr/>
        </p:nvSpPr>
        <p:spPr bwMode="auto">
          <a:xfrm>
            <a:off x="685800" y="1133475"/>
            <a:ext cx="5616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spcAft>
                <a:spcPts val="600"/>
              </a:spcAft>
              <a:buFont typeface="Times New Roman" charset="0"/>
              <a:buNone/>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8" name="Rectangle 5"/>
          <p:cNvSpPr txBox="1">
            <a:spLocks noChangeArrowheads="1"/>
          </p:cNvSpPr>
          <p:nvPr/>
        </p:nvSpPr>
        <p:spPr bwMode="auto">
          <a:xfrm>
            <a:off x="514350" y="69850"/>
            <a:ext cx="582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lgn="ctr" rtl="0" eaLnBrk="0" fontAlgn="base" hangingPunct="0">
              <a:spcBef>
                <a:spcPct val="0"/>
              </a:spcBef>
              <a:spcAft>
                <a:spcPct val="0"/>
              </a:spcAft>
              <a:defRPr sz="2800">
                <a:solidFill>
                  <a:schemeClr val="tx2"/>
                </a:solidFill>
                <a:latin typeface="+mj-lt"/>
                <a:ea typeface="ＭＳ Ｐゴシック" charset="0"/>
                <a:cs typeface="+mj-cs"/>
              </a:defRPr>
            </a:lvl1pPr>
            <a:lvl2pPr algn="ctr" rtl="0" eaLnBrk="0" fontAlgn="base" hangingPunct="0">
              <a:spcBef>
                <a:spcPct val="0"/>
              </a:spcBef>
              <a:spcAft>
                <a:spcPct val="0"/>
              </a:spcAft>
              <a:defRPr sz="2800">
                <a:solidFill>
                  <a:schemeClr val="tx2"/>
                </a:solidFill>
                <a:latin typeface="Arial" pitchFamily="34" charset="0"/>
                <a:ea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ＭＳ Ｐゴシック"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a:lstStyle>
          <a:p>
            <a:pPr eaLnBrk="1" hangingPunct="1">
              <a:buFont typeface="Times New Roman" charset="0"/>
              <a:buNone/>
              <a:defRPr/>
            </a:pPr>
            <a:r>
              <a:rPr lang="fi-FI" sz="3200" dirty="0" smtClean="0">
                <a:cs typeface="ＭＳ Ｐゴシック" charset="0"/>
              </a:rPr>
              <a:t>Mathematical </a:t>
            </a:r>
            <a:r>
              <a:rPr lang="fi-FI" sz="3200" dirty="0" err="1" smtClean="0">
                <a:cs typeface="ＭＳ Ｐゴシック" charset="0"/>
              </a:rPr>
              <a:t>Models</a:t>
            </a:r>
            <a:r>
              <a:rPr lang="fi-FI" sz="3200" dirty="0" smtClean="0">
                <a:cs typeface="ＭＳ Ｐゴシック" charset="0"/>
              </a:rPr>
              <a:t/>
            </a:r>
            <a:br>
              <a:rPr lang="fi-FI" sz="3200" dirty="0" smtClean="0">
                <a:cs typeface="ＭＳ Ｐゴシック" charset="0"/>
              </a:rPr>
            </a:br>
            <a:r>
              <a:rPr lang="fi-FI" sz="3200" dirty="0" smtClean="0">
                <a:cs typeface="ＭＳ Ｐゴシック" charset="0"/>
              </a:rPr>
              <a:t>1st </a:t>
            </a:r>
            <a:r>
              <a:rPr lang="fi-FI" sz="3200" dirty="0" err="1" smtClean="0">
                <a:cs typeface="ＭＳ Ｐゴシック" charset="0"/>
              </a:rPr>
              <a:t>classification</a:t>
            </a:r>
            <a:endParaRPr lang="it-IT" sz="3200" dirty="0">
              <a:solidFill>
                <a:srgbClr val="A50021"/>
              </a:solidFill>
              <a:cs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it-IT" sz="3200" dirty="0" err="1"/>
              <a:t>VARIABLES</a:t>
            </a:r>
            <a:r>
              <a:rPr lang="it-IT" sz="3200" dirty="0"/>
              <a:t/>
            </a:r>
            <a:br>
              <a:rPr lang="it-IT" sz="3200" dirty="0"/>
            </a:br>
            <a:r>
              <a:rPr lang="it-IT" sz="3200" dirty="0" err="1">
                <a:solidFill>
                  <a:srgbClr val="A50021"/>
                </a:solidFill>
              </a:rPr>
              <a:t>Examples</a:t>
            </a:r>
            <a:endParaRPr lang="it-IT" sz="3200" dirty="0">
              <a:solidFill>
                <a:srgbClr val="A50021"/>
              </a:solidFill>
            </a:endParaRPr>
          </a:p>
        </p:txBody>
      </p:sp>
      <p:sp>
        <p:nvSpPr>
          <p:cNvPr id="37890"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C7D0F3-A814-2646-BDED-575B047C9EBF}" type="slidenum">
              <a:rPr lang="en-GB" sz="1400">
                <a:latin typeface="Times New Roman" charset="0"/>
              </a:rPr>
              <a:pPr/>
              <a:t>13</a:t>
            </a:fld>
            <a:endParaRPr lang="en-GB" sz="1400">
              <a:latin typeface="Times New Roman" charset="0"/>
            </a:endParaRPr>
          </a:p>
        </p:txBody>
      </p:sp>
      <p:sp>
        <p:nvSpPr>
          <p:cNvPr id="37891" name="CasellaDiTesto 1"/>
          <p:cNvSpPr txBox="1">
            <a:spLocks noChangeArrowheads="1"/>
          </p:cNvSpPr>
          <p:nvPr/>
        </p:nvSpPr>
        <p:spPr bwMode="auto">
          <a:xfrm>
            <a:off x="476250" y="1601788"/>
            <a:ext cx="58324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Times New Roman" charset="0"/>
              <a:buNone/>
            </a:pPr>
            <a:r>
              <a:rPr lang="en-US" sz="2000">
                <a:latin typeface="Times New Roman" charset="0"/>
              </a:rPr>
              <a:t>The most common </a:t>
            </a:r>
            <a:r>
              <a:rPr lang="en-US" sz="2000">
                <a:solidFill>
                  <a:srgbClr val="006600"/>
                </a:solidFill>
                <a:latin typeface="Times New Roman" charset="0"/>
              </a:rPr>
              <a:t>variables</a:t>
            </a:r>
            <a:r>
              <a:rPr lang="en-US" sz="2000">
                <a:latin typeface="Times New Roman" charset="0"/>
              </a:rPr>
              <a:t> in chemical and process engineering are:</a:t>
            </a:r>
          </a:p>
          <a:p>
            <a:pPr algn="just">
              <a:buFont typeface="Times New Roman" charset="0"/>
              <a:buNone/>
            </a:pPr>
            <a:r>
              <a:rPr lang="en-US" sz="2000">
                <a:latin typeface="Times New Roman" charset="0"/>
              </a:rPr>
              <a:t>1.	composition/concentration</a:t>
            </a:r>
          </a:p>
          <a:p>
            <a:pPr algn="just">
              <a:buFont typeface="Times New Roman" charset="0"/>
              <a:buNone/>
            </a:pPr>
            <a:r>
              <a:rPr lang="en-US" sz="2000">
                <a:latin typeface="Times New Roman" charset="0"/>
              </a:rPr>
              <a:t>2.	temperature</a:t>
            </a:r>
          </a:p>
          <a:p>
            <a:pPr algn="just">
              <a:buFont typeface="Times New Roman" charset="0"/>
              <a:buNone/>
            </a:pPr>
            <a:r>
              <a:rPr lang="en-US" sz="2000">
                <a:latin typeface="Times New Roman" charset="0"/>
              </a:rPr>
              <a:t>3.	pressure</a:t>
            </a:r>
          </a:p>
          <a:p>
            <a:pPr algn="just">
              <a:buFont typeface="Times New Roman" charset="0"/>
              <a:buNone/>
            </a:pPr>
            <a:r>
              <a:rPr lang="en-US" sz="2000">
                <a:latin typeface="Times New Roman" charset="0"/>
              </a:rPr>
              <a:t>4.	rate</a:t>
            </a:r>
          </a:p>
          <a:p>
            <a:pPr algn="just">
              <a:buFont typeface="Times New Roman" charset="0"/>
              <a:buNone/>
            </a:pPr>
            <a:r>
              <a:rPr lang="en-US" sz="2000">
                <a:latin typeface="Times New Roman" charset="0"/>
              </a:rPr>
              <a:t>5.	repetition variable</a:t>
            </a:r>
          </a:p>
          <a:p>
            <a:pPr algn="just">
              <a:buFont typeface="Times New Roman" charset="0"/>
              <a:buNone/>
            </a:pPr>
            <a:r>
              <a:rPr lang="en-US" sz="2000">
                <a:latin typeface="Times New Roman" charset="0"/>
              </a:rPr>
              <a:t>Variables 1 to 3 are referred to as “</a:t>
            </a:r>
            <a:r>
              <a:rPr lang="en-US" altLang="ja-JP" sz="2000">
                <a:solidFill>
                  <a:srgbClr val="006600"/>
                </a:solidFill>
                <a:latin typeface="Times New Roman" charset="0"/>
              </a:rPr>
              <a:t>intensive</a:t>
            </a:r>
            <a:r>
              <a:rPr lang="en-US" sz="2000">
                <a:latin typeface="Times New Roman" charset="0"/>
              </a:rPr>
              <a:t>”</a:t>
            </a:r>
            <a:r>
              <a:rPr lang="en-US" altLang="ja-JP" sz="2000">
                <a:latin typeface="Times New Roman" charset="0"/>
              </a:rPr>
              <a:t> as they do not depend on mass or size of the system being considered. </a:t>
            </a:r>
          </a:p>
          <a:p>
            <a:pPr algn="just">
              <a:buFont typeface="Times New Roman" charset="0"/>
              <a:buNone/>
            </a:pPr>
            <a:r>
              <a:rPr lang="en-US" sz="2000">
                <a:latin typeface="Times New Roman" charset="0"/>
              </a:rPr>
              <a:t>A rate can be related to matter (mass, mole, volume) or energy (heat) or momentum (force). </a:t>
            </a:r>
          </a:p>
          <a:p>
            <a:pPr algn="just">
              <a:buFont typeface="Times New Roman" charset="0"/>
              <a:buNone/>
            </a:pPr>
            <a:r>
              <a:rPr lang="en-US" sz="2000">
                <a:latin typeface="Times New Roman" charset="0"/>
              </a:rPr>
              <a:t>Rate is an “</a:t>
            </a:r>
            <a:r>
              <a:rPr lang="en-US" altLang="ja-JP" sz="2000">
                <a:solidFill>
                  <a:srgbClr val="006600"/>
                </a:solidFill>
                <a:latin typeface="Times New Roman" charset="0"/>
              </a:rPr>
              <a:t>extensive</a:t>
            </a:r>
            <a:r>
              <a:rPr lang="en-US" sz="2000">
                <a:latin typeface="Times New Roman" charset="0"/>
              </a:rPr>
              <a:t>”</a:t>
            </a:r>
            <a:r>
              <a:rPr lang="en-US" altLang="ja-JP" sz="2000">
                <a:latin typeface="Times New Roman" charset="0"/>
              </a:rPr>
              <a:t> variable. </a:t>
            </a:r>
          </a:p>
          <a:p>
            <a:pPr algn="just">
              <a:buFont typeface="Times New Roman" charset="0"/>
              <a:buNone/>
            </a:pPr>
            <a:r>
              <a:rPr lang="en-US" sz="2000">
                <a:latin typeface="Times New Roman" charset="0"/>
              </a:rPr>
              <a:t>A repetition variable is used to account for realization of a given operation through a number of stages or units, being all equal in their working principle. </a:t>
            </a:r>
          </a:p>
          <a:p>
            <a:pPr algn="just">
              <a:buFont typeface="Times New Roman" charset="0"/>
              <a:buNone/>
            </a:pPr>
            <a:endParaRPr lang="en-US" sz="2000">
              <a:latin typeface="Times New Roman" charset="0"/>
            </a:endParaRPr>
          </a:p>
          <a:p>
            <a:pPr algn="just">
              <a:buFont typeface="Times New Roman" charset="0"/>
              <a:buNone/>
            </a:pPr>
            <a:r>
              <a:rPr lang="en-US" sz="2000">
                <a:latin typeface="Times New Roman" charset="0"/>
              </a:rPr>
              <a:t>Generally, each variable is defined in a given interval. </a:t>
            </a:r>
          </a:p>
          <a:p>
            <a:pPr algn="just">
              <a:buFont typeface="Times New Roman" charset="0"/>
              <a:buNone/>
            </a:pPr>
            <a:endParaRPr lang="en-US" sz="2000">
              <a:latin typeface="Times New Roman" charset="0"/>
            </a:endParaRPr>
          </a:p>
          <a:p>
            <a:pPr algn="just">
              <a:buFont typeface="Times New Roman" charset="0"/>
              <a:buNone/>
            </a:pPr>
            <a:r>
              <a:rPr lang="en-US" sz="2000">
                <a:latin typeface="Times New Roman" charset="0"/>
              </a:rPr>
              <a:t>N</a:t>
            </a:r>
            <a:r>
              <a:rPr lang="en-US" sz="2000" baseline="-25000">
                <a:latin typeface="Times New Roman" charset="0"/>
              </a:rPr>
              <a:t>V</a:t>
            </a:r>
            <a:r>
              <a:rPr lang="en-US" sz="2000">
                <a:latin typeface="Times New Roman" charset="0"/>
              </a:rPr>
              <a:t>  = No. of variables in the </a:t>
            </a:r>
            <a:r>
              <a:rPr lang="en-US" sz="2000">
                <a:solidFill>
                  <a:srgbClr val="006600"/>
                </a:solidFill>
                <a:latin typeface="Times New Roman" charset="0"/>
              </a:rPr>
              <a:t>model</a:t>
            </a:r>
            <a:r>
              <a:rPr lang="en-US" sz="2000">
                <a:latin typeface="Times New Roman" charset="0"/>
              </a:rPr>
              <a:t> being considered. </a:t>
            </a:r>
            <a:endParaRPr lang="it-IT" sz="2000">
              <a:solidFill>
                <a:schemeClr val="hlink"/>
              </a:solidFill>
              <a:latin typeface="Times New Roman"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200"/>
              <a:t>COMPOSITION </a:t>
            </a:r>
            <a:r>
              <a:rPr lang="it-IT" sz="3200"/>
              <a:t>VARIABLES</a:t>
            </a:r>
            <a:endParaRPr lang="it-IT" sz="3200">
              <a:solidFill>
                <a:srgbClr val="A50021"/>
              </a:solidFill>
            </a:endParaRPr>
          </a:p>
        </p:txBody>
      </p:sp>
      <p:sp>
        <p:nvSpPr>
          <p:cNvPr id="39938"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7DF665-8555-3C4D-BCF6-FD7E678B8565}" type="slidenum">
              <a:rPr lang="en-GB" sz="1400">
                <a:latin typeface="Times New Roman" charset="0"/>
              </a:rPr>
              <a:pPr/>
              <a:t>14</a:t>
            </a:fld>
            <a:endParaRPr lang="en-GB" sz="1400">
              <a:latin typeface="Times New Roman" charset="0"/>
            </a:endParaRPr>
          </a:p>
        </p:txBody>
      </p:sp>
      <p:sp>
        <p:nvSpPr>
          <p:cNvPr id="27652" name="Rectangle 5"/>
          <p:cNvSpPr>
            <a:spLocks noChangeArrowheads="1"/>
          </p:cNvSpPr>
          <p:nvPr/>
        </p:nvSpPr>
        <p:spPr bwMode="auto">
          <a:xfrm>
            <a:off x="3336925" y="-184150"/>
            <a:ext cx="184150" cy="368300"/>
          </a:xfrm>
          <a:prstGeom prst="rect">
            <a:avLst/>
          </a:prstGeom>
          <a:noFill/>
          <a:ln>
            <a:noFill/>
          </a:ln>
          <a:effectLst/>
          <a:extLst>
            <a:ext uri="{909E8E84-426E-40DD-AFC4-6F175D3DCCD1}">
              <a14:hiddenFill xmlns:a14="http://schemas.microsoft.com/office/drawing/2010/main">
                <a:solidFill>
                  <a:schemeClr val="accent1">
                    <a:alpha val="27058"/>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lgn="ctr" eaLnBrk="0" hangingPunct="0">
              <a:spcBef>
                <a:spcPts val="600"/>
              </a:spcBef>
              <a:spcAft>
                <a:spcPts val="600"/>
              </a:spcAft>
              <a:buFont typeface="Times New Roman" pitchFamily="18" charset="0"/>
              <a:buNone/>
              <a:defRPr/>
            </a:pPr>
            <a:endParaRPr lang="it-IT" sz="1800">
              <a:latin typeface="Times New Roman" charset="0"/>
            </a:endParaRPr>
          </a:p>
        </p:txBody>
      </p:sp>
      <p:graphicFrame>
        <p:nvGraphicFramePr>
          <p:cNvPr id="39940" name="Oggetto 4"/>
          <p:cNvGraphicFramePr>
            <a:graphicFrameLocks noChangeAspect="1"/>
          </p:cNvGraphicFramePr>
          <p:nvPr/>
        </p:nvGraphicFramePr>
        <p:xfrm>
          <a:off x="852488" y="1377950"/>
          <a:ext cx="5148262" cy="7064375"/>
        </p:xfrm>
        <a:graphic>
          <a:graphicData uri="http://schemas.openxmlformats.org/presentationml/2006/ole">
            <mc:AlternateContent xmlns:mc="http://schemas.openxmlformats.org/markup-compatibility/2006">
              <mc:Choice xmlns:v="urn:schemas-microsoft-com:vml" Requires="v">
                <p:oleObj spid="_x0000_s39950" name="Documento" r:id="rId5" imgW="5168900" imgH="7099300" progId="Word.Document.12">
                  <p:embed/>
                </p:oleObj>
              </mc:Choice>
              <mc:Fallback>
                <p:oleObj name="Documento" r:id="rId5" imgW="5168900" imgH="7099300" progId="Word.Document.12">
                  <p:embed/>
                  <p:pic>
                    <p:nvPicPr>
                      <p:cNvPr id="0" name="Oggetto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488" y="1377950"/>
                        <a:ext cx="5148262"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8913" y="-107950"/>
            <a:ext cx="6480175" cy="2295525"/>
          </a:xfrm>
        </p:spPr>
        <p:txBody>
          <a:bodyPr/>
          <a:lstStyle/>
          <a:p>
            <a:pPr eaLnBrk="1" hangingPunct="1">
              <a:defRPr/>
            </a:pPr>
            <a:r>
              <a:rPr lang="it-IT" sz="3200">
                <a:latin typeface="Arial" charset="0"/>
              </a:rPr>
              <a:t>VARIABLES</a:t>
            </a:r>
            <a:br>
              <a:rPr lang="it-IT" sz="3200">
                <a:latin typeface="Arial" charset="0"/>
              </a:rPr>
            </a:br>
            <a:r>
              <a:rPr lang="it-IT" sz="3200">
                <a:solidFill>
                  <a:srgbClr val="A50021"/>
                </a:solidFill>
                <a:latin typeface="Arial" charset="0"/>
              </a:rPr>
              <a:t>1st Classification</a:t>
            </a:r>
            <a:br>
              <a:rPr lang="it-IT" sz="3200">
                <a:solidFill>
                  <a:srgbClr val="A50021"/>
                </a:solidFill>
                <a:latin typeface="Arial" charset="0"/>
              </a:rPr>
            </a:br>
            <a:r>
              <a:rPr lang="it-IT" sz="3200">
                <a:latin typeface="Comic Sans MS" charset="0"/>
              </a:rPr>
              <a:t>(on the base of the </a:t>
            </a:r>
            <a:r>
              <a:rPr lang="it-IT" altLang="ja-JP" sz="3200">
                <a:solidFill>
                  <a:srgbClr val="A50021"/>
                </a:solidFill>
                <a:latin typeface="Comic Sans MS" charset="0"/>
              </a:rPr>
              <a:t>mathematical</a:t>
            </a:r>
            <a:r>
              <a:rPr lang="it-IT" altLang="ja-JP" sz="3200">
                <a:latin typeface="Comic Sans MS" charset="0"/>
              </a:rPr>
              <a:t/>
            </a:r>
            <a:br>
              <a:rPr lang="it-IT" altLang="ja-JP" sz="3200">
                <a:latin typeface="Comic Sans MS" charset="0"/>
              </a:rPr>
            </a:br>
            <a:r>
              <a:rPr lang="it-IT" altLang="ja-JP" sz="3200">
                <a:latin typeface="Comic Sans MS" charset="0"/>
              </a:rPr>
              <a:t>set membership)</a:t>
            </a:r>
            <a:endParaRPr lang="it-IT" sz="3200">
              <a:solidFill>
                <a:srgbClr val="A50021"/>
              </a:solidFill>
              <a:latin typeface="Arial" charset="0"/>
            </a:endParaRPr>
          </a:p>
        </p:txBody>
      </p:sp>
      <p:sp>
        <p:nvSpPr>
          <p:cNvPr id="41986" name="Rectangle 3"/>
          <p:cNvSpPr>
            <a:spLocks noChangeArrowheads="1"/>
          </p:cNvSpPr>
          <p:nvPr/>
        </p:nvSpPr>
        <p:spPr bwMode="auto">
          <a:xfrm>
            <a:off x="401638" y="2654300"/>
            <a:ext cx="602932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50000"/>
              </a:spcBef>
              <a:spcAft>
                <a:spcPts val="500"/>
              </a:spcAft>
              <a:buFont typeface="Times New Roman" charset="0"/>
              <a:buNone/>
            </a:pPr>
            <a:r>
              <a:rPr lang="en-US"/>
              <a:t>A variable can be, depending on its value:</a:t>
            </a:r>
          </a:p>
          <a:p>
            <a:pPr marL="800100" lvl="1" indent="-342900" algn="just" eaLnBrk="0" hangingPunct="0">
              <a:spcBef>
                <a:spcPct val="50000"/>
              </a:spcBef>
              <a:spcAft>
                <a:spcPts val="500"/>
              </a:spcAft>
              <a:buFont typeface="Arial" charset="0"/>
              <a:buChar char="•"/>
            </a:pPr>
            <a:r>
              <a:rPr lang="en-US">
                <a:hlinkClick r:id="rId3" tooltip="Real number"/>
              </a:rPr>
              <a:t>real</a:t>
            </a:r>
            <a:r>
              <a:rPr lang="en-US"/>
              <a:t> </a:t>
            </a:r>
          </a:p>
          <a:p>
            <a:pPr marL="800100" lvl="1" indent="-342900" algn="just" eaLnBrk="0" hangingPunct="0">
              <a:spcBef>
                <a:spcPct val="50000"/>
              </a:spcBef>
              <a:spcAft>
                <a:spcPts val="500"/>
              </a:spcAft>
              <a:buFont typeface="Arial" charset="0"/>
              <a:buChar char="•"/>
            </a:pPr>
            <a:r>
              <a:rPr lang="en-US">
                <a:hlinkClick r:id="rId4" tooltip="Integer"/>
              </a:rPr>
              <a:t>natural </a:t>
            </a:r>
          </a:p>
          <a:p>
            <a:pPr marL="800100" lvl="1" indent="-342900" algn="just" eaLnBrk="0" hangingPunct="0">
              <a:spcBef>
                <a:spcPct val="50000"/>
              </a:spcBef>
              <a:spcAft>
                <a:spcPts val="500"/>
              </a:spcAft>
              <a:buFont typeface="Arial" charset="0"/>
              <a:buChar char="•"/>
            </a:pPr>
            <a:r>
              <a:rPr lang="en-US">
                <a:hlinkClick r:id="rId4" tooltip="Integer"/>
              </a:rPr>
              <a:t>integer</a:t>
            </a:r>
            <a:r>
              <a:rPr lang="en-US"/>
              <a:t> </a:t>
            </a:r>
          </a:p>
          <a:p>
            <a:pPr marL="800100" lvl="1" indent="-342900" algn="just" eaLnBrk="0" hangingPunct="0">
              <a:spcBef>
                <a:spcPct val="50000"/>
              </a:spcBef>
              <a:spcAft>
                <a:spcPts val="500"/>
              </a:spcAft>
              <a:buFont typeface="Arial" charset="0"/>
              <a:buChar char="•"/>
            </a:pPr>
            <a:r>
              <a:rPr lang="en-US">
                <a:hlinkClick r:id="rId5" tooltip="Boolean data type"/>
              </a:rPr>
              <a:t>boolean</a:t>
            </a:r>
            <a:r>
              <a:rPr lang="en-US"/>
              <a:t> </a:t>
            </a:r>
          </a:p>
          <a:p>
            <a:pPr marL="800100" lvl="1" indent="-342900" algn="just" eaLnBrk="0" hangingPunct="0">
              <a:spcBef>
                <a:spcPct val="50000"/>
              </a:spcBef>
              <a:spcAft>
                <a:spcPts val="500"/>
              </a:spcAft>
              <a:buFont typeface="Arial" charset="0"/>
              <a:buChar char="•"/>
            </a:pPr>
            <a:r>
              <a:rPr lang="en-US">
                <a:solidFill>
                  <a:srgbClr val="0000FF"/>
                </a:solidFill>
              </a:rPr>
              <a:t>strings</a:t>
            </a:r>
            <a:endParaRPr lang="en-US"/>
          </a:p>
          <a:p>
            <a:pPr algn="just" eaLnBrk="0" hangingPunct="0">
              <a:spcBef>
                <a:spcPct val="50000"/>
              </a:spcBef>
              <a:spcAft>
                <a:spcPts val="500"/>
              </a:spcAft>
              <a:buFont typeface="Times New Roman" charset="0"/>
              <a:buNone/>
            </a:pPr>
            <a:endParaRPr lang="en-US"/>
          </a:p>
          <a:p>
            <a:pPr algn="just" eaLnBrk="0" hangingPunct="0">
              <a:spcBef>
                <a:spcPct val="50000"/>
              </a:spcBef>
              <a:spcAft>
                <a:spcPts val="500"/>
              </a:spcAft>
            </a:pPr>
            <a:r>
              <a:rPr lang="en-US">
                <a:latin typeface="Webdings" charset="0"/>
                <a:sym typeface="Webdings" charset="0"/>
              </a:rPr>
              <a:t></a:t>
            </a:r>
            <a:r>
              <a:rPr lang="en-US">
                <a:sym typeface="Wingdings" charset="0"/>
              </a:rPr>
              <a:t> </a:t>
            </a:r>
            <a:r>
              <a:rPr lang="en-US"/>
              <a:t>A variable can be “</a:t>
            </a:r>
            <a:r>
              <a:rPr lang="en-US" altLang="ja-JP">
                <a:solidFill>
                  <a:srgbClr val="006600"/>
                </a:solidFill>
              </a:rPr>
              <a:t>continuous</a:t>
            </a:r>
            <a:r>
              <a:rPr lang="en-US"/>
              <a:t>”</a:t>
            </a:r>
            <a:r>
              <a:rPr lang="en-US" altLang="ja-JP"/>
              <a:t> or </a:t>
            </a:r>
            <a:r>
              <a:rPr lang="en-US"/>
              <a:t>“</a:t>
            </a:r>
            <a:r>
              <a:rPr lang="en-US" altLang="ja-JP">
                <a:solidFill>
                  <a:srgbClr val="006600"/>
                </a:solidFill>
              </a:rPr>
              <a:t>discrete</a:t>
            </a:r>
            <a:r>
              <a:rPr lang="en-US"/>
              <a:t>”</a:t>
            </a:r>
            <a:r>
              <a:rPr lang="en-US" altLang="ja-JP"/>
              <a:t>. </a:t>
            </a:r>
          </a:p>
        </p:txBody>
      </p:sp>
      <p:sp>
        <p:nvSpPr>
          <p:cNvPr id="41987"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DD8198-EEB6-1441-B86B-9F3C93239813}" type="slidenum">
              <a:rPr lang="en-GB" sz="1400">
                <a:latin typeface="Times New Roman" charset="0"/>
              </a:rPr>
              <a:pPr/>
              <a:t>15</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88913" y="-17463"/>
            <a:ext cx="6480175" cy="2428876"/>
          </a:xfrm>
        </p:spPr>
        <p:txBody>
          <a:bodyPr/>
          <a:lstStyle/>
          <a:p>
            <a:pPr eaLnBrk="1" hangingPunct="1">
              <a:defRPr/>
            </a:pPr>
            <a:r>
              <a:rPr lang="it-IT" sz="3200">
                <a:latin typeface="Arial" charset="0"/>
              </a:rPr>
              <a:t>VARIABLES</a:t>
            </a:r>
            <a:br>
              <a:rPr lang="it-IT" sz="3200">
                <a:latin typeface="Arial" charset="0"/>
              </a:rPr>
            </a:br>
            <a:r>
              <a:rPr lang="it-IT" sz="3200">
                <a:solidFill>
                  <a:srgbClr val="A50021"/>
                </a:solidFill>
                <a:latin typeface="Arial" charset="0"/>
              </a:rPr>
              <a:t>2nd Classification</a:t>
            </a:r>
            <a:br>
              <a:rPr lang="it-IT" sz="3200">
                <a:solidFill>
                  <a:srgbClr val="A50021"/>
                </a:solidFill>
                <a:latin typeface="Arial" charset="0"/>
              </a:rPr>
            </a:br>
            <a:r>
              <a:rPr lang="it-IT" sz="3200">
                <a:latin typeface="Comic Sans MS" charset="0"/>
              </a:rPr>
              <a:t>(on the base of the </a:t>
            </a:r>
            <a:r>
              <a:rPr lang="it-IT" altLang="ja-JP" sz="3200">
                <a:solidFill>
                  <a:srgbClr val="A50021"/>
                </a:solidFill>
                <a:latin typeface="Comic Sans MS" charset="0"/>
              </a:rPr>
              <a:t>role</a:t>
            </a:r>
            <a:r>
              <a:rPr lang="it-IT" altLang="ja-JP" sz="3200">
                <a:latin typeface="Comic Sans MS" charset="0"/>
              </a:rPr>
              <a:t/>
            </a:r>
            <a:br>
              <a:rPr lang="it-IT" altLang="ja-JP" sz="3200">
                <a:latin typeface="Comic Sans MS" charset="0"/>
              </a:rPr>
            </a:br>
            <a:r>
              <a:rPr lang="it-IT" altLang="ja-JP" sz="3200">
                <a:latin typeface="Comic Sans MS" charset="0"/>
              </a:rPr>
              <a:t>in engineering calculations)</a:t>
            </a:r>
            <a:endParaRPr lang="it-IT" sz="3200">
              <a:solidFill>
                <a:srgbClr val="A50021"/>
              </a:solidFill>
              <a:latin typeface="Arial" charset="0"/>
            </a:endParaRPr>
          </a:p>
        </p:txBody>
      </p:sp>
      <p:sp>
        <p:nvSpPr>
          <p:cNvPr id="44034"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D19A32-FCE5-6847-A0E9-73A8FE931786}" type="slidenum">
              <a:rPr lang="en-GB" sz="1400">
                <a:latin typeface="Times New Roman" charset="0"/>
              </a:rPr>
              <a:pPr/>
              <a:t>16</a:t>
            </a:fld>
            <a:endParaRPr lang="en-GB" sz="1400">
              <a:latin typeface="Times New Roman" charset="0"/>
            </a:endParaRPr>
          </a:p>
        </p:txBody>
      </p:sp>
      <p:sp>
        <p:nvSpPr>
          <p:cNvPr id="44035" name="CasellaDiTesto 1"/>
          <p:cNvSpPr txBox="1">
            <a:spLocks noChangeArrowheads="1"/>
          </p:cNvSpPr>
          <p:nvPr/>
        </p:nvSpPr>
        <p:spPr bwMode="auto">
          <a:xfrm>
            <a:off x="549275" y="2470150"/>
            <a:ext cx="575945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spcAft>
                <a:spcPts val="600"/>
              </a:spcAft>
              <a:buFont typeface="Times New Roman" charset="0"/>
              <a:buNone/>
            </a:pPr>
            <a:r>
              <a:rPr lang="en-US" sz="3200" b="1">
                <a:solidFill>
                  <a:srgbClr val="800000"/>
                </a:solidFill>
                <a:latin typeface="Times New Roman" charset="0"/>
              </a:rPr>
              <a:t>Specified variables</a:t>
            </a:r>
            <a:br>
              <a:rPr lang="en-US" sz="3200" b="1">
                <a:solidFill>
                  <a:srgbClr val="800000"/>
                </a:solidFill>
                <a:latin typeface="Times New Roman" charset="0"/>
              </a:rPr>
            </a:br>
            <a:r>
              <a:rPr lang="en-US" sz="3200" b="1">
                <a:solidFill>
                  <a:srgbClr val="800000"/>
                </a:solidFill>
                <a:latin typeface="Times New Roman" charset="0"/>
              </a:rPr>
              <a:t>or Specifications</a:t>
            </a:r>
          </a:p>
          <a:p>
            <a:pPr algn="just">
              <a:spcBef>
                <a:spcPts val="600"/>
              </a:spcBef>
              <a:spcAft>
                <a:spcPts val="600"/>
              </a:spcAft>
              <a:buFont typeface="Times New Roman" charset="0"/>
              <a:buNone/>
            </a:pPr>
            <a:r>
              <a:rPr lang="en-US" sz="2000">
                <a:latin typeface="Times New Roman" charset="0"/>
              </a:rPr>
              <a:t>They are those variables that represent physical-chemical properties or that are fixed by designers, regulations, environmental considerations, etc. prior to the design phase. </a:t>
            </a:r>
          </a:p>
          <a:p>
            <a:pPr algn="just">
              <a:spcBef>
                <a:spcPts val="600"/>
              </a:spcBef>
              <a:spcAft>
                <a:spcPts val="600"/>
              </a:spcAft>
              <a:buFont typeface="Times New Roman" charset="0"/>
              <a:buNone/>
            </a:pPr>
            <a:r>
              <a:rPr lang="en-US" sz="3200" b="1">
                <a:solidFill>
                  <a:srgbClr val="800000"/>
                </a:solidFill>
                <a:latin typeface="Times New Roman" charset="0"/>
              </a:rPr>
              <a:t>Design variables</a:t>
            </a:r>
          </a:p>
          <a:p>
            <a:pPr algn="just">
              <a:spcBef>
                <a:spcPts val="600"/>
              </a:spcBef>
              <a:spcAft>
                <a:spcPts val="600"/>
              </a:spcAft>
              <a:buFont typeface="Times New Roman" charset="0"/>
              <a:buNone/>
            </a:pPr>
            <a:r>
              <a:rPr lang="en-US" sz="2000">
                <a:latin typeface="Times New Roman" charset="0"/>
              </a:rPr>
              <a:t>They are </a:t>
            </a:r>
            <a:r>
              <a:rPr lang="en-US" sz="2000">
                <a:solidFill>
                  <a:srgbClr val="996633"/>
                </a:solidFill>
                <a:latin typeface="Times New Roman" charset="0"/>
              </a:rPr>
              <a:t>variables selected by designers. </a:t>
            </a:r>
          </a:p>
          <a:p>
            <a:pPr algn="just">
              <a:spcBef>
                <a:spcPts val="600"/>
              </a:spcBef>
              <a:spcAft>
                <a:spcPts val="600"/>
              </a:spcAft>
              <a:buFont typeface="Times New Roman" charset="0"/>
              <a:buNone/>
            </a:pPr>
            <a:r>
              <a:rPr lang="en-US" sz="2000">
                <a:solidFill>
                  <a:srgbClr val="996633"/>
                </a:solidFill>
                <a:latin typeface="Times New Roman" charset="0"/>
              </a:rPr>
              <a:t>Generally, their values are chosen in order to satisfy an optimum condition for a given “</a:t>
            </a:r>
            <a:r>
              <a:rPr lang="en-US" altLang="ja-JP" sz="2000">
                <a:solidFill>
                  <a:srgbClr val="006600"/>
                </a:solidFill>
                <a:latin typeface="Times New Roman" charset="0"/>
              </a:rPr>
              <a:t>objective function</a:t>
            </a:r>
            <a:r>
              <a:rPr lang="en-US" sz="2000">
                <a:solidFill>
                  <a:srgbClr val="996633"/>
                </a:solidFill>
                <a:latin typeface="Times New Roman" charset="0"/>
              </a:rPr>
              <a:t>”</a:t>
            </a:r>
            <a:r>
              <a:rPr lang="en-US" altLang="ja-JP" sz="2000">
                <a:solidFill>
                  <a:srgbClr val="996633"/>
                </a:solidFill>
                <a:latin typeface="Times New Roman" charset="0"/>
              </a:rPr>
              <a:t>. </a:t>
            </a:r>
          </a:p>
          <a:p>
            <a:pPr algn="just">
              <a:spcBef>
                <a:spcPts val="600"/>
              </a:spcBef>
              <a:spcAft>
                <a:spcPts val="600"/>
              </a:spcAft>
              <a:buFont typeface="Times New Roman" charset="0"/>
              <a:buNone/>
            </a:pPr>
            <a:r>
              <a:rPr lang="en-US" sz="3200" b="1">
                <a:solidFill>
                  <a:srgbClr val="800000"/>
                </a:solidFill>
                <a:latin typeface="Times New Roman" charset="0"/>
              </a:rPr>
              <a:t>Unknown variables</a:t>
            </a:r>
          </a:p>
          <a:p>
            <a:pPr algn="just">
              <a:spcBef>
                <a:spcPts val="600"/>
              </a:spcBef>
              <a:spcAft>
                <a:spcPts val="600"/>
              </a:spcAft>
              <a:buFont typeface="Times New Roman" charset="0"/>
              <a:buNone/>
            </a:pPr>
            <a:r>
              <a:rPr lang="en-US" sz="2000">
                <a:latin typeface="Times New Roman" charset="0"/>
              </a:rPr>
              <a:t>They are those variables that are calculated by the available system of equations once values for </a:t>
            </a:r>
            <a:r>
              <a:rPr lang="en-US" sz="2000">
                <a:solidFill>
                  <a:srgbClr val="006600"/>
                </a:solidFill>
                <a:latin typeface="Times New Roman" charset="0"/>
              </a:rPr>
              <a:t>Design Variables</a:t>
            </a:r>
            <a:r>
              <a:rPr lang="en-US" sz="2000">
                <a:latin typeface="Times New Roman" charset="0"/>
              </a:rPr>
              <a:t> have been fixed.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1055688" y="2965450"/>
            <a:ext cx="56134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eaLnBrk="0" hangingPunct="0">
              <a:buSzPct val="50000"/>
              <a:buFont typeface="Wingdings" charset="0"/>
              <a:buChar char="]"/>
            </a:pPr>
            <a:r>
              <a:rPr lang="en-US" sz="2800"/>
              <a:t>“</a:t>
            </a:r>
            <a:r>
              <a:rPr lang="en-US" altLang="ja-JP" sz="2800" i="1">
                <a:solidFill>
                  <a:srgbClr val="006600"/>
                </a:solidFill>
              </a:rPr>
              <a:t>First principles Models</a:t>
            </a:r>
            <a:r>
              <a:rPr lang="en-US" sz="2800"/>
              <a:t>”</a:t>
            </a:r>
            <a:endParaRPr lang="en-US" altLang="ja-JP" sz="2800"/>
          </a:p>
          <a:p>
            <a:pPr marL="976313" lvl="2" indent="-228600" eaLnBrk="0" hangingPunct="0">
              <a:buFont typeface="Wingdings" charset="0"/>
              <a:buChar char="F"/>
            </a:pPr>
            <a:r>
              <a:rPr lang="en-US" sz="2000"/>
              <a:t> Basic models</a:t>
            </a:r>
          </a:p>
          <a:p>
            <a:pPr marL="976313" lvl="2" indent="-228600" eaLnBrk="0" hangingPunct="0">
              <a:buFont typeface="Wingdings" charset="0"/>
              <a:buChar char="F"/>
            </a:pPr>
            <a:r>
              <a:rPr lang="en-US" sz="2000"/>
              <a:t> Models involving </a:t>
            </a:r>
            <a:r>
              <a:rPr lang="en-US" altLang="ja-JP" sz="2000">
                <a:solidFill>
                  <a:srgbClr val="006600"/>
                </a:solidFill>
              </a:rPr>
              <a:t>transport phenomena</a:t>
            </a:r>
          </a:p>
          <a:p>
            <a:pPr marL="976313" lvl="2" indent="-228600" eaLnBrk="0" hangingPunct="0">
              <a:buFont typeface="Wingdings" charset="0"/>
              <a:buChar char="F"/>
            </a:pPr>
            <a:r>
              <a:rPr lang="en-US" altLang="ja-JP" sz="2000">
                <a:solidFill>
                  <a:srgbClr val="006600"/>
                </a:solidFill>
              </a:rPr>
              <a:t> </a:t>
            </a:r>
            <a:r>
              <a:rPr lang="en-US" sz="2000"/>
              <a:t>Models based on the “</a:t>
            </a:r>
            <a:r>
              <a:rPr lang="en-US" altLang="ja-JP" sz="2000">
                <a:solidFill>
                  <a:srgbClr val="006600"/>
                </a:solidFill>
              </a:rPr>
              <a:t>population balance approach</a:t>
            </a:r>
            <a:r>
              <a:rPr lang="en-US" sz="2000"/>
              <a:t>”</a:t>
            </a:r>
            <a:endParaRPr lang="en-US" altLang="ja-JP" sz="2000">
              <a:solidFill>
                <a:srgbClr val="006600"/>
              </a:solidFill>
            </a:endParaRPr>
          </a:p>
          <a:p>
            <a:pPr marL="449263" lvl="1" indent="-250825" eaLnBrk="0" hangingPunct="0">
              <a:buSzPct val="50000"/>
              <a:buFont typeface="Wingdings" charset="0"/>
              <a:buChar char="]"/>
            </a:pPr>
            <a:r>
              <a:rPr lang="en-US" sz="2800">
                <a:solidFill>
                  <a:srgbClr val="006600"/>
                </a:solidFill>
              </a:rPr>
              <a:t>Empirical or “</a:t>
            </a:r>
            <a:r>
              <a:rPr lang="en-US" altLang="ja-JP" sz="2800">
                <a:solidFill>
                  <a:srgbClr val="006600"/>
                </a:solidFill>
              </a:rPr>
              <a:t>fitting</a:t>
            </a:r>
            <a:r>
              <a:rPr lang="en-US" sz="2800">
                <a:solidFill>
                  <a:srgbClr val="006600"/>
                </a:solidFill>
              </a:rPr>
              <a:t>”</a:t>
            </a:r>
            <a:r>
              <a:rPr lang="en-US" altLang="ja-JP" sz="2800" i="1">
                <a:solidFill>
                  <a:srgbClr val="006600"/>
                </a:solidFill>
              </a:rPr>
              <a:t> </a:t>
            </a:r>
            <a:r>
              <a:rPr lang="en-US" altLang="ja-JP" sz="2800">
                <a:solidFill>
                  <a:srgbClr val="006600"/>
                </a:solidFill>
              </a:rPr>
              <a:t>models</a:t>
            </a:r>
            <a:endParaRPr lang="en-US" altLang="ja-JP" sz="2800" i="1">
              <a:solidFill>
                <a:srgbClr val="006600"/>
              </a:solidFill>
            </a:endParaRPr>
          </a:p>
          <a:p>
            <a:pPr marL="449263" lvl="1" indent="-250825" eaLnBrk="0" hangingPunct="0">
              <a:buSzPct val="50000"/>
              <a:buFont typeface="Wingdings" charset="0"/>
              <a:buChar char="]"/>
            </a:pPr>
            <a:r>
              <a:rPr lang="en-US" sz="2800">
                <a:solidFill>
                  <a:srgbClr val="006600"/>
                </a:solidFill>
              </a:rPr>
              <a:t>Dynamic models</a:t>
            </a:r>
          </a:p>
          <a:p>
            <a:pPr marL="976313" lvl="2" indent="-228600" eaLnBrk="0" hangingPunct="0">
              <a:buFontTx/>
              <a:buChar char="•"/>
            </a:pPr>
            <a:r>
              <a:rPr lang="en-US"/>
              <a:t>dynamic models </a:t>
            </a:r>
            <a:r>
              <a:rPr lang="en-US">
                <a:solidFill>
                  <a:srgbClr val="006600"/>
                </a:solidFill>
              </a:rPr>
              <a:t>with “</a:t>
            </a:r>
            <a:r>
              <a:rPr lang="en-US" altLang="ja-JP">
                <a:solidFill>
                  <a:srgbClr val="006600"/>
                </a:solidFill>
              </a:rPr>
              <a:t>input-output representation</a:t>
            </a:r>
            <a:r>
              <a:rPr lang="en-US">
                <a:solidFill>
                  <a:srgbClr val="006600"/>
                </a:solidFill>
              </a:rPr>
              <a:t>”</a:t>
            </a:r>
            <a:endParaRPr lang="en-US" altLang="ja-JP">
              <a:solidFill>
                <a:srgbClr val="006600"/>
              </a:solidFill>
            </a:endParaRPr>
          </a:p>
          <a:p>
            <a:pPr marL="976313" lvl="2" indent="-228600" eaLnBrk="0" hangingPunct="0">
              <a:buFontTx/>
              <a:buChar char="•"/>
            </a:pPr>
            <a:r>
              <a:rPr lang="en-US" altLang="ja-JP">
                <a:solidFill>
                  <a:srgbClr val="006600"/>
                </a:solidFill>
              </a:rPr>
              <a:t>state-space </a:t>
            </a:r>
            <a:r>
              <a:rPr lang="en-US"/>
              <a:t>dynamic models</a:t>
            </a:r>
            <a:endParaRPr lang="en-US" altLang="ja-JP"/>
          </a:p>
          <a:p>
            <a:pPr marL="976313" lvl="2" indent="-228600" eaLnBrk="0" hangingPunct="0">
              <a:buFontTx/>
              <a:buChar char="•"/>
            </a:pPr>
            <a:r>
              <a:rPr lang="en-US">
                <a:solidFill>
                  <a:srgbClr val="006600"/>
                </a:solidFill>
                <a:cs typeface="Times New Roman" charset="0"/>
              </a:rPr>
              <a:t>black box</a:t>
            </a:r>
            <a:r>
              <a:rPr lang="en-US">
                <a:solidFill>
                  <a:schemeClr val="accent2"/>
                </a:solidFill>
                <a:cs typeface="Times New Roman" charset="0"/>
              </a:rPr>
              <a:t> </a:t>
            </a:r>
            <a:r>
              <a:rPr lang="en-US"/>
              <a:t>dynamic models</a:t>
            </a:r>
            <a:endParaRPr lang="en-US">
              <a:cs typeface="Times New Roman" charset="0"/>
            </a:endParaRPr>
          </a:p>
          <a:p>
            <a:pPr marL="449263" lvl="1" indent="-250825" eaLnBrk="0" hangingPunct="0">
              <a:buSzPct val="50000"/>
              <a:buFont typeface="Wingdings" charset="0"/>
              <a:buChar char="]"/>
            </a:pPr>
            <a:r>
              <a:rPr lang="en-US" sz="2800">
                <a:solidFill>
                  <a:srgbClr val="006600"/>
                </a:solidFill>
              </a:rPr>
              <a:t>Time Series</a:t>
            </a:r>
          </a:p>
          <a:p>
            <a:pPr marL="449263" lvl="1" indent="-250825" eaLnBrk="0" hangingPunct="0">
              <a:buSzPct val="50000"/>
              <a:buFont typeface="Wingdings" charset="0"/>
              <a:buChar char="]"/>
            </a:pPr>
            <a:r>
              <a:rPr lang="en-US" sz="2800">
                <a:solidFill>
                  <a:srgbClr val="7F7F7F"/>
                </a:solidFill>
              </a:rPr>
              <a:t>Statistical models</a:t>
            </a:r>
          </a:p>
        </p:txBody>
      </p:sp>
      <p:sp>
        <p:nvSpPr>
          <p:cNvPr id="46082"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3600" b="1">
              <a:solidFill>
                <a:schemeClr val="tx2"/>
              </a:solidFill>
            </a:endParaRPr>
          </a:p>
        </p:txBody>
      </p:sp>
      <p:sp>
        <p:nvSpPr>
          <p:cNvPr id="46083" name="Text Box 4"/>
          <p:cNvSpPr txBox="1">
            <a:spLocks noChangeArrowheads="1"/>
          </p:cNvSpPr>
          <p:nvPr/>
        </p:nvSpPr>
        <p:spPr bwMode="auto">
          <a:xfrm>
            <a:off x="620713" y="1055688"/>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16389" name="Rectangle 5"/>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a:t>
            </a:r>
            <a:r>
              <a:rPr lang="fi-FI" sz="3200" dirty="0" err="1"/>
              <a:t>Models</a:t>
            </a:r>
            <a:r>
              <a:rPr lang="fi-FI" sz="3200" dirty="0"/>
              <a:t/>
            </a:r>
            <a:br>
              <a:rPr lang="fi-FI" sz="3200" dirty="0"/>
            </a:br>
            <a:r>
              <a:rPr lang="fi-FI" sz="3200" dirty="0" smtClean="0"/>
              <a:t>1st </a:t>
            </a:r>
            <a:r>
              <a:rPr lang="fi-FI" sz="3200" dirty="0" err="1"/>
              <a:t>classification</a:t>
            </a:r>
            <a:endParaRPr lang="it-IT" sz="3200" dirty="0">
              <a:solidFill>
                <a:srgbClr val="A50021"/>
              </a:solidFill>
            </a:endParaRPr>
          </a:p>
        </p:txBody>
      </p:sp>
      <p:sp>
        <p:nvSpPr>
          <p:cNvPr id="46085" name="AutoShape 5"/>
          <p:cNvSpPr>
            <a:spLocks noChangeArrowheads="1"/>
          </p:cNvSpPr>
          <p:nvPr/>
        </p:nvSpPr>
        <p:spPr bwMode="auto">
          <a:xfrm flipV="1">
            <a:off x="20638" y="2497138"/>
            <a:ext cx="1536700" cy="4711700"/>
          </a:xfrm>
          <a:prstGeom prst="downArrow">
            <a:avLst>
              <a:gd name="adj1" fmla="val 50000"/>
              <a:gd name="adj2" fmla="val 120203"/>
            </a:avLst>
          </a:prstGeom>
          <a:solidFill>
            <a:srgbClr val="99FFCC">
              <a:alpha val="50195"/>
            </a:srgbClr>
          </a:solidFill>
          <a:ln w="9525">
            <a:solidFill>
              <a:srgbClr val="800000"/>
            </a:solidFill>
            <a:miter lim="800000"/>
            <a:headEnd/>
            <a:tailEnd/>
          </a:ln>
        </p:spPr>
        <p:txBody>
          <a:bodyPr vert="eaVert" wrap="none" anchor="ctr"/>
          <a:lstStyle/>
          <a:p>
            <a:pPr algn="ctr" eaLnBrk="0" hangingPunct="0"/>
            <a:r>
              <a:rPr lang="it-IT" sz="2600" b="1">
                <a:solidFill>
                  <a:srgbClr val="A50021"/>
                </a:solidFill>
                <a:cs typeface="Arial" charset="0"/>
              </a:rPr>
              <a:t>Deterministic Models</a:t>
            </a:r>
            <a:endParaRPr lang="en-GB">
              <a:cs typeface="Arial" charset="0"/>
            </a:endParaRPr>
          </a:p>
        </p:txBody>
      </p:sp>
      <p:sp>
        <p:nvSpPr>
          <p:cNvPr id="46086"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B1AAAD-9BA5-E248-8877-6464DEF12F29}" type="slidenum">
              <a:rPr lang="en-GB" sz="1400">
                <a:latin typeface="Times New Roman" charset="0"/>
              </a:rPr>
              <a:pPr/>
              <a:t>17</a:t>
            </a:fld>
            <a:endParaRPr lang="en-GB" sz="1400">
              <a:latin typeface="Times New Roman" charset="0"/>
            </a:endParaRPr>
          </a:p>
        </p:txBody>
      </p:sp>
      <p:sp>
        <p:nvSpPr>
          <p:cNvPr id="46087" name="CasellaDiTesto 6"/>
          <p:cNvSpPr txBox="1">
            <a:spLocks noChangeArrowheads="1"/>
          </p:cNvSpPr>
          <p:nvPr/>
        </p:nvSpPr>
        <p:spPr bwMode="auto">
          <a:xfrm>
            <a:off x="80963" y="8302625"/>
            <a:ext cx="5868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a:sym typeface="Wingdings" charset="0"/>
              </a:rPr>
              <a:t>  </a:t>
            </a:r>
            <a:r>
              <a:rPr lang="en-GB" sz="1600">
                <a:sym typeface="Wingdings" charset="0"/>
              </a:rPr>
              <a:t>rielaborated from </a:t>
            </a:r>
            <a:r>
              <a:rPr lang="en-GB">
                <a:latin typeface="Times New Roman" charset="0"/>
                <a:cs typeface="Times New Roman" charset="0"/>
                <a:sym typeface="Wingdings" charset="0"/>
              </a:rPr>
              <a:t>§ 1.4</a:t>
            </a:r>
            <a:r>
              <a:rPr lang="en-GB" sz="1600">
                <a:latin typeface="Times New Roman" charset="0"/>
                <a:cs typeface="Times New Roman" charset="0"/>
                <a:sym typeface="Wingdings" charset="0"/>
              </a:rPr>
              <a:t> in </a:t>
            </a:r>
            <a:r>
              <a:rPr lang="en-GB" sz="1600">
                <a:latin typeface="Times New Roman" charset="0"/>
                <a:cs typeface="Times New Roman" charset="0"/>
              </a:rPr>
              <a:t>Himmelblau D.M. e Bischoff K.B., </a:t>
            </a:r>
            <a:r>
              <a:rPr lang="ja-JP" altLang="en-GB" sz="1600">
                <a:latin typeface="Times New Roman" charset="0"/>
                <a:cs typeface="Times New Roman" charset="0"/>
              </a:rPr>
              <a:t>“</a:t>
            </a:r>
            <a:r>
              <a:rPr lang="en-GB" altLang="ja-JP" sz="1600">
                <a:latin typeface="Times New Roman" charset="0"/>
                <a:cs typeface="Times New Roman" charset="0"/>
              </a:rPr>
              <a:t>Process Analysis and Simulation</a:t>
            </a:r>
            <a:r>
              <a:rPr lang="ja-JP" altLang="en-GB" sz="1600">
                <a:latin typeface="Times New Roman" charset="0"/>
                <a:cs typeface="Times New Roman" charset="0"/>
              </a:rPr>
              <a:t>”</a:t>
            </a:r>
            <a:r>
              <a:rPr lang="en-GB" altLang="ja-JP" sz="1600">
                <a:latin typeface="Times New Roman" charset="0"/>
                <a:cs typeface="Times New Roman" charset="0"/>
              </a:rPr>
              <a:t>, Wiley &amp; Sons Inc., 1967</a:t>
            </a:r>
            <a:endParaRPr lang="en-US" sz="160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spcBef>
                <a:spcPts val="600"/>
              </a:spcBef>
              <a:spcAft>
                <a:spcPts val="600"/>
              </a:spcAft>
              <a:buFont typeface="Times New Roman" charset="0"/>
              <a:buNone/>
            </a:pPr>
            <a:endParaRPr lang="it-IT" sz="3600" b="1">
              <a:solidFill>
                <a:schemeClr val="tx2"/>
              </a:solidFill>
            </a:endParaRPr>
          </a:p>
        </p:txBody>
      </p:sp>
      <p:sp>
        <p:nvSpPr>
          <p:cNvPr id="48130" name="Rectangle 3"/>
          <p:cNvSpPr>
            <a:spLocks noChangeArrowheads="1"/>
          </p:cNvSpPr>
          <p:nvPr/>
        </p:nvSpPr>
        <p:spPr bwMode="auto">
          <a:xfrm>
            <a:off x="476250" y="2039938"/>
            <a:ext cx="60769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eaLnBrk="0" hangingPunct="0">
              <a:spcBef>
                <a:spcPct val="20000"/>
              </a:spcBef>
              <a:spcAft>
                <a:spcPts val="600"/>
              </a:spcAft>
              <a:buSzPct val="50000"/>
              <a:buFont typeface="Wingdings" charset="0"/>
              <a:buChar char="]"/>
            </a:pPr>
            <a:r>
              <a:rPr lang="en-US" altLang="ja-JP" sz="2000" i="1">
                <a:solidFill>
                  <a:srgbClr val="006600"/>
                </a:solidFill>
              </a:rPr>
              <a:t>First principle</a:t>
            </a:r>
            <a:r>
              <a:rPr lang="it-IT" altLang="ja-JP" sz="2000" i="1">
                <a:solidFill>
                  <a:srgbClr val="006600"/>
                </a:solidFill>
              </a:rPr>
              <a:t>s</a:t>
            </a:r>
            <a:r>
              <a:rPr lang="en-US" altLang="ja-JP" sz="2000" i="1">
                <a:solidFill>
                  <a:srgbClr val="006600"/>
                </a:solidFill>
              </a:rPr>
              <a:t> </a:t>
            </a:r>
            <a:r>
              <a:rPr lang="it-IT" altLang="ja-JP" sz="2000" i="1">
                <a:solidFill>
                  <a:srgbClr val="006600"/>
                </a:solidFill>
              </a:rPr>
              <a:t>Models</a:t>
            </a:r>
          </a:p>
          <a:p>
            <a:pPr marL="449263" lvl="1" indent="-250825" eaLnBrk="0" hangingPunct="0">
              <a:spcBef>
                <a:spcPct val="20000"/>
              </a:spcBef>
              <a:spcAft>
                <a:spcPts val="600"/>
              </a:spcAft>
              <a:buSzPct val="50000"/>
              <a:buFont typeface="Times New Roman" charset="0"/>
              <a:buNone/>
            </a:pPr>
            <a:r>
              <a:rPr lang="it-IT" altLang="ja-JP" sz="2000" i="1"/>
              <a:t>    or</a:t>
            </a:r>
            <a:r>
              <a:rPr lang="it-IT" altLang="ja-JP" sz="2000" i="1">
                <a:solidFill>
                  <a:schemeClr val="accent2"/>
                </a:solidFill>
              </a:rPr>
              <a:t> </a:t>
            </a:r>
            <a:br>
              <a:rPr lang="it-IT" altLang="ja-JP" sz="2000" i="1">
                <a:solidFill>
                  <a:schemeClr val="accent2"/>
                </a:solidFill>
              </a:rPr>
            </a:br>
            <a:r>
              <a:rPr lang="en-US" altLang="ja-JP" sz="2000" i="1">
                <a:solidFill>
                  <a:srgbClr val="006600"/>
                </a:solidFill>
              </a:rPr>
              <a:t>Fundamental Models</a:t>
            </a:r>
            <a:r>
              <a:rPr lang="it-IT" altLang="ja-JP" sz="2000" i="1">
                <a:solidFill>
                  <a:srgbClr val="006600"/>
                </a:solidFill>
              </a:rPr>
              <a:t> </a:t>
            </a:r>
            <a:r>
              <a:rPr lang="it-IT" altLang="ja-JP" sz="2000" i="1">
                <a:solidFill>
                  <a:schemeClr val="accent2"/>
                </a:solidFill>
              </a:rPr>
              <a:t/>
            </a:r>
            <a:br>
              <a:rPr lang="it-IT" altLang="ja-JP" sz="2000" i="1">
                <a:solidFill>
                  <a:schemeClr val="accent2"/>
                </a:solidFill>
              </a:rPr>
            </a:br>
            <a:r>
              <a:rPr lang="it-IT" altLang="ja-JP"/>
              <a:t>(</a:t>
            </a:r>
            <a:r>
              <a:rPr lang="it-IT">
                <a:sym typeface="Wingdings" charset="0"/>
              </a:rPr>
              <a:t></a:t>
            </a:r>
            <a:r>
              <a:rPr lang="it-IT"/>
              <a:t> </a:t>
            </a:r>
            <a:r>
              <a:rPr lang="it-IT" altLang="ja-JP"/>
              <a:t> Palazoglu &amp; Romagnoli, 2005)</a:t>
            </a:r>
            <a:r>
              <a:rPr lang="it-IT" altLang="ja-JP" sz="1800" i="1">
                <a:solidFill>
                  <a:schemeClr val="accent2"/>
                </a:solidFill>
              </a:rPr>
              <a:t> </a:t>
            </a:r>
            <a:br>
              <a:rPr lang="it-IT" altLang="ja-JP" sz="1800" i="1">
                <a:solidFill>
                  <a:schemeClr val="accent2"/>
                </a:solidFill>
              </a:rPr>
            </a:br>
            <a:r>
              <a:rPr lang="it-IT" altLang="ja-JP" sz="2000" i="1"/>
              <a:t>or</a:t>
            </a:r>
            <a:r>
              <a:rPr lang="it-IT" altLang="ja-JP" sz="2000" i="1">
                <a:solidFill>
                  <a:schemeClr val="accent2"/>
                </a:solidFill>
              </a:rPr>
              <a:t> </a:t>
            </a:r>
            <a:br>
              <a:rPr lang="it-IT" altLang="ja-JP" sz="2000" i="1">
                <a:solidFill>
                  <a:schemeClr val="accent2"/>
                </a:solidFill>
              </a:rPr>
            </a:br>
            <a:r>
              <a:rPr lang="it-IT" altLang="ja-JP" sz="2000" i="1">
                <a:solidFill>
                  <a:srgbClr val="006600"/>
                </a:solidFill>
              </a:rPr>
              <a:t>Mechanistic </a:t>
            </a:r>
            <a:r>
              <a:rPr lang="it-IT" altLang="ja-JP" sz="2000" i="1"/>
              <a:t>or</a:t>
            </a:r>
            <a:r>
              <a:rPr lang="it-IT" altLang="ja-JP" sz="2000" i="1">
                <a:solidFill>
                  <a:schemeClr val="accent2"/>
                </a:solidFill>
              </a:rPr>
              <a:t> </a:t>
            </a:r>
            <a:r>
              <a:rPr lang="it-IT" altLang="ja-JP" sz="2000" i="1">
                <a:solidFill>
                  <a:srgbClr val="006600"/>
                </a:solidFill>
              </a:rPr>
              <a:t>White Box </a:t>
            </a:r>
            <a:r>
              <a:rPr lang="en-US" altLang="ja-JP" sz="2000" i="1">
                <a:solidFill>
                  <a:srgbClr val="006600"/>
                </a:solidFill>
              </a:rPr>
              <a:t>Models</a:t>
            </a:r>
            <a:r>
              <a:rPr lang="it-IT" altLang="ja-JP" sz="2000">
                <a:solidFill>
                  <a:srgbClr val="006600"/>
                </a:solidFill>
              </a:rPr>
              <a:t> </a:t>
            </a:r>
            <a:r>
              <a:rPr lang="it-IT" altLang="ja-JP" sz="1800"/>
              <a:t/>
            </a:r>
            <a:br>
              <a:rPr lang="it-IT" altLang="ja-JP" sz="1800"/>
            </a:br>
            <a:r>
              <a:rPr lang="it-IT" altLang="ja-JP"/>
              <a:t>(</a:t>
            </a:r>
            <a:r>
              <a:rPr lang="it-IT">
                <a:sym typeface="Wingdings" charset="0"/>
              </a:rPr>
              <a:t></a:t>
            </a:r>
            <a:r>
              <a:rPr lang="it-IT"/>
              <a:t>  </a:t>
            </a:r>
            <a:r>
              <a:rPr lang="it-IT" altLang="ja-JP"/>
              <a:t>Roffel &amp; Betlem, 2006)</a:t>
            </a:r>
            <a:endParaRPr lang="it-IT" altLang="ja-JP" sz="1800"/>
          </a:p>
          <a:p>
            <a:pPr marL="976313" lvl="2" indent="-228600" eaLnBrk="0" hangingPunct="0">
              <a:spcBef>
                <a:spcPct val="20000"/>
              </a:spcBef>
              <a:spcAft>
                <a:spcPts val="600"/>
              </a:spcAft>
              <a:buFont typeface="Wingdings" charset="0"/>
              <a:buChar char="F"/>
            </a:pPr>
            <a:r>
              <a:rPr lang="it-IT" sz="1800">
                <a:solidFill>
                  <a:schemeClr val="bg2"/>
                </a:solidFill>
              </a:rPr>
              <a:t> Modelli basati sui “fenomeni di trasporto”</a:t>
            </a:r>
          </a:p>
          <a:p>
            <a:pPr marL="449263" lvl="1" indent="-250825" eaLnBrk="0" hangingPunct="0">
              <a:spcBef>
                <a:spcPct val="20000"/>
              </a:spcBef>
              <a:spcAft>
                <a:spcPts val="600"/>
              </a:spcAft>
              <a:buSzPct val="50000"/>
              <a:buFont typeface="Wingdings" charset="0"/>
              <a:buChar char="]"/>
            </a:pPr>
            <a:r>
              <a:rPr lang="it-IT" sz="2000">
                <a:solidFill>
                  <a:schemeClr val="bg2"/>
                </a:solidFill>
              </a:rPr>
              <a:t>Modelli basati sul “bilancio di popolazione”</a:t>
            </a:r>
          </a:p>
          <a:p>
            <a:pPr marL="449263" lvl="1" indent="-250825" eaLnBrk="0" hangingPunct="0">
              <a:spcBef>
                <a:spcPct val="20000"/>
              </a:spcBef>
              <a:spcAft>
                <a:spcPts val="600"/>
              </a:spcAft>
              <a:buSzPct val="50000"/>
              <a:buFont typeface="Wingdings" charset="0"/>
              <a:buChar char="]"/>
            </a:pPr>
            <a:r>
              <a:rPr lang="it-IT" sz="2000">
                <a:solidFill>
                  <a:schemeClr val="bg2"/>
                </a:solidFill>
              </a:rPr>
              <a:t>Modelli empirici o di “</a:t>
            </a:r>
            <a:r>
              <a:rPr lang="it-IT" altLang="ja-JP" sz="2000" i="1">
                <a:solidFill>
                  <a:schemeClr val="bg2"/>
                </a:solidFill>
              </a:rPr>
              <a:t>fitting</a:t>
            </a:r>
            <a:r>
              <a:rPr lang="it-IT" sz="2000">
                <a:solidFill>
                  <a:schemeClr val="bg2"/>
                </a:solidFill>
              </a:rPr>
              <a:t>”</a:t>
            </a:r>
            <a:endParaRPr lang="it-IT" altLang="ja-JP" sz="2000" i="1">
              <a:solidFill>
                <a:schemeClr val="bg2"/>
              </a:solidFill>
            </a:endParaRPr>
          </a:p>
          <a:p>
            <a:pPr marL="449263" lvl="1" indent="-250825" eaLnBrk="0" hangingPunct="0">
              <a:spcBef>
                <a:spcPct val="20000"/>
              </a:spcBef>
              <a:spcAft>
                <a:spcPts val="600"/>
              </a:spcAft>
              <a:buSzPct val="50000"/>
              <a:buFont typeface="Wingdings" charset="0"/>
              <a:buChar char="]"/>
            </a:pPr>
            <a:r>
              <a:rPr lang="it-IT" sz="2000">
                <a:solidFill>
                  <a:schemeClr val="bg2"/>
                </a:solidFill>
              </a:rPr>
              <a:t>Modelli dinamici </a:t>
            </a:r>
          </a:p>
          <a:p>
            <a:pPr marL="976313" lvl="2" indent="-228600" eaLnBrk="0" hangingPunct="0">
              <a:spcBef>
                <a:spcPct val="20000"/>
              </a:spcBef>
              <a:spcAft>
                <a:spcPts val="600"/>
              </a:spcAft>
              <a:buFontTx/>
              <a:buChar char="•"/>
            </a:pPr>
            <a:r>
              <a:rPr lang="it-IT" sz="1800">
                <a:solidFill>
                  <a:schemeClr val="bg2"/>
                </a:solidFill>
              </a:rPr>
              <a:t>Modelli dinamici “con rappresentazione ingresso-uscita”</a:t>
            </a:r>
          </a:p>
          <a:p>
            <a:pPr marL="976313" lvl="2" indent="-228600" eaLnBrk="0" hangingPunct="0">
              <a:spcBef>
                <a:spcPct val="20000"/>
              </a:spcBef>
              <a:spcAft>
                <a:spcPts val="600"/>
              </a:spcAft>
              <a:buFontTx/>
              <a:buChar char="•"/>
            </a:pPr>
            <a:r>
              <a:rPr lang="it-IT" sz="1800">
                <a:solidFill>
                  <a:schemeClr val="bg2"/>
                </a:solidFill>
              </a:rPr>
              <a:t>Modelli dinamici “con rappresentazione nello spazio di stato”</a:t>
            </a:r>
          </a:p>
          <a:p>
            <a:pPr marL="976313" lvl="2" indent="-228600" eaLnBrk="0" hangingPunct="0">
              <a:spcBef>
                <a:spcPct val="20000"/>
              </a:spcBef>
              <a:spcAft>
                <a:spcPts val="600"/>
              </a:spcAft>
              <a:buFontTx/>
              <a:buChar char="•"/>
            </a:pPr>
            <a:r>
              <a:rPr lang="it-IT" sz="1800">
                <a:solidFill>
                  <a:schemeClr val="bg2"/>
                </a:solidFill>
                <a:cs typeface="Times New Roman" charset="0"/>
              </a:rPr>
              <a:t>Modelli dinamici a scatola nera (</a:t>
            </a:r>
            <a:r>
              <a:rPr lang="it-IT" sz="1800" i="1">
                <a:solidFill>
                  <a:schemeClr val="bg2"/>
                </a:solidFill>
                <a:cs typeface="Times New Roman" charset="0"/>
              </a:rPr>
              <a:t>black box</a:t>
            </a:r>
            <a:r>
              <a:rPr lang="it-IT" sz="1800">
                <a:solidFill>
                  <a:schemeClr val="bg2"/>
                </a:solidFill>
                <a:cs typeface="Times New Roman" charset="0"/>
              </a:rPr>
              <a:t>)</a:t>
            </a:r>
          </a:p>
          <a:p>
            <a:pPr marL="449263" lvl="1" indent="-250825" eaLnBrk="0" hangingPunct="0">
              <a:spcBef>
                <a:spcPct val="20000"/>
              </a:spcBef>
              <a:spcAft>
                <a:spcPts val="600"/>
              </a:spcAft>
              <a:buSzPct val="50000"/>
              <a:buFont typeface="Wingdings" charset="0"/>
              <a:buChar char="]"/>
            </a:pPr>
            <a:r>
              <a:rPr lang="it-IT" sz="2000">
                <a:solidFill>
                  <a:schemeClr val="bg2"/>
                </a:solidFill>
              </a:rPr>
              <a:t>Serie temporali</a:t>
            </a:r>
          </a:p>
          <a:p>
            <a:pPr marL="449263" lvl="1" indent="-250825" eaLnBrk="0" hangingPunct="0">
              <a:spcBef>
                <a:spcPct val="20000"/>
              </a:spcBef>
              <a:spcAft>
                <a:spcPts val="600"/>
              </a:spcAft>
              <a:buSzPct val="50000"/>
              <a:buFont typeface="Wingdings" charset="0"/>
              <a:buChar char="]"/>
            </a:pPr>
            <a:r>
              <a:rPr lang="it-IT" sz="2000">
                <a:solidFill>
                  <a:schemeClr val="bg2"/>
                </a:solidFill>
              </a:rPr>
              <a:t>Modelli statistici</a:t>
            </a:r>
            <a:endParaRPr lang="en-GB" sz="2000">
              <a:solidFill>
                <a:schemeClr val="bg2"/>
              </a:solidFill>
            </a:endParaRPr>
          </a:p>
        </p:txBody>
      </p:sp>
      <p:sp>
        <p:nvSpPr>
          <p:cNvPr id="48131" name="Text Box 4"/>
          <p:cNvSpPr txBox="1">
            <a:spLocks noChangeArrowheads="1"/>
          </p:cNvSpPr>
          <p:nvPr/>
        </p:nvSpPr>
        <p:spPr bwMode="auto">
          <a:xfrm>
            <a:off x="685800" y="1133475"/>
            <a:ext cx="5616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spcAft>
                <a:spcPts val="600"/>
              </a:spcAft>
              <a:buFont typeface="Times New Roman" charset="0"/>
              <a:buNone/>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17413" name="Rectangle 5"/>
          <p:cNvSpPr>
            <a:spLocks noGrp="1" noChangeArrowheads="1"/>
          </p:cNvSpPr>
          <p:nvPr>
            <p:ph type="title" idx="4294967295"/>
          </p:nvPr>
        </p:nvSpPr>
        <p:spPr>
          <a:xfrm>
            <a:off x="514350" y="69850"/>
            <a:ext cx="5829300" cy="1016000"/>
          </a:xfrm>
        </p:spPr>
        <p:txBody>
          <a:bodyPr/>
          <a:lstStyle/>
          <a:p>
            <a:pPr eaLnBrk="1" hangingPunct="1">
              <a:defRPr/>
            </a:pPr>
            <a:r>
              <a:rPr lang="fi-FI" sz="3200" dirty="0"/>
              <a:t>Mathematical </a:t>
            </a:r>
            <a:r>
              <a:rPr lang="fi-FI" sz="3200" dirty="0" err="1"/>
              <a:t>Models</a:t>
            </a:r>
            <a:r>
              <a:rPr lang="fi-FI" sz="3200" dirty="0"/>
              <a:t/>
            </a:r>
            <a:br>
              <a:rPr lang="fi-FI" sz="3200" dirty="0"/>
            </a:br>
            <a:r>
              <a:rPr lang="fi-FI" sz="3200" dirty="0"/>
              <a:t>1st </a:t>
            </a:r>
            <a:r>
              <a:rPr lang="fi-FI" sz="3200" dirty="0" err="1"/>
              <a:t>classification</a:t>
            </a:r>
            <a:endParaRPr lang="it-IT" sz="3200" dirty="0">
              <a:solidFill>
                <a:srgbClr val="A50021"/>
              </a:solidFill>
            </a:endParaRPr>
          </a:p>
        </p:txBody>
      </p:sp>
      <p:sp>
        <p:nvSpPr>
          <p:cNvPr id="48133"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8429BF-0F82-7047-B6AC-7BFE07F048A1}" type="slidenum">
              <a:rPr lang="en-GB" sz="1400">
                <a:latin typeface="Times New Roman" charset="0"/>
              </a:rPr>
              <a:pPr/>
              <a:t>18</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7463" y="203200"/>
            <a:ext cx="6875463" cy="1117600"/>
          </a:xfrm>
        </p:spPr>
        <p:txBody>
          <a:bodyPr/>
          <a:lstStyle/>
          <a:p>
            <a:pPr eaLnBrk="1" hangingPunct="1">
              <a:defRPr/>
            </a:pPr>
            <a:r>
              <a:rPr lang="it-IT" altLang="it-IT" sz="3200" smtClean="0">
                <a:ea typeface="ＭＳ Ｐゴシック" pitchFamily="34" charset="-128"/>
              </a:rPr>
              <a:t>FUNDAMENTAL LAW</a:t>
            </a:r>
          </a:p>
        </p:txBody>
      </p:sp>
      <p:pic>
        <p:nvPicPr>
          <p:cNvPr id="50178" name="Picture 4" descr="flussi_ban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3641725"/>
            <a:ext cx="44926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5"/>
          <p:cNvSpPr>
            <a:spLocks noChangeArrowheads="1"/>
          </p:cNvSpPr>
          <p:nvPr/>
        </p:nvSpPr>
        <p:spPr bwMode="auto">
          <a:xfrm>
            <a:off x="549275" y="1331913"/>
            <a:ext cx="58578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spcBef>
                <a:spcPct val="50000"/>
              </a:spcBef>
              <a:spcAft>
                <a:spcPts val="600"/>
              </a:spcAft>
              <a:buFont typeface="Times New Roman" charset="0"/>
              <a:buNone/>
            </a:pPr>
            <a:r>
              <a:rPr lang="en-US">
                <a:solidFill>
                  <a:srgbClr val="A50021"/>
                </a:solidFill>
              </a:rPr>
              <a:t>GENERAL CONSERVATION PRINCIPLE</a:t>
            </a:r>
          </a:p>
          <a:p>
            <a:pPr algn="just">
              <a:spcBef>
                <a:spcPct val="50000"/>
              </a:spcBef>
              <a:spcAft>
                <a:spcPts val="600"/>
              </a:spcAft>
              <a:buFont typeface="Times New Roman" charset="0"/>
              <a:buNone/>
            </a:pPr>
            <a:r>
              <a:rPr lang="en-US">
                <a:solidFill>
                  <a:srgbClr val="A50021"/>
                </a:solidFill>
              </a:rPr>
              <a:t>[IN] – [OUT] + [GEN] = [ACC]</a:t>
            </a:r>
          </a:p>
          <a:p>
            <a:pPr algn="just">
              <a:spcBef>
                <a:spcPct val="50000"/>
              </a:spcBef>
              <a:spcAft>
                <a:spcPts val="600"/>
              </a:spcAft>
              <a:buFont typeface="Times New Roman" charset="0"/>
              <a:buNone/>
            </a:pPr>
            <a:r>
              <a:rPr lang="en-US" sz="1800"/>
              <a:t>NB: 	</a:t>
            </a:r>
            <a:r>
              <a:rPr lang="en-US" sz="1800" b="1"/>
              <a:t>GEN</a:t>
            </a:r>
            <a:r>
              <a:rPr lang="en-US" sz="1800"/>
              <a:t> </a:t>
            </a:r>
            <a:r>
              <a:rPr lang="en-US" sz="1800" b="1"/>
              <a:t>&gt; 0</a:t>
            </a:r>
            <a:r>
              <a:rPr lang="en-US" sz="1800"/>
              <a:t> </a:t>
            </a:r>
            <a:r>
              <a:rPr lang="en-US" sz="1800">
                <a:sym typeface="Wingdings" charset="0"/>
              </a:rPr>
              <a:t> formation</a:t>
            </a:r>
          </a:p>
          <a:p>
            <a:pPr algn="just">
              <a:spcBef>
                <a:spcPct val="50000"/>
              </a:spcBef>
              <a:spcAft>
                <a:spcPts val="600"/>
              </a:spcAft>
              <a:buFont typeface="Times New Roman" charset="0"/>
              <a:buNone/>
            </a:pPr>
            <a:r>
              <a:rPr lang="en-US" sz="1800"/>
              <a:t>	</a:t>
            </a:r>
            <a:r>
              <a:rPr lang="en-US" sz="1800" b="1"/>
              <a:t>GEN</a:t>
            </a:r>
            <a:r>
              <a:rPr lang="en-US" sz="1800"/>
              <a:t> </a:t>
            </a:r>
            <a:r>
              <a:rPr lang="en-US" sz="1800" b="1"/>
              <a:t>&lt; 0</a:t>
            </a:r>
            <a:r>
              <a:rPr lang="en-US" sz="1800"/>
              <a:t> </a:t>
            </a:r>
            <a:r>
              <a:rPr lang="en-US" sz="1800">
                <a:sym typeface="Wingdings" charset="0"/>
              </a:rPr>
              <a:t> disappearance</a:t>
            </a:r>
          </a:p>
        </p:txBody>
      </p:sp>
      <p:sp>
        <p:nvSpPr>
          <p:cNvPr id="50180" name="Segnaposto numero diapositiva 8"/>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7BE941-6190-1F4D-A419-C5895A7A7802}" type="slidenum">
              <a:rPr lang="en-GB" sz="1400">
                <a:latin typeface="Times New Roman" charset="0"/>
              </a:rPr>
              <a:pPr/>
              <a:t>19</a:t>
            </a:fld>
            <a:endParaRPr lang="en-GB" sz="1400">
              <a:latin typeface="Times New Roman" charset="0"/>
            </a:endParaRPr>
          </a:p>
        </p:txBody>
      </p:sp>
      <p:sp>
        <p:nvSpPr>
          <p:cNvPr id="50181" name="Rettangolo 1"/>
          <p:cNvSpPr>
            <a:spLocks noChangeArrowheads="1"/>
          </p:cNvSpPr>
          <p:nvPr/>
        </p:nvSpPr>
        <p:spPr bwMode="auto">
          <a:xfrm>
            <a:off x="620713" y="5237163"/>
            <a:ext cx="56165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ts val="600"/>
              </a:spcAft>
              <a:buFont typeface="Times New Roman" charset="0"/>
              <a:buNone/>
            </a:pPr>
            <a:r>
              <a:rPr lang="it-IT" sz="1800">
                <a:solidFill>
                  <a:srgbClr val="A50021"/>
                </a:solidFill>
              </a:rPr>
              <a:t>	</a:t>
            </a:r>
            <a:r>
              <a:rPr lang="it-IT">
                <a:solidFill>
                  <a:srgbClr val="A50021"/>
                </a:solidFill>
              </a:rPr>
              <a:t>SIMPLER CASES</a:t>
            </a:r>
          </a:p>
          <a:p>
            <a:pPr eaLnBrk="0" hangingPunct="0">
              <a:spcBef>
                <a:spcPts val="600"/>
              </a:spcBef>
              <a:spcAft>
                <a:spcPts val="600"/>
              </a:spcAft>
              <a:buFont typeface="Times New Roman" charset="0"/>
              <a:buNone/>
            </a:pPr>
            <a:r>
              <a:rPr lang="en-US" sz="1800" b="1"/>
              <a:t>For a chemical element:</a:t>
            </a:r>
            <a:endParaRPr lang="it-IT" sz="1800" b="1"/>
          </a:p>
          <a:p>
            <a:pPr algn="ctr" eaLnBrk="0" hangingPunct="0">
              <a:spcBef>
                <a:spcPts val="600"/>
              </a:spcBef>
              <a:spcAft>
                <a:spcPts val="600"/>
              </a:spcAft>
              <a:buFont typeface="Times New Roman" charset="0"/>
              <a:buNone/>
            </a:pPr>
            <a:r>
              <a:rPr lang="en-US" sz="1800"/>
              <a:t>IN - OUT = ACC</a:t>
            </a:r>
            <a:endParaRPr lang="it-IT" sz="1800"/>
          </a:p>
          <a:p>
            <a:pPr eaLnBrk="0" hangingPunct="0">
              <a:spcBef>
                <a:spcPts val="600"/>
              </a:spcBef>
              <a:spcAft>
                <a:spcPts val="600"/>
              </a:spcAft>
              <a:buFont typeface="Times New Roman" charset="0"/>
              <a:buNone/>
            </a:pPr>
            <a:r>
              <a:rPr lang="en-US" sz="1800" b="1"/>
              <a:t>At steady-state:</a:t>
            </a:r>
            <a:endParaRPr lang="it-IT" sz="1800" b="1"/>
          </a:p>
          <a:p>
            <a:pPr algn="ctr" eaLnBrk="0" hangingPunct="0">
              <a:spcBef>
                <a:spcPts val="600"/>
              </a:spcBef>
              <a:spcAft>
                <a:spcPts val="600"/>
              </a:spcAft>
              <a:buFont typeface="Times New Roman" charset="0"/>
              <a:buNone/>
            </a:pPr>
            <a:r>
              <a:rPr lang="en-US" sz="1800"/>
              <a:t>IN - OUT + GEN = 0</a:t>
            </a:r>
            <a:endParaRPr lang="it-IT" sz="1800"/>
          </a:p>
          <a:p>
            <a:pPr eaLnBrk="0" hangingPunct="0">
              <a:spcBef>
                <a:spcPts val="600"/>
              </a:spcBef>
              <a:spcAft>
                <a:spcPts val="600"/>
              </a:spcAft>
              <a:buFont typeface="Times New Roman" charset="0"/>
              <a:buNone/>
            </a:pPr>
            <a:r>
              <a:rPr lang="en-US" sz="1800" b="1"/>
              <a:t>At steady-state and without chemical/biochemical reactions:</a:t>
            </a:r>
            <a:endParaRPr lang="it-IT" sz="1800" b="1"/>
          </a:p>
          <a:p>
            <a:pPr algn="ctr" eaLnBrk="0" hangingPunct="0">
              <a:spcBef>
                <a:spcPts val="600"/>
              </a:spcBef>
              <a:spcAft>
                <a:spcPts val="600"/>
              </a:spcAft>
              <a:buFont typeface="Times New Roman" charset="0"/>
              <a:buNone/>
            </a:pPr>
            <a:r>
              <a:rPr lang="en-US" sz="1800"/>
              <a:t>IN - OUT = 0</a:t>
            </a:r>
            <a:endParaRPr lang="it-IT"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280988"/>
            <a:ext cx="5829300" cy="1055687"/>
          </a:xfrm>
        </p:spPr>
        <p:txBody>
          <a:bodyPr/>
          <a:lstStyle/>
          <a:p>
            <a:pPr eaLnBrk="1" hangingPunct="1">
              <a:defRPr/>
            </a:pPr>
            <a:r>
              <a:rPr lang="it-IT" dirty="0" smtClean="0"/>
              <a:t>TYPES OF MODELS</a:t>
            </a:r>
            <a:endParaRPr lang="it-IT" dirty="0"/>
          </a:p>
        </p:txBody>
      </p:sp>
      <p:sp>
        <p:nvSpPr>
          <p:cNvPr id="18434" name="Text Box 3"/>
          <p:cNvSpPr txBox="1">
            <a:spLocks noChangeArrowheads="1"/>
          </p:cNvSpPr>
          <p:nvPr/>
        </p:nvSpPr>
        <p:spPr bwMode="auto">
          <a:xfrm>
            <a:off x="341313" y="1331913"/>
            <a:ext cx="6327775"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50000"/>
              </a:spcBef>
              <a:spcAft>
                <a:spcPts val="600"/>
              </a:spcAft>
              <a:buFont typeface="Times New Roman" charset="0"/>
              <a:buNone/>
            </a:pPr>
            <a:r>
              <a:rPr lang="it-IT">
                <a:solidFill>
                  <a:srgbClr val="006600"/>
                </a:solidFill>
                <a:latin typeface="Times New Roman" charset="0"/>
                <a:cs typeface="Times New Roman" charset="0"/>
              </a:rPr>
              <a:t>Models </a:t>
            </a:r>
            <a:r>
              <a:rPr lang="it-IT">
                <a:latin typeface="Times New Roman" charset="0"/>
                <a:cs typeface="Times New Roman" charset="0"/>
              </a:rPr>
              <a:t>are used not only in the </a:t>
            </a:r>
            <a:r>
              <a:rPr lang="it-IT">
                <a:solidFill>
                  <a:srgbClr val="006600"/>
                </a:solidFill>
                <a:latin typeface="Times New Roman" charset="0"/>
                <a:cs typeface="Times New Roman" charset="0"/>
              </a:rPr>
              <a:t>natural sciences </a:t>
            </a:r>
            <a:r>
              <a:rPr lang="it-IT">
                <a:latin typeface="Times New Roman" charset="0"/>
                <a:cs typeface="Times New Roman" charset="0"/>
              </a:rPr>
              <a:t>(such as physics, biology, life sciences, earth science, meteorology) and </a:t>
            </a:r>
            <a:r>
              <a:rPr lang="it-IT">
                <a:solidFill>
                  <a:srgbClr val="006600"/>
                </a:solidFill>
                <a:latin typeface="Times New Roman" charset="0"/>
                <a:cs typeface="Times New Roman" charset="0"/>
              </a:rPr>
              <a:t>engineering-architecture disciplines</a:t>
            </a:r>
            <a:r>
              <a:rPr lang="it-IT">
                <a:latin typeface="Times New Roman" charset="0"/>
                <a:cs typeface="Times New Roman" charset="0"/>
              </a:rPr>
              <a:t>, but also in the </a:t>
            </a:r>
            <a:r>
              <a:rPr lang="it-IT">
                <a:solidFill>
                  <a:srgbClr val="006600"/>
                </a:solidFill>
                <a:latin typeface="Times New Roman" charset="0"/>
                <a:cs typeface="Times New Roman" charset="0"/>
              </a:rPr>
              <a:t>social sciences </a:t>
            </a:r>
            <a:r>
              <a:rPr lang="it-IT">
                <a:latin typeface="Times New Roman" charset="0"/>
                <a:cs typeface="Times New Roman" charset="0"/>
              </a:rPr>
              <a:t>(such</a:t>
            </a:r>
            <a:r>
              <a:rPr lang="it-IT" b="1">
                <a:latin typeface="Times New Roman" charset="0"/>
                <a:cs typeface="Times New Roman" charset="0"/>
              </a:rPr>
              <a:t> </a:t>
            </a:r>
            <a:r>
              <a:rPr lang="it-IT">
                <a:latin typeface="Times New Roman" charset="0"/>
                <a:cs typeface="Times New Roman" charset="0"/>
              </a:rPr>
              <a:t>as economics, psychology, sociology and political science).</a:t>
            </a:r>
          </a:p>
          <a:p>
            <a:pPr algn="just">
              <a:spcBef>
                <a:spcPct val="50000"/>
              </a:spcBef>
              <a:spcAft>
                <a:spcPts val="600"/>
              </a:spcAft>
              <a:buFont typeface="Times New Roman" charset="0"/>
              <a:buNone/>
            </a:pPr>
            <a:r>
              <a:rPr lang="it-IT">
                <a:latin typeface="Times New Roman" charset="0"/>
                <a:cs typeface="Times New Roman" charset="0"/>
              </a:rPr>
              <a:t>Here is a list:</a:t>
            </a:r>
          </a:p>
          <a:p>
            <a:pPr>
              <a:spcBef>
                <a:spcPct val="50000"/>
              </a:spcBef>
              <a:spcAft>
                <a:spcPts val="600"/>
              </a:spcAft>
              <a:buFont typeface="Times New Roman" charset="0"/>
              <a:buNone/>
            </a:pPr>
            <a:r>
              <a:rPr lang="it-IT" b="1">
                <a:latin typeface="Symbol" charset="0"/>
                <a:cs typeface="Times New Roman" charset="0"/>
              </a:rPr>
              <a:t>·</a:t>
            </a:r>
            <a:r>
              <a:rPr lang="it-IT" b="1">
                <a:latin typeface="Times New Roman" charset="0"/>
                <a:cs typeface="Times New Roman" charset="0"/>
              </a:rPr>
              <a:t>  </a:t>
            </a:r>
            <a:r>
              <a:rPr lang="it-IT" b="1">
                <a:solidFill>
                  <a:srgbClr val="800000"/>
                </a:solidFill>
                <a:latin typeface="Times New Roman" charset="0"/>
                <a:cs typeface="Times New Roman" charset="0"/>
              </a:rPr>
              <a:t>Physical Models</a:t>
            </a:r>
            <a:endParaRPr lang="it-IT">
              <a:solidFill>
                <a:srgbClr val="800000"/>
              </a:solidFill>
              <a:latin typeface="Times New Roman" charset="0"/>
              <a:cs typeface="Times New Roman" charset="0"/>
            </a:endParaRPr>
          </a:p>
          <a:p>
            <a:pPr>
              <a:spcBef>
                <a:spcPct val="50000"/>
              </a:spcBef>
              <a:spcAft>
                <a:spcPts val="600"/>
              </a:spcAft>
              <a:buFont typeface="Times New Roman" charset="0"/>
              <a:buNone/>
            </a:pPr>
            <a:r>
              <a:rPr lang="it-IT">
                <a:latin typeface="Symbol" charset="0"/>
                <a:cs typeface="Times New Roman" charset="0"/>
              </a:rPr>
              <a:t>·</a:t>
            </a:r>
            <a:r>
              <a:rPr lang="it-IT">
                <a:latin typeface="Times New Roman" charset="0"/>
                <a:cs typeface="Times New Roman" charset="0"/>
              </a:rPr>
              <a:t>  </a:t>
            </a:r>
            <a:r>
              <a:rPr lang="it-IT" b="1">
                <a:solidFill>
                  <a:srgbClr val="800000"/>
                </a:solidFill>
                <a:latin typeface="Times New Roman" charset="0"/>
                <a:cs typeface="Times New Roman" charset="0"/>
              </a:rPr>
              <a:t>Analogic Models</a:t>
            </a:r>
            <a:endParaRPr lang="it-IT">
              <a:latin typeface="Times New Roman" charset="0"/>
              <a:cs typeface="Times New Roman" charset="0"/>
            </a:endParaRPr>
          </a:p>
          <a:p>
            <a:pPr>
              <a:spcBef>
                <a:spcPct val="50000"/>
              </a:spcBef>
              <a:spcAft>
                <a:spcPts val="600"/>
              </a:spcAft>
              <a:buFont typeface="Times New Roman" charset="0"/>
              <a:buNone/>
            </a:pPr>
            <a:r>
              <a:rPr lang="it-IT">
                <a:latin typeface="Symbol" charset="0"/>
                <a:cs typeface="Times New Roman" charset="0"/>
              </a:rPr>
              <a:t>·</a:t>
            </a:r>
            <a:r>
              <a:rPr lang="it-IT">
                <a:latin typeface="Times New Roman" charset="0"/>
                <a:cs typeface="Times New Roman" charset="0"/>
              </a:rPr>
              <a:t>  </a:t>
            </a:r>
            <a:r>
              <a:rPr lang="it-IT" b="1">
                <a:solidFill>
                  <a:srgbClr val="800000"/>
                </a:solidFill>
                <a:latin typeface="Times New Roman" charset="0"/>
                <a:cs typeface="Times New Roman" charset="0"/>
              </a:rPr>
              <a:t>Provisional Theories</a:t>
            </a:r>
            <a:r>
              <a:rPr lang="it-IT">
                <a:latin typeface="Times New Roman" charset="0"/>
                <a:cs typeface="Times New Roman" charset="0"/>
              </a:rPr>
              <a:t> </a:t>
            </a:r>
            <a:br>
              <a:rPr lang="it-IT">
                <a:latin typeface="Times New Roman" charset="0"/>
                <a:cs typeface="Times New Roman" charset="0"/>
              </a:rPr>
            </a:br>
            <a:r>
              <a:rPr lang="it-IT">
                <a:latin typeface="Times New Roman" charset="0"/>
                <a:cs typeface="Times New Roman" charset="0"/>
              </a:rPr>
              <a:t>	(e.g., molecular and atomic models)</a:t>
            </a:r>
          </a:p>
          <a:p>
            <a:pPr>
              <a:spcBef>
                <a:spcPct val="50000"/>
              </a:spcBef>
              <a:spcAft>
                <a:spcPts val="600"/>
              </a:spcAft>
              <a:buFont typeface="Times New Roman" charset="0"/>
              <a:buNone/>
            </a:pPr>
            <a:r>
              <a:rPr lang="it-IT">
                <a:latin typeface="Symbol" charset="0"/>
                <a:cs typeface="Times New Roman" charset="0"/>
              </a:rPr>
              <a:t>·</a:t>
            </a:r>
            <a:r>
              <a:rPr lang="it-IT">
                <a:latin typeface="Times New Roman" charset="0"/>
                <a:cs typeface="Times New Roman" charset="0"/>
              </a:rPr>
              <a:t>  </a:t>
            </a:r>
            <a:r>
              <a:rPr lang="it-IT" b="1">
                <a:solidFill>
                  <a:srgbClr val="800000"/>
                </a:solidFill>
                <a:latin typeface="Times New Roman" charset="0"/>
                <a:cs typeface="Times New Roman" charset="0"/>
              </a:rPr>
              <a:t>Maps and Drawings</a:t>
            </a:r>
            <a:r>
              <a:rPr lang="it-IT">
                <a:latin typeface="Times New Roman" charset="0"/>
                <a:cs typeface="Times New Roman" charset="0"/>
              </a:rPr>
              <a:t> </a:t>
            </a:r>
            <a:br>
              <a:rPr lang="it-IT">
                <a:latin typeface="Times New Roman" charset="0"/>
                <a:cs typeface="Times New Roman" charset="0"/>
              </a:rPr>
            </a:br>
            <a:r>
              <a:rPr lang="it-IT">
                <a:latin typeface="Times New Roman" charset="0"/>
                <a:cs typeface="Times New Roman" charset="0"/>
              </a:rPr>
              <a:t>	(e.g., PI&amp;D, geographycal maps, etc.)</a:t>
            </a:r>
            <a:endParaRPr lang="it-IT" b="1">
              <a:latin typeface="Times New Roman" charset="0"/>
              <a:cs typeface="Times New Roman" charset="0"/>
            </a:endParaRPr>
          </a:p>
          <a:p>
            <a:pPr>
              <a:spcBef>
                <a:spcPct val="50000"/>
              </a:spcBef>
              <a:spcAft>
                <a:spcPts val="600"/>
              </a:spcAft>
              <a:buFont typeface="Times New Roman" charset="0"/>
              <a:buNone/>
            </a:pPr>
            <a:r>
              <a:rPr lang="it-IT">
                <a:latin typeface="Symbol" charset="0"/>
                <a:cs typeface="Times New Roman" charset="0"/>
              </a:rPr>
              <a:t>·</a:t>
            </a:r>
            <a:r>
              <a:rPr lang="it-IT">
                <a:latin typeface="Times New Roman" charset="0"/>
                <a:cs typeface="Times New Roman" charset="0"/>
              </a:rPr>
              <a:t>  </a:t>
            </a:r>
            <a:r>
              <a:rPr lang="it-IT" b="1">
                <a:solidFill>
                  <a:srgbClr val="800000"/>
                </a:solidFill>
                <a:latin typeface="Times New Roman" charset="0"/>
                <a:cs typeface="Times New Roman" charset="0"/>
              </a:rPr>
              <a:t>Mathematical and symbolic models</a:t>
            </a:r>
            <a:endParaRPr lang="en-GB" b="1">
              <a:solidFill>
                <a:srgbClr val="800000"/>
              </a:solidFill>
              <a:latin typeface="Times New Roman" charset="0"/>
              <a:cs typeface="Times New Roman" charset="0"/>
            </a:endParaRPr>
          </a:p>
        </p:txBody>
      </p:sp>
      <p:sp>
        <p:nvSpPr>
          <p:cNvPr id="18435" name="CasellaDiTesto 6"/>
          <p:cNvSpPr txBox="1">
            <a:spLocks noChangeArrowheads="1"/>
          </p:cNvSpPr>
          <p:nvPr/>
        </p:nvSpPr>
        <p:spPr bwMode="auto">
          <a:xfrm>
            <a:off x="188913" y="8102600"/>
            <a:ext cx="6456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ts val="600"/>
              </a:spcBef>
              <a:spcAft>
                <a:spcPts val="600"/>
              </a:spcAft>
              <a:buFont typeface="Times New Roman" charset="0"/>
              <a:buNone/>
            </a:pPr>
            <a:r>
              <a:rPr lang="en-GB" sz="2000">
                <a:sym typeface="Wingdings" charset="0"/>
              </a:rPr>
              <a:t>  </a:t>
            </a:r>
            <a:r>
              <a:rPr lang="en-GB" sz="1800">
                <a:latin typeface="Times New Roman" charset="0"/>
                <a:cs typeface="Times New Roman" charset="0"/>
                <a:sym typeface="Wingdings" charset="0"/>
              </a:rPr>
              <a:t>§ 1.4</a:t>
            </a:r>
            <a:r>
              <a:rPr lang="en-GB" sz="1600">
                <a:latin typeface="Times New Roman" charset="0"/>
                <a:cs typeface="Times New Roman" charset="0"/>
                <a:sym typeface="Wingdings" charset="0"/>
              </a:rPr>
              <a:t> in </a:t>
            </a:r>
            <a:r>
              <a:rPr lang="en-GB" sz="1600">
                <a:latin typeface="Times New Roman" charset="0"/>
                <a:cs typeface="Times New Roman" charset="0"/>
              </a:rPr>
              <a:t>Himmelblau D.M. e Bischoff K.B., </a:t>
            </a:r>
            <a:r>
              <a:rPr lang="ja-JP" altLang="en-GB" sz="1600">
                <a:latin typeface="Times New Roman" charset="0"/>
                <a:cs typeface="Times New Roman" charset="0"/>
              </a:rPr>
              <a:t>“</a:t>
            </a:r>
            <a:r>
              <a:rPr lang="en-GB" altLang="ja-JP" sz="1600">
                <a:latin typeface="Times New Roman" charset="0"/>
                <a:cs typeface="Times New Roman" charset="0"/>
              </a:rPr>
              <a:t>Process Analysis and Simulation</a:t>
            </a:r>
            <a:r>
              <a:rPr lang="ja-JP" altLang="en-GB" sz="1600">
                <a:latin typeface="Times New Roman" charset="0"/>
                <a:cs typeface="Times New Roman" charset="0"/>
              </a:rPr>
              <a:t>”</a:t>
            </a:r>
            <a:r>
              <a:rPr lang="en-GB" altLang="ja-JP" sz="1600">
                <a:latin typeface="Times New Roman" charset="0"/>
                <a:cs typeface="Times New Roman" charset="0"/>
              </a:rPr>
              <a:t>, Wiley &amp; Sons Inc., 1967</a:t>
            </a:r>
            <a:endParaRPr lang="en-US" sz="1600">
              <a:latin typeface="Times New Roman" charset="0"/>
              <a:cs typeface="Times New Roman" charset="0"/>
            </a:endParaRPr>
          </a:p>
        </p:txBody>
      </p:sp>
      <p:sp>
        <p:nvSpPr>
          <p:cNvPr id="18436" name="Segnaposto numero diapositiva 5"/>
          <p:cNvSpPr>
            <a:spLocks noGrp="1"/>
          </p:cNvSpPr>
          <p:nvPr>
            <p:ph type="sldNum" sz="quarter" idx="12"/>
          </p:nvPr>
        </p:nvSpPr>
        <p:spPr bwMode="auto">
          <a:xfrm>
            <a:off x="5168900" y="8674100"/>
            <a:ext cx="1600200" cy="42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69B963-55D7-EA4C-920F-3AE9AD87AC31}" type="slidenum">
              <a:rPr lang="en-GB" sz="1400">
                <a:latin typeface="Times New Roman" charset="0"/>
              </a:rPr>
              <a:pPr/>
              <a:t>2</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03200"/>
            <a:ext cx="6858000" cy="1311275"/>
          </a:xfrm>
        </p:spPr>
        <p:txBody>
          <a:bodyPr/>
          <a:lstStyle/>
          <a:p>
            <a:pPr eaLnBrk="1" hangingPunct="1">
              <a:defRPr/>
            </a:pPr>
            <a:r>
              <a:rPr lang="it-IT" sz="3200"/>
              <a:t>First principles models</a:t>
            </a:r>
            <a:r>
              <a:rPr lang="it-IT" altLang="ja-JP" sz="3200"/>
              <a:t> </a:t>
            </a:r>
            <a:br>
              <a:rPr lang="it-IT" altLang="ja-JP" sz="3200"/>
            </a:br>
            <a:r>
              <a:rPr lang="it-IT" altLang="ja-JP" sz="3200"/>
              <a:t>(</a:t>
            </a:r>
            <a:r>
              <a:rPr lang="it-IT" altLang="ja-JP"/>
              <a:t>including </a:t>
            </a:r>
            <a:r>
              <a:rPr lang="it-IT" altLang="ja-JP">
                <a:solidFill>
                  <a:srgbClr val="A50021"/>
                </a:solidFill>
              </a:rPr>
              <a:t>population balance </a:t>
            </a:r>
            <a:r>
              <a:rPr lang="it-IT"/>
              <a:t>models</a:t>
            </a:r>
            <a:r>
              <a:rPr lang="it-IT" sz="3200"/>
              <a:t>)</a:t>
            </a:r>
          </a:p>
        </p:txBody>
      </p:sp>
      <p:sp>
        <p:nvSpPr>
          <p:cNvPr id="52226" name="Text Box 3"/>
          <p:cNvSpPr txBox="1">
            <a:spLocks noChangeArrowheads="1"/>
          </p:cNvSpPr>
          <p:nvPr/>
        </p:nvSpPr>
        <p:spPr bwMode="auto">
          <a:xfrm>
            <a:off x="457200" y="1781175"/>
            <a:ext cx="59436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50000"/>
              </a:spcBef>
              <a:spcAft>
                <a:spcPts val="600"/>
              </a:spcAft>
              <a:buFont typeface="Times New Roman" charset="0"/>
              <a:buNone/>
            </a:pPr>
            <a:r>
              <a:rPr lang="en-US">
                <a:latin typeface="Times New Roman" charset="0"/>
              </a:rPr>
              <a:t>NB:</a:t>
            </a:r>
          </a:p>
          <a:p>
            <a:pPr algn="just">
              <a:spcBef>
                <a:spcPct val="50000"/>
              </a:spcBef>
              <a:spcAft>
                <a:spcPts val="600"/>
              </a:spcAft>
              <a:buFont typeface="Times New Roman" charset="0"/>
              <a:buNone/>
            </a:pPr>
            <a:r>
              <a:rPr lang="en-US">
                <a:latin typeface="Times New Roman" charset="0"/>
              </a:rPr>
              <a:t>The description of such a </a:t>
            </a:r>
            <a:r>
              <a:rPr lang="en-US" b="1">
                <a:solidFill>
                  <a:srgbClr val="006600"/>
                </a:solidFill>
                <a:latin typeface="Times New Roman" charset="0"/>
              </a:rPr>
              <a:t>system</a:t>
            </a:r>
            <a:r>
              <a:rPr lang="en-US">
                <a:latin typeface="Times New Roman" charset="0"/>
              </a:rPr>
              <a:t> and the development of such a </a:t>
            </a:r>
            <a:r>
              <a:rPr lang="en-US" b="1">
                <a:solidFill>
                  <a:srgbClr val="006600"/>
                </a:solidFill>
                <a:latin typeface="Times New Roman" charset="0"/>
              </a:rPr>
              <a:t>model</a:t>
            </a:r>
            <a:r>
              <a:rPr lang="en-US">
                <a:latin typeface="Times New Roman" charset="0"/>
              </a:rPr>
              <a:t> require the concept of</a:t>
            </a:r>
            <a:r>
              <a:rPr lang="en-US">
                <a:solidFill>
                  <a:schemeClr val="tx2"/>
                </a:solidFill>
                <a:latin typeface="Times New Roman" charset="0"/>
              </a:rPr>
              <a:t>: </a:t>
            </a:r>
          </a:p>
          <a:p>
            <a:pPr algn="just">
              <a:spcBef>
                <a:spcPct val="50000"/>
              </a:spcBef>
              <a:spcAft>
                <a:spcPts val="600"/>
              </a:spcAft>
              <a:buFontTx/>
              <a:buChar char="•"/>
            </a:pPr>
            <a:r>
              <a:rPr lang="en-US" sz="3600" b="1">
                <a:solidFill>
                  <a:srgbClr val="006600"/>
                </a:solidFill>
                <a:latin typeface="Times New Roman" charset="0"/>
              </a:rPr>
              <a:t>  </a:t>
            </a:r>
            <a:r>
              <a:rPr lang="en-US" sz="3200" b="1">
                <a:solidFill>
                  <a:srgbClr val="006600"/>
                </a:solidFill>
                <a:latin typeface="Times New Roman" charset="0"/>
              </a:rPr>
              <a:t>control volume</a:t>
            </a:r>
          </a:p>
          <a:p>
            <a:pPr algn="just">
              <a:spcBef>
                <a:spcPct val="50000"/>
              </a:spcBef>
              <a:spcAft>
                <a:spcPts val="600"/>
              </a:spcAft>
              <a:buFont typeface="Times New Roman" charset="0"/>
              <a:buNone/>
            </a:pPr>
            <a:r>
              <a:rPr lang="en-US">
                <a:latin typeface="Times New Roman" charset="0"/>
              </a:rPr>
              <a:t>or</a:t>
            </a:r>
          </a:p>
          <a:p>
            <a:pPr algn="just">
              <a:spcBef>
                <a:spcPct val="50000"/>
              </a:spcBef>
              <a:spcAft>
                <a:spcPts val="600"/>
              </a:spcAft>
              <a:buFontTx/>
              <a:buChar char="•"/>
            </a:pPr>
            <a:r>
              <a:rPr lang="en-US" sz="3600" b="1">
                <a:solidFill>
                  <a:srgbClr val="006600"/>
                </a:solidFill>
                <a:latin typeface="Times New Roman" charset="0"/>
              </a:rPr>
              <a:t>  </a:t>
            </a:r>
            <a:r>
              <a:rPr lang="en-US" sz="3200" b="1">
                <a:solidFill>
                  <a:srgbClr val="006600"/>
                </a:solidFill>
                <a:latin typeface="Times New Roman" charset="0"/>
              </a:rPr>
              <a:t>system boundary</a:t>
            </a:r>
          </a:p>
        </p:txBody>
      </p:sp>
      <p:sp>
        <p:nvSpPr>
          <p:cNvPr id="52227" name="AutoShape 4"/>
          <p:cNvSpPr>
            <a:spLocks noChangeArrowheads="1"/>
          </p:cNvSpPr>
          <p:nvPr/>
        </p:nvSpPr>
        <p:spPr bwMode="auto">
          <a:xfrm>
            <a:off x="1736725" y="6372225"/>
            <a:ext cx="3382963" cy="2060575"/>
          </a:xfrm>
          <a:prstGeom prst="cube">
            <a:avLst>
              <a:gd name="adj" fmla="val 30440"/>
            </a:avLst>
          </a:prstGeom>
          <a:solidFill>
            <a:schemeClr val="accent1"/>
          </a:solidFill>
          <a:ln w="9525">
            <a:solidFill>
              <a:schemeClr val="tx1"/>
            </a:solidFill>
            <a:miter lim="800000"/>
            <a:headEnd/>
            <a:tailEnd/>
          </a:ln>
        </p:spPr>
        <p:txBody>
          <a:bodyPr wrap="none" anchor="ctr"/>
          <a:lstStyle/>
          <a:p>
            <a:pPr algn="ctr" eaLnBrk="0" hangingPunct="0">
              <a:spcBef>
                <a:spcPts val="600"/>
              </a:spcBef>
              <a:spcAft>
                <a:spcPts val="600"/>
              </a:spcAft>
              <a:buFont typeface="Times New Roman" charset="0"/>
              <a:buNone/>
            </a:pPr>
            <a:endParaRPr lang="en-US"/>
          </a:p>
        </p:txBody>
      </p:sp>
      <p:sp>
        <p:nvSpPr>
          <p:cNvPr id="52228" name="Segnaposto numero diapositiva 6"/>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AAE0FA-5E0F-3043-84F9-87AC395B7E98}" type="slidenum">
              <a:rPr lang="en-GB" sz="1400">
                <a:latin typeface="Times New Roman" charset="0"/>
              </a:rPr>
              <a:pPr/>
              <a:t>20</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106363" y="2051050"/>
            <a:ext cx="6480175"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eaLnBrk="0" hangingPunct="0">
              <a:buSzPct val="50000"/>
              <a:buFont typeface="Wingdings" charset="0"/>
              <a:buChar char="]"/>
            </a:pPr>
            <a:r>
              <a:rPr lang="it-IT" sz="2800"/>
              <a:t>“</a:t>
            </a:r>
            <a:r>
              <a:rPr lang="en-US" altLang="ja-JP" sz="2800" i="1">
                <a:solidFill>
                  <a:srgbClr val="006600"/>
                </a:solidFill>
              </a:rPr>
              <a:t>First principles Models</a:t>
            </a:r>
            <a:r>
              <a:rPr lang="it-IT" sz="2800">
                <a:solidFill>
                  <a:srgbClr val="006600"/>
                </a:solidFill>
              </a:rPr>
              <a:t>”</a:t>
            </a:r>
            <a:endParaRPr lang="it-IT" altLang="ja-JP" sz="2800">
              <a:solidFill>
                <a:srgbClr val="006600"/>
              </a:solidFill>
            </a:endParaRPr>
          </a:p>
          <a:p>
            <a:pPr marL="976313" lvl="2" indent="-228600" eaLnBrk="0" hangingPunct="0">
              <a:buFont typeface="Wingdings" charset="0"/>
              <a:buChar char="F"/>
            </a:pPr>
            <a:r>
              <a:rPr lang="it-IT">
                <a:solidFill>
                  <a:srgbClr val="006600"/>
                </a:solidFill>
              </a:rPr>
              <a:t> </a:t>
            </a:r>
            <a:r>
              <a:rPr lang="it-IT" sz="2600">
                <a:solidFill>
                  <a:srgbClr val="006600"/>
                </a:solidFill>
              </a:rPr>
              <a:t>Basic models</a:t>
            </a:r>
          </a:p>
          <a:p>
            <a:pPr marL="976313" lvl="2" indent="-228600" eaLnBrk="0" hangingPunct="0">
              <a:buFont typeface="Wingdings" charset="0"/>
              <a:buChar char="F"/>
            </a:pPr>
            <a:r>
              <a:rPr lang="it-IT" sz="2600">
                <a:solidFill>
                  <a:srgbClr val="7F7F7F"/>
                </a:solidFill>
              </a:rPr>
              <a:t> Models involving </a:t>
            </a:r>
            <a:r>
              <a:rPr lang="it-IT" altLang="ja-JP" sz="2600">
                <a:solidFill>
                  <a:srgbClr val="7F7F7F"/>
                </a:solidFill>
              </a:rPr>
              <a:t>transport phenomena</a:t>
            </a:r>
          </a:p>
          <a:p>
            <a:pPr marL="976313" lvl="2" indent="-228600" eaLnBrk="0" hangingPunct="0">
              <a:buFont typeface="Wingdings" charset="0"/>
              <a:buChar char="F"/>
            </a:pPr>
            <a:r>
              <a:rPr lang="it-IT" altLang="ja-JP" sz="2600">
                <a:solidFill>
                  <a:srgbClr val="7F7F7F"/>
                </a:solidFill>
              </a:rPr>
              <a:t> </a:t>
            </a:r>
            <a:r>
              <a:rPr lang="it-IT" sz="2600">
                <a:solidFill>
                  <a:srgbClr val="7F7F7F"/>
                </a:solidFill>
              </a:rPr>
              <a:t>Models based on the “</a:t>
            </a:r>
            <a:r>
              <a:rPr lang="it-IT" altLang="ja-JP" sz="2600">
                <a:solidFill>
                  <a:srgbClr val="7F7F7F"/>
                </a:solidFill>
              </a:rPr>
              <a:t>population balance approach</a:t>
            </a:r>
            <a:r>
              <a:rPr lang="it-IT" sz="2600">
                <a:solidFill>
                  <a:srgbClr val="7F7F7F"/>
                </a:solidFill>
              </a:rPr>
              <a:t>”</a:t>
            </a:r>
            <a:endParaRPr lang="it-IT" altLang="ja-JP" sz="2600">
              <a:solidFill>
                <a:srgbClr val="7F7F7F"/>
              </a:solidFill>
            </a:endParaRPr>
          </a:p>
          <a:p>
            <a:pPr marL="449263" lvl="1" indent="-250825" eaLnBrk="0" hangingPunct="0">
              <a:buSzPct val="50000"/>
              <a:buFont typeface="Wingdings" charset="0"/>
              <a:buChar char="]"/>
            </a:pPr>
            <a:r>
              <a:rPr lang="it-IT" sz="2800">
                <a:solidFill>
                  <a:srgbClr val="7F7F7F"/>
                </a:solidFill>
              </a:rPr>
              <a:t>Empirical or “</a:t>
            </a:r>
            <a:r>
              <a:rPr lang="it-IT" altLang="ja-JP" sz="2800">
                <a:solidFill>
                  <a:srgbClr val="7F7F7F"/>
                </a:solidFill>
              </a:rPr>
              <a:t>fitting</a:t>
            </a:r>
            <a:r>
              <a:rPr 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marL="449263" lvl="1" indent="-250825" eaLnBrk="0" hangingPunct="0">
              <a:buSzPct val="50000"/>
              <a:buFont typeface="Wingdings" charset="0"/>
              <a:buChar char="]"/>
            </a:pPr>
            <a:r>
              <a:rPr lang="it-IT" sz="2800">
                <a:solidFill>
                  <a:srgbClr val="7F7F7F"/>
                </a:solidFill>
              </a:rPr>
              <a:t>Dynamic models</a:t>
            </a:r>
          </a:p>
          <a:p>
            <a:pPr marL="976313" lvl="2" indent="-228600" eaLnBrk="0" hangingPunct="0">
              <a:buFontTx/>
              <a:buChar char="•"/>
            </a:pPr>
            <a:r>
              <a:rPr lang="it-IT" sz="2600">
                <a:solidFill>
                  <a:srgbClr val="7F7F7F"/>
                </a:solidFill>
              </a:rPr>
              <a:t>dynamic models with “</a:t>
            </a:r>
            <a:r>
              <a:rPr lang="it-IT" altLang="ja-JP" sz="2600">
                <a:solidFill>
                  <a:srgbClr val="7F7F7F"/>
                </a:solidFill>
              </a:rPr>
              <a:t>input-output representation</a:t>
            </a:r>
            <a:r>
              <a:rPr lang="it-IT" sz="2600">
                <a:solidFill>
                  <a:srgbClr val="7F7F7F"/>
                </a:solidFill>
              </a:rPr>
              <a:t>”</a:t>
            </a:r>
            <a:endParaRPr lang="it-IT" altLang="ja-JP" sz="2600">
              <a:solidFill>
                <a:srgbClr val="7F7F7F"/>
              </a:solidFill>
            </a:endParaRPr>
          </a:p>
          <a:p>
            <a:pPr marL="976313" lvl="2" indent="-228600" eaLnBrk="0" hangingPunct="0">
              <a:buFontTx/>
              <a:buChar char="•"/>
            </a:pPr>
            <a:r>
              <a:rPr lang="it-IT" altLang="ja-JP" sz="2600">
                <a:solidFill>
                  <a:srgbClr val="7F7F7F"/>
                </a:solidFill>
              </a:rPr>
              <a:t>state-space </a:t>
            </a:r>
            <a:r>
              <a:rPr lang="it-IT" sz="2600">
                <a:solidFill>
                  <a:srgbClr val="7F7F7F"/>
                </a:solidFill>
              </a:rPr>
              <a:t>dynamic models</a:t>
            </a:r>
            <a:endParaRPr lang="it-IT" altLang="ja-JP" sz="2600">
              <a:solidFill>
                <a:srgbClr val="7F7F7F"/>
              </a:solidFill>
            </a:endParaRPr>
          </a:p>
          <a:p>
            <a:pPr marL="976313" lvl="2" indent="-228600" eaLnBrk="0" hangingPunct="0">
              <a:buFontTx/>
              <a:buChar char="•"/>
            </a:pPr>
            <a:r>
              <a:rPr lang="it-IT" sz="2600">
                <a:solidFill>
                  <a:srgbClr val="7F7F7F"/>
                </a:solidFill>
                <a:cs typeface="Times New Roman" charset="0"/>
              </a:rPr>
              <a:t>black box </a:t>
            </a:r>
            <a:r>
              <a:rPr lang="it-IT" sz="2600">
                <a:solidFill>
                  <a:srgbClr val="7F7F7F"/>
                </a:solidFill>
              </a:rPr>
              <a:t>dynamic models</a:t>
            </a:r>
            <a:endParaRPr lang="it-IT" sz="2600">
              <a:solidFill>
                <a:srgbClr val="7F7F7F"/>
              </a:solidFill>
              <a:cs typeface="Times New Roman" charset="0"/>
            </a:endParaRPr>
          </a:p>
          <a:p>
            <a:pPr marL="449263" lvl="1" indent="-250825" eaLnBrk="0" hangingPunct="0">
              <a:buSzPct val="50000"/>
              <a:buFont typeface="Wingdings" charset="0"/>
              <a:buChar char="]"/>
            </a:pPr>
            <a:r>
              <a:rPr lang="it-IT" sz="2800">
                <a:solidFill>
                  <a:srgbClr val="7F7F7F"/>
                </a:solidFill>
              </a:rPr>
              <a:t>Time Series</a:t>
            </a:r>
          </a:p>
          <a:p>
            <a:pPr marL="449263" lvl="1" indent="-250825" eaLnBrk="0" hangingPunct="0">
              <a:buSzPct val="50000"/>
              <a:buFont typeface="Wingdings" charset="0"/>
              <a:buChar char="]"/>
            </a:pPr>
            <a:r>
              <a:rPr lang="it-IT" sz="2800">
                <a:solidFill>
                  <a:srgbClr val="7F7F7F"/>
                </a:solidFill>
              </a:rPr>
              <a:t>Statistical models</a:t>
            </a:r>
            <a:endParaRPr lang="en-GB" sz="2800">
              <a:solidFill>
                <a:srgbClr val="7F7F7F"/>
              </a:solidFill>
            </a:endParaRPr>
          </a:p>
        </p:txBody>
      </p:sp>
      <p:sp>
        <p:nvSpPr>
          <p:cNvPr id="54274"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3600" b="1">
              <a:solidFill>
                <a:schemeClr val="tx2"/>
              </a:solidFill>
            </a:endParaRPr>
          </a:p>
        </p:txBody>
      </p:sp>
      <p:sp>
        <p:nvSpPr>
          <p:cNvPr id="54275" name="Text Box 4"/>
          <p:cNvSpPr txBox="1">
            <a:spLocks noChangeArrowheads="1"/>
          </p:cNvSpPr>
          <p:nvPr/>
        </p:nvSpPr>
        <p:spPr bwMode="auto">
          <a:xfrm>
            <a:off x="620713" y="1055688"/>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16389" name="Rectangle 5"/>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a:t>
            </a:r>
            <a:r>
              <a:rPr lang="fi-FI" sz="3200" dirty="0" err="1"/>
              <a:t>Models</a:t>
            </a:r>
            <a:r>
              <a:rPr lang="fi-FI" sz="3200" dirty="0"/>
              <a:t/>
            </a:r>
            <a:br>
              <a:rPr lang="fi-FI" sz="3200" dirty="0"/>
            </a:br>
            <a:r>
              <a:rPr lang="fi-FI" sz="3200" dirty="0" smtClean="0"/>
              <a:t>1st </a:t>
            </a:r>
            <a:r>
              <a:rPr lang="fi-FI" sz="3200" dirty="0" err="1"/>
              <a:t>classification</a:t>
            </a:r>
            <a:endParaRPr lang="it-IT" sz="3200" dirty="0">
              <a:solidFill>
                <a:srgbClr val="A50021"/>
              </a:solidFill>
            </a:endParaRPr>
          </a:p>
        </p:txBody>
      </p:sp>
      <p:sp>
        <p:nvSpPr>
          <p:cNvPr id="54277"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397B29-000A-F84D-A1B9-B45C5A9D8343}" type="slidenum">
              <a:rPr lang="en-GB" sz="1400">
                <a:latin typeface="Times New Roman" charset="0"/>
              </a:rPr>
              <a:pPr/>
              <a:t>21</a:t>
            </a:fld>
            <a:endParaRPr lang="en-GB" sz="1400">
              <a:latin typeface="Times New Roman" charset="0"/>
            </a:endParaRPr>
          </a:p>
        </p:txBody>
      </p:sp>
      <p:sp>
        <p:nvSpPr>
          <p:cNvPr id="54278" name="CasellaDiTesto 6"/>
          <p:cNvSpPr txBox="1">
            <a:spLocks noChangeArrowheads="1"/>
          </p:cNvSpPr>
          <p:nvPr/>
        </p:nvSpPr>
        <p:spPr bwMode="auto">
          <a:xfrm>
            <a:off x="80963" y="8172450"/>
            <a:ext cx="5868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a:sym typeface="Wingdings" charset="0"/>
              </a:rPr>
              <a:t>  </a:t>
            </a:r>
            <a:r>
              <a:rPr lang="en-GB" sz="1600">
                <a:sym typeface="Wingdings" charset="0"/>
              </a:rPr>
              <a:t>rielaborated from </a:t>
            </a:r>
            <a:r>
              <a:rPr lang="en-GB">
                <a:latin typeface="Times New Roman" charset="0"/>
                <a:cs typeface="Times New Roman" charset="0"/>
                <a:sym typeface="Wingdings" charset="0"/>
              </a:rPr>
              <a:t>§ 1.4</a:t>
            </a:r>
            <a:r>
              <a:rPr lang="en-GB" sz="1600">
                <a:latin typeface="Times New Roman" charset="0"/>
                <a:cs typeface="Times New Roman" charset="0"/>
                <a:sym typeface="Wingdings" charset="0"/>
              </a:rPr>
              <a:t> in </a:t>
            </a:r>
            <a:r>
              <a:rPr lang="en-GB" sz="1600">
                <a:latin typeface="Times New Roman" charset="0"/>
                <a:cs typeface="Times New Roman" charset="0"/>
              </a:rPr>
              <a:t>Himmelblau D.M. e Bischoff K.B., </a:t>
            </a:r>
            <a:r>
              <a:rPr lang="ja-JP" altLang="en-GB" sz="1600">
                <a:latin typeface="Times New Roman" charset="0"/>
                <a:cs typeface="Times New Roman" charset="0"/>
              </a:rPr>
              <a:t>“</a:t>
            </a:r>
            <a:r>
              <a:rPr lang="en-GB" altLang="ja-JP" sz="1600">
                <a:latin typeface="Times New Roman" charset="0"/>
                <a:cs typeface="Times New Roman" charset="0"/>
              </a:rPr>
              <a:t>Process Analysis and Simulation</a:t>
            </a:r>
            <a:r>
              <a:rPr lang="ja-JP" altLang="en-GB" sz="1600">
                <a:latin typeface="Times New Roman" charset="0"/>
                <a:cs typeface="Times New Roman" charset="0"/>
              </a:rPr>
              <a:t>”</a:t>
            </a:r>
            <a:r>
              <a:rPr lang="en-GB" altLang="ja-JP" sz="1600">
                <a:latin typeface="Times New Roman" charset="0"/>
                <a:cs typeface="Times New Roman" charset="0"/>
              </a:rPr>
              <a:t>, Wiley &amp; Sons Inc., 1967</a:t>
            </a:r>
            <a:endParaRPr lang="en-US" sz="160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numero diapositiva 4"/>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98ADD4-88D3-C24B-816E-DD5CE7ED0EC6}" type="slidenum">
              <a:rPr lang="en-GB" sz="1400">
                <a:latin typeface="Times New Roman" charset="0"/>
              </a:rPr>
              <a:pPr/>
              <a:t>22</a:t>
            </a:fld>
            <a:endParaRPr lang="en-GB" sz="1400">
              <a:latin typeface="Times New Roman" charset="0"/>
            </a:endParaRPr>
          </a:p>
        </p:txBody>
      </p:sp>
      <p:sp>
        <p:nvSpPr>
          <p:cNvPr id="21507" name="Rectangle 2"/>
          <p:cNvSpPr>
            <a:spLocks noGrp="1" noChangeArrowheads="1"/>
          </p:cNvSpPr>
          <p:nvPr>
            <p:ph type="title"/>
          </p:nvPr>
        </p:nvSpPr>
        <p:spPr>
          <a:xfrm>
            <a:off x="188913" y="157163"/>
            <a:ext cx="6480175" cy="1109662"/>
          </a:xfrm>
        </p:spPr>
        <p:txBody>
          <a:bodyPr/>
          <a:lstStyle/>
          <a:p>
            <a:pPr eaLnBrk="1" hangingPunct="1">
              <a:defRPr/>
            </a:pPr>
            <a:r>
              <a:rPr lang="it-IT" i="1"/>
              <a:t>First principles </a:t>
            </a:r>
            <a:r>
              <a:rPr lang="en-GB" i="1"/>
              <a:t>mathematical models.</a:t>
            </a:r>
            <a:r>
              <a:rPr lang="en-GB" sz="3200" i="1"/>
              <a:t/>
            </a:r>
            <a:br>
              <a:rPr lang="en-GB" sz="3200" i="1"/>
            </a:br>
            <a:r>
              <a:rPr lang="en-GB" sz="3200"/>
              <a:t>Malthusian Growth Model</a:t>
            </a:r>
          </a:p>
        </p:txBody>
      </p:sp>
      <p:sp>
        <p:nvSpPr>
          <p:cNvPr id="56323" name="Text Box 3"/>
          <p:cNvSpPr txBox="1">
            <a:spLocks noChangeArrowheads="1"/>
          </p:cNvSpPr>
          <p:nvPr/>
        </p:nvSpPr>
        <p:spPr bwMode="auto">
          <a:xfrm>
            <a:off x="457200" y="1371600"/>
            <a:ext cx="5943600" cy="734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50000"/>
              </a:spcBef>
              <a:spcAft>
                <a:spcPts val="600"/>
              </a:spcAft>
              <a:buFont typeface="Times New Roman" charset="0"/>
              <a:buNone/>
            </a:pPr>
            <a:r>
              <a:rPr lang="en-GB" sz="1600" b="1">
                <a:solidFill>
                  <a:srgbClr val="800000"/>
                </a:solidFill>
              </a:rPr>
              <a:t>An Early and Very Famous Population Model</a:t>
            </a:r>
          </a:p>
          <a:p>
            <a:pPr algn="just">
              <a:spcBef>
                <a:spcPct val="50000"/>
              </a:spcBef>
              <a:spcAft>
                <a:spcPts val="600"/>
              </a:spcAft>
              <a:buFont typeface="Times New Roman" charset="0"/>
              <a:buNone/>
            </a:pPr>
            <a:r>
              <a:rPr lang="en-GB" sz="1600"/>
              <a:t>In 1798 the Englishman Thomas R. Malthus posited a mathematical model of population growth. He model, though simple, has become a basis for most future modeling of biological populations. His essay, "An Essay on the Principle of Population," contains an excellent discussion of the caveats of mathematical modeling and should be required reading for all serious students of the discipline. Malthus's observation was that, unchecked by environmental or social constraints, it appeared that human populations doubled every twenty-five years, regardless of the initial population size. Said another way, he posited that populations increased by a fixed proportion over a given period of time and that, absent constraints, this proportion was not affected by the size of the population. </a:t>
            </a:r>
          </a:p>
          <a:p>
            <a:pPr algn="just">
              <a:spcBef>
                <a:spcPct val="50000"/>
              </a:spcBef>
              <a:spcAft>
                <a:spcPts val="600"/>
              </a:spcAft>
              <a:buFont typeface="Times New Roman" charset="0"/>
              <a:buNone/>
            </a:pPr>
            <a:r>
              <a:rPr lang="en-GB" sz="1600"/>
              <a:t>By way of example, according to Malthus, if a population of 100 individuals increased to a population 135 individuals over the course of, say, five years, then a population of 1000 individuals would increase to 1350 individuals over the same period of time. </a:t>
            </a:r>
          </a:p>
          <a:p>
            <a:pPr algn="just">
              <a:spcBef>
                <a:spcPct val="50000"/>
              </a:spcBef>
              <a:spcAft>
                <a:spcPts val="600"/>
              </a:spcAft>
              <a:buFont typeface="Times New Roman" charset="0"/>
              <a:buNone/>
            </a:pPr>
            <a:r>
              <a:rPr lang="en-GB" sz="1600">
                <a:solidFill>
                  <a:srgbClr val="A50021"/>
                </a:solidFill>
              </a:rPr>
              <a:t>Malthus's model is an example of a model with one </a:t>
            </a:r>
            <a:r>
              <a:rPr lang="en-GB" sz="1600" b="1" i="1">
                <a:solidFill>
                  <a:srgbClr val="006600"/>
                </a:solidFill>
              </a:rPr>
              <a:t>variable</a:t>
            </a:r>
            <a:r>
              <a:rPr lang="en-GB" sz="1600">
                <a:solidFill>
                  <a:srgbClr val="A50021"/>
                </a:solidFill>
              </a:rPr>
              <a:t> and one </a:t>
            </a:r>
            <a:r>
              <a:rPr lang="en-GB" sz="1600" b="1" i="1">
                <a:solidFill>
                  <a:srgbClr val="006600"/>
                </a:solidFill>
              </a:rPr>
              <a:t>parameter</a:t>
            </a:r>
            <a:r>
              <a:rPr lang="en-GB" sz="1600" i="1"/>
              <a:t>.</a:t>
            </a:r>
            <a:r>
              <a:rPr lang="en-GB" sz="1600"/>
              <a:t> A variable is the quantity we are interested in observing. </a:t>
            </a:r>
            <a:r>
              <a:rPr lang="en-GB" sz="1600">
                <a:solidFill>
                  <a:srgbClr val="A50021"/>
                </a:solidFill>
              </a:rPr>
              <a:t>They usually change over time</a:t>
            </a:r>
            <a:r>
              <a:rPr lang="en-GB" sz="1600"/>
              <a:t>. Parameters are quantities which are known to the modeler before the model is constructed. Often they are constants, although it </a:t>
            </a:r>
            <a:r>
              <a:rPr lang="en-GB" sz="1600" i="1"/>
              <a:t>is</a:t>
            </a:r>
            <a:r>
              <a:rPr lang="en-GB" sz="1600"/>
              <a:t> possible for a parameter to change over time. In the Malthusian model the variable is the population and the parameter is the population growth rate.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8A494F-3959-EA42-8EBE-BF79CED5E8DC}" type="slidenum">
              <a:rPr lang="en-GB" sz="1400">
                <a:latin typeface="Times New Roman" charset="0"/>
              </a:rPr>
              <a:pPr/>
              <a:t>23</a:t>
            </a:fld>
            <a:endParaRPr lang="en-GB" sz="1400">
              <a:latin typeface="Times New Roman" charset="0"/>
            </a:endParaRPr>
          </a:p>
        </p:txBody>
      </p:sp>
      <p:sp>
        <p:nvSpPr>
          <p:cNvPr id="22531" name="Rectangle 2"/>
          <p:cNvSpPr>
            <a:spLocks noGrp="1" noChangeArrowheads="1"/>
          </p:cNvSpPr>
          <p:nvPr>
            <p:ph type="title"/>
          </p:nvPr>
        </p:nvSpPr>
        <p:spPr>
          <a:xfrm>
            <a:off x="0" y="203200"/>
            <a:ext cx="6858000" cy="1016000"/>
          </a:xfrm>
        </p:spPr>
        <p:txBody>
          <a:bodyPr/>
          <a:lstStyle/>
          <a:p>
            <a:pPr eaLnBrk="1" hangingPunct="1">
              <a:defRPr/>
            </a:pPr>
            <a:r>
              <a:rPr lang="it-IT" dirty="0" err="1">
                <a:solidFill>
                  <a:srgbClr val="800000"/>
                </a:solidFill>
              </a:rPr>
              <a:t>Example</a:t>
            </a:r>
            <a:r>
              <a:rPr lang="it-IT" dirty="0">
                <a:solidFill>
                  <a:srgbClr val="800000"/>
                </a:solidFill>
              </a:rPr>
              <a:t> No. </a:t>
            </a:r>
            <a:r>
              <a:rPr lang="it-IT" dirty="0" smtClean="0">
                <a:solidFill>
                  <a:srgbClr val="800000"/>
                </a:solidFill>
              </a:rPr>
              <a:t>1</a:t>
            </a:r>
            <a:r>
              <a:rPr lang="it-IT" dirty="0">
                <a:solidFill>
                  <a:srgbClr val="800000"/>
                </a:solidFill>
              </a:rPr>
              <a:t/>
            </a:r>
            <a:br>
              <a:rPr lang="it-IT" dirty="0">
                <a:solidFill>
                  <a:srgbClr val="800000"/>
                </a:solidFill>
              </a:rPr>
            </a:br>
            <a:r>
              <a:rPr lang="en-GB" sz="3200" dirty="0" smtClean="0">
                <a:solidFill>
                  <a:srgbClr val="000000"/>
                </a:solidFill>
              </a:rPr>
              <a:t>Malthusian </a:t>
            </a:r>
            <a:r>
              <a:rPr lang="en-GB" sz="3200" dirty="0">
                <a:solidFill>
                  <a:srgbClr val="000000"/>
                </a:solidFill>
              </a:rPr>
              <a:t>Growth Model</a:t>
            </a:r>
            <a:endParaRPr lang="it-IT" dirty="0">
              <a:solidFill>
                <a:srgbClr val="FF0000"/>
              </a:solidFill>
            </a:endParaRPr>
          </a:p>
        </p:txBody>
      </p:sp>
      <p:graphicFrame>
        <p:nvGraphicFramePr>
          <p:cNvPr id="58371" name="Object 3"/>
          <p:cNvGraphicFramePr>
            <a:graphicFrameLocks noGrp="1" noChangeAspect="1"/>
          </p:cNvGraphicFramePr>
          <p:nvPr>
            <p:ph sz="half" idx="1"/>
          </p:nvPr>
        </p:nvGraphicFramePr>
        <p:xfrm>
          <a:off x="2193925" y="3190875"/>
          <a:ext cx="2073275" cy="660400"/>
        </p:xfrm>
        <a:graphic>
          <a:graphicData uri="http://schemas.openxmlformats.org/presentationml/2006/ole">
            <mc:AlternateContent xmlns:mc="http://schemas.openxmlformats.org/markup-compatibility/2006">
              <mc:Choice xmlns:v="urn:schemas-microsoft-com:vml" Requires="v">
                <p:oleObj spid="_x0000_s58411" name="Equation" r:id="rId4" imgW="660400" imgH="228600" progId="Equation.3">
                  <p:embed/>
                </p:oleObj>
              </mc:Choice>
              <mc:Fallback>
                <p:oleObj name="Equation" r:id="rId4" imgW="660400" imgH="228600" progId="Equation.3">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3190875"/>
                        <a:ext cx="2073275"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72" name="Object 5"/>
          <p:cNvGraphicFramePr>
            <a:graphicFrameLocks noChangeAspect="1"/>
          </p:cNvGraphicFramePr>
          <p:nvPr/>
        </p:nvGraphicFramePr>
        <p:xfrm>
          <a:off x="3500438" y="3846513"/>
          <a:ext cx="2544762" cy="419100"/>
        </p:xfrm>
        <a:graphic>
          <a:graphicData uri="http://schemas.openxmlformats.org/presentationml/2006/ole">
            <mc:AlternateContent xmlns:mc="http://schemas.openxmlformats.org/markup-compatibility/2006">
              <mc:Choice xmlns:v="urn:schemas-microsoft-com:vml" Requires="v">
                <p:oleObj spid="_x0000_s58412" name="Equation" r:id="rId6" imgW="1270000" imgH="228600" progId="Equation.3">
                  <p:embed/>
                </p:oleObj>
              </mc:Choice>
              <mc:Fallback>
                <p:oleObj name="Equation" r:id="rId6" imgW="127000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0438" y="3846513"/>
                        <a:ext cx="25447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3" name="Rectangle 7"/>
          <p:cNvSpPr>
            <a:spLocks noChangeArrowheads="1"/>
          </p:cNvSpPr>
          <p:nvPr/>
        </p:nvSpPr>
        <p:spPr bwMode="auto">
          <a:xfrm>
            <a:off x="4076700" y="4362450"/>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r>
              <a:rPr lang="it-IT" sz="2000" b="1">
                <a:solidFill>
                  <a:srgbClr val="800000"/>
                </a:solidFill>
                <a:cs typeface="Times New Roman" charset="0"/>
              </a:rPr>
              <a:t>PARAMETERS</a:t>
            </a:r>
          </a:p>
        </p:txBody>
      </p:sp>
      <p:sp>
        <p:nvSpPr>
          <p:cNvPr id="58374" name="Rectangle 8"/>
          <p:cNvSpPr>
            <a:spLocks noChangeArrowheads="1"/>
          </p:cNvSpPr>
          <p:nvPr/>
        </p:nvSpPr>
        <p:spPr bwMode="auto">
          <a:xfrm>
            <a:off x="260350" y="47148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endParaRPr lang="it-IT" sz="2000"/>
          </a:p>
        </p:txBody>
      </p:sp>
      <p:sp>
        <p:nvSpPr>
          <p:cNvPr id="58375" name="Rectangle 9"/>
          <p:cNvSpPr>
            <a:spLocks noChangeArrowheads="1"/>
          </p:cNvSpPr>
          <p:nvPr/>
        </p:nvSpPr>
        <p:spPr bwMode="auto">
          <a:xfrm>
            <a:off x="293688" y="4362450"/>
            <a:ext cx="2919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spcBef>
                <a:spcPts val="600"/>
              </a:spcBef>
              <a:spcAft>
                <a:spcPts val="600"/>
              </a:spcAft>
              <a:buFont typeface="Times New Roman" charset="0"/>
              <a:buNone/>
            </a:pPr>
            <a:r>
              <a:rPr lang="it-IT" sz="2000" b="1">
                <a:solidFill>
                  <a:srgbClr val="800000"/>
                </a:solidFill>
                <a:cs typeface="Times New Roman" charset="0"/>
              </a:rPr>
              <a:t>STATE VARIABLES</a:t>
            </a:r>
            <a:r>
              <a:rPr lang="it-IT" sz="2000">
                <a:solidFill>
                  <a:srgbClr val="800000"/>
                </a:solidFill>
                <a:cs typeface="Times New Roman" charset="0"/>
              </a:rPr>
              <a:t>     </a:t>
            </a:r>
          </a:p>
        </p:txBody>
      </p:sp>
      <p:sp>
        <p:nvSpPr>
          <p:cNvPr id="58376" name="Rectangle 10"/>
          <p:cNvSpPr>
            <a:spLocks noChangeArrowheads="1"/>
          </p:cNvSpPr>
          <p:nvPr/>
        </p:nvSpPr>
        <p:spPr bwMode="auto">
          <a:xfrm>
            <a:off x="219075" y="7091363"/>
            <a:ext cx="645001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spcBef>
                <a:spcPts val="600"/>
              </a:spcBef>
              <a:spcAft>
                <a:spcPts val="600"/>
              </a:spcAft>
              <a:buFont typeface="Times New Roman" charset="0"/>
              <a:buNone/>
            </a:pPr>
            <a:r>
              <a:rPr lang="it-IT" sz="2000" b="1">
                <a:solidFill>
                  <a:srgbClr val="800000"/>
                </a:solidFill>
                <a:cs typeface="Times New Roman" charset="0"/>
              </a:rPr>
              <a:t>CLASSIFICATION</a:t>
            </a:r>
          </a:p>
          <a:p>
            <a:pPr algn="just" eaLnBrk="0" hangingPunct="0">
              <a:spcBef>
                <a:spcPts val="600"/>
              </a:spcBef>
              <a:spcAft>
                <a:spcPts val="600"/>
              </a:spcAft>
              <a:buFont typeface="Times New Roman" charset="0"/>
              <a:buNone/>
            </a:pPr>
            <a:r>
              <a:rPr lang="it-IT" sz="2000">
                <a:solidFill>
                  <a:srgbClr val="996633"/>
                </a:solidFill>
                <a:cs typeface="Times New Roman" charset="0"/>
              </a:rPr>
              <a:t>DYNAMIC AUTONOMOUS MATHEMATICAL MODEL</a:t>
            </a:r>
          </a:p>
          <a:p>
            <a:pPr algn="just" eaLnBrk="0" hangingPunct="0">
              <a:spcBef>
                <a:spcPts val="600"/>
              </a:spcBef>
              <a:spcAft>
                <a:spcPts val="600"/>
              </a:spcAft>
              <a:buFont typeface="Times New Roman" charset="0"/>
              <a:buNone/>
            </a:pPr>
            <a:r>
              <a:rPr lang="it-IT" sz="2000">
                <a:solidFill>
                  <a:srgbClr val="996633"/>
                </a:solidFill>
                <a:cs typeface="Times New Roman" charset="0"/>
              </a:rPr>
              <a:t>made by 1 </a:t>
            </a:r>
            <a:r>
              <a:rPr lang="it-IT" sz="2000" i="1">
                <a:solidFill>
                  <a:srgbClr val="996633"/>
                </a:solidFill>
                <a:cs typeface="Times New Roman" charset="0"/>
              </a:rPr>
              <a:t>ODE</a:t>
            </a:r>
            <a:r>
              <a:rPr lang="it-IT" sz="2000">
                <a:solidFill>
                  <a:srgbClr val="996633"/>
                </a:solidFill>
                <a:cs typeface="Times New Roman" charset="0"/>
              </a:rPr>
              <a:t> (Order =1) , </a:t>
            </a:r>
          </a:p>
          <a:p>
            <a:pPr algn="just" eaLnBrk="0" hangingPunct="0">
              <a:spcBef>
                <a:spcPts val="600"/>
              </a:spcBef>
              <a:spcAft>
                <a:spcPts val="600"/>
              </a:spcAft>
              <a:buFont typeface="Times New Roman" charset="0"/>
              <a:buNone/>
            </a:pPr>
            <a:r>
              <a:rPr lang="it-IT" sz="2000">
                <a:solidFill>
                  <a:srgbClr val="996633"/>
                </a:solidFill>
                <a:cs typeface="Times New Roman" charset="0"/>
              </a:rPr>
              <a:t>LINEAR, CONSTANT COEFFICIENT MODEL</a:t>
            </a:r>
          </a:p>
        </p:txBody>
      </p:sp>
      <p:sp>
        <p:nvSpPr>
          <p:cNvPr id="58377" name="Text Box 11"/>
          <p:cNvSpPr txBox="1">
            <a:spLocks noChangeArrowheads="1"/>
          </p:cNvSpPr>
          <p:nvPr/>
        </p:nvSpPr>
        <p:spPr bwMode="auto">
          <a:xfrm>
            <a:off x="333375" y="1647825"/>
            <a:ext cx="6284913"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ts val="600"/>
              </a:spcBef>
              <a:spcAft>
                <a:spcPts val="600"/>
              </a:spcAft>
              <a:buFont typeface="Times New Roman" charset="0"/>
              <a:buNone/>
            </a:pPr>
            <a:r>
              <a:rPr lang="it-IT" b="1">
                <a:solidFill>
                  <a:srgbClr val="800000"/>
                </a:solidFill>
                <a:latin typeface="Times New Roman" charset="0"/>
              </a:rPr>
              <a:t>GENERAL CONSERVATION LAW</a:t>
            </a:r>
            <a:r>
              <a:rPr lang="it-IT">
                <a:solidFill>
                  <a:srgbClr val="800000"/>
                </a:solidFill>
                <a:latin typeface="Times New Roman" charset="0"/>
              </a:rPr>
              <a:t/>
            </a:r>
            <a:br>
              <a:rPr lang="it-IT">
                <a:solidFill>
                  <a:srgbClr val="800000"/>
                </a:solidFill>
                <a:latin typeface="Times New Roman" charset="0"/>
              </a:rPr>
            </a:br>
            <a:r>
              <a:rPr lang="it-IT">
                <a:latin typeface="Times New Roman" charset="0"/>
              </a:rPr>
              <a:t>applied to No.</a:t>
            </a:r>
            <a:r>
              <a:rPr lang="it-IT">
                <a:solidFill>
                  <a:schemeClr val="hlink"/>
                </a:solidFill>
                <a:latin typeface="Times New Roman" charset="0"/>
              </a:rPr>
              <a:t> </a:t>
            </a:r>
            <a:r>
              <a:rPr lang="it-IT">
                <a:solidFill>
                  <a:srgbClr val="006600"/>
                </a:solidFill>
                <a:latin typeface="Times New Roman" charset="0"/>
              </a:rPr>
              <a:t>of individuals </a:t>
            </a:r>
            <a:r>
              <a:rPr lang="it-IT">
                <a:latin typeface="Times New Roman" charset="0"/>
              </a:rPr>
              <a:t>in a </a:t>
            </a:r>
            <a:r>
              <a:rPr lang="it-IT">
                <a:solidFill>
                  <a:srgbClr val="006600"/>
                </a:solidFill>
                <a:latin typeface="Times New Roman" charset="0"/>
              </a:rPr>
              <a:t>“</a:t>
            </a:r>
            <a:r>
              <a:rPr lang="it-IT" altLang="ja-JP">
                <a:solidFill>
                  <a:srgbClr val="006600"/>
                </a:solidFill>
                <a:latin typeface="Times New Roman" charset="0"/>
              </a:rPr>
              <a:t>closed system</a:t>
            </a:r>
            <a:r>
              <a:rPr lang="it-IT">
                <a:solidFill>
                  <a:srgbClr val="006600"/>
                </a:solidFill>
                <a:latin typeface="Times New Roman" charset="0"/>
              </a:rPr>
              <a:t>”</a:t>
            </a:r>
            <a:r>
              <a:rPr lang="it-IT" altLang="ja-JP">
                <a:solidFill>
                  <a:srgbClr val="006600"/>
                </a:solidFill>
                <a:latin typeface="Times New Roman" charset="0"/>
              </a:rPr>
              <a:t>:	ACC = GEN</a:t>
            </a:r>
          </a:p>
          <a:p>
            <a:pPr algn="ctr">
              <a:spcBef>
                <a:spcPts val="600"/>
              </a:spcBef>
              <a:spcAft>
                <a:spcPts val="600"/>
              </a:spcAft>
              <a:buFont typeface="Times New Roman" charset="0"/>
              <a:buNone/>
            </a:pPr>
            <a:r>
              <a:rPr lang="it-IT">
                <a:solidFill>
                  <a:srgbClr val="006600"/>
                </a:solidFill>
                <a:latin typeface="Times New Roman" charset="0"/>
              </a:rPr>
              <a:t>		     		GEN = birth - death</a:t>
            </a:r>
          </a:p>
        </p:txBody>
      </p:sp>
      <p:sp>
        <p:nvSpPr>
          <p:cNvPr id="58378" name="Text Box 12"/>
          <p:cNvSpPr txBox="1">
            <a:spLocks noChangeArrowheads="1"/>
          </p:cNvSpPr>
          <p:nvPr/>
        </p:nvSpPr>
        <p:spPr bwMode="auto">
          <a:xfrm>
            <a:off x="260350" y="3846513"/>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50000"/>
              </a:spcBef>
              <a:spcAft>
                <a:spcPts val="600"/>
              </a:spcAft>
              <a:buFont typeface="Times New Roman" charset="0"/>
              <a:buNone/>
            </a:pPr>
            <a:r>
              <a:rPr lang="it-IT" sz="2000" b="1">
                <a:solidFill>
                  <a:srgbClr val="800000"/>
                </a:solidFill>
                <a:latin typeface="Times New Roman" charset="0"/>
                <a:cs typeface="Times New Roman" charset="0"/>
              </a:rPr>
              <a:t>INITIAL CONDITION</a:t>
            </a:r>
            <a:r>
              <a:rPr lang="it-IT" sz="2000" b="1">
                <a:solidFill>
                  <a:srgbClr val="006600"/>
                </a:solidFill>
                <a:latin typeface="Times New Roman" charset="0"/>
                <a:cs typeface="Times New Roman" charset="0"/>
              </a:rPr>
              <a:t>:</a:t>
            </a:r>
          </a:p>
        </p:txBody>
      </p:sp>
      <p:graphicFrame>
        <p:nvGraphicFramePr>
          <p:cNvPr id="58379" name="Object 13"/>
          <p:cNvGraphicFramePr>
            <a:graphicFrameLocks noGrp="1" noChangeAspect="1"/>
          </p:cNvGraphicFramePr>
          <p:nvPr>
            <p:ph sz="half" idx="2"/>
          </p:nvPr>
        </p:nvGraphicFramePr>
        <p:xfrm>
          <a:off x="4913313" y="4968875"/>
          <a:ext cx="892175" cy="2141538"/>
        </p:xfrm>
        <a:graphic>
          <a:graphicData uri="http://schemas.openxmlformats.org/presentationml/2006/ole">
            <mc:AlternateContent xmlns:mc="http://schemas.openxmlformats.org/markup-compatibility/2006">
              <mc:Choice xmlns:v="urn:schemas-microsoft-com:vml" Requires="v">
                <p:oleObj spid="_x0000_s58413" name="Equation" r:id="rId8" imgW="508000" imgH="1320800" progId="Equation.3">
                  <p:embed/>
                </p:oleObj>
              </mc:Choice>
              <mc:Fallback>
                <p:oleObj name="Equation" r:id="rId8" imgW="508000" imgH="1320800" progId="Equation.3">
                  <p:embed/>
                  <p:pic>
                    <p:nvPicPr>
                      <p:cNvPr id="0" name="Object 13"/>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3313" y="4968875"/>
                        <a:ext cx="892175"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80" name="Oggetto 1"/>
          <p:cNvGraphicFramePr>
            <a:graphicFrameLocks noChangeAspect="1"/>
          </p:cNvGraphicFramePr>
          <p:nvPr/>
        </p:nvGraphicFramePr>
        <p:xfrm>
          <a:off x="188913" y="4932363"/>
          <a:ext cx="3954462" cy="1206500"/>
        </p:xfrm>
        <a:graphic>
          <a:graphicData uri="http://schemas.openxmlformats.org/presentationml/2006/ole">
            <mc:AlternateContent xmlns:mc="http://schemas.openxmlformats.org/markup-compatibility/2006">
              <mc:Choice xmlns:v="urn:schemas-microsoft-com:vml" Requires="v">
                <p:oleObj spid="_x0000_s58414" name="Equation" r:id="rId10" imgW="1955800" imgH="660400" progId="Equation.3">
                  <p:embed/>
                </p:oleObj>
              </mc:Choice>
              <mc:Fallback>
                <p:oleObj name="Equation" r:id="rId10" imgW="1955800" imgH="660400" progId="Equation.3">
                  <p:embed/>
                  <p:pic>
                    <p:nvPicPr>
                      <p:cNvPr id="0" name="Oggetto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913" y="4932363"/>
                        <a:ext cx="39544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8913" y="171450"/>
            <a:ext cx="6480175" cy="800100"/>
          </a:xfrm>
        </p:spPr>
        <p:style>
          <a:lnRef idx="2">
            <a:schemeClr val="accent5"/>
          </a:lnRef>
          <a:fillRef idx="1">
            <a:schemeClr val="lt1"/>
          </a:fillRef>
          <a:effectRef idx="0">
            <a:schemeClr val="accent5"/>
          </a:effectRef>
          <a:fontRef idx="minor">
            <a:schemeClr val="dk1"/>
          </a:fontRef>
        </p:style>
        <p:txBody>
          <a:bodyPr/>
          <a:lstStyle/>
          <a:p>
            <a:pPr eaLnBrk="1" hangingPunct="1">
              <a:defRPr/>
            </a:pPr>
            <a:r>
              <a:rPr lang="it-IT" dirty="0" err="1">
                <a:solidFill>
                  <a:srgbClr val="800000"/>
                </a:solidFill>
              </a:rPr>
              <a:t>Example</a:t>
            </a:r>
            <a:r>
              <a:rPr lang="it-IT" dirty="0">
                <a:solidFill>
                  <a:srgbClr val="800000"/>
                </a:solidFill>
              </a:rPr>
              <a:t> No. 2</a:t>
            </a:r>
            <a:br>
              <a:rPr lang="it-IT" dirty="0">
                <a:solidFill>
                  <a:srgbClr val="800000"/>
                </a:solidFill>
              </a:rPr>
            </a:br>
            <a:r>
              <a:rPr lang="it-IT" dirty="0" err="1" smtClean="0"/>
              <a:t>Logistic</a:t>
            </a:r>
            <a:r>
              <a:rPr lang="it-IT" dirty="0" smtClean="0"/>
              <a:t> Model </a:t>
            </a:r>
            <a:endParaRPr lang="it-IT" dirty="0"/>
          </a:p>
        </p:txBody>
      </p:sp>
      <p:sp>
        <p:nvSpPr>
          <p:cNvPr id="60418"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B7EAB4-5D4F-F146-AF51-29A4FB18490C}" type="slidenum">
              <a:rPr lang="en-GB" sz="1400">
                <a:latin typeface="Times New Roman" charset="0"/>
              </a:rPr>
              <a:pPr/>
              <a:t>24</a:t>
            </a:fld>
            <a:endParaRPr lang="en-GB" sz="1400">
              <a:latin typeface="Times New Roman" charset="0"/>
            </a:endParaRPr>
          </a:p>
        </p:txBody>
      </p:sp>
      <p:graphicFrame>
        <p:nvGraphicFramePr>
          <p:cNvPr id="60419" name="Object 6"/>
          <p:cNvGraphicFramePr>
            <a:graphicFrameLocks noGrp="1" noChangeAspect="1"/>
          </p:cNvGraphicFramePr>
          <p:nvPr>
            <p:ph sz="quarter" idx="4294967295"/>
          </p:nvPr>
        </p:nvGraphicFramePr>
        <p:xfrm>
          <a:off x="1785938" y="4211638"/>
          <a:ext cx="2549525" cy="1931987"/>
        </p:xfrm>
        <a:graphic>
          <a:graphicData uri="http://schemas.openxmlformats.org/presentationml/2006/ole">
            <mc:AlternateContent xmlns:mc="http://schemas.openxmlformats.org/markup-compatibility/2006">
              <mc:Choice xmlns:v="urn:schemas-microsoft-com:vml" Requires="v">
                <p:oleObj spid="_x0000_s60451" name="Equazione" r:id="rId4" imgW="1206500" imgH="914400" progId="Equation.3">
                  <p:embed/>
                </p:oleObj>
              </mc:Choice>
              <mc:Fallback>
                <p:oleObj name="Equazione" r:id="rId4" imgW="1206500" imgH="914400" progId="Equation.3">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4211638"/>
                        <a:ext cx="2549525" cy="193198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0" name="Rettangolo 16"/>
          <p:cNvSpPr>
            <a:spLocks noChangeArrowheads="1"/>
          </p:cNvSpPr>
          <p:nvPr/>
        </p:nvSpPr>
        <p:spPr bwMode="auto">
          <a:xfrm>
            <a:off x="79375" y="971550"/>
            <a:ext cx="666908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a:t>Differently from the </a:t>
            </a:r>
            <a:r>
              <a:rPr lang="en-US" sz="2000">
                <a:solidFill>
                  <a:srgbClr val="006600"/>
                </a:solidFill>
              </a:rPr>
              <a:t>Malthusian model</a:t>
            </a:r>
            <a:r>
              <a:rPr lang="en-US" sz="2000"/>
              <a:t> …</a:t>
            </a:r>
          </a:p>
          <a:p>
            <a:pPr eaLnBrk="0" hangingPunct="0">
              <a:buFont typeface="Times New Roman" charset="0"/>
              <a:buChar char="•"/>
            </a:pPr>
            <a:r>
              <a:rPr lang="en-US" sz="2000"/>
              <a:t>developed by Belgian mathematician Pierre Verhulst (1838)</a:t>
            </a:r>
          </a:p>
          <a:p>
            <a:pPr algn="ctr" eaLnBrk="0" hangingPunct="0"/>
            <a:r>
              <a:rPr lang="en-US" sz="2000">
                <a:solidFill>
                  <a:srgbClr val="800000"/>
                </a:solidFill>
              </a:rPr>
              <a:t>HYPOTHESES</a:t>
            </a:r>
          </a:p>
          <a:p>
            <a:pPr eaLnBrk="0" hangingPunct="0">
              <a:buFont typeface="Times New Roman" charset="0"/>
              <a:buChar char="•"/>
            </a:pPr>
            <a:r>
              <a:rPr lang="en-US" sz="2000"/>
              <a:t>resources are limited for growth: N(t)≤N</a:t>
            </a:r>
            <a:r>
              <a:rPr lang="en-US" sz="2000" baseline="-25000"/>
              <a:t>sat</a:t>
            </a:r>
          </a:p>
        </p:txBody>
      </p:sp>
      <p:pic>
        <p:nvPicPr>
          <p:cNvPr id="60421" name="Immagine 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14913" y="1692275"/>
            <a:ext cx="184308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2" name="Object 13"/>
          <p:cNvGraphicFramePr>
            <a:graphicFrameLocks noChangeAspect="1"/>
          </p:cNvGraphicFramePr>
          <p:nvPr/>
        </p:nvGraphicFramePr>
        <p:xfrm>
          <a:off x="4221163" y="6889750"/>
          <a:ext cx="2419350" cy="508000"/>
        </p:xfrm>
        <a:graphic>
          <a:graphicData uri="http://schemas.openxmlformats.org/presentationml/2006/ole">
            <mc:AlternateContent xmlns:mc="http://schemas.openxmlformats.org/markup-compatibility/2006">
              <mc:Choice xmlns:v="urn:schemas-microsoft-com:vml" Requires="v">
                <p:oleObj spid="_x0000_s60452" name="Equation" r:id="rId7" imgW="1002865" imgH="228501" progId="Equation.3">
                  <p:embed/>
                </p:oleObj>
              </mc:Choice>
              <mc:Fallback>
                <p:oleObj name="Equation" r:id="rId7" imgW="1002865" imgH="228501"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1163" y="6889750"/>
                        <a:ext cx="24193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0423" name="Text Box 11"/>
          <p:cNvSpPr txBox="1">
            <a:spLocks noChangeArrowheads="1"/>
          </p:cNvSpPr>
          <p:nvPr/>
        </p:nvSpPr>
        <p:spPr bwMode="auto">
          <a:xfrm>
            <a:off x="207963" y="2833688"/>
            <a:ext cx="46815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rgbClr val="800000"/>
                </a:solidFill>
                <a:latin typeface="Times New Roman" charset="0"/>
              </a:rPr>
              <a:t>GENERAL CONSERVATION LAW</a:t>
            </a:r>
            <a:br>
              <a:rPr lang="it-IT" sz="2000" b="1">
                <a:solidFill>
                  <a:srgbClr val="800000"/>
                </a:solidFill>
                <a:latin typeface="Times New Roman" charset="0"/>
              </a:rPr>
            </a:br>
            <a:r>
              <a:rPr lang="it-IT" sz="2000">
                <a:latin typeface="Times New Roman" charset="0"/>
              </a:rPr>
              <a:t>applied to </a:t>
            </a:r>
            <a:r>
              <a:rPr lang="it-IT" sz="2000">
                <a:solidFill>
                  <a:srgbClr val="006600"/>
                </a:solidFill>
                <a:latin typeface="Times New Roman" charset="0"/>
              </a:rPr>
              <a:t>No. of individuals </a:t>
            </a:r>
            <a:r>
              <a:rPr lang="it-IT" sz="2000">
                <a:latin typeface="Times New Roman" charset="0"/>
              </a:rPr>
              <a:t>in a </a:t>
            </a:r>
            <a:r>
              <a:rPr lang="it-IT" sz="2000">
                <a:solidFill>
                  <a:srgbClr val="006600"/>
                </a:solidFill>
                <a:latin typeface="Times New Roman" charset="0"/>
              </a:rPr>
              <a:t>“</a:t>
            </a:r>
            <a:r>
              <a:rPr lang="it-IT" altLang="ja-JP" sz="2000">
                <a:solidFill>
                  <a:srgbClr val="006600"/>
                </a:solidFill>
                <a:latin typeface="Times New Roman" charset="0"/>
              </a:rPr>
              <a:t>closed system</a:t>
            </a:r>
            <a:r>
              <a:rPr lang="it-IT" sz="2000">
                <a:solidFill>
                  <a:srgbClr val="006600"/>
                </a:solidFill>
                <a:latin typeface="Times New Roman" charset="0"/>
              </a:rPr>
              <a:t>”</a:t>
            </a:r>
            <a:r>
              <a:rPr lang="it-IT" altLang="ja-JP" sz="2000">
                <a:solidFill>
                  <a:srgbClr val="006600"/>
                </a:solidFill>
                <a:latin typeface="Times New Roman" charset="0"/>
              </a:rPr>
              <a:t>:	ACC = GEN</a:t>
            </a:r>
            <a:r>
              <a:rPr lang="it-IT" altLang="ja-JP" sz="2000">
                <a:solidFill>
                  <a:schemeClr val="hlink"/>
                </a:solidFill>
                <a:latin typeface="Times New Roman" charset="0"/>
              </a:rPr>
              <a:t>		     	             </a:t>
            </a:r>
            <a:r>
              <a:rPr lang="it-IT" altLang="ja-JP" sz="2000">
                <a:solidFill>
                  <a:srgbClr val="006600"/>
                </a:solidFill>
                <a:latin typeface="Times New Roman" charset="0"/>
              </a:rPr>
              <a:t>GEN = birth - death</a:t>
            </a:r>
            <a:endParaRPr lang="it-IT" sz="2000">
              <a:solidFill>
                <a:srgbClr val="006600"/>
              </a:solidFill>
              <a:latin typeface="Times New Roman" charset="0"/>
            </a:endParaRPr>
          </a:p>
        </p:txBody>
      </p:sp>
      <p:graphicFrame>
        <p:nvGraphicFramePr>
          <p:cNvPr id="60424" name="Object 4"/>
          <p:cNvGraphicFramePr>
            <a:graphicFrameLocks noChangeAspect="1"/>
          </p:cNvGraphicFramePr>
          <p:nvPr/>
        </p:nvGraphicFramePr>
        <p:xfrm>
          <a:off x="188913" y="6713538"/>
          <a:ext cx="3600450" cy="1098550"/>
        </p:xfrm>
        <a:graphic>
          <a:graphicData uri="http://schemas.openxmlformats.org/presentationml/2006/ole">
            <mc:AlternateContent xmlns:mc="http://schemas.openxmlformats.org/markup-compatibility/2006">
              <mc:Choice xmlns:v="urn:schemas-microsoft-com:vml" Requires="v">
                <p:oleObj spid="_x0000_s60453" name="Equation" r:id="rId9" imgW="1955800" imgH="660400" progId="Equation.3">
                  <p:embed/>
                </p:oleObj>
              </mc:Choice>
              <mc:Fallback>
                <p:oleObj name="Equation" r:id="rId9" imgW="1955800" imgH="6604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913" y="6713538"/>
                        <a:ext cx="36004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5" name="Rectangle 7"/>
          <p:cNvSpPr>
            <a:spLocks noChangeArrowheads="1"/>
          </p:cNvSpPr>
          <p:nvPr/>
        </p:nvSpPr>
        <p:spPr bwMode="auto">
          <a:xfrm>
            <a:off x="4137025" y="6208713"/>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it-IT" sz="2000" b="1">
                <a:solidFill>
                  <a:srgbClr val="800000"/>
                </a:solidFill>
                <a:cs typeface="Times New Roman" charset="0"/>
              </a:rPr>
              <a:t>PARAMETERS</a:t>
            </a:r>
          </a:p>
        </p:txBody>
      </p:sp>
      <p:sp>
        <p:nvSpPr>
          <p:cNvPr id="60426" name="Rectangle 9"/>
          <p:cNvSpPr>
            <a:spLocks noChangeArrowheads="1"/>
          </p:cNvSpPr>
          <p:nvPr/>
        </p:nvSpPr>
        <p:spPr bwMode="auto">
          <a:xfrm>
            <a:off x="354013" y="6208713"/>
            <a:ext cx="2919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it-IT" sz="2000" b="1">
                <a:solidFill>
                  <a:srgbClr val="800000"/>
                </a:solidFill>
                <a:cs typeface="Times New Roman" charset="0"/>
              </a:rPr>
              <a:t>STATE VARIABLES</a:t>
            </a:r>
            <a:r>
              <a:rPr lang="it-IT" sz="2000">
                <a:solidFill>
                  <a:srgbClr val="800000"/>
                </a:solidFill>
                <a:cs typeface="Times New Roman" charset="0"/>
              </a:rPr>
              <a:t>     </a:t>
            </a:r>
          </a:p>
        </p:txBody>
      </p:sp>
      <p:sp>
        <p:nvSpPr>
          <p:cNvPr id="60427" name="Rectangle 10"/>
          <p:cNvSpPr>
            <a:spLocks noChangeArrowheads="1"/>
          </p:cNvSpPr>
          <p:nvPr/>
        </p:nvSpPr>
        <p:spPr bwMode="auto">
          <a:xfrm>
            <a:off x="354013" y="7720013"/>
            <a:ext cx="61182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it-IT" b="1">
                <a:solidFill>
                  <a:srgbClr val="800000"/>
                </a:solidFill>
                <a:cs typeface="Times New Roman" charset="0"/>
              </a:rPr>
              <a:t>CLASSIFICATION</a:t>
            </a:r>
          </a:p>
          <a:p>
            <a:pPr eaLnBrk="0" hangingPunct="0"/>
            <a:r>
              <a:rPr lang="it-IT" sz="2000">
                <a:solidFill>
                  <a:srgbClr val="996633"/>
                </a:solidFill>
                <a:cs typeface="Times New Roman" charset="0"/>
              </a:rPr>
              <a:t>Dynamic autonomous mathematical model</a:t>
            </a:r>
          </a:p>
          <a:p>
            <a:pPr eaLnBrk="0" hangingPunct="0"/>
            <a:r>
              <a:rPr lang="it-IT" sz="2000">
                <a:solidFill>
                  <a:srgbClr val="996633"/>
                </a:solidFill>
                <a:cs typeface="Times New Roman" charset="0"/>
              </a:rPr>
              <a:t>made by 1 </a:t>
            </a:r>
            <a:r>
              <a:rPr lang="it-IT" sz="2000" i="1">
                <a:solidFill>
                  <a:srgbClr val="996633"/>
                </a:solidFill>
                <a:cs typeface="Times New Roman" charset="0"/>
              </a:rPr>
              <a:t>ODE</a:t>
            </a:r>
            <a:r>
              <a:rPr lang="it-IT" sz="2000">
                <a:solidFill>
                  <a:srgbClr val="996633"/>
                </a:solidFill>
                <a:cs typeface="Times New Roman" charset="0"/>
              </a:rPr>
              <a:t> (Order =1) , </a:t>
            </a:r>
          </a:p>
          <a:p>
            <a:pPr eaLnBrk="0" hangingPunct="0"/>
            <a:r>
              <a:rPr lang="it-IT" sz="2000">
                <a:solidFill>
                  <a:srgbClr val="996633"/>
                </a:solidFill>
                <a:cs typeface="Times New Roman" charset="0"/>
              </a:rPr>
              <a:t>non linear, constant coefficient model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numero diapositiva 4"/>
          <p:cNvSpPr>
            <a:spLocks noGrp="1"/>
          </p:cNvSpPr>
          <p:nvPr>
            <p:ph type="sldNum" sz="quarter" idx="12"/>
          </p:nvPr>
        </p:nvSpPr>
        <p:spPr bwMode="auto">
          <a:xfrm>
            <a:off x="4929188" y="8626475"/>
            <a:ext cx="168275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6DF1D8-D7A4-9D40-8BE2-5AC800F6F045}" type="slidenum">
              <a:rPr lang="en-GB" sz="1400">
                <a:latin typeface="Times New Roman" charset="0"/>
              </a:rPr>
              <a:pPr/>
              <a:t>25</a:t>
            </a:fld>
            <a:endParaRPr lang="en-GB" sz="1400">
              <a:latin typeface="Times New Roman" charset="0"/>
            </a:endParaRPr>
          </a:p>
        </p:txBody>
      </p:sp>
      <p:sp>
        <p:nvSpPr>
          <p:cNvPr id="24579" name="Rectangle 2"/>
          <p:cNvSpPr>
            <a:spLocks noGrp="1" noChangeArrowheads="1"/>
          </p:cNvSpPr>
          <p:nvPr>
            <p:ph type="title"/>
          </p:nvPr>
        </p:nvSpPr>
        <p:spPr>
          <a:xfrm>
            <a:off x="0" y="0"/>
            <a:ext cx="6858000" cy="1016000"/>
          </a:xfrm>
        </p:spPr>
        <p:txBody>
          <a:bodyPr/>
          <a:lstStyle/>
          <a:p>
            <a:pPr eaLnBrk="1" hangingPunct="1">
              <a:defRPr/>
            </a:pPr>
            <a:r>
              <a:rPr lang="it-IT" i="1" dirty="0">
                <a:solidFill>
                  <a:srgbClr val="000000"/>
                </a:solidFill>
              </a:rPr>
              <a:t>First </a:t>
            </a:r>
            <a:r>
              <a:rPr lang="it-IT" i="1" dirty="0" err="1">
                <a:solidFill>
                  <a:srgbClr val="000000"/>
                </a:solidFill>
              </a:rPr>
              <a:t>principles</a:t>
            </a:r>
            <a:r>
              <a:rPr lang="it-IT" i="1" dirty="0">
                <a:solidFill>
                  <a:srgbClr val="000000"/>
                </a:solidFill>
              </a:rPr>
              <a:t> </a:t>
            </a:r>
            <a:r>
              <a:rPr lang="en-GB" i="1" dirty="0">
                <a:solidFill>
                  <a:srgbClr val="000000"/>
                </a:solidFill>
              </a:rPr>
              <a:t>mathematical models.</a:t>
            </a:r>
            <a:r>
              <a:rPr lang="en-GB" sz="3200" i="1" dirty="0">
                <a:solidFill>
                  <a:srgbClr val="000000"/>
                </a:solidFill>
              </a:rPr>
              <a:t/>
            </a:r>
            <a:br>
              <a:rPr lang="en-GB" sz="3200" i="1" dirty="0">
                <a:solidFill>
                  <a:srgbClr val="000000"/>
                </a:solidFill>
              </a:rPr>
            </a:br>
            <a:r>
              <a:rPr lang="en-GB" dirty="0"/>
              <a:t>The prey-predator model </a:t>
            </a:r>
          </a:p>
        </p:txBody>
      </p:sp>
      <p:sp>
        <p:nvSpPr>
          <p:cNvPr id="62467" name="Rectangle 5"/>
          <p:cNvSpPr>
            <a:spLocks noChangeArrowheads="1"/>
          </p:cNvSpPr>
          <p:nvPr/>
        </p:nvSpPr>
        <p:spPr bwMode="auto">
          <a:xfrm>
            <a:off x="2051050" y="1604963"/>
            <a:ext cx="423545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0" hangingPunct="0">
              <a:spcBef>
                <a:spcPts val="600"/>
              </a:spcBef>
              <a:spcAft>
                <a:spcPts val="600"/>
              </a:spcAft>
              <a:buFont typeface="Times New Roman" charset="0"/>
              <a:buNone/>
            </a:pPr>
            <a:r>
              <a:rPr lang="it-IT" b="1">
                <a:solidFill>
                  <a:srgbClr val="800000"/>
                </a:solidFill>
              </a:rPr>
              <a:t>BIBLIO REF.</a:t>
            </a:r>
          </a:p>
          <a:p>
            <a:pPr eaLnBrk="0" hangingPunct="0">
              <a:spcBef>
                <a:spcPts val="600"/>
              </a:spcBef>
              <a:spcAft>
                <a:spcPts val="600"/>
              </a:spcAft>
              <a:buFont typeface="Times New Roman" charset="0"/>
              <a:buNone/>
            </a:pPr>
            <a:endParaRPr lang="it-IT" sz="2000"/>
          </a:p>
          <a:p>
            <a:pPr eaLnBrk="0" hangingPunct="0">
              <a:spcBef>
                <a:spcPts val="600"/>
              </a:spcBef>
              <a:spcAft>
                <a:spcPts val="600"/>
              </a:spcAft>
              <a:buFont typeface="Times New Roman" charset="0"/>
              <a:buNone/>
            </a:pPr>
            <a:r>
              <a:rPr lang="it-IT" sz="2000"/>
              <a:t>Lotka A.J. (1925) </a:t>
            </a:r>
            <a:r>
              <a:rPr lang="it-IT" sz="2000" i="1"/>
              <a:t>Elements of Physical Biology</a:t>
            </a:r>
            <a:r>
              <a:rPr lang="it-IT" sz="2000"/>
              <a:t>. Baltimore: Williams &amp; Wilkens.</a:t>
            </a:r>
          </a:p>
          <a:p>
            <a:pPr eaLnBrk="0" hangingPunct="0">
              <a:spcBef>
                <a:spcPts val="600"/>
              </a:spcBef>
              <a:spcAft>
                <a:spcPts val="600"/>
              </a:spcAft>
              <a:buFont typeface="Times New Roman" charset="0"/>
              <a:buNone/>
            </a:pPr>
            <a:r>
              <a:rPr lang="it-IT" sz="2000"/>
              <a:t>Volterra V. (1926) "Variazioni e fluttuazioni del numero d’individui in specie animali conviventi", Mem.R.Accad.Naz.dei Lincei, Ser.VI, 2</a:t>
            </a:r>
            <a:br>
              <a:rPr lang="it-IT" sz="2000"/>
            </a:br>
            <a:r>
              <a:rPr lang="it-IT" sz="1800"/>
              <a:t>1st  president of National Research Council (CNR) of Italy</a:t>
            </a:r>
          </a:p>
        </p:txBody>
      </p:sp>
      <p:pic>
        <p:nvPicPr>
          <p:cNvPr id="62468" name="Immagine 4" descr="Lotka.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2938" y="2416175"/>
            <a:ext cx="8143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Immagine 5" descr="Volterra,_Vito.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2938" y="3744913"/>
            <a:ext cx="930275"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CasellaDiTesto 6"/>
          <p:cNvSpPr txBox="1">
            <a:spLocks noChangeArrowheads="1"/>
          </p:cNvSpPr>
          <p:nvPr/>
        </p:nvSpPr>
        <p:spPr bwMode="auto">
          <a:xfrm>
            <a:off x="320675" y="6088063"/>
            <a:ext cx="62166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ts val="600"/>
              </a:spcBef>
              <a:spcAft>
                <a:spcPts val="600"/>
              </a:spcAft>
              <a:buFont typeface="Times New Roman" charset="0"/>
              <a:buNone/>
            </a:pPr>
            <a:r>
              <a:rPr lang="en-US" sz="2200" i="1">
                <a:latin typeface="Times New Roman" charset="0"/>
              </a:rPr>
              <a:t>The idea is that, if left to themselves with an infinite food supply, the </a:t>
            </a:r>
            <a:r>
              <a:rPr lang="en-US" sz="2200" i="1">
                <a:solidFill>
                  <a:srgbClr val="006600"/>
                </a:solidFill>
                <a:latin typeface="Times New Roman" charset="0"/>
              </a:rPr>
              <a:t>rabbits</a:t>
            </a:r>
            <a:r>
              <a:rPr lang="en-US" sz="2200" i="1">
                <a:latin typeface="Times New Roman" charset="0"/>
              </a:rPr>
              <a:t> or </a:t>
            </a:r>
            <a:r>
              <a:rPr lang="en-US" sz="2200" i="1">
                <a:solidFill>
                  <a:srgbClr val="006600"/>
                </a:solidFill>
                <a:latin typeface="Times New Roman" charset="0"/>
              </a:rPr>
              <a:t>zebras</a:t>
            </a:r>
            <a:r>
              <a:rPr lang="en-US" sz="2200" i="1">
                <a:latin typeface="Times New Roman" charset="0"/>
              </a:rPr>
              <a:t> would live happily and experience exponential  population growth. </a:t>
            </a:r>
          </a:p>
          <a:p>
            <a:pPr algn="just">
              <a:spcBef>
                <a:spcPts val="600"/>
              </a:spcBef>
              <a:spcAft>
                <a:spcPts val="600"/>
              </a:spcAft>
              <a:buFont typeface="Times New Roman" charset="0"/>
              <a:buNone/>
            </a:pPr>
            <a:r>
              <a:rPr lang="en-US" sz="2200" i="1">
                <a:latin typeface="Times New Roman" charset="0"/>
              </a:rPr>
              <a:t>On the other hand, if the </a:t>
            </a:r>
            <a:r>
              <a:rPr lang="en-US" sz="2200" i="1">
                <a:solidFill>
                  <a:srgbClr val="006600"/>
                </a:solidFill>
                <a:latin typeface="Times New Roman" charset="0"/>
              </a:rPr>
              <a:t>foxes</a:t>
            </a:r>
            <a:r>
              <a:rPr lang="en-US" sz="2200" i="1">
                <a:latin typeface="Times New Roman" charset="0"/>
              </a:rPr>
              <a:t> or </a:t>
            </a:r>
            <a:r>
              <a:rPr lang="en-US" sz="2200" i="1">
                <a:solidFill>
                  <a:srgbClr val="006600"/>
                </a:solidFill>
                <a:latin typeface="Times New Roman" charset="0"/>
              </a:rPr>
              <a:t>lions</a:t>
            </a:r>
            <a:r>
              <a:rPr lang="en-US" sz="2200" i="1">
                <a:latin typeface="Times New Roman" charset="0"/>
              </a:rPr>
              <a:t> were left with no prey to eat, they would die faster than they could reproduce, and would experience exponential population decline.</a:t>
            </a:r>
            <a:endParaRPr lang="it-IT" sz="2200" i="1">
              <a:latin typeface="Times New Roman"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250825"/>
            <a:ext cx="6480175" cy="941388"/>
          </a:xfrm>
        </p:spPr>
        <p:txBody>
          <a:bodyPr/>
          <a:lstStyle/>
          <a:p>
            <a:pPr>
              <a:defRPr/>
            </a:pPr>
            <a:r>
              <a:rPr lang="it-IT" i="1" dirty="0">
                <a:solidFill>
                  <a:srgbClr val="000000"/>
                </a:solidFill>
              </a:rPr>
              <a:t>First </a:t>
            </a:r>
            <a:r>
              <a:rPr lang="it-IT" i="1" dirty="0" err="1">
                <a:solidFill>
                  <a:srgbClr val="000000"/>
                </a:solidFill>
              </a:rPr>
              <a:t>principles</a:t>
            </a:r>
            <a:r>
              <a:rPr lang="it-IT" i="1" dirty="0">
                <a:solidFill>
                  <a:srgbClr val="000000"/>
                </a:solidFill>
              </a:rPr>
              <a:t> </a:t>
            </a:r>
            <a:r>
              <a:rPr lang="en-GB" i="1" dirty="0">
                <a:solidFill>
                  <a:srgbClr val="000000"/>
                </a:solidFill>
              </a:rPr>
              <a:t>mathematical models.</a:t>
            </a:r>
            <a:r>
              <a:rPr lang="en-GB" sz="3200" i="1" dirty="0">
                <a:solidFill>
                  <a:srgbClr val="000000"/>
                </a:solidFill>
              </a:rPr>
              <a:t/>
            </a:r>
            <a:br>
              <a:rPr lang="en-GB" sz="3200" i="1" dirty="0">
                <a:solidFill>
                  <a:srgbClr val="000000"/>
                </a:solidFill>
              </a:rPr>
            </a:br>
            <a:r>
              <a:rPr lang="en-GB" dirty="0" smtClean="0"/>
              <a:t>The prey-predator model </a:t>
            </a:r>
            <a:endParaRPr lang="it-IT" dirty="0"/>
          </a:p>
        </p:txBody>
      </p:sp>
      <p:sp>
        <p:nvSpPr>
          <p:cNvPr id="64514"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D586A6-6A89-C147-B370-B418E8D1C414}" type="slidenum">
              <a:rPr lang="it-IT" sz="1400"/>
              <a:pPr eaLnBrk="1" hangingPunct="1"/>
              <a:t>26</a:t>
            </a:fld>
            <a:endParaRPr lang="it-IT" sz="1400"/>
          </a:p>
        </p:txBody>
      </p:sp>
      <p:sp>
        <p:nvSpPr>
          <p:cNvPr id="64515" name="CasellaDiTesto 4"/>
          <p:cNvSpPr txBox="1">
            <a:spLocks noChangeArrowheads="1"/>
          </p:cNvSpPr>
          <p:nvPr/>
        </p:nvSpPr>
        <p:spPr bwMode="auto">
          <a:xfrm>
            <a:off x="188913" y="1331913"/>
            <a:ext cx="6480175" cy="68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C00000"/>
                </a:solidFill>
              </a:rPr>
              <a:t>ASSUMPTIONS</a:t>
            </a:r>
          </a:p>
          <a:p>
            <a:pPr eaLnBrk="1" hangingPunct="1">
              <a:spcAft>
                <a:spcPts val="600"/>
              </a:spcAft>
            </a:pPr>
            <a:r>
              <a:rPr lang="en-US" sz="2000"/>
              <a:t>In words, the model states that:</a:t>
            </a:r>
          </a:p>
          <a:p>
            <a:pPr eaLnBrk="1" hangingPunct="1">
              <a:spcAft>
                <a:spcPts val="600"/>
              </a:spcAft>
              <a:buFontTx/>
              <a:buAutoNum type="arabicPeriod"/>
            </a:pPr>
            <a:r>
              <a:rPr lang="en-US" sz="2000" b="1"/>
              <a:t>Each prey gives rise to a constant number of offspring per year;</a:t>
            </a:r>
            <a:r>
              <a:rPr lang="en-US" sz="2000"/>
              <a:t/>
            </a:r>
            <a:br>
              <a:rPr lang="en-US" sz="2000"/>
            </a:br>
            <a:r>
              <a:rPr lang="en-US" sz="2000" i="1"/>
              <a:t>In other words, there are no other factors limiting prey population growth apart from predation.</a:t>
            </a:r>
            <a:endParaRPr lang="en-US" sz="2000"/>
          </a:p>
          <a:p>
            <a:pPr eaLnBrk="1" hangingPunct="1">
              <a:spcAft>
                <a:spcPts val="600"/>
              </a:spcAft>
              <a:buFontTx/>
              <a:buAutoNum type="arabicPeriod"/>
            </a:pPr>
            <a:r>
              <a:rPr lang="en-US" sz="2000" b="1"/>
              <a:t>Each predator eats a constant proportion of the prey population per year;</a:t>
            </a:r>
            <a:r>
              <a:rPr lang="en-US" sz="2000"/>
              <a:t/>
            </a:r>
            <a:br>
              <a:rPr lang="en-US" sz="2000"/>
            </a:br>
            <a:r>
              <a:rPr lang="en-US" sz="2000" i="1"/>
              <a:t>In other words, doubling the prey population will double the number eaten per predator, regardless of how big the prey population is.</a:t>
            </a:r>
            <a:endParaRPr lang="en-US" sz="2000"/>
          </a:p>
          <a:p>
            <a:pPr eaLnBrk="1" hangingPunct="1">
              <a:spcAft>
                <a:spcPts val="600"/>
              </a:spcAft>
              <a:buFontTx/>
              <a:buAutoNum type="arabicPeriod"/>
            </a:pPr>
            <a:r>
              <a:rPr lang="en-US" sz="2000" b="1"/>
              <a:t>Predator reproduction is directly proportional to prey consumed;</a:t>
            </a:r>
            <a:r>
              <a:rPr lang="en-US" sz="2000"/>
              <a:t/>
            </a:r>
            <a:br>
              <a:rPr lang="en-US" sz="2000"/>
            </a:br>
            <a:r>
              <a:rPr lang="en-US" sz="2000" i="1"/>
              <a:t>Another way of expressing this is that a certain number of prey consumed results in one new predator; or that one prey consumed produces some fraction of a new predator.</a:t>
            </a:r>
            <a:endParaRPr lang="en-US" sz="2000"/>
          </a:p>
          <a:p>
            <a:pPr eaLnBrk="1" hangingPunct="1">
              <a:spcAft>
                <a:spcPts val="600"/>
              </a:spcAft>
              <a:buFontTx/>
              <a:buAutoNum type="arabicPeriod"/>
            </a:pPr>
            <a:r>
              <a:rPr lang="en-US" sz="2000" b="1"/>
              <a:t>A constant proportion of the predator population dies per year.</a:t>
            </a:r>
            <a:r>
              <a:rPr lang="en-US" sz="2000"/>
              <a:t/>
            </a:r>
            <a:br>
              <a:rPr lang="en-US" sz="2000"/>
            </a:br>
            <a:r>
              <a:rPr lang="en-US" sz="2000" i="1"/>
              <a:t>In other words, the predator death rate is independent of the amount of food available.</a:t>
            </a:r>
            <a:endParaRPr lang="it-IT" sz="2000">
              <a:cs typeface="Times New Roman"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4313" y="144463"/>
            <a:ext cx="6500812" cy="1014412"/>
          </a:xfrm>
        </p:spPr>
        <p:txBody>
          <a:bodyPr/>
          <a:lstStyle/>
          <a:p>
            <a:pPr eaLnBrk="1" hangingPunct="1">
              <a:defRPr/>
            </a:pPr>
            <a:r>
              <a:rPr lang="it-IT" sz="3200" dirty="0" err="1">
                <a:solidFill>
                  <a:srgbClr val="800000"/>
                </a:solidFill>
              </a:rPr>
              <a:t>Example</a:t>
            </a:r>
            <a:r>
              <a:rPr lang="it-IT" sz="3200" dirty="0">
                <a:solidFill>
                  <a:srgbClr val="800000"/>
                </a:solidFill>
              </a:rPr>
              <a:t> No. </a:t>
            </a:r>
            <a:r>
              <a:rPr lang="it-IT" sz="3200" dirty="0" smtClean="0">
                <a:solidFill>
                  <a:srgbClr val="800000"/>
                </a:solidFill>
              </a:rPr>
              <a:t>3</a:t>
            </a:r>
            <a:r>
              <a:rPr lang="it-IT" sz="3200" dirty="0">
                <a:solidFill>
                  <a:srgbClr val="800000"/>
                </a:solidFill>
              </a:rPr>
              <a:t/>
            </a:r>
            <a:br>
              <a:rPr lang="it-IT" sz="3200" dirty="0">
                <a:solidFill>
                  <a:srgbClr val="800000"/>
                </a:solidFill>
              </a:rPr>
            </a:br>
            <a:r>
              <a:rPr lang="en-GB" sz="3200" dirty="0" smtClean="0"/>
              <a:t>The </a:t>
            </a:r>
            <a:r>
              <a:rPr lang="en-GB" sz="3200" dirty="0"/>
              <a:t>prey-predator model </a:t>
            </a:r>
            <a:endParaRPr lang="it-IT" sz="3200" dirty="0">
              <a:solidFill>
                <a:srgbClr val="FF0000"/>
              </a:solidFill>
            </a:endParaRPr>
          </a:p>
        </p:txBody>
      </p:sp>
      <p:graphicFrame>
        <p:nvGraphicFramePr>
          <p:cNvPr id="65538" name="Object 2"/>
          <p:cNvGraphicFramePr>
            <a:graphicFrameLocks noChangeAspect="1"/>
          </p:cNvGraphicFramePr>
          <p:nvPr/>
        </p:nvGraphicFramePr>
        <p:xfrm>
          <a:off x="2636838" y="3333750"/>
          <a:ext cx="2598737" cy="900113"/>
        </p:xfrm>
        <a:graphic>
          <a:graphicData uri="http://schemas.openxmlformats.org/presentationml/2006/ole">
            <mc:AlternateContent xmlns:mc="http://schemas.openxmlformats.org/markup-compatibility/2006">
              <mc:Choice xmlns:v="urn:schemas-microsoft-com:vml" Requires="v">
                <p:oleObj spid="_x0000_s65589" name="Equation" r:id="rId4" imgW="1295400" imgH="482600" progId="Equation.3">
                  <p:embed/>
                </p:oleObj>
              </mc:Choice>
              <mc:Fallback>
                <p:oleObj name="Equation" r:id="rId4" imgW="1295400" imgH="482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38" y="3333750"/>
                        <a:ext cx="25987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39" name="Object 3"/>
          <p:cNvGraphicFramePr>
            <a:graphicFrameLocks noChangeAspect="1"/>
          </p:cNvGraphicFramePr>
          <p:nvPr/>
        </p:nvGraphicFramePr>
        <p:xfrm>
          <a:off x="214313" y="5649913"/>
          <a:ext cx="6096000" cy="869950"/>
        </p:xfrm>
        <a:graphic>
          <a:graphicData uri="http://schemas.openxmlformats.org/presentationml/2006/ole">
            <mc:AlternateContent xmlns:mc="http://schemas.openxmlformats.org/markup-compatibility/2006">
              <mc:Choice xmlns:v="urn:schemas-microsoft-com:vml" Requires="v">
                <p:oleObj spid="_x0000_s65590" name="Equation" r:id="rId6" imgW="3035300" imgH="469900" progId="Equation.3">
                  <p:embed/>
                </p:oleObj>
              </mc:Choice>
              <mc:Fallback>
                <p:oleObj name="Equation" r:id="rId6" imgW="3035300" imgH="4699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5649913"/>
                        <a:ext cx="6096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40" name="Object 4"/>
          <p:cNvGraphicFramePr>
            <a:graphicFrameLocks noChangeAspect="1"/>
          </p:cNvGraphicFramePr>
          <p:nvPr/>
        </p:nvGraphicFramePr>
        <p:xfrm>
          <a:off x="404813" y="4838700"/>
          <a:ext cx="1682750" cy="423863"/>
        </p:xfrm>
        <a:graphic>
          <a:graphicData uri="http://schemas.openxmlformats.org/presentationml/2006/ole">
            <mc:AlternateContent xmlns:mc="http://schemas.openxmlformats.org/markup-compatibility/2006">
              <mc:Choice xmlns:v="urn:schemas-microsoft-com:vml" Requires="v">
                <p:oleObj spid="_x0000_s65591" name="Equation" r:id="rId8" imgW="838200" imgH="228600" progId="Equation.3">
                  <p:embed/>
                </p:oleObj>
              </mc:Choice>
              <mc:Fallback>
                <p:oleObj name="Equation" r:id="rId8" imgW="83820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813" y="4838700"/>
                        <a:ext cx="16827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41" name="Object 5"/>
          <p:cNvGraphicFramePr>
            <a:graphicFrameLocks noChangeAspect="1"/>
          </p:cNvGraphicFramePr>
          <p:nvPr/>
        </p:nvGraphicFramePr>
        <p:xfrm>
          <a:off x="404813" y="5186363"/>
          <a:ext cx="974725" cy="441325"/>
        </p:xfrm>
        <a:graphic>
          <a:graphicData uri="http://schemas.openxmlformats.org/presentationml/2006/ole">
            <mc:AlternateContent xmlns:mc="http://schemas.openxmlformats.org/markup-compatibility/2006">
              <mc:Choice xmlns:v="urn:schemas-microsoft-com:vml" Requires="v">
                <p:oleObj spid="_x0000_s65592" name="Equation" r:id="rId10" imgW="482391" imgH="241195" progId="Equation.3">
                  <p:embed/>
                </p:oleObj>
              </mc:Choice>
              <mc:Fallback>
                <p:oleObj name="Equation" r:id="rId10" imgW="482391" imgH="241195"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813" y="5186363"/>
                        <a:ext cx="9747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42" name="Object 6"/>
          <p:cNvGraphicFramePr>
            <a:graphicFrameLocks noChangeAspect="1"/>
          </p:cNvGraphicFramePr>
          <p:nvPr/>
        </p:nvGraphicFramePr>
        <p:xfrm>
          <a:off x="442913" y="6972300"/>
          <a:ext cx="5218112" cy="371475"/>
        </p:xfrm>
        <a:graphic>
          <a:graphicData uri="http://schemas.openxmlformats.org/presentationml/2006/ole">
            <mc:AlternateContent xmlns:mc="http://schemas.openxmlformats.org/markup-compatibility/2006">
              <mc:Choice xmlns:v="urn:schemas-microsoft-com:vml" Requires="v">
                <p:oleObj spid="_x0000_s65593" name="Equation" r:id="rId12" imgW="2603500" imgH="203200" progId="Equation.3">
                  <p:embed/>
                </p:oleObj>
              </mc:Choice>
              <mc:Fallback>
                <p:oleObj name="Equation" r:id="rId12" imgW="2603500" imgH="2032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913" y="6972300"/>
                        <a:ext cx="52181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3" name="Rectangle 9"/>
          <p:cNvSpPr>
            <a:spLocks noChangeArrowheads="1"/>
          </p:cNvSpPr>
          <p:nvPr/>
        </p:nvSpPr>
        <p:spPr bwMode="auto">
          <a:xfrm>
            <a:off x="4484688" y="4902200"/>
            <a:ext cx="2087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buFont typeface="Times New Roman" charset="0"/>
              <a:buNone/>
            </a:pPr>
            <a:r>
              <a:rPr lang="it-IT" sz="2000" b="1">
                <a:solidFill>
                  <a:srgbClr val="800000"/>
                </a:solidFill>
                <a:cs typeface="Times New Roman" charset="0"/>
              </a:rPr>
              <a:t>VECTOR  OF</a:t>
            </a:r>
          </a:p>
          <a:p>
            <a:pPr algn="just" eaLnBrk="0" hangingPunct="0">
              <a:buFont typeface="Times New Roman" charset="0"/>
              <a:buNone/>
            </a:pPr>
            <a:r>
              <a:rPr lang="it-IT" sz="2000" b="1">
                <a:solidFill>
                  <a:srgbClr val="800000"/>
                </a:solidFill>
                <a:cs typeface="Times New Roman" charset="0"/>
              </a:rPr>
              <a:t>PARAMETERS</a:t>
            </a:r>
          </a:p>
        </p:txBody>
      </p:sp>
      <p:sp>
        <p:nvSpPr>
          <p:cNvPr id="65544" name="Rectangle 10"/>
          <p:cNvSpPr>
            <a:spLocks noChangeArrowheads="1"/>
          </p:cNvSpPr>
          <p:nvPr/>
        </p:nvSpPr>
        <p:spPr bwMode="auto">
          <a:xfrm>
            <a:off x="298450" y="46926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endParaRPr lang="it-IT" sz="2000"/>
          </a:p>
        </p:txBody>
      </p:sp>
      <p:sp>
        <p:nvSpPr>
          <p:cNvPr id="65545" name="Rectangle 11"/>
          <p:cNvSpPr>
            <a:spLocks noChangeArrowheads="1"/>
          </p:cNvSpPr>
          <p:nvPr/>
        </p:nvSpPr>
        <p:spPr bwMode="auto">
          <a:xfrm>
            <a:off x="331788" y="4251325"/>
            <a:ext cx="2520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buFont typeface="Times New Roman" charset="0"/>
              <a:buNone/>
            </a:pPr>
            <a:r>
              <a:rPr lang="it-IT" sz="2000" b="1">
                <a:solidFill>
                  <a:srgbClr val="800000"/>
                </a:solidFill>
                <a:cs typeface="Times New Roman" charset="0"/>
              </a:rPr>
              <a:t>STATE VARIABLE</a:t>
            </a:r>
            <a:r>
              <a:rPr lang="it-IT" sz="2000">
                <a:solidFill>
                  <a:srgbClr val="800000"/>
                </a:solidFill>
                <a:cs typeface="Times New Roman" charset="0"/>
              </a:rPr>
              <a:t>     </a:t>
            </a:r>
          </a:p>
          <a:p>
            <a:pPr algn="just" eaLnBrk="0" hangingPunct="0">
              <a:buFont typeface="Times New Roman" charset="0"/>
              <a:buNone/>
            </a:pPr>
            <a:r>
              <a:rPr lang="it-IT" sz="2000" b="1">
                <a:solidFill>
                  <a:srgbClr val="800000"/>
                </a:solidFill>
                <a:cs typeface="Times New Roman" charset="0"/>
              </a:rPr>
              <a:t>VECTOR </a:t>
            </a:r>
          </a:p>
        </p:txBody>
      </p:sp>
      <p:sp>
        <p:nvSpPr>
          <p:cNvPr id="65546" name="Text Box 14"/>
          <p:cNvSpPr txBox="1">
            <a:spLocks noChangeArrowheads="1"/>
          </p:cNvSpPr>
          <p:nvPr/>
        </p:nvSpPr>
        <p:spPr bwMode="auto">
          <a:xfrm>
            <a:off x="438150" y="6619875"/>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50000"/>
              </a:spcBef>
              <a:spcAft>
                <a:spcPts val="600"/>
              </a:spcAft>
              <a:buFont typeface="Times New Roman" charset="0"/>
              <a:buNone/>
            </a:pPr>
            <a:r>
              <a:rPr lang="it-IT" sz="2000" b="1">
                <a:solidFill>
                  <a:srgbClr val="800000"/>
                </a:solidFill>
                <a:latin typeface="Times New Roman" charset="0"/>
                <a:cs typeface="Times New Roman" charset="0"/>
              </a:rPr>
              <a:t>INITIAL CONDITION</a:t>
            </a:r>
          </a:p>
        </p:txBody>
      </p:sp>
      <p:sp>
        <p:nvSpPr>
          <p:cNvPr id="65547" name="AutoShape 17"/>
          <p:cNvSpPr>
            <a:spLocks/>
          </p:cNvSpPr>
          <p:nvPr/>
        </p:nvSpPr>
        <p:spPr bwMode="auto">
          <a:xfrm>
            <a:off x="5516563" y="3467100"/>
            <a:ext cx="1152525" cy="598488"/>
          </a:xfrm>
          <a:prstGeom prst="borderCallout1">
            <a:avLst>
              <a:gd name="adj1" fmla="val 17648"/>
              <a:gd name="adj2" fmla="val -6611"/>
              <a:gd name="adj3" fmla="val 53431"/>
              <a:gd name="adj4" fmla="val -79199"/>
            </a:avLst>
          </a:prstGeom>
          <a:solidFill>
            <a:schemeClr val="accent1">
              <a:alpha val="27058"/>
            </a:schemeClr>
          </a:solidFill>
          <a:ln w="9525">
            <a:solidFill>
              <a:schemeClr val="tx1"/>
            </a:solidFill>
            <a:miter lim="800000"/>
            <a:headEnd/>
            <a:tailEnd/>
          </a:ln>
        </p:spPr>
        <p:txBody>
          <a:bodyPr/>
          <a:lstStyle/>
          <a:p>
            <a:pPr algn="ctr" eaLnBrk="0" hangingPunct="0">
              <a:spcBef>
                <a:spcPts val="600"/>
              </a:spcBef>
              <a:spcAft>
                <a:spcPts val="600"/>
              </a:spcAft>
              <a:buFont typeface="Times New Roman" charset="0"/>
              <a:buNone/>
            </a:pPr>
            <a:r>
              <a:rPr lang="it-IT" sz="1600"/>
              <a:t>interaction term</a:t>
            </a:r>
          </a:p>
        </p:txBody>
      </p:sp>
      <p:sp>
        <p:nvSpPr>
          <p:cNvPr id="65548" name="AutoShape 18"/>
          <p:cNvSpPr>
            <a:spLocks/>
          </p:cNvSpPr>
          <p:nvPr/>
        </p:nvSpPr>
        <p:spPr bwMode="auto">
          <a:xfrm>
            <a:off x="438150" y="3616325"/>
            <a:ext cx="1836738" cy="449263"/>
          </a:xfrm>
          <a:prstGeom prst="borderCallout1">
            <a:avLst>
              <a:gd name="adj1" fmla="val 17648"/>
              <a:gd name="adj2" fmla="val 105569"/>
              <a:gd name="adj3" fmla="val 42014"/>
              <a:gd name="adj4" fmla="val 175083"/>
            </a:avLst>
          </a:prstGeom>
          <a:solidFill>
            <a:schemeClr val="accent1">
              <a:alpha val="27058"/>
            </a:schemeClr>
          </a:solidFill>
          <a:ln w="9525">
            <a:solidFill>
              <a:schemeClr val="tx1"/>
            </a:solidFill>
            <a:miter lim="800000"/>
            <a:headEnd/>
            <a:tailEnd/>
          </a:ln>
        </p:spPr>
        <p:txBody>
          <a:bodyPr/>
          <a:lstStyle/>
          <a:p>
            <a:pPr algn="ctr" eaLnBrk="0" hangingPunct="0">
              <a:spcBef>
                <a:spcPts val="600"/>
              </a:spcBef>
              <a:spcAft>
                <a:spcPts val="600"/>
              </a:spcAft>
              <a:buFont typeface="Times New Roman" charset="0"/>
              <a:buNone/>
            </a:pPr>
            <a:r>
              <a:rPr lang="it-IT" sz="1600"/>
              <a:t>“</a:t>
            </a:r>
            <a:r>
              <a:rPr lang="it-IT" altLang="ja-JP" sz="1600"/>
              <a:t>maltusian</a:t>
            </a:r>
            <a:r>
              <a:rPr lang="it-IT" sz="1600"/>
              <a:t>”</a:t>
            </a:r>
            <a:r>
              <a:rPr lang="it-IT" altLang="ja-JP" sz="1600"/>
              <a:t> term</a:t>
            </a:r>
            <a:endParaRPr lang="it-IT" sz="1600"/>
          </a:p>
        </p:txBody>
      </p:sp>
      <p:sp>
        <p:nvSpPr>
          <p:cNvPr id="65549" name="Segnaposto numero diapositiva 18"/>
          <p:cNvSpPr>
            <a:spLocks noGrp="1"/>
          </p:cNvSpPr>
          <p:nvPr>
            <p:ph type="sldNum" sz="quarter" idx="12"/>
          </p:nvPr>
        </p:nvSpPr>
        <p:spPr bwMode="auto">
          <a:xfrm>
            <a:off x="5229225" y="8532813"/>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FC75E6-BDC3-7E4C-9C7B-9DC6C82ABA7B}" type="slidenum">
              <a:rPr lang="en-GB" sz="1400">
                <a:latin typeface="Times New Roman" charset="0"/>
              </a:rPr>
              <a:pPr/>
              <a:t>27</a:t>
            </a:fld>
            <a:endParaRPr lang="en-GB" sz="1400">
              <a:latin typeface="Times New Roman" charset="0"/>
            </a:endParaRPr>
          </a:p>
        </p:txBody>
      </p:sp>
      <p:sp>
        <p:nvSpPr>
          <p:cNvPr id="65550" name="Rectangle 10"/>
          <p:cNvSpPr>
            <a:spLocks noChangeArrowheads="1"/>
          </p:cNvSpPr>
          <p:nvPr/>
        </p:nvSpPr>
        <p:spPr bwMode="auto">
          <a:xfrm>
            <a:off x="219075" y="7505700"/>
            <a:ext cx="64500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spcBef>
                <a:spcPts val="600"/>
              </a:spcBef>
              <a:spcAft>
                <a:spcPts val="600"/>
              </a:spcAft>
              <a:buFont typeface="Times New Roman" charset="0"/>
              <a:buNone/>
            </a:pPr>
            <a:r>
              <a:rPr lang="it-IT" sz="2000" b="1">
                <a:solidFill>
                  <a:srgbClr val="800000"/>
                </a:solidFill>
                <a:cs typeface="Times New Roman" charset="0"/>
              </a:rPr>
              <a:t>CLASSIFICATION</a:t>
            </a:r>
          </a:p>
          <a:p>
            <a:pPr algn="just" eaLnBrk="0" hangingPunct="0">
              <a:buFont typeface="Times New Roman" charset="0"/>
              <a:buNone/>
            </a:pPr>
            <a:r>
              <a:rPr lang="it-IT" sz="2000">
                <a:solidFill>
                  <a:srgbClr val="996633"/>
                </a:solidFill>
                <a:cs typeface="Times New Roman" charset="0"/>
              </a:rPr>
              <a:t>DYNAMIC AUTONOMOUS MATHEMATICAL MODEL</a:t>
            </a:r>
          </a:p>
          <a:p>
            <a:pPr algn="just" eaLnBrk="0" hangingPunct="0">
              <a:buFont typeface="Times New Roman" charset="0"/>
              <a:buNone/>
            </a:pPr>
            <a:r>
              <a:rPr lang="it-IT" sz="2000">
                <a:solidFill>
                  <a:srgbClr val="996633"/>
                </a:solidFill>
                <a:cs typeface="Times New Roman" charset="0"/>
              </a:rPr>
              <a:t>made by 2 </a:t>
            </a:r>
            <a:r>
              <a:rPr lang="it-IT" sz="2000" i="1">
                <a:solidFill>
                  <a:srgbClr val="996633"/>
                </a:solidFill>
                <a:cs typeface="Times New Roman" charset="0"/>
              </a:rPr>
              <a:t>ODEs</a:t>
            </a:r>
            <a:r>
              <a:rPr lang="it-IT" sz="2000">
                <a:solidFill>
                  <a:srgbClr val="996633"/>
                </a:solidFill>
                <a:cs typeface="Times New Roman" charset="0"/>
              </a:rPr>
              <a:t> (Order = 2) , </a:t>
            </a:r>
          </a:p>
          <a:p>
            <a:pPr algn="just" eaLnBrk="0" hangingPunct="0">
              <a:buFont typeface="Times New Roman" charset="0"/>
              <a:buNone/>
            </a:pPr>
            <a:r>
              <a:rPr lang="it-IT" sz="2000">
                <a:solidFill>
                  <a:srgbClr val="996633"/>
                </a:solidFill>
                <a:cs typeface="Times New Roman" charset="0"/>
              </a:rPr>
              <a:t>NON LINEAR, CONSTANT COEFFICIENT MODEL</a:t>
            </a:r>
          </a:p>
        </p:txBody>
      </p:sp>
      <p:sp>
        <p:nvSpPr>
          <p:cNvPr id="65551" name="Text Box 11"/>
          <p:cNvSpPr txBox="1">
            <a:spLocks noChangeArrowheads="1"/>
          </p:cNvSpPr>
          <p:nvPr/>
        </p:nvSpPr>
        <p:spPr bwMode="auto">
          <a:xfrm>
            <a:off x="333375" y="1539875"/>
            <a:ext cx="6284913"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ts val="600"/>
              </a:spcBef>
              <a:spcAft>
                <a:spcPts val="600"/>
              </a:spcAft>
              <a:buFont typeface="Times New Roman" charset="0"/>
              <a:buNone/>
            </a:pPr>
            <a:r>
              <a:rPr lang="it-IT">
                <a:solidFill>
                  <a:srgbClr val="800000"/>
                </a:solidFill>
                <a:latin typeface="Times New Roman" charset="0"/>
              </a:rPr>
              <a:t>GENERAL CONSERVATION LAW</a:t>
            </a:r>
            <a:br>
              <a:rPr lang="it-IT">
                <a:solidFill>
                  <a:srgbClr val="800000"/>
                </a:solidFill>
                <a:latin typeface="Times New Roman" charset="0"/>
              </a:rPr>
            </a:br>
            <a:r>
              <a:rPr lang="it-IT">
                <a:latin typeface="Times New Roman" charset="0"/>
              </a:rPr>
              <a:t>applied to No.</a:t>
            </a:r>
            <a:r>
              <a:rPr lang="it-IT">
                <a:solidFill>
                  <a:schemeClr val="hlink"/>
                </a:solidFill>
                <a:latin typeface="Times New Roman" charset="0"/>
              </a:rPr>
              <a:t> </a:t>
            </a:r>
            <a:r>
              <a:rPr lang="it-IT">
                <a:solidFill>
                  <a:srgbClr val="006600"/>
                </a:solidFill>
                <a:latin typeface="Times New Roman" charset="0"/>
              </a:rPr>
              <a:t>of individuals </a:t>
            </a:r>
            <a:r>
              <a:rPr lang="it-IT">
                <a:latin typeface="Times New Roman" charset="0"/>
              </a:rPr>
              <a:t>in a </a:t>
            </a:r>
            <a:r>
              <a:rPr lang="it-IT">
                <a:solidFill>
                  <a:srgbClr val="006600"/>
                </a:solidFill>
                <a:latin typeface="Times New Roman" charset="0"/>
              </a:rPr>
              <a:t>“</a:t>
            </a:r>
            <a:r>
              <a:rPr lang="it-IT" altLang="ja-JP">
                <a:solidFill>
                  <a:srgbClr val="006600"/>
                </a:solidFill>
                <a:latin typeface="Times New Roman" charset="0"/>
              </a:rPr>
              <a:t>closed system</a:t>
            </a:r>
            <a:r>
              <a:rPr lang="it-IT">
                <a:solidFill>
                  <a:srgbClr val="006600"/>
                </a:solidFill>
                <a:latin typeface="Times New Roman" charset="0"/>
              </a:rPr>
              <a:t>”</a:t>
            </a:r>
            <a:r>
              <a:rPr lang="it-IT" altLang="ja-JP">
                <a:solidFill>
                  <a:srgbClr val="006600"/>
                </a:solidFill>
                <a:latin typeface="Times New Roman" charset="0"/>
              </a:rPr>
              <a:t>:	</a:t>
            </a:r>
            <a:r>
              <a:rPr lang="it-IT" altLang="ja-JP">
                <a:solidFill>
                  <a:srgbClr val="800000"/>
                </a:solidFill>
                <a:latin typeface="Times New Roman" charset="0"/>
              </a:rPr>
              <a:t>ACC = GEN</a:t>
            </a:r>
          </a:p>
          <a:p>
            <a:pPr algn="ctr">
              <a:spcBef>
                <a:spcPts val="600"/>
              </a:spcBef>
              <a:spcAft>
                <a:spcPts val="600"/>
              </a:spcAft>
              <a:buFont typeface="Times New Roman" charset="0"/>
              <a:buNone/>
            </a:pPr>
            <a:r>
              <a:rPr lang="it-IT">
                <a:solidFill>
                  <a:srgbClr val="800000"/>
                </a:solidFill>
                <a:latin typeface="Times New Roman" charset="0"/>
              </a:rPr>
              <a:t>		GEN = birth - death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9850" y="252413"/>
            <a:ext cx="6788150" cy="1014412"/>
          </a:xfrm>
        </p:spPr>
        <p:txBody>
          <a:bodyPr/>
          <a:lstStyle/>
          <a:p>
            <a:pPr eaLnBrk="1" hangingPunct="1">
              <a:defRPr/>
            </a:pPr>
            <a:r>
              <a:rPr lang="it-IT" i="1">
                <a:solidFill>
                  <a:srgbClr val="000000"/>
                </a:solidFill>
              </a:rPr>
              <a:t>First principles </a:t>
            </a:r>
            <a:r>
              <a:rPr lang="en-GB" i="1">
                <a:solidFill>
                  <a:srgbClr val="000000"/>
                </a:solidFill>
              </a:rPr>
              <a:t>mathematical models.</a:t>
            </a:r>
            <a:r>
              <a:rPr lang="en-GB" sz="3200" i="1">
                <a:solidFill>
                  <a:srgbClr val="000000"/>
                </a:solidFill>
              </a:rPr>
              <a:t/>
            </a:r>
            <a:br>
              <a:rPr lang="en-GB" sz="3200" i="1">
                <a:solidFill>
                  <a:srgbClr val="000000"/>
                </a:solidFill>
              </a:rPr>
            </a:br>
            <a:r>
              <a:rPr lang="en-GB" sz="3200"/>
              <a:t>The prey-predator model </a:t>
            </a:r>
            <a:r>
              <a:rPr lang="it-IT" sz="3200">
                <a:solidFill>
                  <a:srgbClr val="FF0000"/>
                </a:solidFill>
              </a:rPr>
              <a:t> </a:t>
            </a:r>
            <a:br>
              <a:rPr lang="it-IT" sz="3200">
                <a:solidFill>
                  <a:srgbClr val="FF0000"/>
                </a:solidFill>
              </a:rPr>
            </a:br>
            <a:r>
              <a:rPr lang="it-IT" sz="3200">
                <a:solidFill>
                  <a:srgbClr val="FF0000"/>
                </a:solidFill>
              </a:rPr>
              <a:t>with 2 parameters</a:t>
            </a:r>
          </a:p>
        </p:txBody>
      </p:sp>
      <p:graphicFrame>
        <p:nvGraphicFramePr>
          <p:cNvPr id="67586" name="Object 2"/>
          <p:cNvGraphicFramePr>
            <a:graphicFrameLocks noChangeAspect="1"/>
          </p:cNvGraphicFramePr>
          <p:nvPr/>
        </p:nvGraphicFramePr>
        <p:xfrm>
          <a:off x="1952625" y="2232025"/>
          <a:ext cx="2628900" cy="2139950"/>
        </p:xfrm>
        <a:graphic>
          <a:graphicData uri="http://schemas.openxmlformats.org/presentationml/2006/ole">
            <mc:AlternateContent xmlns:mc="http://schemas.openxmlformats.org/markup-compatibility/2006">
              <mc:Choice xmlns:v="urn:schemas-microsoft-com:vml" Requires="v">
                <p:oleObj spid="_x0000_s67622" name="Equation" r:id="rId4" imgW="1129810" imgH="990170" progId="Equation.3">
                  <p:embed/>
                </p:oleObj>
              </mc:Choice>
              <mc:Fallback>
                <p:oleObj name="Equation" r:id="rId4" imgW="1129810" imgH="99017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25" y="2232025"/>
                        <a:ext cx="26289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587" name="Object 3"/>
          <p:cNvGraphicFramePr>
            <a:graphicFrameLocks noChangeAspect="1"/>
          </p:cNvGraphicFramePr>
          <p:nvPr/>
        </p:nvGraphicFramePr>
        <p:xfrm>
          <a:off x="549275" y="4924425"/>
          <a:ext cx="5218113" cy="373063"/>
        </p:xfrm>
        <a:graphic>
          <a:graphicData uri="http://schemas.openxmlformats.org/presentationml/2006/ole">
            <mc:AlternateContent xmlns:mc="http://schemas.openxmlformats.org/markup-compatibility/2006">
              <mc:Choice xmlns:v="urn:schemas-microsoft-com:vml" Requires="v">
                <p:oleObj spid="_x0000_s67623" name="Equation" r:id="rId6" imgW="2603500" imgH="203200" progId="Equation.3">
                  <p:embed/>
                </p:oleObj>
              </mc:Choice>
              <mc:Fallback>
                <p:oleObj name="Equation" r:id="rId6" imgW="2603500" imgH="203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4924425"/>
                        <a:ext cx="52181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88" name="Rectangle 10"/>
          <p:cNvSpPr>
            <a:spLocks noChangeArrowheads="1"/>
          </p:cNvSpPr>
          <p:nvPr/>
        </p:nvSpPr>
        <p:spPr bwMode="auto">
          <a:xfrm>
            <a:off x="298450" y="455453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spcBef>
                <a:spcPts val="600"/>
              </a:spcBef>
              <a:spcAft>
                <a:spcPts val="600"/>
              </a:spcAft>
              <a:buFont typeface="Times New Roman" charset="0"/>
              <a:buNone/>
            </a:pPr>
            <a:endParaRPr lang="it-IT" sz="2000"/>
          </a:p>
        </p:txBody>
      </p:sp>
      <p:sp>
        <p:nvSpPr>
          <p:cNvPr id="67589" name="Text Box 14"/>
          <p:cNvSpPr txBox="1">
            <a:spLocks noChangeArrowheads="1"/>
          </p:cNvSpPr>
          <p:nvPr/>
        </p:nvSpPr>
        <p:spPr bwMode="auto">
          <a:xfrm>
            <a:off x="400050" y="4573588"/>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50000"/>
              </a:spcBef>
              <a:spcAft>
                <a:spcPts val="600"/>
              </a:spcAft>
              <a:buFont typeface="Times New Roman" charset="0"/>
              <a:buNone/>
            </a:pPr>
            <a:r>
              <a:rPr lang="it-IT" sz="2000" b="1">
                <a:solidFill>
                  <a:srgbClr val="800000"/>
                </a:solidFill>
                <a:latin typeface="Times New Roman" charset="0"/>
                <a:cs typeface="Times New Roman" charset="0"/>
              </a:rPr>
              <a:t>INITIAL CONDITION</a:t>
            </a:r>
          </a:p>
        </p:txBody>
      </p:sp>
      <p:graphicFrame>
        <p:nvGraphicFramePr>
          <p:cNvPr id="67590" name="Object 4"/>
          <p:cNvGraphicFramePr>
            <a:graphicFrameLocks noChangeAspect="1"/>
          </p:cNvGraphicFramePr>
          <p:nvPr/>
        </p:nvGraphicFramePr>
        <p:xfrm>
          <a:off x="1649413" y="6372225"/>
          <a:ext cx="3590925" cy="931863"/>
        </p:xfrm>
        <a:graphic>
          <a:graphicData uri="http://schemas.openxmlformats.org/presentationml/2006/ole">
            <mc:AlternateContent xmlns:mc="http://schemas.openxmlformats.org/markup-compatibility/2006">
              <mc:Choice xmlns:v="urn:schemas-microsoft-com:vml" Requires="v">
                <p:oleObj spid="_x0000_s67624" name="Equazione" r:id="rId8" imgW="1790700" imgH="508000" progId="Equation.3">
                  <p:embed/>
                </p:oleObj>
              </mc:Choice>
              <mc:Fallback>
                <p:oleObj name="Equazione" r:id="rId8" imgW="1790700" imgH="5080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9413" y="6372225"/>
                        <a:ext cx="35909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1" name="Text Box 14"/>
          <p:cNvSpPr txBox="1">
            <a:spLocks noChangeArrowheads="1"/>
          </p:cNvSpPr>
          <p:nvPr/>
        </p:nvSpPr>
        <p:spPr bwMode="auto">
          <a:xfrm>
            <a:off x="476250" y="5972175"/>
            <a:ext cx="583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Times New Roman" charset="0"/>
              <a:buNone/>
            </a:pPr>
            <a:r>
              <a:rPr lang="it-IT" sz="2000" b="1">
                <a:solidFill>
                  <a:srgbClr val="800000"/>
                </a:solidFill>
                <a:latin typeface="Times New Roman" charset="0"/>
                <a:cs typeface="Times New Roman" charset="0"/>
              </a:rPr>
              <a:t>STEADY-STATE or EQUILIBRIUM POINTS</a:t>
            </a:r>
          </a:p>
        </p:txBody>
      </p:sp>
      <p:grpSp>
        <p:nvGrpSpPr>
          <p:cNvPr id="67592" name="Group 21"/>
          <p:cNvGrpSpPr>
            <a:grpSpLocks/>
          </p:cNvGrpSpPr>
          <p:nvPr/>
        </p:nvGrpSpPr>
        <p:grpSpPr bwMode="auto">
          <a:xfrm>
            <a:off x="4005263" y="3441700"/>
            <a:ext cx="2520950" cy="663575"/>
            <a:chOff x="2523" y="2349"/>
            <a:chExt cx="1588" cy="453"/>
          </a:xfrm>
        </p:grpSpPr>
        <p:sp>
          <p:nvSpPr>
            <p:cNvPr id="67597" name="AutoShape 17"/>
            <p:cNvSpPr>
              <a:spLocks/>
            </p:cNvSpPr>
            <p:nvPr/>
          </p:nvSpPr>
          <p:spPr bwMode="auto">
            <a:xfrm>
              <a:off x="3385" y="2349"/>
              <a:ext cx="726" cy="408"/>
            </a:xfrm>
            <a:prstGeom prst="borderCallout1">
              <a:avLst>
                <a:gd name="adj1" fmla="val 17648"/>
                <a:gd name="adj2" fmla="val -6611"/>
                <a:gd name="adj3" fmla="val -61273"/>
                <a:gd name="adj4" fmla="val -128097"/>
              </a:avLst>
            </a:prstGeom>
            <a:solidFill>
              <a:schemeClr val="accent1">
                <a:alpha val="27058"/>
              </a:schemeClr>
            </a:solidFill>
            <a:ln w="9525">
              <a:solidFill>
                <a:schemeClr val="tx1"/>
              </a:solidFill>
              <a:miter lim="800000"/>
              <a:headEnd/>
              <a:tailEnd/>
            </a:ln>
          </p:spPr>
          <p:txBody>
            <a:bodyPr/>
            <a:lstStyle/>
            <a:p>
              <a:pPr algn="ctr" eaLnBrk="0" hangingPunct="0">
                <a:spcBef>
                  <a:spcPts val="600"/>
                </a:spcBef>
                <a:spcAft>
                  <a:spcPts val="600"/>
                </a:spcAft>
                <a:buFont typeface="Times New Roman" charset="0"/>
                <a:buNone/>
              </a:pPr>
              <a:r>
                <a:rPr lang="it-IT" sz="1400" i="1"/>
                <a:t>carrying capacity</a:t>
              </a:r>
            </a:p>
          </p:txBody>
        </p:sp>
        <p:sp>
          <p:nvSpPr>
            <p:cNvPr id="67598" name="Line 20"/>
            <p:cNvSpPr>
              <a:spLocks noChangeShapeType="1"/>
            </p:cNvSpPr>
            <p:nvPr/>
          </p:nvSpPr>
          <p:spPr bwMode="auto">
            <a:xfrm flipV="1">
              <a:off x="2523" y="2666"/>
              <a:ext cx="862"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pic>
        <p:nvPicPr>
          <p:cNvPr id="67593" name="Picture 22" descr="Experiments with MATLAB"/>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88913" y="7599363"/>
            <a:ext cx="13668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23" descr="cleve_Mole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951538" y="7599363"/>
            <a:ext cx="7175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5" name="Rectangle 24"/>
          <p:cNvSpPr>
            <a:spLocks noChangeArrowheads="1"/>
          </p:cNvSpPr>
          <p:nvPr/>
        </p:nvSpPr>
        <p:spPr bwMode="auto">
          <a:xfrm>
            <a:off x="1628775" y="7662863"/>
            <a:ext cx="43227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0" hangingPunct="0">
              <a:spcBef>
                <a:spcPts val="600"/>
              </a:spcBef>
              <a:spcAft>
                <a:spcPts val="600"/>
              </a:spcAft>
              <a:buFont typeface="Times New Roman" charset="0"/>
              <a:buNone/>
            </a:pPr>
            <a:r>
              <a:rPr lang="it-IT" sz="1800">
                <a:sym typeface="Wingdings" charset="0"/>
              </a:rPr>
              <a:t></a:t>
            </a:r>
            <a:r>
              <a:rPr lang="it-IT" sz="1400">
                <a:sym typeface="Wingdings" charset="0"/>
              </a:rPr>
              <a:t>   </a:t>
            </a:r>
            <a:r>
              <a:rPr lang="it-IT" sz="1400"/>
              <a:t>Cleve Moler, Experiments with MATLAB, 2009</a:t>
            </a:r>
          </a:p>
          <a:p>
            <a:pPr algn="just" eaLnBrk="0" hangingPunct="0">
              <a:spcBef>
                <a:spcPts val="600"/>
              </a:spcBef>
              <a:spcAft>
                <a:spcPts val="600"/>
              </a:spcAft>
              <a:buFont typeface="Times New Roman" charset="0"/>
              <a:buNone/>
            </a:pPr>
            <a:r>
              <a:rPr lang="it-IT" sz="1400">
                <a:hlinkClick r:id="rId12"/>
              </a:rPr>
              <a:t>http://www.mathworks.com/moler/exm/chapters.html</a:t>
            </a:r>
            <a:endParaRPr lang="it-IT" sz="1400"/>
          </a:p>
        </p:txBody>
      </p:sp>
      <p:sp>
        <p:nvSpPr>
          <p:cNvPr id="67596" name="Segnaposto numero diapositiva 16"/>
          <p:cNvSpPr>
            <a:spLocks noGrp="1"/>
          </p:cNvSpPr>
          <p:nvPr>
            <p:ph type="sldNum" sz="quarter" idx="12"/>
          </p:nvPr>
        </p:nvSpPr>
        <p:spPr bwMode="auto">
          <a:xfrm>
            <a:off x="4914900" y="8520113"/>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3BD73A-70F4-5D40-938E-AD6F67DDEAC5}" type="slidenum">
              <a:rPr lang="en-GB" sz="1400">
                <a:latin typeface="Times New Roman" charset="0"/>
              </a:rPr>
              <a:pPr/>
              <a:t>28</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asellaDiTesto 1"/>
          <p:cNvSpPr txBox="1">
            <a:spLocks noChangeArrowheads="1"/>
          </p:cNvSpPr>
          <p:nvPr/>
        </p:nvSpPr>
        <p:spPr bwMode="auto">
          <a:xfrm>
            <a:off x="549275" y="1692275"/>
            <a:ext cx="5759450"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200000"/>
              </a:lnSpc>
              <a:buFontTx/>
              <a:buChar char="•"/>
            </a:pPr>
            <a:r>
              <a:rPr lang="it-IT" sz="2000" b="1">
                <a:solidFill>
                  <a:srgbClr val="800000"/>
                </a:solidFill>
                <a:cs typeface="Times New Roman" charset="0"/>
              </a:rPr>
              <a:t>TYPES OF SOLUTION </a:t>
            </a:r>
          </a:p>
          <a:p>
            <a:pPr lvl="1" eaLnBrk="1" hangingPunct="1">
              <a:lnSpc>
                <a:spcPct val="150000"/>
              </a:lnSpc>
              <a:buFont typeface="Wingdings" charset="0"/>
              <a:buChar char="Ø"/>
            </a:pPr>
            <a:r>
              <a:rPr lang="it-IT" sz="2000" b="1">
                <a:cs typeface="Times New Roman" charset="0"/>
              </a:rPr>
              <a:t>Steady-state solutions</a:t>
            </a:r>
          </a:p>
          <a:p>
            <a:pPr lvl="1" eaLnBrk="1" hangingPunct="1">
              <a:lnSpc>
                <a:spcPct val="150000"/>
              </a:lnSpc>
              <a:buFont typeface="Wingdings" charset="0"/>
              <a:buChar char="Ø"/>
            </a:pPr>
            <a:r>
              <a:rPr lang="it-IT" sz="2000" b="1">
                <a:cs typeface="Times New Roman" charset="0"/>
              </a:rPr>
              <a:t>Periodic solutions</a:t>
            </a:r>
          </a:p>
          <a:p>
            <a:pPr eaLnBrk="1" hangingPunct="1">
              <a:lnSpc>
                <a:spcPct val="200000"/>
              </a:lnSpc>
              <a:buFontTx/>
              <a:buChar char="•"/>
            </a:pPr>
            <a:endParaRPr lang="it-IT" sz="2000" b="1">
              <a:solidFill>
                <a:srgbClr val="800000"/>
              </a:solidFill>
              <a:cs typeface="Times New Roman" charset="0"/>
            </a:endParaRPr>
          </a:p>
          <a:p>
            <a:pPr eaLnBrk="1" hangingPunct="1">
              <a:lnSpc>
                <a:spcPct val="200000"/>
              </a:lnSpc>
              <a:buFontTx/>
              <a:buChar char="•"/>
            </a:pPr>
            <a:endParaRPr lang="it-IT" sz="2000" b="1">
              <a:solidFill>
                <a:srgbClr val="800000"/>
              </a:solidFill>
              <a:cs typeface="Times New Roman" charset="0"/>
            </a:endParaRPr>
          </a:p>
          <a:p>
            <a:pPr eaLnBrk="1" hangingPunct="1">
              <a:lnSpc>
                <a:spcPct val="200000"/>
              </a:lnSpc>
              <a:buFontTx/>
              <a:buChar char="•"/>
            </a:pPr>
            <a:endParaRPr lang="it-IT" sz="2000" b="1">
              <a:solidFill>
                <a:srgbClr val="800000"/>
              </a:solidFill>
              <a:cs typeface="Times New Roman" charset="0"/>
            </a:endParaRPr>
          </a:p>
          <a:p>
            <a:pPr eaLnBrk="1" hangingPunct="1">
              <a:lnSpc>
                <a:spcPct val="200000"/>
              </a:lnSpc>
              <a:buFontTx/>
              <a:buChar char="•"/>
            </a:pPr>
            <a:endParaRPr lang="it-IT" sz="2000" b="1">
              <a:solidFill>
                <a:srgbClr val="800000"/>
              </a:solidFill>
              <a:cs typeface="Times New Roman" charset="0"/>
            </a:endParaRPr>
          </a:p>
          <a:p>
            <a:pPr eaLnBrk="1" hangingPunct="1">
              <a:lnSpc>
                <a:spcPct val="200000"/>
              </a:lnSpc>
              <a:buFontTx/>
              <a:buChar char="•"/>
            </a:pPr>
            <a:endParaRPr lang="it-IT" sz="2000" b="1">
              <a:solidFill>
                <a:srgbClr val="800000"/>
              </a:solidFill>
              <a:cs typeface="Times New Roman" charset="0"/>
            </a:endParaRPr>
          </a:p>
          <a:p>
            <a:pPr eaLnBrk="1" hangingPunct="1">
              <a:lnSpc>
                <a:spcPct val="200000"/>
              </a:lnSpc>
              <a:buFontTx/>
              <a:buChar char="•"/>
            </a:pPr>
            <a:endParaRPr lang="it-IT" sz="2000" b="1">
              <a:solidFill>
                <a:srgbClr val="800000"/>
              </a:solidFill>
              <a:cs typeface="Times New Roman" charset="0"/>
            </a:endParaRPr>
          </a:p>
          <a:p>
            <a:pPr eaLnBrk="1" hangingPunct="1">
              <a:lnSpc>
                <a:spcPct val="200000"/>
              </a:lnSpc>
              <a:buFontTx/>
              <a:buChar char="•"/>
            </a:pPr>
            <a:endParaRPr lang="it-IT" sz="2000" b="1">
              <a:solidFill>
                <a:srgbClr val="800000"/>
              </a:solidFill>
              <a:cs typeface="Times New Roman" charset="0"/>
            </a:endParaRPr>
          </a:p>
          <a:p>
            <a:pPr eaLnBrk="1" hangingPunct="1">
              <a:lnSpc>
                <a:spcPct val="200000"/>
              </a:lnSpc>
              <a:buFontTx/>
              <a:buChar char="•"/>
            </a:pPr>
            <a:endParaRPr lang="it-IT" sz="2000" b="1">
              <a:solidFill>
                <a:srgbClr val="800000"/>
              </a:solidFill>
              <a:cs typeface="Times New Roman" charset="0"/>
            </a:endParaRPr>
          </a:p>
          <a:p>
            <a:pPr eaLnBrk="1" hangingPunct="1">
              <a:lnSpc>
                <a:spcPct val="200000"/>
              </a:lnSpc>
              <a:buFontTx/>
              <a:buChar char="•"/>
            </a:pPr>
            <a:r>
              <a:rPr lang="it-IT" sz="2000" b="1">
                <a:solidFill>
                  <a:srgbClr val="800000"/>
                </a:solidFill>
                <a:cs typeface="Times New Roman" charset="0"/>
              </a:rPr>
              <a:t>STABILITY OF SOLUTIONS</a:t>
            </a:r>
          </a:p>
        </p:txBody>
      </p:sp>
      <p:sp>
        <p:nvSpPr>
          <p:cNvPr id="69634" name="Segnaposto numero diapositiva 4"/>
          <p:cNvSpPr>
            <a:spLocks noGrp="1"/>
          </p:cNvSpPr>
          <p:nvPr>
            <p:ph type="sldNum" sz="quarter" idx="12"/>
          </p:nvPr>
        </p:nvSpPr>
        <p:spPr bwMode="auto">
          <a:xfrm>
            <a:off x="4929188" y="8626475"/>
            <a:ext cx="168275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1C765C-D4C3-A643-9A07-56DA8BB8FFB3}" type="slidenum">
              <a:rPr lang="en-GB" sz="1400">
                <a:latin typeface="Times New Roman" charset="0"/>
              </a:rPr>
              <a:pPr/>
              <a:t>29</a:t>
            </a:fld>
            <a:endParaRPr lang="en-GB" sz="1400">
              <a:latin typeface="Times New Roman" charset="0"/>
            </a:endParaRPr>
          </a:p>
        </p:txBody>
      </p:sp>
      <p:sp>
        <p:nvSpPr>
          <p:cNvPr id="24579" name="Rectangle 2"/>
          <p:cNvSpPr>
            <a:spLocks noGrp="1" noChangeArrowheads="1"/>
          </p:cNvSpPr>
          <p:nvPr>
            <p:ph type="title"/>
          </p:nvPr>
        </p:nvSpPr>
        <p:spPr>
          <a:xfrm>
            <a:off x="0" y="0"/>
            <a:ext cx="6858000" cy="1331913"/>
          </a:xfrm>
        </p:spPr>
        <p:txBody>
          <a:bodyPr/>
          <a:lstStyle/>
          <a:p>
            <a:pPr eaLnBrk="1" hangingPunct="1">
              <a:defRPr/>
            </a:pPr>
            <a:r>
              <a:rPr lang="it-IT" i="1" dirty="0">
                <a:solidFill>
                  <a:srgbClr val="000000"/>
                </a:solidFill>
              </a:rPr>
              <a:t>First </a:t>
            </a:r>
            <a:r>
              <a:rPr lang="it-IT" i="1" dirty="0" err="1">
                <a:solidFill>
                  <a:srgbClr val="000000"/>
                </a:solidFill>
              </a:rPr>
              <a:t>principles</a:t>
            </a:r>
            <a:r>
              <a:rPr lang="it-IT" i="1" dirty="0">
                <a:solidFill>
                  <a:srgbClr val="000000"/>
                </a:solidFill>
              </a:rPr>
              <a:t> </a:t>
            </a:r>
            <a:r>
              <a:rPr lang="en-GB" i="1" dirty="0">
                <a:solidFill>
                  <a:srgbClr val="000000"/>
                </a:solidFill>
              </a:rPr>
              <a:t>mathematical models.</a:t>
            </a:r>
            <a:r>
              <a:rPr lang="en-GB" sz="3200" i="1" dirty="0">
                <a:solidFill>
                  <a:srgbClr val="000000"/>
                </a:solidFill>
              </a:rPr>
              <a:t/>
            </a:r>
            <a:br>
              <a:rPr lang="en-GB" sz="3200" i="1" dirty="0">
                <a:solidFill>
                  <a:srgbClr val="000000"/>
                </a:solidFill>
              </a:rPr>
            </a:br>
            <a:r>
              <a:rPr lang="en-GB" dirty="0"/>
              <a:t>The prey-predator </a:t>
            </a:r>
            <a:r>
              <a:rPr lang="en-GB" dirty="0" smtClean="0"/>
              <a:t>model</a:t>
            </a:r>
            <a:br>
              <a:rPr lang="en-GB" dirty="0" smtClean="0"/>
            </a:br>
            <a:r>
              <a:rPr lang="en-GB" sz="2400" dirty="0" smtClean="0">
                <a:solidFill>
                  <a:srgbClr val="FF0000"/>
                </a:solidFill>
              </a:rPr>
              <a:t>Issues related to mathematical </a:t>
            </a:r>
            <a:r>
              <a:rPr lang="it-IT" altLang="it-IT" sz="2400" dirty="0" err="1" smtClean="0">
                <a:solidFill>
                  <a:srgbClr val="FF0000"/>
                </a:solidFill>
                <a:cs typeface="Times New Roman" pitchFamily="18" charset="0"/>
              </a:rPr>
              <a:t>solution</a:t>
            </a:r>
            <a:r>
              <a:rPr lang="en-GB" sz="2400" dirty="0" smtClean="0">
                <a:solidFill>
                  <a:srgbClr val="FF0000"/>
                </a:solidFill>
              </a:rPr>
              <a:t> </a:t>
            </a:r>
            <a:endParaRPr lang="en-GB" dirty="0">
              <a:solidFill>
                <a:srgbClr val="FF0000"/>
              </a:solidFill>
            </a:endParaRPr>
          </a:p>
        </p:txBody>
      </p:sp>
      <p:pic>
        <p:nvPicPr>
          <p:cNvPr id="69636"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3311525"/>
            <a:ext cx="44862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ttangolo 5"/>
          <p:cNvSpPr>
            <a:spLocks noChangeArrowheads="1"/>
          </p:cNvSpPr>
          <p:nvPr/>
        </p:nvSpPr>
        <p:spPr bwMode="auto">
          <a:xfrm>
            <a:off x="1133475" y="7092950"/>
            <a:ext cx="57245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spcAft>
                <a:spcPts val="600"/>
              </a:spcAft>
              <a:buFont typeface="Times New Roman" charset="0"/>
              <a:buNone/>
            </a:pPr>
            <a:r>
              <a:rPr lang="it-IT" sz="1700">
                <a:hlinkClick r:id="rId4"/>
              </a:rPr>
              <a:t>http://www.scholarpedia.org/article/Predator-prey_model</a:t>
            </a:r>
            <a:r>
              <a:rPr lang="it-IT" sz="1700"/>
              <a:t> </a:t>
            </a:r>
          </a:p>
        </p:txBody>
      </p:sp>
      <p:sp>
        <p:nvSpPr>
          <p:cNvPr id="7" name="Fumetto 3 6"/>
          <p:cNvSpPr/>
          <p:nvPr/>
        </p:nvSpPr>
        <p:spPr>
          <a:xfrm>
            <a:off x="4957763" y="2738438"/>
            <a:ext cx="1900237" cy="1168400"/>
          </a:xfrm>
          <a:prstGeom prst="wedgeEllipseCallout">
            <a:avLst>
              <a:gd name="adj1" fmla="val -113254"/>
              <a:gd name="adj2" fmla="val 100430"/>
            </a:avLst>
          </a:prstGeom>
          <a:solidFill>
            <a:schemeClr val="accent1">
              <a:lumMod val="60000"/>
              <a:lumOff val="40000"/>
            </a:schemeClr>
          </a:solidFill>
          <a:ln w="19050">
            <a:solidFill>
              <a:srgbClr val="006600"/>
            </a:solidFill>
          </a:ln>
        </p:spPr>
        <p:txBody>
          <a:bodyPr anchor="ctr">
            <a:spAutoFit/>
          </a:bodyPr>
          <a:lstStyle/>
          <a:p>
            <a:pPr algn="ctr">
              <a:spcBef>
                <a:spcPts val="0"/>
              </a:spcBef>
              <a:spcAft>
                <a:spcPts val="0"/>
              </a:spcAft>
              <a:buFont typeface="Times New Roman" pitchFamily="18" charset="0"/>
              <a:buNone/>
              <a:defRPr/>
            </a:pPr>
            <a:r>
              <a:rPr lang="it-IT" sz="1600" dirty="0">
                <a:latin typeface="Arial" pitchFamily="34" charset="0"/>
                <a:ea typeface="+mn-ea"/>
                <a:cs typeface="+mn-cs"/>
              </a:rPr>
              <a:t>Time </a:t>
            </a:r>
            <a:r>
              <a:rPr lang="it-IT" sz="1600" dirty="0" err="1">
                <a:latin typeface="Arial" pitchFamily="34" charset="0"/>
                <a:ea typeface="+mn-ea"/>
                <a:cs typeface="+mn-cs"/>
              </a:rPr>
              <a:t>profile</a:t>
            </a:r>
            <a:r>
              <a:rPr lang="it-IT" sz="1600" dirty="0">
                <a:latin typeface="Arial" pitchFamily="34" charset="0"/>
                <a:ea typeface="+mn-ea"/>
                <a:cs typeface="+mn-cs"/>
              </a:rPr>
              <a:t> </a:t>
            </a:r>
          </a:p>
          <a:p>
            <a:pPr algn="ctr">
              <a:spcBef>
                <a:spcPts val="0"/>
              </a:spcBef>
              <a:spcAft>
                <a:spcPts val="0"/>
              </a:spcAft>
              <a:buFont typeface="Times New Roman" pitchFamily="18" charset="0"/>
              <a:buNone/>
              <a:defRPr/>
            </a:pPr>
            <a:r>
              <a:rPr lang="it-IT" sz="1600" dirty="0">
                <a:latin typeface="Arial" pitchFamily="34" charset="0"/>
                <a:ea typeface="+mn-ea"/>
                <a:cs typeface="+mn-cs"/>
              </a:rPr>
              <a:t>or </a:t>
            </a:r>
          </a:p>
          <a:p>
            <a:pPr algn="ctr">
              <a:spcBef>
                <a:spcPts val="0"/>
              </a:spcBef>
              <a:spcAft>
                <a:spcPts val="0"/>
              </a:spcAft>
              <a:buFont typeface="Times New Roman" pitchFamily="18" charset="0"/>
              <a:buNone/>
              <a:defRPr/>
            </a:pPr>
            <a:r>
              <a:rPr lang="it-IT" sz="1600" dirty="0">
                <a:latin typeface="Arial" pitchFamily="34" charset="0"/>
                <a:ea typeface="+mn-ea"/>
                <a:cs typeface="+mn-cs"/>
              </a:rPr>
              <a:t>Time </a:t>
            </a:r>
            <a:r>
              <a:rPr lang="it-IT" sz="1600" dirty="0" err="1">
                <a:latin typeface="Arial" pitchFamily="34" charset="0"/>
                <a:ea typeface="+mn-ea"/>
                <a:cs typeface="+mn-cs"/>
              </a:rPr>
              <a:t>series</a:t>
            </a:r>
            <a:endParaRPr lang="it-IT" sz="1600" dirty="0">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a:latin typeface="Arial" charset="0"/>
              </a:rPr>
              <a:t>Why modeling?</a:t>
            </a:r>
            <a:br>
              <a:rPr lang="it-IT">
                <a:latin typeface="Arial" charset="0"/>
              </a:rPr>
            </a:br>
            <a:r>
              <a:rPr lang="it-IT" sz="2400">
                <a:latin typeface="Arial" charset="0"/>
              </a:rPr>
              <a:t>Some answers …</a:t>
            </a:r>
          </a:p>
        </p:txBody>
      </p:sp>
      <p:sp>
        <p:nvSpPr>
          <p:cNvPr id="20482"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F5FD6B-3F38-244C-A12B-7877A1F26E59}" type="slidenum">
              <a:rPr lang="it-IT" sz="1400"/>
              <a:pPr eaLnBrk="1" hangingPunct="1"/>
              <a:t>3</a:t>
            </a:fld>
            <a:endParaRPr lang="it-IT" sz="1400"/>
          </a:p>
        </p:txBody>
      </p:sp>
      <p:sp>
        <p:nvSpPr>
          <p:cNvPr id="4" name="CasellaDiTesto 3"/>
          <p:cNvSpPr txBox="1"/>
          <p:nvPr/>
        </p:nvSpPr>
        <p:spPr bwMode="auto">
          <a:xfrm>
            <a:off x="188913" y="2051050"/>
            <a:ext cx="648017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0"/>
              </a:spcBef>
              <a:spcAft>
                <a:spcPts val="600"/>
              </a:spcAft>
              <a:defRPr/>
            </a:pPr>
            <a:r>
              <a:rPr lang="en-US" dirty="0">
                <a:latin typeface="Lucida Calligraphy" pitchFamily="66" charset="0"/>
                <a:ea typeface="ＭＳ Ｐゴシック" pitchFamily="34" charset="-128"/>
                <a:cs typeface="+mn-cs"/>
              </a:rPr>
              <a:t>Models are usually more accessible to study than the actual system modeled. </a:t>
            </a:r>
          </a:p>
          <a:p>
            <a:pPr marL="342900" indent="-342900">
              <a:spcBef>
                <a:spcPts val="0"/>
              </a:spcBef>
              <a:spcAft>
                <a:spcPts val="600"/>
              </a:spcAft>
              <a:buFont typeface="Arial" pitchFamily="34" charset="0"/>
              <a:buChar char="•"/>
              <a:defRPr/>
            </a:pPr>
            <a:r>
              <a:rPr lang="en-US" sz="2000" dirty="0">
                <a:latin typeface="Arial" pitchFamily="34" charset="0"/>
                <a:ea typeface="ＭＳ Ｐゴシック" pitchFamily="34" charset="-128"/>
                <a:cs typeface="+mn-cs"/>
              </a:rPr>
              <a:t>Changes in the structure of a model are easier to implement, and changes in the behavior of a model are easier to isolate, understand, and communicate to others. </a:t>
            </a:r>
          </a:p>
          <a:p>
            <a:pPr marL="342900" indent="-342900">
              <a:spcBef>
                <a:spcPts val="0"/>
              </a:spcBef>
              <a:spcAft>
                <a:spcPts val="600"/>
              </a:spcAft>
              <a:buFont typeface="Arial" pitchFamily="34" charset="0"/>
              <a:buChar char="•"/>
              <a:defRPr/>
            </a:pPr>
            <a:r>
              <a:rPr lang="en-US" sz="2000" dirty="0">
                <a:latin typeface="Arial" pitchFamily="34" charset="0"/>
                <a:ea typeface="ＭＳ Ｐゴシック" pitchFamily="34" charset="-128"/>
                <a:cs typeface="+mn-cs"/>
              </a:rPr>
              <a:t>A model can be used to achieve insight when direct observation/experimentation with the actual system is too dangerous, disruptive, or demanding. </a:t>
            </a:r>
          </a:p>
          <a:p>
            <a:pPr marL="342900" indent="-342900">
              <a:spcBef>
                <a:spcPts val="0"/>
              </a:spcBef>
              <a:spcAft>
                <a:spcPts val="600"/>
              </a:spcAft>
              <a:buFont typeface="Arial" pitchFamily="34" charset="0"/>
              <a:buChar char="•"/>
              <a:defRPr/>
            </a:pPr>
            <a:r>
              <a:rPr lang="en-US" sz="2000" dirty="0">
                <a:latin typeface="Arial" pitchFamily="34" charset="0"/>
                <a:ea typeface="ＭＳ Ｐゴシック" pitchFamily="34" charset="-128"/>
                <a:cs typeface="+mn-cs"/>
              </a:rPr>
              <a:t>A model can be used to answer questions about a system that has not yet been observed or built, or even one that cannot be observed or built with present technologies.</a:t>
            </a:r>
            <a:endParaRPr lang="it-IT" sz="2000" dirty="0">
              <a:latin typeface="Arial"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9850" y="0"/>
            <a:ext cx="6788150" cy="1447800"/>
          </a:xfrm>
        </p:spPr>
        <p:txBody>
          <a:bodyPr/>
          <a:lstStyle/>
          <a:p>
            <a:pPr eaLnBrk="1" hangingPunct="1">
              <a:defRPr/>
            </a:pPr>
            <a:r>
              <a:rPr lang="it-IT" i="1">
                <a:solidFill>
                  <a:srgbClr val="000000"/>
                </a:solidFill>
              </a:rPr>
              <a:t>First principles </a:t>
            </a:r>
            <a:r>
              <a:rPr lang="en-GB" i="1">
                <a:solidFill>
                  <a:srgbClr val="000000"/>
                </a:solidFill>
              </a:rPr>
              <a:t>mathematical models.</a:t>
            </a:r>
            <a:r>
              <a:rPr lang="en-GB" sz="3200" i="1">
                <a:solidFill>
                  <a:srgbClr val="000000"/>
                </a:solidFill>
              </a:rPr>
              <a:t/>
            </a:r>
            <a:br>
              <a:rPr lang="en-GB" sz="3200" i="1">
                <a:solidFill>
                  <a:srgbClr val="000000"/>
                </a:solidFill>
              </a:rPr>
            </a:br>
            <a:r>
              <a:rPr lang="en-GB" sz="3200"/>
              <a:t>The prey-predator model </a:t>
            </a:r>
            <a:r>
              <a:rPr lang="it-IT" sz="3200">
                <a:solidFill>
                  <a:srgbClr val="FF0000"/>
                </a:solidFill>
              </a:rPr>
              <a:t> </a:t>
            </a:r>
            <a:br>
              <a:rPr lang="it-IT" sz="3200">
                <a:solidFill>
                  <a:srgbClr val="FF0000"/>
                </a:solidFill>
              </a:rPr>
            </a:br>
            <a:r>
              <a:rPr lang="it-IT" sz="3200">
                <a:solidFill>
                  <a:srgbClr val="FF0000"/>
                </a:solidFill>
              </a:rPr>
              <a:t>with 2 parameters</a:t>
            </a:r>
          </a:p>
        </p:txBody>
      </p:sp>
      <p:sp>
        <p:nvSpPr>
          <p:cNvPr id="71682" name="Rectangle 3"/>
          <p:cNvSpPr>
            <a:spLocks noChangeArrowheads="1"/>
          </p:cNvSpPr>
          <p:nvPr/>
        </p:nvSpPr>
        <p:spPr bwMode="auto">
          <a:xfrm>
            <a:off x="908050" y="1628775"/>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ts val="600"/>
              </a:spcBef>
              <a:spcAft>
                <a:spcPts val="600"/>
              </a:spcAft>
              <a:buFont typeface="Times New Roman" charset="0"/>
              <a:buNone/>
            </a:pPr>
            <a:r>
              <a:rPr lang="it-IT" b="1">
                <a:solidFill>
                  <a:srgbClr val="800000"/>
                </a:solidFill>
                <a:cs typeface="Times New Roman" charset="0"/>
              </a:rPr>
              <a:t>MatLab SOLUTION </a:t>
            </a:r>
            <a:r>
              <a:rPr lang="it-IT" sz="1800" b="1">
                <a:solidFill>
                  <a:srgbClr val="800000"/>
                </a:solidFill>
                <a:cs typeface="Times New Roman" charset="0"/>
              </a:rPr>
              <a:t>(1)</a:t>
            </a:r>
            <a:endParaRPr lang="it-IT" sz="1600">
              <a:cs typeface="Times New Roman" charset="0"/>
            </a:endParaRPr>
          </a:p>
        </p:txBody>
      </p:sp>
      <p:sp>
        <p:nvSpPr>
          <p:cNvPr id="71683" name="Rectangle 4"/>
          <p:cNvSpPr>
            <a:spLocks noChangeArrowheads="1"/>
          </p:cNvSpPr>
          <p:nvPr/>
        </p:nvSpPr>
        <p:spPr bwMode="auto">
          <a:xfrm>
            <a:off x="0" y="4981575"/>
            <a:ext cx="6858000" cy="3970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ts val="600"/>
              </a:spcBef>
              <a:buFont typeface="Times New Roman" charset="0"/>
              <a:buNone/>
            </a:pPr>
            <a:r>
              <a:rPr lang="en-US" sz="1800">
                <a:latin typeface="Courier New" charset="0"/>
              </a:rPr>
              <a:t>function yp = lotka(t,y)</a:t>
            </a:r>
          </a:p>
          <a:p>
            <a:pPr algn="just" eaLnBrk="0" hangingPunct="0">
              <a:spcBef>
                <a:spcPct val="50000"/>
              </a:spcBef>
              <a:buFont typeface="Times New Roman" charset="0"/>
              <a:buNone/>
            </a:pPr>
            <a:r>
              <a:rPr lang="en-US" sz="1800">
                <a:latin typeface="Courier New" charset="0"/>
              </a:rPr>
              <a:t>%LOTKA  Lotka-Volterra predator-prey model.</a:t>
            </a:r>
          </a:p>
          <a:p>
            <a:pPr algn="just" eaLnBrk="0" hangingPunct="0">
              <a:spcBef>
                <a:spcPct val="50000"/>
              </a:spcBef>
              <a:buFont typeface="Times New Roman" charset="0"/>
              <a:buNone/>
            </a:pPr>
            <a:r>
              <a:rPr lang="en-US" sz="1800">
                <a:latin typeface="Courier New" charset="0"/>
              </a:rPr>
              <a:t>%   Copyright 1984-2002 The MathWorks, Inc. </a:t>
            </a:r>
          </a:p>
          <a:p>
            <a:pPr algn="just" eaLnBrk="0" hangingPunct="0">
              <a:spcBef>
                <a:spcPct val="50000"/>
              </a:spcBef>
              <a:buFont typeface="Times New Roman" charset="0"/>
              <a:buNone/>
            </a:pPr>
            <a:r>
              <a:rPr lang="en-US" sz="1800">
                <a:latin typeface="Courier New" charset="0"/>
              </a:rPr>
              <a:t>%   Revision: 5.9 by Michele MICCIO: May 8, 2008</a:t>
            </a:r>
          </a:p>
          <a:p>
            <a:pPr algn="just" eaLnBrk="0" hangingPunct="0">
              <a:spcBef>
                <a:spcPct val="50000"/>
              </a:spcBef>
              <a:buFont typeface="Times New Roman" charset="0"/>
              <a:buNone/>
            </a:pPr>
            <a:r>
              <a:rPr lang="en-US" sz="1800">
                <a:latin typeface="Courier New" charset="0"/>
              </a:rPr>
              <a:t>% suggested parameters in the original file by MatLab:</a:t>
            </a:r>
          </a:p>
          <a:p>
            <a:pPr algn="just" eaLnBrk="0" hangingPunct="0">
              <a:spcBef>
                <a:spcPct val="50000"/>
              </a:spcBef>
              <a:buFont typeface="Times New Roman" charset="0"/>
              <a:buNone/>
            </a:pPr>
            <a:r>
              <a:rPr lang="en-US" sz="1800">
                <a:latin typeface="Courier New" charset="0"/>
              </a:rPr>
              <a:t>% ALPHA=0.01</a:t>
            </a:r>
          </a:p>
          <a:p>
            <a:pPr algn="just" eaLnBrk="0" hangingPunct="0">
              <a:spcBef>
                <a:spcPct val="50000"/>
              </a:spcBef>
              <a:buFont typeface="Times New Roman" charset="0"/>
              <a:buNone/>
            </a:pPr>
            <a:r>
              <a:rPr lang="en-US" sz="1800">
                <a:latin typeface="Courier New" charset="0"/>
              </a:rPr>
              <a:t>% BETA=0.02</a:t>
            </a:r>
          </a:p>
          <a:p>
            <a:pPr algn="just" eaLnBrk="0" hangingPunct="0">
              <a:spcBef>
                <a:spcPct val="50000"/>
              </a:spcBef>
              <a:buFont typeface="Times New Roman" charset="0"/>
              <a:buNone/>
            </a:pPr>
            <a:endParaRPr lang="en-US" sz="1800">
              <a:latin typeface="Courier New" charset="0"/>
            </a:endParaRPr>
          </a:p>
          <a:p>
            <a:pPr algn="just" eaLnBrk="0" hangingPunct="0">
              <a:spcBef>
                <a:spcPct val="50000"/>
              </a:spcBef>
              <a:buFont typeface="Times New Roman" charset="0"/>
              <a:buNone/>
            </a:pPr>
            <a:r>
              <a:rPr lang="en-US" sz="1800">
                <a:latin typeface="Courier New" charset="0"/>
              </a:rPr>
              <a:t>yp = diag([1 - ALPHA*y(2), -1 + BETA*y(1)])*y; </a:t>
            </a:r>
          </a:p>
        </p:txBody>
      </p:sp>
      <p:sp>
        <p:nvSpPr>
          <p:cNvPr id="71684" name="Rectangle 3"/>
          <p:cNvSpPr>
            <a:spLocks noChangeArrowheads="1"/>
          </p:cNvSpPr>
          <p:nvPr/>
        </p:nvSpPr>
        <p:spPr bwMode="auto">
          <a:xfrm>
            <a:off x="333375" y="3460750"/>
            <a:ext cx="449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60363" algn="just" eaLnBrk="0" hangingPunct="0">
              <a:spcBef>
                <a:spcPts val="600"/>
              </a:spcBef>
              <a:spcAft>
                <a:spcPts val="600"/>
              </a:spcAft>
              <a:buFont typeface="Wingdings" charset="0"/>
              <a:buChar char="F"/>
            </a:pPr>
            <a:r>
              <a:rPr lang="it-IT" sz="2000" b="1">
                <a:solidFill>
                  <a:srgbClr val="996633"/>
                </a:solidFill>
                <a:cs typeface="Times New Roman" charset="0"/>
              </a:rPr>
              <a:t>run </a:t>
            </a:r>
            <a:r>
              <a:rPr lang="it-IT" sz="2000" b="1" i="1">
                <a:solidFill>
                  <a:srgbClr val="996633"/>
                </a:solidFill>
                <a:cs typeface="Times New Roman" charset="0"/>
              </a:rPr>
              <a:t>file</a:t>
            </a:r>
            <a:r>
              <a:rPr lang="it-IT" sz="2000" b="1">
                <a:solidFill>
                  <a:srgbClr val="996633"/>
                </a:solidFill>
                <a:cs typeface="Times New Roman" charset="0"/>
              </a:rPr>
              <a:t> LOTKADEMO.M</a:t>
            </a:r>
            <a:r>
              <a:rPr lang="it-IT" sz="2000">
                <a:solidFill>
                  <a:srgbClr val="996633"/>
                </a:solidFill>
                <a:cs typeface="Times New Roman" charset="0"/>
              </a:rPr>
              <a:t>  </a:t>
            </a:r>
          </a:p>
          <a:p>
            <a:pPr indent="360363" algn="just" eaLnBrk="0" hangingPunct="0">
              <a:spcBef>
                <a:spcPts val="600"/>
              </a:spcBef>
              <a:spcAft>
                <a:spcPts val="600"/>
              </a:spcAft>
              <a:buFont typeface="Wingdings" charset="0"/>
              <a:buChar char="F"/>
            </a:pPr>
            <a:endParaRPr lang="it-IT" sz="2000">
              <a:solidFill>
                <a:srgbClr val="996633"/>
              </a:solidFill>
              <a:cs typeface="Times New Roman" charset="0"/>
            </a:endParaRPr>
          </a:p>
          <a:p>
            <a:pPr indent="360363" algn="just" eaLnBrk="0" hangingPunct="0">
              <a:spcBef>
                <a:spcPts val="600"/>
              </a:spcBef>
              <a:spcAft>
                <a:spcPts val="600"/>
              </a:spcAft>
              <a:buFont typeface="Wingdings" charset="0"/>
              <a:buChar char="F"/>
            </a:pPr>
            <a:r>
              <a:rPr lang="it-IT" sz="2000" b="1">
                <a:solidFill>
                  <a:srgbClr val="996633"/>
                </a:solidFill>
                <a:cs typeface="Times New Roman" charset="0"/>
              </a:rPr>
              <a:t>calling </a:t>
            </a:r>
            <a:r>
              <a:rPr lang="en-US" sz="2000" b="1" i="1">
                <a:solidFill>
                  <a:srgbClr val="996633"/>
                </a:solidFill>
                <a:cs typeface="Times New Roman" charset="0"/>
              </a:rPr>
              <a:t>function</a:t>
            </a:r>
            <a:r>
              <a:rPr lang="en-US" sz="1800">
                <a:solidFill>
                  <a:srgbClr val="996633"/>
                </a:solidFill>
                <a:latin typeface="Courier New" charset="0"/>
                <a:cs typeface="Times New Roman" charset="0"/>
              </a:rPr>
              <a:t> </a:t>
            </a:r>
            <a:r>
              <a:rPr lang="it-IT" sz="2000" b="1">
                <a:solidFill>
                  <a:srgbClr val="996633"/>
                </a:solidFill>
                <a:cs typeface="Times New Roman" charset="0"/>
              </a:rPr>
              <a:t>LOTKA.M</a:t>
            </a:r>
            <a:r>
              <a:rPr lang="it-IT" sz="2000">
                <a:solidFill>
                  <a:srgbClr val="996633"/>
                </a:solidFill>
                <a:cs typeface="Times New Roman" charset="0"/>
              </a:rPr>
              <a:t> </a:t>
            </a:r>
          </a:p>
        </p:txBody>
      </p:sp>
      <p:pic>
        <p:nvPicPr>
          <p:cNvPr id="71685" name="Immagine 7" descr="matla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86063" y="2132013"/>
            <a:ext cx="12858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B1AA5C-2049-EB4F-89AA-D6F30247669A}" type="slidenum">
              <a:rPr lang="en-GB" sz="1400">
                <a:latin typeface="Times New Roman" charset="0"/>
              </a:rPr>
              <a:pPr/>
              <a:t>30</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9850" y="252413"/>
            <a:ext cx="6788150" cy="1014412"/>
          </a:xfrm>
        </p:spPr>
        <p:txBody>
          <a:bodyPr/>
          <a:lstStyle/>
          <a:p>
            <a:pPr eaLnBrk="1" hangingPunct="1">
              <a:defRPr/>
            </a:pPr>
            <a:r>
              <a:rPr lang="it-IT" i="1">
                <a:solidFill>
                  <a:srgbClr val="000000"/>
                </a:solidFill>
              </a:rPr>
              <a:t>First principles </a:t>
            </a:r>
            <a:r>
              <a:rPr lang="en-GB" i="1">
                <a:solidFill>
                  <a:srgbClr val="000000"/>
                </a:solidFill>
              </a:rPr>
              <a:t>mathematical models.</a:t>
            </a:r>
            <a:r>
              <a:rPr lang="en-GB" sz="3200" i="1">
                <a:solidFill>
                  <a:srgbClr val="000000"/>
                </a:solidFill>
              </a:rPr>
              <a:t/>
            </a:r>
            <a:br>
              <a:rPr lang="en-GB" sz="3200" i="1">
                <a:solidFill>
                  <a:srgbClr val="000000"/>
                </a:solidFill>
              </a:rPr>
            </a:br>
            <a:r>
              <a:rPr lang="en-GB" sz="3200"/>
              <a:t>The prey-predator model </a:t>
            </a:r>
            <a:r>
              <a:rPr lang="it-IT" sz="3200">
                <a:solidFill>
                  <a:srgbClr val="FF0000"/>
                </a:solidFill>
              </a:rPr>
              <a:t> </a:t>
            </a:r>
            <a:br>
              <a:rPr lang="it-IT" sz="3200">
                <a:solidFill>
                  <a:srgbClr val="FF0000"/>
                </a:solidFill>
              </a:rPr>
            </a:br>
            <a:r>
              <a:rPr lang="it-IT" sz="3200">
                <a:solidFill>
                  <a:srgbClr val="FF0000"/>
                </a:solidFill>
              </a:rPr>
              <a:t>with 2 parameters</a:t>
            </a:r>
          </a:p>
        </p:txBody>
      </p:sp>
      <p:sp>
        <p:nvSpPr>
          <p:cNvPr id="73730" name="Rectangle 3"/>
          <p:cNvSpPr>
            <a:spLocks noChangeArrowheads="1"/>
          </p:cNvSpPr>
          <p:nvPr/>
        </p:nvSpPr>
        <p:spPr bwMode="auto">
          <a:xfrm>
            <a:off x="908050" y="1628775"/>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ts val="600"/>
              </a:spcBef>
              <a:spcAft>
                <a:spcPts val="600"/>
              </a:spcAft>
              <a:buFont typeface="Times New Roman" charset="0"/>
              <a:buNone/>
            </a:pPr>
            <a:r>
              <a:rPr lang="it-IT" b="1">
                <a:solidFill>
                  <a:srgbClr val="800000"/>
                </a:solidFill>
                <a:cs typeface="Times New Roman" charset="0"/>
              </a:rPr>
              <a:t>MatLab SOLUTION </a:t>
            </a:r>
            <a:r>
              <a:rPr lang="it-IT" sz="1800" b="1">
                <a:solidFill>
                  <a:srgbClr val="800000"/>
                </a:solidFill>
                <a:cs typeface="Times New Roman" charset="0"/>
              </a:rPr>
              <a:t>(2)</a:t>
            </a:r>
            <a:endParaRPr lang="it-IT" sz="1600">
              <a:cs typeface="Times New Roman" charset="0"/>
            </a:endParaRPr>
          </a:p>
        </p:txBody>
      </p:sp>
      <p:sp>
        <p:nvSpPr>
          <p:cNvPr id="73731" name="Rectangle 4"/>
          <p:cNvSpPr>
            <a:spLocks noChangeArrowheads="1"/>
          </p:cNvSpPr>
          <p:nvPr/>
        </p:nvSpPr>
        <p:spPr bwMode="auto">
          <a:xfrm>
            <a:off x="0" y="3973513"/>
            <a:ext cx="6858000" cy="4802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buFont typeface="Times New Roman" charset="0"/>
              <a:buNone/>
            </a:pPr>
            <a:r>
              <a:rPr lang="en-US" sz="1800">
                <a:latin typeface="Courier New" charset="0"/>
              </a:rPr>
              <a:t>function predprey(action)</a:t>
            </a:r>
          </a:p>
          <a:p>
            <a:pPr algn="just" eaLnBrk="0" hangingPunct="0">
              <a:buFont typeface="Times New Roman" charset="0"/>
              <a:buNone/>
            </a:pPr>
            <a:r>
              <a:rPr lang="en-US" sz="1800">
                <a:latin typeface="Courier New" charset="0"/>
              </a:rPr>
              <a:t>% PREDPREY  Predator-prey GUI.</a:t>
            </a:r>
          </a:p>
          <a:p>
            <a:pPr algn="just" eaLnBrk="0" hangingPunct="0">
              <a:buFont typeface="Times New Roman" charset="0"/>
              <a:buNone/>
            </a:pPr>
            <a:r>
              <a:rPr lang="en-US" sz="1800">
                <a:latin typeface="Courier New" charset="0"/>
              </a:rPr>
              <a:t>% Drag the red dot to change equilibrium point.</a:t>
            </a:r>
          </a:p>
          <a:p>
            <a:pPr algn="just" eaLnBrk="0" hangingPunct="0">
              <a:buFont typeface="Times New Roman" charset="0"/>
              <a:buNone/>
            </a:pPr>
            <a:r>
              <a:rPr lang="en-US" sz="1800">
                <a:latin typeface="Courier New" charset="0"/>
              </a:rPr>
              <a:t>% Drag the blue-green dot to change the initial conditions.</a:t>
            </a:r>
          </a:p>
          <a:p>
            <a:pPr algn="just" eaLnBrk="0" hangingPunct="0">
              <a:buFont typeface="Times New Roman" charset="0"/>
              <a:buNone/>
            </a:pPr>
            <a:endParaRPr lang="en-US" sz="1800">
              <a:latin typeface="Courier New" charset="0"/>
            </a:endParaRPr>
          </a:p>
          <a:p>
            <a:pPr algn="just" eaLnBrk="0" hangingPunct="0">
              <a:buFont typeface="Times New Roman" charset="0"/>
              <a:buNone/>
            </a:pPr>
            <a:r>
              <a:rPr lang="en-US" sz="1800">
                <a:latin typeface="Courier New" charset="0"/>
              </a:rPr>
              <a:t>   % Default parameters.</a:t>
            </a:r>
          </a:p>
          <a:p>
            <a:pPr algn="just" eaLnBrk="0" hangingPunct="0">
              <a:buFont typeface="Times New Roman" charset="0"/>
              <a:buNone/>
            </a:pPr>
            <a:endParaRPr lang="en-US" sz="1800">
              <a:latin typeface="Courier New" charset="0"/>
            </a:endParaRPr>
          </a:p>
          <a:p>
            <a:pPr algn="just" eaLnBrk="0" hangingPunct="0">
              <a:buFont typeface="Times New Roman" charset="0"/>
              <a:buNone/>
            </a:pPr>
            <a:r>
              <a:rPr lang="en-US" sz="1800">
                <a:latin typeface="Courier New" charset="0"/>
              </a:rPr>
              <a:t>   mu = [300 200]';     % Equilibrium.</a:t>
            </a:r>
          </a:p>
          <a:p>
            <a:pPr algn="just" eaLnBrk="0" hangingPunct="0">
              <a:buFont typeface="Times New Roman" charset="0"/>
              <a:buNone/>
            </a:pPr>
            <a:r>
              <a:rPr lang="en-US" sz="1800">
                <a:latin typeface="Courier New" charset="0"/>
              </a:rPr>
              <a:t>   eta = [400 100]';    % Initial conditions.</a:t>
            </a:r>
          </a:p>
          <a:p>
            <a:pPr algn="just" eaLnBrk="0" hangingPunct="0">
              <a:buFont typeface="Times New Roman" charset="0"/>
              <a:buNone/>
            </a:pPr>
            <a:endParaRPr lang="en-US" sz="1800">
              <a:latin typeface="Courier New" charset="0"/>
            </a:endParaRPr>
          </a:p>
          <a:p>
            <a:pPr algn="just" eaLnBrk="0" hangingPunct="0">
              <a:buFont typeface="Times New Roman" charset="0"/>
              <a:buNone/>
            </a:pPr>
            <a:r>
              <a:rPr lang="en-US" sz="1800">
                <a:latin typeface="Courier New" charset="0"/>
              </a:rPr>
              <a:t>   % Predator-prey ode</a:t>
            </a:r>
          </a:p>
          <a:p>
            <a:pPr algn="just" eaLnBrk="0" hangingPunct="0">
              <a:buFont typeface="Times New Roman" charset="0"/>
              <a:buNone/>
            </a:pPr>
            <a:endParaRPr lang="en-US" sz="1800">
              <a:latin typeface="Courier New" charset="0"/>
            </a:endParaRPr>
          </a:p>
          <a:p>
            <a:pPr algn="just" eaLnBrk="0" hangingPunct="0">
              <a:buFont typeface="Times New Roman" charset="0"/>
              <a:buNone/>
            </a:pPr>
            <a:r>
              <a:rPr lang="en-US" sz="1800">
                <a:latin typeface="Courier New" charset="0"/>
              </a:rPr>
              <a:t>   function ydot = ppode(t,y);</a:t>
            </a:r>
          </a:p>
          <a:p>
            <a:pPr algn="just" eaLnBrk="0" hangingPunct="0">
              <a:buFont typeface="Times New Roman" charset="0"/>
              <a:buNone/>
            </a:pPr>
            <a:r>
              <a:rPr lang="en-US" sz="1800">
                <a:latin typeface="Courier New" charset="0"/>
              </a:rPr>
              <a:t>      ydot = [(1-y(2)/mu(2))*y(1);</a:t>
            </a:r>
          </a:p>
          <a:p>
            <a:pPr algn="just" eaLnBrk="0" hangingPunct="0">
              <a:buFont typeface="Times New Roman" charset="0"/>
              <a:buNone/>
            </a:pPr>
            <a:r>
              <a:rPr lang="en-US" sz="1800">
                <a:latin typeface="Courier New" charset="0"/>
              </a:rPr>
              <a:t>             -(1-y(1)/mu(1))*y(2)];</a:t>
            </a:r>
          </a:p>
          <a:p>
            <a:pPr algn="just" eaLnBrk="0" hangingPunct="0">
              <a:buFont typeface="Times New Roman" charset="0"/>
              <a:buNone/>
            </a:pPr>
            <a:r>
              <a:rPr lang="en-US" sz="1800">
                <a:latin typeface="Courier New" charset="0"/>
              </a:rPr>
              <a:t>   end</a:t>
            </a:r>
          </a:p>
        </p:txBody>
      </p:sp>
      <p:sp>
        <p:nvSpPr>
          <p:cNvPr id="73732" name="Rectangle 3"/>
          <p:cNvSpPr>
            <a:spLocks noChangeArrowheads="1"/>
          </p:cNvSpPr>
          <p:nvPr/>
        </p:nvSpPr>
        <p:spPr bwMode="auto">
          <a:xfrm>
            <a:off x="333375" y="2447925"/>
            <a:ext cx="5616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60363" algn="just" eaLnBrk="0" hangingPunct="0">
              <a:spcBef>
                <a:spcPts val="600"/>
              </a:spcBef>
              <a:spcAft>
                <a:spcPts val="600"/>
              </a:spcAft>
              <a:buFont typeface="Wingdings" charset="0"/>
              <a:buChar char="F"/>
            </a:pPr>
            <a:r>
              <a:rPr lang="it-IT" sz="2000" b="1">
                <a:solidFill>
                  <a:srgbClr val="996633"/>
                </a:solidFill>
                <a:cs typeface="Times New Roman" charset="0"/>
              </a:rPr>
              <a:t>run </a:t>
            </a:r>
            <a:r>
              <a:rPr lang="it-IT" sz="2000" b="1" i="1">
                <a:solidFill>
                  <a:srgbClr val="996633"/>
                </a:solidFill>
                <a:cs typeface="Times New Roman" charset="0"/>
              </a:rPr>
              <a:t>file</a:t>
            </a:r>
            <a:r>
              <a:rPr lang="it-IT" sz="2000" b="1">
                <a:solidFill>
                  <a:srgbClr val="996633"/>
                </a:solidFill>
                <a:cs typeface="Times New Roman" charset="0"/>
              </a:rPr>
              <a:t> PREDPREY.M</a:t>
            </a:r>
            <a:endParaRPr lang="it-IT" sz="2000">
              <a:solidFill>
                <a:srgbClr val="996633"/>
              </a:solidFill>
              <a:cs typeface="Times New Roman" charset="0"/>
            </a:endParaRPr>
          </a:p>
          <a:p>
            <a:pPr indent="360363" algn="just" eaLnBrk="0" hangingPunct="0">
              <a:spcBef>
                <a:spcPts val="600"/>
              </a:spcBef>
              <a:spcAft>
                <a:spcPts val="600"/>
              </a:spcAft>
              <a:buFont typeface="Wingdings" charset="0"/>
              <a:buChar char="F"/>
            </a:pPr>
            <a:endParaRPr lang="it-IT" sz="2000">
              <a:solidFill>
                <a:srgbClr val="996633"/>
              </a:solidFill>
              <a:cs typeface="Times New Roman" charset="0"/>
            </a:endParaRPr>
          </a:p>
          <a:p>
            <a:pPr indent="360363" algn="just" eaLnBrk="0" hangingPunct="0">
              <a:spcBef>
                <a:spcPts val="600"/>
              </a:spcBef>
              <a:spcAft>
                <a:spcPts val="600"/>
              </a:spcAft>
              <a:buFont typeface="Wingdings" charset="0"/>
              <a:buChar char="F"/>
            </a:pPr>
            <a:r>
              <a:rPr lang="it-IT" sz="2000" b="1">
                <a:solidFill>
                  <a:srgbClr val="996633"/>
                </a:solidFill>
                <a:cs typeface="Times New Roman" charset="0"/>
              </a:rPr>
              <a:t>Use of graphycal interface</a:t>
            </a:r>
          </a:p>
        </p:txBody>
      </p:sp>
      <p:sp>
        <p:nvSpPr>
          <p:cNvPr id="73733" name="Segnaposto numero diapositiva 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8DD667-BA3A-B54B-A7F0-983C518AE0CA}" type="slidenum">
              <a:rPr lang="en-GB" sz="1400">
                <a:latin typeface="Times New Roman" charset="0"/>
              </a:rPr>
              <a:pPr/>
              <a:t>31</a:t>
            </a:fld>
            <a:endParaRPr lang="en-GB" sz="1400">
              <a:latin typeface="Times New Roman" charset="0"/>
            </a:endParaRPr>
          </a:p>
        </p:txBody>
      </p:sp>
      <p:pic>
        <p:nvPicPr>
          <p:cNvPr id="73734" name="Picture 8" descr="matlab ic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5125" y="1514475"/>
            <a:ext cx="8953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58763" y="252413"/>
            <a:ext cx="6599237" cy="1014412"/>
          </a:xfrm>
        </p:spPr>
        <p:txBody>
          <a:bodyPr/>
          <a:lstStyle/>
          <a:p>
            <a:pPr eaLnBrk="1" hangingPunct="1">
              <a:defRPr/>
            </a:pPr>
            <a:r>
              <a:rPr lang="it-IT" i="1">
                <a:solidFill>
                  <a:srgbClr val="000000"/>
                </a:solidFill>
              </a:rPr>
              <a:t>First principles </a:t>
            </a:r>
            <a:r>
              <a:rPr lang="en-GB" i="1">
                <a:solidFill>
                  <a:srgbClr val="000000"/>
                </a:solidFill>
              </a:rPr>
              <a:t>mathematical models.</a:t>
            </a:r>
            <a:r>
              <a:rPr lang="en-GB" sz="3200" i="1">
                <a:solidFill>
                  <a:srgbClr val="000000"/>
                </a:solidFill>
              </a:rPr>
              <a:t/>
            </a:r>
            <a:br>
              <a:rPr lang="en-GB" sz="3200" i="1">
                <a:solidFill>
                  <a:srgbClr val="000000"/>
                </a:solidFill>
              </a:rPr>
            </a:br>
            <a:r>
              <a:rPr lang="en-GB" sz="3200">
                <a:solidFill>
                  <a:srgbClr val="000000"/>
                </a:solidFill>
              </a:rPr>
              <a:t>The prey-predator model </a:t>
            </a:r>
            <a:r>
              <a:rPr lang="it-IT" sz="3200">
                <a:solidFill>
                  <a:srgbClr val="FF0000"/>
                </a:solidFill>
              </a:rPr>
              <a:t> </a:t>
            </a:r>
            <a:br>
              <a:rPr lang="it-IT" sz="3200">
                <a:solidFill>
                  <a:srgbClr val="FF0000"/>
                </a:solidFill>
              </a:rPr>
            </a:br>
            <a:r>
              <a:rPr lang="it-IT" sz="3200">
                <a:solidFill>
                  <a:srgbClr val="FF0000"/>
                </a:solidFill>
              </a:rPr>
              <a:t>with 2 parameters</a:t>
            </a:r>
            <a:endParaRPr lang="en-GB" sz="3200"/>
          </a:p>
        </p:txBody>
      </p:sp>
      <p:pic>
        <p:nvPicPr>
          <p:cNvPr id="75778" name="Picture 16" descr="predprey_Moler_basecas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874838"/>
            <a:ext cx="6096000" cy="67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17"/>
          <p:cNvSpPr>
            <a:spLocks noChangeArrowheads="1"/>
          </p:cNvSpPr>
          <p:nvPr/>
        </p:nvSpPr>
        <p:spPr bwMode="auto">
          <a:xfrm>
            <a:off x="530225" y="1781175"/>
            <a:ext cx="183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ts val="600"/>
              </a:spcBef>
              <a:spcAft>
                <a:spcPts val="600"/>
              </a:spcAft>
              <a:buFont typeface="Times New Roman" charset="0"/>
              <a:buNone/>
            </a:pPr>
            <a:r>
              <a:rPr lang="it-IT" b="1">
                <a:solidFill>
                  <a:srgbClr val="996633"/>
                </a:solidFill>
              </a:rPr>
              <a:t>predprey.m</a:t>
            </a:r>
          </a:p>
        </p:txBody>
      </p:sp>
      <p:sp>
        <p:nvSpPr>
          <p:cNvPr id="75780" name="Segnaposto numero diapositiva 6"/>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BA759A-7357-CC44-BD72-338CAF4AB1CF}" type="slidenum">
              <a:rPr lang="en-GB" sz="1400">
                <a:latin typeface="Times New Roman" charset="0"/>
              </a:rPr>
              <a:pPr/>
              <a:t>32</a:t>
            </a:fld>
            <a:endParaRPr lang="en-GB" sz="1400">
              <a:latin typeface="Times New Roman" charset="0"/>
            </a:endParaRPr>
          </a:p>
        </p:txBody>
      </p:sp>
      <p:sp>
        <p:nvSpPr>
          <p:cNvPr id="2" name="Fumetto 3 1"/>
          <p:cNvSpPr/>
          <p:nvPr/>
        </p:nvSpPr>
        <p:spPr>
          <a:xfrm>
            <a:off x="5376863" y="1282700"/>
            <a:ext cx="1465262" cy="995363"/>
          </a:xfrm>
          <a:prstGeom prst="wedgeEllipseCallout">
            <a:avLst>
              <a:gd name="adj1" fmla="val -120676"/>
              <a:gd name="adj2" fmla="val 150825"/>
            </a:avLst>
          </a:prstGeom>
          <a:solidFill>
            <a:schemeClr val="accent1">
              <a:lumMod val="60000"/>
              <a:lumOff val="40000"/>
            </a:schemeClr>
          </a:solidFill>
          <a:ln w="19050">
            <a:solidFill>
              <a:srgbClr val="006600"/>
            </a:solidFill>
          </a:ln>
        </p:spPr>
        <p:txBody>
          <a:bodyPr anchor="ctr">
            <a:spAutoFit/>
          </a:bodyPr>
          <a:lstStyle/>
          <a:p>
            <a:pPr>
              <a:spcBef>
                <a:spcPts val="600"/>
              </a:spcBef>
              <a:spcAft>
                <a:spcPts val="600"/>
              </a:spcAft>
              <a:buFont typeface="Times New Roman" pitchFamily="18" charset="0"/>
              <a:buNone/>
              <a:defRPr/>
            </a:pPr>
            <a:r>
              <a:rPr lang="it-IT" sz="2000" dirty="0" err="1">
                <a:latin typeface="Arial" pitchFamily="34" charset="0"/>
                <a:ea typeface="+mn-ea"/>
                <a:cs typeface="+mn-cs"/>
              </a:rPr>
              <a:t>Phase</a:t>
            </a:r>
            <a:r>
              <a:rPr lang="it-IT" sz="2000" dirty="0">
                <a:latin typeface="Arial" pitchFamily="34" charset="0"/>
                <a:ea typeface="+mn-ea"/>
                <a:cs typeface="+mn-cs"/>
              </a:rPr>
              <a:t> </a:t>
            </a:r>
            <a:r>
              <a:rPr lang="it-IT" sz="2000" dirty="0" err="1">
                <a:latin typeface="Arial" pitchFamily="34" charset="0"/>
                <a:ea typeface="+mn-ea"/>
                <a:cs typeface="+mn-cs"/>
              </a:rPr>
              <a:t>portrait</a:t>
            </a:r>
            <a:endParaRPr lang="it-IT" sz="2000" dirty="0">
              <a:latin typeface="Arial" pitchFamily="34" charset="0"/>
              <a:ea typeface="+mn-ea"/>
              <a:cs typeface="+mn-cs"/>
            </a:endParaRPr>
          </a:p>
        </p:txBody>
      </p:sp>
      <p:sp>
        <p:nvSpPr>
          <p:cNvPr id="7" name="Fumetto 3 6"/>
          <p:cNvSpPr/>
          <p:nvPr/>
        </p:nvSpPr>
        <p:spPr>
          <a:xfrm>
            <a:off x="4919663" y="4926013"/>
            <a:ext cx="1900237" cy="1168400"/>
          </a:xfrm>
          <a:prstGeom prst="wedgeEllipseCallout">
            <a:avLst>
              <a:gd name="adj1" fmla="val -116462"/>
              <a:gd name="adj2" fmla="val 102517"/>
            </a:avLst>
          </a:prstGeom>
          <a:solidFill>
            <a:schemeClr val="accent1">
              <a:lumMod val="60000"/>
              <a:lumOff val="40000"/>
            </a:schemeClr>
          </a:solidFill>
          <a:ln w="19050">
            <a:solidFill>
              <a:srgbClr val="006600"/>
            </a:solidFill>
          </a:ln>
        </p:spPr>
        <p:txBody>
          <a:bodyPr anchor="ctr">
            <a:spAutoFit/>
          </a:bodyPr>
          <a:lstStyle/>
          <a:p>
            <a:pPr algn="ctr">
              <a:spcBef>
                <a:spcPts val="0"/>
              </a:spcBef>
              <a:spcAft>
                <a:spcPts val="0"/>
              </a:spcAft>
              <a:buFont typeface="Times New Roman" pitchFamily="18" charset="0"/>
              <a:buNone/>
              <a:defRPr/>
            </a:pPr>
            <a:r>
              <a:rPr lang="it-IT" sz="1600" dirty="0">
                <a:latin typeface="Arial" pitchFamily="34" charset="0"/>
                <a:ea typeface="+mn-ea"/>
                <a:cs typeface="+mn-cs"/>
              </a:rPr>
              <a:t>Time </a:t>
            </a:r>
            <a:r>
              <a:rPr lang="it-IT" sz="1600" dirty="0" err="1">
                <a:latin typeface="Arial" pitchFamily="34" charset="0"/>
                <a:ea typeface="+mn-ea"/>
                <a:cs typeface="+mn-cs"/>
              </a:rPr>
              <a:t>profile</a:t>
            </a:r>
            <a:r>
              <a:rPr lang="it-IT" sz="1600" dirty="0">
                <a:latin typeface="Arial" pitchFamily="34" charset="0"/>
                <a:ea typeface="+mn-ea"/>
                <a:cs typeface="+mn-cs"/>
              </a:rPr>
              <a:t> </a:t>
            </a:r>
          </a:p>
          <a:p>
            <a:pPr algn="ctr">
              <a:spcBef>
                <a:spcPts val="0"/>
              </a:spcBef>
              <a:spcAft>
                <a:spcPts val="0"/>
              </a:spcAft>
              <a:buFont typeface="Times New Roman" pitchFamily="18" charset="0"/>
              <a:buNone/>
              <a:defRPr/>
            </a:pPr>
            <a:r>
              <a:rPr lang="it-IT" sz="1600" dirty="0">
                <a:latin typeface="Arial" pitchFamily="34" charset="0"/>
                <a:ea typeface="+mn-ea"/>
                <a:cs typeface="+mn-cs"/>
              </a:rPr>
              <a:t>or </a:t>
            </a:r>
          </a:p>
          <a:p>
            <a:pPr algn="ctr">
              <a:spcBef>
                <a:spcPts val="0"/>
              </a:spcBef>
              <a:spcAft>
                <a:spcPts val="0"/>
              </a:spcAft>
              <a:buFont typeface="Times New Roman" pitchFamily="18" charset="0"/>
              <a:buNone/>
              <a:defRPr/>
            </a:pPr>
            <a:r>
              <a:rPr lang="it-IT" sz="1600" dirty="0">
                <a:latin typeface="Arial" pitchFamily="34" charset="0"/>
                <a:ea typeface="+mn-ea"/>
                <a:cs typeface="+mn-cs"/>
              </a:rPr>
              <a:t>Time </a:t>
            </a:r>
            <a:r>
              <a:rPr lang="it-IT" sz="1600" dirty="0" err="1">
                <a:latin typeface="Arial" pitchFamily="34" charset="0"/>
                <a:ea typeface="+mn-ea"/>
                <a:cs typeface="+mn-cs"/>
              </a:rPr>
              <a:t>series</a:t>
            </a:r>
            <a:endParaRPr lang="it-IT" sz="1600" dirty="0">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ChangeArrowheads="1"/>
          </p:cNvSpPr>
          <p:nvPr/>
        </p:nvSpPr>
        <p:spPr bwMode="auto">
          <a:xfrm>
            <a:off x="106363" y="2051050"/>
            <a:ext cx="6480175"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eaLnBrk="0" hangingPunct="0">
              <a:buSzPct val="50000"/>
              <a:buFont typeface="Wingdings" charset="0"/>
              <a:buChar char="]"/>
            </a:pPr>
            <a:r>
              <a:rPr lang="it-IT" sz="2800"/>
              <a:t>“</a:t>
            </a:r>
            <a:r>
              <a:rPr lang="en-US" altLang="ja-JP" sz="2800" i="1">
                <a:solidFill>
                  <a:srgbClr val="006600"/>
                </a:solidFill>
              </a:rPr>
              <a:t>First principles Models</a:t>
            </a:r>
            <a:r>
              <a:rPr lang="it-IT" sz="2800"/>
              <a:t>”</a:t>
            </a:r>
            <a:endParaRPr lang="it-IT" altLang="ja-JP" sz="2800"/>
          </a:p>
          <a:p>
            <a:pPr marL="976313" lvl="2" indent="-228600" eaLnBrk="0" hangingPunct="0">
              <a:buFont typeface="Wingdings" charset="0"/>
              <a:buChar char="F"/>
            </a:pPr>
            <a:r>
              <a:rPr lang="it-IT">
                <a:solidFill>
                  <a:srgbClr val="7F7F7F"/>
                </a:solidFill>
              </a:rPr>
              <a:t> </a:t>
            </a:r>
            <a:r>
              <a:rPr lang="it-IT" sz="2600">
                <a:solidFill>
                  <a:srgbClr val="7F7F7F"/>
                </a:solidFill>
              </a:rPr>
              <a:t>Basic models</a:t>
            </a:r>
          </a:p>
          <a:p>
            <a:pPr marL="976313" lvl="2" indent="-228600" eaLnBrk="0" hangingPunct="0">
              <a:buFont typeface="Wingdings" charset="0"/>
              <a:buChar char="F"/>
            </a:pPr>
            <a:r>
              <a:rPr lang="it-IT" sz="2600"/>
              <a:t> Models involving </a:t>
            </a:r>
            <a:r>
              <a:rPr lang="it-IT" altLang="ja-JP" sz="2600">
                <a:solidFill>
                  <a:srgbClr val="006600"/>
                </a:solidFill>
              </a:rPr>
              <a:t>transport phenomena</a:t>
            </a:r>
          </a:p>
          <a:p>
            <a:pPr marL="976313" lvl="2" indent="-228600" eaLnBrk="0" hangingPunct="0">
              <a:buFont typeface="Wingdings" charset="0"/>
              <a:buChar char="F"/>
            </a:pPr>
            <a:r>
              <a:rPr lang="it-IT" altLang="ja-JP" sz="2600">
                <a:solidFill>
                  <a:srgbClr val="7F7F7F"/>
                </a:solidFill>
              </a:rPr>
              <a:t> </a:t>
            </a:r>
            <a:r>
              <a:rPr lang="it-IT" sz="2600">
                <a:solidFill>
                  <a:srgbClr val="7F7F7F"/>
                </a:solidFill>
              </a:rPr>
              <a:t>Models based on the “</a:t>
            </a:r>
            <a:r>
              <a:rPr lang="it-IT" altLang="ja-JP" sz="2600">
                <a:solidFill>
                  <a:srgbClr val="7F7F7F"/>
                </a:solidFill>
              </a:rPr>
              <a:t>population balance approach</a:t>
            </a:r>
            <a:r>
              <a:rPr lang="it-IT" sz="2600">
                <a:solidFill>
                  <a:srgbClr val="7F7F7F"/>
                </a:solidFill>
              </a:rPr>
              <a:t>”</a:t>
            </a:r>
            <a:endParaRPr lang="it-IT" altLang="ja-JP" sz="2600">
              <a:solidFill>
                <a:srgbClr val="7F7F7F"/>
              </a:solidFill>
            </a:endParaRPr>
          </a:p>
          <a:p>
            <a:pPr marL="449263" lvl="1" indent="-250825" eaLnBrk="0" hangingPunct="0">
              <a:buSzPct val="50000"/>
              <a:buFont typeface="Wingdings" charset="0"/>
              <a:buChar char="]"/>
            </a:pPr>
            <a:r>
              <a:rPr lang="it-IT" sz="2800">
                <a:solidFill>
                  <a:srgbClr val="7F7F7F"/>
                </a:solidFill>
              </a:rPr>
              <a:t>Empirical or “</a:t>
            </a:r>
            <a:r>
              <a:rPr lang="it-IT" altLang="ja-JP" sz="2800">
                <a:solidFill>
                  <a:srgbClr val="7F7F7F"/>
                </a:solidFill>
              </a:rPr>
              <a:t>fitting</a:t>
            </a:r>
            <a:r>
              <a:rPr 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marL="449263" lvl="1" indent="-250825" eaLnBrk="0" hangingPunct="0">
              <a:buSzPct val="50000"/>
              <a:buFont typeface="Wingdings" charset="0"/>
              <a:buChar char="]"/>
            </a:pPr>
            <a:r>
              <a:rPr lang="it-IT" sz="2800">
                <a:solidFill>
                  <a:srgbClr val="7F7F7F"/>
                </a:solidFill>
              </a:rPr>
              <a:t>Dynamic models</a:t>
            </a:r>
          </a:p>
          <a:p>
            <a:pPr marL="976313" lvl="2" indent="-228600" eaLnBrk="0" hangingPunct="0">
              <a:buFontTx/>
              <a:buChar char="•"/>
            </a:pPr>
            <a:r>
              <a:rPr lang="it-IT" sz="2600">
                <a:solidFill>
                  <a:srgbClr val="7F7F7F"/>
                </a:solidFill>
              </a:rPr>
              <a:t>dynamic models with “</a:t>
            </a:r>
            <a:r>
              <a:rPr lang="it-IT" altLang="ja-JP" sz="2600">
                <a:solidFill>
                  <a:srgbClr val="7F7F7F"/>
                </a:solidFill>
              </a:rPr>
              <a:t>input-output representation</a:t>
            </a:r>
            <a:r>
              <a:rPr lang="it-IT" sz="2600">
                <a:solidFill>
                  <a:srgbClr val="7F7F7F"/>
                </a:solidFill>
              </a:rPr>
              <a:t>”</a:t>
            </a:r>
            <a:endParaRPr lang="it-IT" altLang="ja-JP" sz="2600">
              <a:solidFill>
                <a:srgbClr val="7F7F7F"/>
              </a:solidFill>
            </a:endParaRPr>
          </a:p>
          <a:p>
            <a:pPr marL="976313" lvl="2" indent="-228600" eaLnBrk="0" hangingPunct="0">
              <a:buFontTx/>
              <a:buChar char="•"/>
            </a:pPr>
            <a:r>
              <a:rPr lang="it-IT" altLang="ja-JP" sz="2600">
                <a:solidFill>
                  <a:srgbClr val="7F7F7F"/>
                </a:solidFill>
              </a:rPr>
              <a:t>state-space </a:t>
            </a:r>
            <a:r>
              <a:rPr lang="it-IT" sz="2600">
                <a:solidFill>
                  <a:srgbClr val="7F7F7F"/>
                </a:solidFill>
              </a:rPr>
              <a:t>dynamic models</a:t>
            </a:r>
            <a:endParaRPr lang="it-IT" altLang="ja-JP" sz="2600">
              <a:solidFill>
                <a:srgbClr val="7F7F7F"/>
              </a:solidFill>
            </a:endParaRPr>
          </a:p>
          <a:p>
            <a:pPr marL="976313" lvl="2" indent="-228600" eaLnBrk="0" hangingPunct="0">
              <a:buFontTx/>
              <a:buChar char="•"/>
            </a:pPr>
            <a:r>
              <a:rPr lang="it-IT" sz="2600">
                <a:solidFill>
                  <a:srgbClr val="7F7F7F"/>
                </a:solidFill>
                <a:cs typeface="Times New Roman" charset="0"/>
              </a:rPr>
              <a:t>black box </a:t>
            </a:r>
            <a:r>
              <a:rPr lang="it-IT" sz="2600">
                <a:solidFill>
                  <a:srgbClr val="7F7F7F"/>
                </a:solidFill>
              </a:rPr>
              <a:t>dynamic models</a:t>
            </a:r>
            <a:endParaRPr lang="it-IT" sz="2600">
              <a:solidFill>
                <a:srgbClr val="7F7F7F"/>
              </a:solidFill>
              <a:cs typeface="Times New Roman" charset="0"/>
            </a:endParaRPr>
          </a:p>
          <a:p>
            <a:pPr marL="449263" lvl="1" indent="-250825" eaLnBrk="0" hangingPunct="0">
              <a:buSzPct val="50000"/>
              <a:buFont typeface="Wingdings" charset="0"/>
              <a:buChar char="]"/>
            </a:pPr>
            <a:r>
              <a:rPr lang="it-IT" sz="2800">
                <a:solidFill>
                  <a:srgbClr val="7F7F7F"/>
                </a:solidFill>
              </a:rPr>
              <a:t>Time Series</a:t>
            </a:r>
          </a:p>
          <a:p>
            <a:pPr marL="449263" lvl="1" indent="-250825" eaLnBrk="0" hangingPunct="0">
              <a:buSzPct val="50000"/>
              <a:buFont typeface="Wingdings" charset="0"/>
              <a:buChar char="]"/>
            </a:pPr>
            <a:r>
              <a:rPr lang="it-IT" sz="2800">
                <a:solidFill>
                  <a:srgbClr val="7F7F7F"/>
                </a:solidFill>
              </a:rPr>
              <a:t>Statistical models</a:t>
            </a:r>
            <a:endParaRPr lang="en-GB" sz="2800">
              <a:solidFill>
                <a:srgbClr val="7F7F7F"/>
              </a:solidFill>
            </a:endParaRPr>
          </a:p>
        </p:txBody>
      </p:sp>
      <p:sp>
        <p:nvSpPr>
          <p:cNvPr id="77826"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3600" b="1">
              <a:solidFill>
                <a:schemeClr val="tx2"/>
              </a:solidFill>
            </a:endParaRPr>
          </a:p>
        </p:txBody>
      </p:sp>
      <p:sp>
        <p:nvSpPr>
          <p:cNvPr id="77827" name="Text Box 4"/>
          <p:cNvSpPr txBox="1">
            <a:spLocks noChangeArrowheads="1"/>
          </p:cNvSpPr>
          <p:nvPr/>
        </p:nvSpPr>
        <p:spPr bwMode="auto">
          <a:xfrm>
            <a:off x="620713" y="1055688"/>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16389" name="Rectangle 5"/>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a:t>
            </a:r>
            <a:r>
              <a:rPr lang="fi-FI" sz="3200" dirty="0" err="1"/>
              <a:t>Models</a:t>
            </a:r>
            <a:r>
              <a:rPr lang="fi-FI" sz="3200" dirty="0"/>
              <a:t/>
            </a:r>
            <a:br>
              <a:rPr lang="fi-FI" sz="3200" dirty="0"/>
            </a:br>
            <a:r>
              <a:rPr lang="fi-FI" sz="3200" dirty="0" smtClean="0"/>
              <a:t>1st </a:t>
            </a:r>
            <a:r>
              <a:rPr lang="fi-FI" sz="3200" dirty="0" err="1"/>
              <a:t>classification</a:t>
            </a:r>
            <a:endParaRPr lang="it-IT" sz="3200" dirty="0">
              <a:solidFill>
                <a:srgbClr val="A50021"/>
              </a:solidFill>
            </a:endParaRPr>
          </a:p>
        </p:txBody>
      </p:sp>
      <p:sp>
        <p:nvSpPr>
          <p:cNvPr id="77829"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B57C65-B717-9A4A-98CE-99C1E3BF9C90}" type="slidenum">
              <a:rPr lang="en-GB" sz="1400">
                <a:latin typeface="Times New Roman" charset="0"/>
              </a:rPr>
              <a:pPr/>
              <a:t>33</a:t>
            </a:fld>
            <a:endParaRPr lang="en-GB" sz="1400">
              <a:latin typeface="Times New Roman" charset="0"/>
            </a:endParaRPr>
          </a:p>
        </p:txBody>
      </p:sp>
      <p:sp>
        <p:nvSpPr>
          <p:cNvPr id="77830" name="CasellaDiTesto 6"/>
          <p:cNvSpPr txBox="1">
            <a:spLocks noChangeArrowheads="1"/>
          </p:cNvSpPr>
          <p:nvPr/>
        </p:nvSpPr>
        <p:spPr bwMode="auto">
          <a:xfrm>
            <a:off x="80963" y="8172450"/>
            <a:ext cx="5868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a:sym typeface="Wingdings" charset="0"/>
              </a:rPr>
              <a:t>  </a:t>
            </a:r>
            <a:r>
              <a:rPr lang="en-GB" sz="1600">
                <a:sym typeface="Wingdings" charset="0"/>
              </a:rPr>
              <a:t>rielaborated from </a:t>
            </a:r>
            <a:r>
              <a:rPr lang="en-GB">
                <a:latin typeface="Times New Roman" charset="0"/>
                <a:cs typeface="Times New Roman" charset="0"/>
                <a:sym typeface="Wingdings" charset="0"/>
              </a:rPr>
              <a:t>§ 1.4</a:t>
            </a:r>
            <a:r>
              <a:rPr lang="en-GB" sz="1600">
                <a:latin typeface="Times New Roman" charset="0"/>
                <a:cs typeface="Times New Roman" charset="0"/>
                <a:sym typeface="Wingdings" charset="0"/>
              </a:rPr>
              <a:t> in </a:t>
            </a:r>
            <a:r>
              <a:rPr lang="en-GB" sz="1600">
                <a:latin typeface="Times New Roman" charset="0"/>
                <a:cs typeface="Times New Roman" charset="0"/>
              </a:rPr>
              <a:t>Himmelblau D.M. e Bischoff K.B., </a:t>
            </a:r>
            <a:r>
              <a:rPr lang="ja-JP" altLang="en-GB" sz="1600">
                <a:latin typeface="Times New Roman" charset="0"/>
                <a:cs typeface="Times New Roman" charset="0"/>
              </a:rPr>
              <a:t>“</a:t>
            </a:r>
            <a:r>
              <a:rPr lang="en-GB" altLang="ja-JP" sz="1600">
                <a:latin typeface="Times New Roman" charset="0"/>
                <a:cs typeface="Times New Roman" charset="0"/>
              </a:rPr>
              <a:t>Process Analysis and Simulation</a:t>
            </a:r>
            <a:r>
              <a:rPr lang="ja-JP" altLang="en-GB" sz="1600">
                <a:latin typeface="Times New Roman" charset="0"/>
                <a:cs typeface="Times New Roman" charset="0"/>
              </a:rPr>
              <a:t>”</a:t>
            </a:r>
            <a:r>
              <a:rPr lang="en-GB" altLang="ja-JP" sz="1600">
                <a:latin typeface="Times New Roman" charset="0"/>
                <a:cs typeface="Times New Roman" charset="0"/>
              </a:rPr>
              <a:t>, Wiley &amp; Sons Inc., 1967</a:t>
            </a:r>
            <a:endParaRPr lang="en-US" sz="160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76250" y="611188"/>
            <a:ext cx="5829300" cy="523875"/>
          </a:xfrm>
        </p:spPr>
        <p:txBody>
          <a:bodyPr>
            <a:spAutoFit/>
          </a:bodyPr>
          <a:lstStyle/>
          <a:p>
            <a:pPr eaLnBrk="1" hangingPunct="1">
              <a:defRPr/>
            </a:pPr>
            <a:r>
              <a:rPr lang="it-IT">
                <a:solidFill>
                  <a:schemeClr val="tx1"/>
                </a:solidFill>
              </a:rPr>
              <a:t>Transport Phenomena</a:t>
            </a:r>
            <a:endParaRPr lang="it-IT" sz="2000">
              <a:solidFill>
                <a:schemeClr val="tx1"/>
              </a:solidFill>
            </a:endParaRPr>
          </a:p>
        </p:txBody>
      </p:sp>
      <p:graphicFrame>
        <p:nvGraphicFramePr>
          <p:cNvPr id="79874" name="Object 2"/>
          <p:cNvGraphicFramePr>
            <a:graphicFrameLocks noGrp="1" noChangeAspect="1"/>
          </p:cNvGraphicFramePr>
          <p:nvPr>
            <p:ph idx="1"/>
          </p:nvPr>
        </p:nvGraphicFramePr>
        <p:xfrm>
          <a:off x="904875" y="2997200"/>
          <a:ext cx="5045075" cy="474663"/>
        </p:xfrm>
        <a:graphic>
          <a:graphicData uri="http://schemas.openxmlformats.org/presentationml/2006/ole">
            <mc:AlternateContent xmlns:mc="http://schemas.openxmlformats.org/markup-compatibility/2006">
              <mc:Choice xmlns:v="urn:schemas-microsoft-com:vml" Requires="v">
                <p:oleObj spid="_x0000_s79887" name="Equation" r:id="rId4" imgW="2565400" imgH="241300" progId="Equation.3">
                  <p:embed/>
                </p:oleObj>
              </mc:Choice>
              <mc:Fallback>
                <p:oleObj name="Equation" r:id="rId4" imgW="2565400" imgH="2413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 y="2997200"/>
                        <a:ext cx="50450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5" name="Text Box 4"/>
          <p:cNvSpPr txBox="1">
            <a:spLocks noChangeArrowheads="1"/>
          </p:cNvSpPr>
          <p:nvPr/>
        </p:nvSpPr>
        <p:spPr bwMode="auto">
          <a:xfrm>
            <a:off x="476250" y="4200525"/>
            <a:ext cx="54737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50000"/>
              </a:spcBef>
              <a:spcAft>
                <a:spcPts val="500"/>
              </a:spcAft>
              <a:buFont typeface="Times New Roman" charset="0"/>
              <a:buNone/>
            </a:pPr>
            <a:r>
              <a:rPr lang="it-IT" sz="2800" b="1">
                <a:latin typeface="Times New Roman" charset="0"/>
              </a:rPr>
              <a:t>Examples:</a:t>
            </a:r>
          </a:p>
          <a:p>
            <a:pPr algn="just">
              <a:spcBef>
                <a:spcPct val="50000"/>
              </a:spcBef>
              <a:spcAft>
                <a:spcPts val="500"/>
              </a:spcAft>
              <a:buFontTx/>
              <a:buChar char="•"/>
            </a:pPr>
            <a:r>
              <a:rPr lang="it-IT" sz="2800">
                <a:solidFill>
                  <a:srgbClr val="000066"/>
                </a:solidFill>
                <a:latin typeface="Times New Roman" charset="0"/>
              </a:rPr>
              <a:t>Newton law of viscosity</a:t>
            </a:r>
          </a:p>
          <a:p>
            <a:pPr algn="just">
              <a:spcBef>
                <a:spcPct val="50000"/>
              </a:spcBef>
              <a:spcAft>
                <a:spcPts val="500"/>
              </a:spcAft>
              <a:buFontTx/>
              <a:buChar char="•"/>
            </a:pPr>
            <a:r>
              <a:rPr lang="it-IT" sz="2800">
                <a:solidFill>
                  <a:srgbClr val="000066"/>
                </a:solidFill>
                <a:latin typeface="Times New Roman" charset="0"/>
              </a:rPr>
              <a:t>Fourier law of heat conduction</a:t>
            </a:r>
          </a:p>
          <a:p>
            <a:pPr algn="just">
              <a:spcBef>
                <a:spcPct val="50000"/>
              </a:spcBef>
              <a:spcAft>
                <a:spcPts val="500"/>
              </a:spcAft>
              <a:buFontTx/>
              <a:buChar char="•"/>
            </a:pPr>
            <a:r>
              <a:rPr lang="it-IT" sz="2800">
                <a:solidFill>
                  <a:srgbClr val="000066"/>
                </a:solidFill>
                <a:latin typeface="Times New Roman" charset="0"/>
              </a:rPr>
              <a:t>1st Fick law of diffusion</a:t>
            </a:r>
          </a:p>
        </p:txBody>
      </p:sp>
      <p:sp>
        <p:nvSpPr>
          <p:cNvPr id="79876"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EAA5BE-F9D8-2341-B2C4-6A14F357FF56}" type="slidenum">
              <a:rPr lang="en-GB" sz="1400">
                <a:latin typeface="Times New Roman" charset="0"/>
              </a:rPr>
              <a:pPr/>
              <a:t>34</a:t>
            </a:fld>
            <a:endParaRPr lang="en-GB" sz="1400">
              <a:latin typeface="Times New Roman" charset="0"/>
            </a:endParaRPr>
          </a:p>
        </p:txBody>
      </p:sp>
      <p:sp>
        <p:nvSpPr>
          <p:cNvPr id="79877" name="CasellaDiTesto 1"/>
          <p:cNvSpPr txBox="1">
            <a:spLocks noChangeArrowheads="1"/>
          </p:cNvSpPr>
          <p:nvPr/>
        </p:nvSpPr>
        <p:spPr bwMode="auto">
          <a:xfrm>
            <a:off x="1628775" y="2170113"/>
            <a:ext cx="360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Font typeface="Times New Roman" charset="0"/>
              <a:buNone/>
            </a:pPr>
            <a:r>
              <a:rPr lang="it-IT" sz="2800" b="1">
                <a:solidFill>
                  <a:srgbClr val="C00000"/>
                </a:solidFill>
                <a:cs typeface="Times New Roman" charset="0"/>
              </a:rPr>
              <a:t>General Law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14350" y="735013"/>
            <a:ext cx="5829300" cy="954087"/>
          </a:xfrm>
        </p:spPr>
        <p:txBody>
          <a:bodyPr>
            <a:spAutoFit/>
          </a:bodyPr>
          <a:lstStyle/>
          <a:p>
            <a:pPr eaLnBrk="1" hangingPunct="1">
              <a:defRPr/>
            </a:pPr>
            <a:r>
              <a:rPr lang="en-US" dirty="0">
                <a:solidFill>
                  <a:schemeClr val="tx1"/>
                </a:solidFill>
              </a:rPr>
              <a:t>Transport and Kinetic Rate Equations</a:t>
            </a:r>
            <a:endParaRPr lang="it-IT" sz="2000" dirty="0">
              <a:solidFill>
                <a:schemeClr val="tx1"/>
              </a:solidFill>
            </a:endParaRPr>
          </a:p>
        </p:txBody>
      </p:sp>
      <p:sp>
        <p:nvSpPr>
          <p:cNvPr id="81922"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B0F553-2807-EB43-B810-8577557E6ADC}" type="slidenum">
              <a:rPr lang="en-GB" sz="1400">
                <a:latin typeface="Times New Roman" charset="0"/>
              </a:rPr>
              <a:pPr/>
              <a:t>35</a:t>
            </a:fld>
            <a:endParaRPr lang="en-GB" sz="1400">
              <a:latin typeface="Times New Roman" charset="0"/>
            </a:endParaRPr>
          </a:p>
        </p:txBody>
      </p:sp>
      <p:sp>
        <p:nvSpPr>
          <p:cNvPr id="81923" name="Rettangolo 1"/>
          <p:cNvSpPr>
            <a:spLocks noChangeArrowheads="1"/>
          </p:cNvSpPr>
          <p:nvPr/>
        </p:nvSpPr>
        <p:spPr bwMode="auto">
          <a:xfrm>
            <a:off x="333375" y="2220913"/>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ts val="600"/>
              </a:spcBef>
              <a:spcAft>
                <a:spcPts val="600"/>
              </a:spcAft>
              <a:buFont typeface="Times New Roman" charset="0"/>
              <a:buNone/>
            </a:pPr>
            <a:r>
              <a:rPr lang="en-US" sz="2800" b="1">
                <a:solidFill>
                  <a:srgbClr val="800000"/>
                </a:solidFill>
                <a:latin typeface="Calibri" charset="0"/>
              </a:rPr>
              <a:t>Momentum, Heat and Mass transfers</a:t>
            </a:r>
            <a:endParaRPr lang="it-IT" sz="2800">
              <a:solidFill>
                <a:srgbClr val="800000"/>
              </a:solidFill>
            </a:endParaRPr>
          </a:p>
        </p:txBody>
      </p:sp>
      <p:graphicFrame>
        <p:nvGraphicFramePr>
          <p:cNvPr id="38971" name="Group 59"/>
          <p:cNvGraphicFramePr>
            <a:graphicFrameLocks noGrp="1"/>
          </p:cNvGraphicFramePr>
          <p:nvPr/>
        </p:nvGraphicFramePr>
        <p:xfrm>
          <a:off x="188913" y="3376613"/>
          <a:ext cx="6408737" cy="4692667"/>
        </p:xfrm>
        <a:graphic>
          <a:graphicData uri="http://schemas.openxmlformats.org/drawingml/2006/table">
            <a:tbl>
              <a:tblPr/>
              <a:tblGrid>
                <a:gridCol w="1439862"/>
                <a:gridCol w="1865313"/>
                <a:gridCol w="1514475"/>
                <a:gridCol w="1589087"/>
              </a:tblGrid>
              <a:tr h="422269">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endParaRPr kumimoji="0" lang="en-US" sz="19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1" i="0" u="none" strike="noStrike" cap="none" normalizeH="0" baseline="0">
                          <a:ln>
                            <a:noFill/>
                          </a:ln>
                          <a:solidFill>
                            <a:srgbClr val="006600"/>
                          </a:solidFill>
                          <a:effectLst/>
                          <a:latin typeface="Calibri" charset="0"/>
                          <a:ea typeface="ＭＳ Ｐゴシック" charset="0"/>
                          <a:cs typeface="ＭＳ Ｐゴシック" charset="0"/>
                        </a:rPr>
                        <a:t>Heat</a:t>
                      </a:r>
                      <a:endParaRPr kumimoji="0" lang="en-US" sz="1300" b="0" i="0" u="none" strike="noStrike" cap="none" normalizeH="0" baseline="0">
                        <a:ln>
                          <a:noFill/>
                        </a:ln>
                        <a:solidFill>
                          <a:srgbClr val="006600"/>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1" i="0" u="none" strike="noStrike" cap="none" normalizeH="0" baseline="0">
                          <a:ln>
                            <a:noFill/>
                          </a:ln>
                          <a:solidFill>
                            <a:srgbClr val="006600"/>
                          </a:solidFill>
                          <a:effectLst/>
                          <a:latin typeface="Calibri" charset="0"/>
                          <a:ea typeface="ＭＳ Ｐゴシック" charset="0"/>
                          <a:cs typeface="ＭＳ Ｐゴシック" charset="0"/>
                        </a:rPr>
                        <a:t>Mass</a:t>
                      </a:r>
                      <a:endParaRPr kumimoji="0" lang="en-US" sz="1300" b="0" i="0" u="none" strike="noStrike" cap="none" normalizeH="0" baseline="0">
                        <a:ln>
                          <a:noFill/>
                        </a:ln>
                        <a:solidFill>
                          <a:srgbClr val="006600"/>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1" i="0" u="none" strike="noStrike" cap="none" normalizeH="0" baseline="0">
                          <a:ln>
                            <a:noFill/>
                          </a:ln>
                          <a:solidFill>
                            <a:srgbClr val="006600"/>
                          </a:solidFill>
                          <a:effectLst/>
                          <a:latin typeface="Calibri" charset="0"/>
                          <a:ea typeface="ＭＳ Ｐゴシック" charset="0"/>
                          <a:cs typeface="ＭＳ Ｐゴシック" charset="0"/>
                        </a:rPr>
                        <a:t>Momentum</a:t>
                      </a:r>
                      <a:endParaRPr kumimoji="0" lang="en-US" sz="1300" b="0" i="0" u="none" strike="noStrike" cap="none" normalizeH="0" baseline="0">
                        <a:ln>
                          <a:noFill/>
                        </a:ln>
                        <a:solidFill>
                          <a:srgbClr val="006600"/>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69">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Flux</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q</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n</a:t>
                      </a:r>
                      <a:r>
                        <a:rPr kumimoji="0" lang="en-US" sz="1900" b="0" i="0" u="none" strike="noStrike" cap="none" normalizeH="0" baseline="-25000">
                          <a:ln>
                            <a:noFill/>
                          </a:ln>
                          <a:solidFill>
                            <a:schemeClr val="tx1"/>
                          </a:solidFill>
                          <a:effectLst/>
                          <a:latin typeface="Calibri" charset="0"/>
                          <a:ea typeface="ＭＳ Ｐゴシック" charset="0"/>
                          <a:cs typeface="ＭＳ Ｐゴシック" charset="0"/>
                        </a:rPr>
                        <a:t>A</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τ</a:t>
                      </a:r>
                      <a:r>
                        <a:rPr kumimoji="0" lang="en-US" sz="1900" b="0" i="0" u="none" strike="noStrike" cap="none" normalizeH="0" baseline="-25000">
                          <a:ln>
                            <a:noFill/>
                          </a:ln>
                          <a:solidFill>
                            <a:schemeClr val="tx1"/>
                          </a:solidFill>
                          <a:effectLst/>
                          <a:latin typeface="Calibri" charset="0"/>
                          <a:ea typeface="ＭＳ Ｐゴシック" charset="0"/>
                          <a:cs typeface="ＭＳ Ｐゴシック" charset="0"/>
                        </a:rPr>
                        <a:t>xy</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69">
                <a:tc gridSpan="4">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900" b="1" i="0" u="none" strike="noStrike" cap="none" normalizeH="0" baseline="0">
                          <a:ln>
                            <a:noFill/>
                          </a:ln>
                          <a:solidFill>
                            <a:srgbClr val="800000"/>
                          </a:solidFill>
                          <a:effectLst/>
                          <a:latin typeface="Calibri" charset="0"/>
                          <a:ea typeface="ＭＳ Ｐゴシック" charset="0"/>
                          <a:cs typeface="ＭＳ Ｐゴシック" charset="0"/>
                        </a:rPr>
                        <a:t>Diffusion transfer (microscopic scale)</a:t>
                      </a:r>
                      <a:endParaRPr kumimoji="0" lang="en-US" sz="1300" b="0" i="0" u="none" strike="noStrike" cap="none" normalizeH="0" baseline="0">
                        <a:ln>
                          <a:noFill/>
                        </a:ln>
                        <a:solidFill>
                          <a:srgbClr val="800000"/>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422269">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Law</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Fourier’s law</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Fick’s law</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Newton’s law</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741">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Driving force</a:t>
                      </a:r>
                    </a:p>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(gradient)</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dT/dx</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dC</a:t>
                      </a:r>
                      <a:r>
                        <a:rPr kumimoji="0" lang="en-US" sz="1900" b="0" i="0" u="none" strike="noStrike" cap="none" normalizeH="0" baseline="-25000">
                          <a:ln>
                            <a:noFill/>
                          </a:ln>
                          <a:solidFill>
                            <a:schemeClr val="tx1"/>
                          </a:solidFill>
                          <a:effectLst/>
                          <a:latin typeface="Calibri" charset="0"/>
                          <a:ea typeface="ＭＳ Ｐゴシック" charset="0"/>
                          <a:cs typeface="ＭＳ Ｐゴシック" charset="0"/>
                        </a:rPr>
                        <a:t>A</a:t>
                      </a:r>
                      <a:r>
                        <a:rPr kumimoji="0" lang="en-US" sz="1900" b="0" i="0" u="none" strike="noStrike" cap="none" normalizeH="0" baseline="0">
                          <a:ln>
                            <a:noFill/>
                          </a:ln>
                          <a:solidFill>
                            <a:schemeClr val="tx1"/>
                          </a:solidFill>
                          <a:effectLst/>
                          <a:latin typeface="Times New Roman" charset="0"/>
                          <a:ea typeface="ＭＳ Ｐゴシック" charset="0"/>
                          <a:cs typeface="ＭＳ Ｐゴシック" charset="0"/>
                        </a:rPr>
                        <a:t>/dx</a:t>
                      </a:r>
                      <a:endParaRPr kumimoji="0" lang="en-US" sz="13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dv</a:t>
                      </a:r>
                      <a:r>
                        <a:rPr kumimoji="0" lang="en-US" sz="1900" b="0" i="0" u="none" strike="noStrike" cap="none" normalizeH="0" baseline="-25000">
                          <a:ln>
                            <a:noFill/>
                          </a:ln>
                          <a:solidFill>
                            <a:schemeClr val="tx1"/>
                          </a:solidFill>
                          <a:effectLst/>
                          <a:latin typeface="Calibri" charset="0"/>
                          <a:ea typeface="ＭＳ Ｐゴシック" charset="0"/>
                          <a:cs typeface="ＭＳ Ｐゴシック" charset="0"/>
                        </a:rPr>
                        <a:t>y</a:t>
                      </a: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/dx</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3195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Key parameter</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cs typeface="ＭＳ Ｐゴシック" charset="0"/>
                        </a:rPr>
                        <a:t>(</a:t>
                      </a: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diffusion</a:t>
                      </a:r>
                      <a:r>
                        <a:rPr kumimoji="0" lang="en-US" sz="1300" b="0" i="0" u="none" strike="noStrike" cap="none" normalizeH="0" baseline="0">
                          <a:ln>
                            <a:noFill/>
                          </a:ln>
                          <a:solidFill>
                            <a:schemeClr val="tx1"/>
                          </a:solidFill>
                          <a:effectLst/>
                          <a:latin typeface="Calibri" charset="0"/>
                          <a:ea typeface="ＭＳ Ｐゴシック" charset="0"/>
                          <a:cs typeface="ＭＳ Ｐゴシック" charset="0"/>
                        </a:rPr>
                        <a:t> </a:t>
                      </a: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coefficient</a:t>
                      </a:r>
                      <a:r>
                        <a:rPr kumimoji="0" lang="en-US" sz="1300" b="0" i="0" u="none" strike="noStrike" cap="none" normalizeH="0" baseline="0">
                          <a:ln>
                            <a:noFill/>
                          </a:ln>
                          <a:solidFill>
                            <a:schemeClr val="tx1"/>
                          </a:solidFill>
                          <a:effectLst/>
                          <a:latin typeface="Calibri" charset="0"/>
                          <a:ea typeface="ＭＳ Ｐゴシック" charset="0"/>
                          <a:cs typeface="ＭＳ Ｐゴシック"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k</a:t>
                      </a:r>
                      <a:r>
                        <a:rPr kumimoji="0" lang="en-US" sz="1900" b="0" i="0" u="none" strike="noStrike" cap="none" normalizeH="0" baseline="-25000">
                          <a:ln>
                            <a:noFill/>
                          </a:ln>
                          <a:solidFill>
                            <a:schemeClr val="tx1"/>
                          </a:solidFill>
                          <a:effectLst/>
                          <a:latin typeface="Calibri" charset="0"/>
                          <a:ea typeface="ＭＳ Ｐゴシック" charset="0"/>
                          <a:cs typeface="ＭＳ Ｐゴシック" charset="0"/>
                        </a:rPr>
                        <a:t>T </a:t>
                      </a:r>
                      <a:endParaRPr kumimoji="0" lang="en-US" sz="1900" b="0" i="0" u="none" strike="noStrike" cap="none" normalizeH="0" baseline="0">
                        <a:ln>
                          <a:noFill/>
                        </a:ln>
                        <a:solidFill>
                          <a:schemeClr val="tx1"/>
                        </a:solidFill>
                        <a:effectLst/>
                        <a:latin typeface="Calibri" charset="0"/>
                        <a:ea typeface="ＭＳ Ｐゴシック" charset="0"/>
                        <a:cs typeface="ＭＳ Ｐゴシック"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(Thermal conductivity)</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D</a:t>
                      </a:r>
                      <a:r>
                        <a:rPr kumimoji="0" lang="en-US" sz="1900" b="0" i="0" u="none" strike="noStrike" cap="none" normalizeH="0" baseline="-25000">
                          <a:ln>
                            <a:noFill/>
                          </a:ln>
                          <a:solidFill>
                            <a:schemeClr val="tx1"/>
                          </a:solidFill>
                          <a:effectLst/>
                          <a:latin typeface="Calibri" charset="0"/>
                          <a:ea typeface="ＭＳ Ｐゴシック" charset="0"/>
                          <a:cs typeface="ＭＳ Ｐゴシック" charset="0"/>
                        </a:rPr>
                        <a:t>AB</a:t>
                      </a: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 (Diffusivity)</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µ </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(Viscosity)</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69">
                <a:tc gridSpan="4">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900" b="1" i="0" u="none" strike="noStrike" cap="none" normalizeH="0" baseline="0">
                          <a:ln>
                            <a:noFill/>
                          </a:ln>
                          <a:solidFill>
                            <a:srgbClr val="800000"/>
                          </a:solidFill>
                          <a:effectLst/>
                          <a:latin typeface="Calibri" charset="0"/>
                          <a:ea typeface="ＭＳ Ｐゴシック" charset="0"/>
                          <a:cs typeface="ＭＳ Ｐゴシック" charset="0"/>
                        </a:rPr>
                        <a:t>Convection transfer (macroscopic scale)</a:t>
                      </a:r>
                      <a:endParaRPr kumimoji="0" lang="en-US" sz="1300" b="0" i="0" u="none" strike="noStrike" cap="none" normalizeH="0" baseline="0">
                        <a:ln>
                          <a:noFill/>
                        </a:ln>
                        <a:solidFill>
                          <a:srgbClr val="800000"/>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582605">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Driving force</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∆T</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∆C</a:t>
                      </a:r>
                      <a:r>
                        <a:rPr kumimoji="0" lang="en-US" sz="1900" b="0" i="0" u="none" strike="noStrike" cap="none" normalizeH="0" baseline="-25000">
                          <a:ln>
                            <a:noFill/>
                          </a:ln>
                          <a:solidFill>
                            <a:schemeClr val="tx1"/>
                          </a:solidFill>
                          <a:effectLst/>
                          <a:latin typeface="Calibri" charset="0"/>
                          <a:ea typeface="ＭＳ Ｐゴシック" charset="0"/>
                          <a:cs typeface="ＭＳ Ｐゴシック" charset="0"/>
                        </a:rPr>
                        <a:t>A</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Calibri" charset="0"/>
                          <a:ea typeface="ＭＳ Ｐゴシック" charset="0"/>
                          <a:cs typeface="ＭＳ Ｐゴシック" charset="0"/>
                        </a:rPr>
                        <a:t>∆P</a:t>
                      </a:r>
                      <a:endParaRPr kumimoji="0" lang="en-US" sz="1300" b="0" i="0" u="none" strike="noStrike" cap="none" normalizeH="0" baseline="0">
                        <a:ln>
                          <a:noFill/>
                        </a:ln>
                        <a:solidFill>
                          <a:schemeClr val="tx1"/>
                        </a:solidFill>
                        <a:effectLst/>
                        <a:latin typeface="Calibri" charset="0"/>
                        <a:ea typeface="ＭＳ Ｐゴシック" charset="0"/>
                        <a:cs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ChangeArrowheads="1"/>
          </p:cNvSpPr>
          <p:nvPr/>
        </p:nvSpPr>
        <p:spPr bwMode="auto">
          <a:xfrm>
            <a:off x="106363" y="2274888"/>
            <a:ext cx="6480175" cy="661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eaLnBrk="0" hangingPunct="0">
              <a:buSzPct val="50000"/>
              <a:buFont typeface="Wingdings" charset="0"/>
              <a:buChar char="]"/>
            </a:pPr>
            <a:r>
              <a:rPr lang="it-IT" sz="2800"/>
              <a:t>“</a:t>
            </a:r>
            <a:r>
              <a:rPr lang="en-US" altLang="ja-JP" sz="2800" i="1">
                <a:solidFill>
                  <a:srgbClr val="006600"/>
                </a:solidFill>
              </a:rPr>
              <a:t>First principle Models</a:t>
            </a:r>
            <a:r>
              <a:rPr lang="it-IT" sz="2800"/>
              <a:t>”</a:t>
            </a:r>
            <a:endParaRPr lang="it-IT" altLang="ja-JP" sz="2800"/>
          </a:p>
          <a:p>
            <a:pPr marL="976313" lvl="2" indent="-228600" eaLnBrk="0" hangingPunct="0">
              <a:buFont typeface="Wingdings" charset="0"/>
              <a:buChar char="F"/>
            </a:pPr>
            <a:r>
              <a:rPr lang="it-IT">
                <a:solidFill>
                  <a:srgbClr val="7F7F7F"/>
                </a:solidFill>
              </a:rPr>
              <a:t> </a:t>
            </a:r>
            <a:r>
              <a:rPr lang="it-IT" sz="2600">
                <a:solidFill>
                  <a:srgbClr val="7F7F7F"/>
                </a:solidFill>
              </a:rPr>
              <a:t>Basic models</a:t>
            </a:r>
          </a:p>
          <a:p>
            <a:pPr marL="976313" lvl="2" indent="-228600" eaLnBrk="0" hangingPunct="0">
              <a:buFont typeface="Wingdings" charset="0"/>
              <a:buChar char="F"/>
            </a:pPr>
            <a:r>
              <a:rPr lang="it-IT" sz="2600">
                <a:solidFill>
                  <a:srgbClr val="7F7F7F"/>
                </a:solidFill>
              </a:rPr>
              <a:t> Models involving </a:t>
            </a:r>
            <a:r>
              <a:rPr lang="it-IT" altLang="ja-JP" sz="2600">
                <a:solidFill>
                  <a:srgbClr val="7F7F7F"/>
                </a:solidFill>
              </a:rPr>
              <a:t>trasport phenomena</a:t>
            </a:r>
          </a:p>
          <a:p>
            <a:pPr marL="976313" lvl="2" indent="-228600" eaLnBrk="0" hangingPunct="0">
              <a:buFont typeface="Wingdings" charset="0"/>
              <a:buChar char="F"/>
            </a:pPr>
            <a:r>
              <a:rPr lang="it-IT" altLang="ja-JP" sz="2600"/>
              <a:t> </a:t>
            </a:r>
            <a:r>
              <a:rPr lang="it-IT" sz="2600"/>
              <a:t>Models based on the “</a:t>
            </a:r>
            <a:r>
              <a:rPr lang="it-IT" altLang="ja-JP" sz="2600">
                <a:solidFill>
                  <a:srgbClr val="006600"/>
                </a:solidFill>
              </a:rPr>
              <a:t>population balance approach</a:t>
            </a:r>
            <a:r>
              <a:rPr lang="it-IT" sz="2600"/>
              <a:t>”</a:t>
            </a:r>
            <a:endParaRPr lang="it-IT" altLang="ja-JP" sz="2600"/>
          </a:p>
          <a:p>
            <a:pPr marL="449263" lvl="1" indent="-250825" eaLnBrk="0" hangingPunct="0">
              <a:buSzPct val="50000"/>
              <a:buFont typeface="Wingdings" charset="0"/>
              <a:buChar char="]"/>
            </a:pPr>
            <a:r>
              <a:rPr lang="it-IT" sz="2800">
                <a:solidFill>
                  <a:srgbClr val="7F7F7F"/>
                </a:solidFill>
              </a:rPr>
              <a:t>Empirical or “</a:t>
            </a:r>
            <a:r>
              <a:rPr lang="it-IT" altLang="ja-JP" sz="2800">
                <a:solidFill>
                  <a:srgbClr val="7F7F7F"/>
                </a:solidFill>
              </a:rPr>
              <a:t>fitting</a:t>
            </a:r>
            <a:r>
              <a:rPr 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marL="449263" lvl="1" indent="-250825" eaLnBrk="0" hangingPunct="0">
              <a:buSzPct val="50000"/>
              <a:buFont typeface="Wingdings" charset="0"/>
              <a:buChar char="]"/>
            </a:pPr>
            <a:r>
              <a:rPr lang="it-IT" sz="2800">
                <a:solidFill>
                  <a:srgbClr val="7F7F7F"/>
                </a:solidFill>
              </a:rPr>
              <a:t>Dynamic models</a:t>
            </a:r>
          </a:p>
          <a:p>
            <a:pPr marL="976313" lvl="2" indent="-228600" eaLnBrk="0" hangingPunct="0">
              <a:buFontTx/>
              <a:buChar char="•"/>
            </a:pPr>
            <a:r>
              <a:rPr lang="it-IT" sz="2600">
                <a:solidFill>
                  <a:srgbClr val="7F7F7F"/>
                </a:solidFill>
              </a:rPr>
              <a:t>dynamic models with “</a:t>
            </a:r>
            <a:r>
              <a:rPr lang="it-IT" altLang="ja-JP" sz="2600">
                <a:solidFill>
                  <a:srgbClr val="7F7F7F"/>
                </a:solidFill>
              </a:rPr>
              <a:t>input-output rappresentation</a:t>
            </a:r>
            <a:r>
              <a:rPr lang="it-IT" sz="2600">
                <a:solidFill>
                  <a:srgbClr val="7F7F7F"/>
                </a:solidFill>
              </a:rPr>
              <a:t>”</a:t>
            </a:r>
            <a:endParaRPr lang="it-IT" altLang="ja-JP" sz="2600">
              <a:solidFill>
                <a:srgbClr val="7F7F7F"/>
              </a:solidFill>
            </a:endParaRPr>
          </a:p>
          <a:p>
            <a:pPr marL="976313" lvl="2" indent="-228600" eaLnBrk="0" hangingPunct="0">
              <a:buFontTx/>
              <a:buChar char="•"/>
            </a:pPr>
            <a:r>
              <a:rPr lang="it-IT" altLang="ja-JP" sz="2600">
                <a:solidFill>
                  <a:srgbClr val="7F7F7F"/>
                </a:solidFill>
              </a:rPr>
              <a:t>state-space </a:t>
            </a:r>
            <a:r>
              <a:rPr lang="it-IT" sz="2600">
                <a:solidFill>
                  <a:srgbClr val="7F7F7F"/>
                </a:solidFill>
              </a:rPr>
              <a:t>dynamic models</a:t>
            </a:r>
            <a:endParaRPr lang="it-IT" altLang="ja-JP" sz="2600">
              <a:solidFill>
                <a:srgbClr val="7F7F7F"/>
              </a:solidFill>
            </a:endParaRPr>
          </a:p>
          <a:p>
            <a:pPr marL="976313" lvl="2" indent="-228600" eaLnBrk="0" hangingPunct="0">
              <a:buFontTx/>
              <a:buChar char="•"/>
            </a:pPr>
            <a:r>
              <a:rPr lang="it-IT" sz="2600">
                <a:solidFill>
                  <a:srgbClr val="7F7F7F"/>
                </a:solidFill>
                <a:cs typeface="Times New Roman" charset="0"/>
              </a:rPr>
              <a:t>black box </a:t>
            </a:r>
            <a:r>
              <a:rPr lang="it-IT" sz="2600">
                <a:solidFill>
                  <a:srgbClr val="7F7F7F"/>
                </a:solidFill>
              </a:rPr>
              <a:t>dynamic models</a:t>
            </a:r>
            <a:endParaRPr lang="it-IT" sz="2600">
              <a:solidFill>
                <a:srgbClr val="7F7F7F"/>
              </a:solidFill>
              <a:cs typeface="Times New Roman" charset="0"/>
            </a:endParaRPr>
          </a:p>
          <a:p>
            <a:pPr marL="449263" lvl="1" indent="-250825" eaLnBrk="0" hangingPunct="0">
              <a:buSzPct val="50000"/>
              <a:buFont typeface="Wingdings" charset="0"/>
              <a:buChar char="]"/>
            </a:pPr>
            <a:r>
              <a:rPr lang="it-IT" sz="2800">
                <a:solidFill>
                  <a:srgbClr val="7F7F7F"/>
                </a:solidFill>
              </a:rPr>
              <a:t>Time Series</a:t>
            </a:r>
          </a:p>
          <a:p>
            <a:pPr marL="449263" lvl="1" indent="-250825" eaLnBrk="0" hangingPunct="0">
              <a:buSzPct val="50000"/>
              <a:buFont typeface="Wingdings" charset="0"/>
              <a:buChar char="]"/>
            </a:pPr>
            <a:r>
              <a:rPr lang="it-IT" sz="2800">
                <a:solidFill>
                  <a:srgbClr val="7F7F7F"/>
                </a:solidFill>
              </a:rPr>
              <a:t>Statistical models</a:t>
            </a:r>
            <a:endParaRPr lang="en-GB" sz="2800">
              <a:solidFill>
                <a:srgbClr val="7F7F7F"/>
              </a:solidFill>
            </a:endParaRPr>
          </a:p>
        </p:txBody>
      </p:sp>
      <p:sp>
        <p:nvSpPr>
          <p:cNvPr id="83970"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3600" b="1">
              <a:solidFill>
                <a:schemeClr val="tx2"/>
              </a:solidFill>
            </a:endParaRPr>
          </a:p>
        </p:txBody>
      </p:sp>
      <p:sp>
        <p:nvSpPr>
          <p:cNvPr id="83971" name="Text Box 4"/>
          <p:cNvSpPr txBox="1">
            <a:spLocks noChangeArrowheads="1"/>
          </p:cNvSpPr>
          <p:nvPr/>
        </p:nvSpPr>
        <p:spPr bwMode="auto">
          <a:xfrm>
            <a:off x="620713" y="1055688"/>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16389" name="Rectangle 5"/>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a:t>
            </a:r>
            <a:r>
              <a:rPr lang="fi-FI" sz="3200" dirty="0" err="1"/>
              <a:t>Models</a:t>
            </a:r>
            <a:r>
              <a:rPr lang="fi-FI" sz="3200" dirty="0"/>
              <a:t/>
            </a:r>
            <a:br>
              <a:rPr lang="fi-FI" sz="3200" dirty="0"/>
            </a:br>
            <a:r>
              <a:rPr lang="fi-FI" sz="3200" dirty="0" smtClean="0"/>
              <a:t>1st </a:t>
            </a:r>
            <a:r>
              <a:rPr lang="fi-FI" sz="3200" dirty="0" err="1"/>
              <a:t>classification</a:t>
            </a:r>
            <a:endParaRPr lang="it-IT" sz="3200" dirty="0">
              <a:solidFill>
                <a:srgbClr val="A50021"/>
              </a:solidFill>
            </a:endParaRPr>
          </a:p>
        </p:txBody>
      </p:sp>
      <p:sp>
        <p:nvSpPr>
          <p:cNvPr id="83973"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82B583-D0C1-C345-92EA-AB8EEAB8B1B9}" type="slidenum">
              <a:rPr lang="en-GB" sz="1400">
                <a:latin typeface="Times New Roman" charset="0"/>
              </a:rPr>
              <a:pPr/>
              <a:t>36</a:t>
            </a:fld>
            <a:endParaRPr lang="en-GB" sz="1400">
              <a:latin typeface="Times New Roman" charset="0"/>
            </a:endParaRPr>
          </a:p>
        </p:txBody>
      </p:sp>
      <p:sp>
        <p:nvSpPr>
          <p:cNvPr id="83974" name="CasellaDiTesto 6"/>
          <p:cNvSpPr txBox="1">
            <a:spLocks noChangeArrowheads="1"/>
          </p:cNvSpPr>
          <p:nvPr/>
        </p:nvSpPr>
        <p:spPr bwMode="auto">
          <a:xfrm>
            <a:off x="80963" y="8367713"/>
            <a:ext cx="5868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a:sym typeface="Wingdings" charset="0"/>
              </a:rPr>
              <a:t>  </a:t>
            </a:r>
            <a:r>
              <a:rPr lang="en-GB" sz="1600">
                <a:sym typeface="Wingdings" charset="0"/>
              </a:rPr>
              <a:t>rielaborated from </a:t>
            </a:r>
            <a:r>
              <a:rPr lang="en-GB">
                <a:latin typeface="Times New Roman" charset="0"/>
                <a:cs typeface="Times New Roman" charset="0"/>
                <a:sym typeface="Wingdings" charset="0"/>
              </a:rPr>
              <a:t>§ 1.4</a:t>
            </a:r>
            <a:r>
              <a:rPr lang="en-GB" sz="1600">
                <a:latin typeface="Times New Roman" charset="0"/>
                <a:cs typeface="Times New Roman" charset="0"/>
                <a:sym typeface="Wingdings" charset="0"/>
              </a:rPr>
              <a:t> in </a:t>
            </a:r>
            <a:r>
              <a:rPr lang="en-GB" sz="1600">
                <a:latin typeface="Times New Roman" charset="0"/>
                <a:cs typeface="Times New Roman" charset="0"/>
              </a:rPr>
              <a:t>Himmelblau D.M. e Bischoff K.B., </a:t>
            </a:r>
            <a:r>
              <a:rPr lang="ja-JP" altLang="en-GB" sz="1600">
                <a:latin typeface="Times New Roman" charset="0"/>
                <a:cs typeface="Times New Roman" charset="0"/>
              </a:rPr>
              <a:t>“</a:t>
            </a:r>
            <a:r>
              <a:rPr lang="en-GB" altLang="ja-JP" sz="1600">
                <a:latin typeface="Times New Roman" charset="0"/>
                <a:cs typeface="Times New Roman" charset="0"/>
              </a:rPr>
              <a:t>Process Analysis and Simulation</a:t>
            </a:r>
            <a:r>
              <a:rPr lang="ja-JP" altLang="en-GB" sz="1600">
                <a:latin typeface="Times New Roman" charset="0"/>
                <a:cs typeface="Times New Roman" charset="0"/>
              </a:rPr>
              <a:t>”</a:t>
            </a:r>
            <a:r>
              <a:rPr lang="en-GB" altLang="ja-JP" sz="1600">
                <a:latin typeface="Times New Roman" charset="0"/>
                <a:cs typeface="Times New Roman" charset="0"/>
              </a:rPr>
              <a:t>, Wiley &amp; Sons Inc., 1967</a:t>
            </a:r>
            <a:endParaRPr lang="en-US" sz="160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106363" y="2251075"/>
            <a:ext cx="64801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eaLnBrk="0" hangingPunct="0">
              <a:buSzPct val="50000"/>
              <a:buFont typeface="Wingdings" charset="0"/>
              <a:buChar char="]"/>
            </a:pPr>
            <a:r>
              <a:rPr lang="it-IT" sz="2800">
                <a:solidFill>
                  <a:srgbClr val="7F7F7F"/>
                </a:solidFill>
              </a:rPr>
              <a:t>“</a:t>
            </a:r>
            <a:r>
              <a:rPr lang="en-US" altLang="ja-JP" sz="2800" i="1">
                <a:solidFill>
                  <a:srgbClr val="7F7F7F"/>
                </a:solidFill>
              </a:rPr>
              <a:t>First principle Models</a:t>
            </a:r>
            <a:r>
              <a:rPr lang="it-IT" sz="2800">
                <a:solidFill>
                  <a:srgbClr val="7F7F7F"/>
                </a:solidFill>
              </a:rPr>
              <a:t>”</a:t>
            </a:r>
            <a:endParaRPr lang="it-IT" altLang="ja-JP" sz="2800">
              <a:solidFill>
                <a:srgbClr val="7F7F7F"/>
              </a:solidFill>
            </a:endParaRPr>
          </a:p>
          <a:p>
            <a:pPr marL="976313" lvl="2" indent="-228600" eaLnBrk="0" hangingPunct="0">
              <a:buFont typeface="Wingdings" charset="0"/>
              <a:buChar char="F"/>
            </a:pPr>
            <a:r>
              <a:rPr lang="it-IT">
                <a:solidFill>
                  <a:srgbClr val="7F7F7F"/>
                </a:solidFill>
              </a:rPr>
              <a:t> Basic models</a:t>
            </a:r>
          </a:p>
          <a:p>
            <a:pPr marL="976313" lvl="2" indent="-228600" eaLnBrk="0" hangingPunct="0">
              <a:buFont typeface="Wingdings" charset="0"/>
              <a:buChar char="F"/>
            </a:pPr>
            <a:r>
              <a:rPr lang="it-IT">
                <a:solidFill>
                  <a:srgbClr val="7F7F7F"/>
                </a:solidFill>
              </a:rPr>
              <a:t> Models involving </a:t>
            </a:r>
            <a:r>
              <a:rPr lang="it-IT" altLang="ja-JP">
                <a:solidFill>
                  <a:srgbClr val="7F7F7F"/>
                </a:solidFill>
              </a:rPr>
              <a:t>trasport phenomena</a:t>
            </a:r>
          </a:p>
          <a:p>
            <a:pPr marL="976313" lvl="2" indent="-228600" eaLnBrk="0" hangingPunct="0">
              <a:buFont typeface="Wingdings" charset="0"/>
              <a:buChar char="F"/>
            </a:pPr>
            <a:r>
              <a:rPr lang="it-IT" altLang="ja-JP">
                <a:solidFill>
                  <a:srgbClr val="7F7F7F"/>
                </a:solidFill>
              </a:rPr>
              <a:t> </a:t>
            </a:r>
            <a:r>
              <a:rPr lang="it-IT">
                <a:solidFill>
                  <a:srgbClr val="7F7F7F"/>
                </a:solidFill>
              </a:rPr>
              <a:t>Models based on the “</a:t>
            </a:r>
            <a:r>
              <a:rPr lang="it-IT" altLang="ja-JP">
                <a:solidFill>
                  <a:srgbClr val="7F7F7F"/>
                </a:solidFill>
              </a:rPr>
              <a:t>population balance approach</a:t>
            </a:r>
            <a:r>
              <a:rPr lang="it-IT">
                <a:solidFill>
                  <a:srgbClr val="7F7F7F"/>
                </a:solidFill>
              </a:rPr>
              <a:t>”</a:t>
            </a:r>
            <a:endParaRPr lang="it-IT" altLang="ja-JP">
              <a:solidFill>
                <a:srgbClr val="7F7F7F"/>
              </a:solidFill>
            </a:endParaRPr>
          </a:p>
          <a:p>
            <a:pPr marL="449263" lvl="1" indent="-250825" eaLnBrk="0" hangingPunct="0">
              <a:buSzPct val="50000"/>
              <a:buFont typeface="Wingdings" charset="0"/>
              <a:buChar char="]"/>
            </a:pPr>
            <a:r>
              <a:rPr lang="it-IT" sz="2800">
                <a:solidFill>
                  <a:srgbClr val="006600"/>
                </a:solidFill>
              </a:rPr>
              <a:t>Empirical </a:t>
            </a:r>
            <a:r>
              <a:rPr lang="it-IT" sz="2800">
                <a:solidFill>
                  <a:srgbClr val="000000"/>
                </a:solidFill>
              </a:rPr>
              <a:t>or “</a:t>
            </a:r>
            <a:r>
              <a:rPr lang="it-IT" altLang="ja-JP" sz="2800">
                <a:solidFill>
                  <a:srgbClr val="006600"/>
                </a:solidFill>
              </a:rPr>
              <a:t>fitting</a:t>
            </a:r>
            <a:r>
              <a:rPr lang="it-IT" sz="2800">
                <a:solidFill>
                  <a:srgbClr val="000000"/>
                </a:solidFill>
              </a:rPr>
              <a:t>”</a:t>
            </a:r>
            <a:r>
              <a:rPr lang="it-IT" altLang="ja-JP" sz="2800" i="1">
                <a:solidFill>
                  <a:srgbClr val="000000"/>
                </a:solidFill>
              </a:rPr>
              <a:t> </a:t>
            </a:r>
            <a:r>
              <a:rPr lang="it-IT" altLang="ja-JP" sz="2800">
                <a:solidFill>
                  <a:srgbClr val="000000"/>
                </a:solidFill>
              </a:rPr>
              <a:t>models</a:t>
            </a:r>
            <a:endParaRPr lang="it-IT" altLang="ja-JP" sz="2800" i="1">
              <a:solidFill>
                <a:srgbClr val="000000"/>
              </a:solidFill>
            </a:endParaRPr>
          </a:p>
          <a:p>
            <a:pPr marL="449263" lvl="1" indent="-250825" eaLnBrk="0" hangingPunct="0">
              <a:buSzPct val="50000"/>
              <a:buFont typeface="Wingdings" charset="0"/>
              <a:buChar char="]"/>
            </a:pPr>
            <a:r>
              <a:rPr lang="it-IT" sz="2800">
                <a:solidFill>
                  <a:srgbClr val="7F7F7F"/>
                </a:solidFill>
              </a:rPr>
              <a:t>Dynamic models</a:t>
            </a:r>
          </a:p>
          <a:p>
            <a:pPr marL="976313" lvl="2" indent="-228600" eaLnBrk="0" hangingPunct="0">
              <a:buFontTx/>
              <a:buChar char="•"/>
            </a:pPr>
            <a:r>
              <a:rPr lang="it-IT" altLang="ja-JP">
                <a:solidFill>
                  <a:srgbClr val="7F7F7F"/>
                </a:solidFill>
              </a:rPr>
              <a:t>input-output </a:t>
            </a:r>
            <a:r>
              <a:rPr lang="it-IT">
                <a:solidFill>
                  <a:srgbClr val="7F7F7F"/>
                </a:solidFill>
              </a:rPr>
              <a:t>dynamic models</a:t>
            </a:r>
            <a:endParaRPr lang="it-IT" altLang="ja-JP">
              <a:solidFill>
                <a:srgbClr val="7F7F7F"/>
              </a:solidFill>
            </a:endParaRPr>
          </a:p>
          <a:p>
            <a:pPr marL="976313" lvl="2" indent="-228600" eaLnBrk="0" hangingPunct="0">
              <a:buFontTx/>
              <a:buChar char="•"/>
            </a:pPr>
            <a:r>
              <a:rPr lang="it-IT" altLang="ja-JP">
                <a:solidFill>
                  <a:srgbClr val="7F7F7F"/>
                </a:solidFill>
              </a:rPr>
              <a:t>input-state-output </a:t>
            </a:r>
            <a:r>
              <a:rPr lang="it-IT">
                <a:solidFill>
                  <a:srgbClr val="7F7F7F"/>
                </a:solidFill>
              </a:rPr>
              <a:t>dynamic models </a:t>
            </a:r>
            <a:r>
              <a:rPr lang="it-IT" altLang="ja-JP">
                <a:solidFill>
                  <a:srgbClr val="7F7F7F"/>
                </a:solidFill>
              </a:rPr>
              <a:t>or state-space </a:t>
            </a:r>
            <a:r>
              <a:rPr lang="it-IT">
                <a:solidFill>
                  <a:srgbClr val="7F7F7F"/>
                </a:solidFill>
              </a:rPr>
              <a:t>models</a:t>
            </a:r>
            <a:endParaRPr lang="it-IT" altLang="ja-JP">
              <a:solidFill>
                <a:srgbClr val="7F7F7F"/>
              </a:solidFill>
            </a:endParaRPr>
          </a:p>
          <a:p>
            <a:pPr marL="976313" lvl="2" indent="-228600" eaLnBrk="0" hangingPunct="0">
              <a:buFontTx/>
              <a:buChar char="•"/>
            </a:pPr>
            <a:r>
              <a:rPr lang="it-IT">
                <a:solidFill>
                  <a:srgbClr val="7F7F7F"/>
                </a:solidFill>
              </a:rPr>
              <a:t>dynamic black box models</a:t>
            </a:r>
          </a:p>
          <a:p>
            <a:pPr marL="449263" lvl="1" indent="-250825" eaLnBrk="0" hangingPunct="0">
              <a:buSzPct val="50000"/>
              <a:buFont typeface="Wingdings" charset="0"/>
              <a:buChar char="]"/>
            </a:pPr>
            <a:r>
              <a:rPr lang="it-IT" sz="2800">
                <a:solidFill>
                  <a:srgbClr val="7F7F7F"/>
                </a:solidFill>
              </a:rPr>
              <a:t>Time Series</a:t>
            </a:r>
          </a:p>
          <a:p>
            <a:pPr marL="449263" lvl="1" indent="-250825" eaLnBrk="0" hangingPunct="0">
              <a:buSzPct val="50000"/>
              <a:buFont typeface="Wingdings" charset="0"/>
              <a:buChar char="]"/>
            </a:pPr>
            <a:r>
              <a:rPr lang="it-IT" sz="2800">
                <a:solidFill>
                  <a:srgbClr val="7F7F7F"/>
                </a:solidFill>
              </a:rPr>
              <a:t>Statistical models</a:t>
            </a:r>
            <a:endParaRPr lang="en-GB" sz="2800">
              <a:solidFill>
                <a:srgbClr val="7F7F7F"/>
              </a:solidFill>
            </a:endParaRPr>
          </a:p>
        </p:txBody>
      </p:sp>
      <p:sp>
        <p:nvSpPr>
          <p:cNvPr id="86018"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3600" b="1">
              <a:solidFill>
                <a:schemeClr val="tx2"/>
              </a:solidFill>
            </a:endParaRPr>
          </a:p>
        </p:txBody>
      </p:sp>
      <p:sp>
        <p:nvSpPr>
          <p:cNvPr id="86019" name="Text Box 4"/>
          <p:cNvSpPr txBox="1">
            <a:spLocks noChangeArrowheads="1"/>
          </p:cNvSpPr>
          <p:nvPr/>
        </p:nvSpPr>
        <p:spPr bwMode="auto">
          <a:xfrm>
            <a:off x="620713" y="1055688"/>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16389" name="Rectangle 5"/>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a:t>
            </a:r>
            <a:r>
              <a:rPr lang="fi-FI" sz="3200" dirty="0" err="1"/>
              <a:t>Models</a:t>
            </a:r>
            <a:r>
              <a:rPr lang="fi-FI" sz="3200" dirty="0"/>
              <a:t/>
            </a:r>
            <a:br>
              <a:rPr lang="fi-FI" sz="3200" dirty="0"/>
            </a:br>
            <a:r>
              <a:rPr lang="fi-FI" sz="3200" dirty="0" smtClean="0"/>
              <a:t>1st </a:t>
            </a:r>
            <a:r>
              <a:rPr lang="fi-FI" sz="3200" dirty="0" err="1"/>
              <a:t>classification</a:t>
            </a:r>
            <a:endParaRPr lang="it-IT" sz="3200" dirty="0">
              <a:solidFill>
                <a:srgbClr val="A50021"/>
              </a:solidFill>
            </a:endParaRPr>
          </a:p>
        </p:txBody>
      </p:sp>
      <p:sp>
        <p:nvSpPr>
          <p:cNvPr id="86021"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17AB1B-FFF1-8649-BD53-34E091A9457D}" type="slidenum">
              <a:rPr lang="en-GB" sz="1400">
                <a:latin typeface="Times New Roman" charset="0"/>
              </a:rPr>
              <a:pPr/>
              <a:t>37</a:t>
            </a:fld>
            <a:endParaRPr lang="en-GB" sz="1400">
              <a:latin typeface="Times New Roman" charset="0"/>
            </a:endParaRPr>
          </a:p>
        </p:txBody>
      </p:sp>
      <p:sp>
        <p:nvSpPr>
          <p:cNvPr id="86022"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a:sym typeface="Wingdings" charset="0"/>
              </a:rPr>
              <a:t>  </a:t>
            </a:r>
            <a:r>
              <a:rPr lang="en-GB" sz="1600">
                <a:sym typeface="Wingdings" charset="0"/>
              </a:rPr>
              <a:t>rielaborated from </a:t>
            </a:r>
            <a:r>
              <a:rPr lang="en-GB" sz="1800">
                <a:latin typeface="Times New Roman" charset="0"/>
                <a:cs typeface="Times New Roman" charset="0"/>
                <a:sym typeface="Wingdings" charset="0"/>
              </a:rPr>
              <a:t>§ 1.4</a:t>
            </a:r>
            <a:r>
              <a:rPr lang="en-GB" sz="1600">
                <a:latin typeface="Times New Roman" charset="0"/>
                <a:cs typeface="Times New Roman" charset="0"/>
                <a:sym typeface="Wingdings" charset="0"/>
              </a:rPr>
              <a:t> in </a:t>
            </a:r>
            <a:r>
              <a:rPr lang="en-GB" sz="1600">
                <a:latin typeface="Times New Roman" charset="0"/>
                <a:cs typeface="Times New Roman" charset="0"/>
              </a:rPr>
              <a:t>Himmelblau D.M. e Bischoff K.B., </a:t>
            </a:r>
            <a:r>
              <a:rPr lang="ja-JP" altLang="en-GB" sz="1600">
                <a:latin typeface="Times New Roman" charset="0"/>
                <a:cs typeface="Times New Roman" charset="0"/>
              </a:rPr>
              <a:t>“</a:t>
            </a:r>
            <a:r>
              <a:rPr lang="en-GB" altLang="ja-JP" sz="1600">
                <a:latin typeface="Times New Roman" charset="0"/>
                <a:cs typeface="Times New Roman" charset="0"/>
              </a:rPr>
              <a:t>Process Analysis and Simulation</a:t>
            </a:r>
            <a:r>
              <a:rPr lang="ja-JP" altLang="en-GB" sz="1600">
                <a:latin typeface="Times New Roman" charset="0"/>
                <a:cs typeface="Times New Roman" charset="0"/>
              </a:rPr>
              <a:t>”</a:t>
            </a:r>
            <a:r>
              <a:rPr lang="en-GB" altLang="ja-JP" sz="1600">
                <a:latin typeface="Times New Roman" charset="0"/>
                <a:cs typeface="Times New Roman" charset="0"/>
              </a:rPr>
              <a:t>, Wiley &amp; Sons Inc., 1967</a:t>
            </a:r>
            <a:endParaRPr lang="en-US" sz="160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14350" y="141288"/>
            <a:ext cx="5829300" cy="1014412"/>
          </a:xfrm>
        </p:spPr>
        <p:txBody>
          <a:bodyPr/>
          <a:lstStyle/>
          <a:p>
            <a:pPr eaLnBrk="1" hangingPunct="1">
              <a:defRPr/>
            </a:pPr>
            <a:r>
              <a:rPr lang="fi-FI" sz="3200"/>
              <a:t>Mathematical Models</a:t>
            </a:r>
            <a:br>
              <a:rPr lang="fi-FI" sz="3200"/>
            </a:br>
            <a:r>
              <a:rPr lang="fi-FI" sz="3200"/>
              <a:t>2nd classification</a:t>
            </a:r>
            <a:endParaRPr lang="it-IT" sz="3200"/>
          </a:p>
        </p:txBody>
      </p:sp>
      <p:sp>
        <p:nvSpPr>
          <p:cNvPr id="84994" name="Rectangle 3"/>
          <p:cNvSpPr>
            <a:spLocks noChangeArrowheads="1"/>
          </p:cNvSpPr>
          <p:nvPr/>
        </p:nvSpPr>
        <p:spPr bwMode="auto">
          <a:xfrm>
            <a:off x="134938" y="4905375"/>
            <a:ext cx="62198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eaLnBrk="0" hangingPunct="0">
              <a:spcBef>
                <a:spcPts val="0"/>
              </a:spcBef>
              <a:spcAft>
                <a:spcPts val="0"/>
              </a:spcAft>
              <a:buFont typeface="Wingdings" charset="2"/>
              <a:buChar char="Ø"/>
              <a:tabLst>
                <a:tab pos="701675" algn="l"/>
              </a:tabLst>
              <a:defRPr/>
            </a:pPr>
            <a:r>
              <a:rPr lang="it-IT" b="1" dirty="0" err="1">
                <a:solidFill>
                  <a:srgbClr val="800000"/>
                </a:solidFill>
                <a:latin typeface="Arial" pitchFamily="34" charset="0"/>
                <a:ea typeface="+mn-ea"/>
                <a:cs typeface="Times New Roman" pitchFamily="18" charset="0"/>
              </a:rPr>
              <a:t>Structured</a:t>
            </a:r>
            <a:r>
              <a:rPr lang="it-IT" b="1" dirty="0">
                <a:solidFill>
                  <a:srgbClr val="800000"/>
                </a:solidFill>
                <a:latin typeface="Arial" pitchFamily="34" charset="0"/>
                <a:ea typeface="+mn-ea"/>
                <a:cs typeface="Times New Roman" pitchFamily="18" charset="0"/>
              </a:rPr>
              <a:t> or </a:t>
            </a:r>
            <a:r>
              <a:rPr lang="it-IT" b="1" dirty="0" err="1">
                <a:solidFill>
                  <a:srgbClr val="800000"/>
                </a:solidFill>
                <a:latin typeface="Arial" pitchFamily="34" charset="0"/>
                <a:ea typeface="+mn-ea"/>
                <a:cs typeface="Times New Roman" pitchFamily="18" charset="0"/>
              </a:rPr>
              <a:t>Theoretical</a:t>
            </a:r>
            <a:r>
              <a:rPr lang="it-IT" b="1" dirty="0">
                <a:solidFill>
                  <a:srgbClr val="800000"/>
                </a:solidFill>
                <a:latin typeface="Arial" pitchFamily="34" charset="0"/>
                <a:ea typeface="+mn-ea"/>
                <a:cs typeface="Times New Roman" pitchFamily="18" charset="0"/>
              </a:rPr>
              <a:t> or White Box </a:t>
            </a:r>
            <a:r>
              <a:rPr lang="it-IT" b="1" dirty="0" err="1">
                <a:solidFill>
                  <a:srgbClr val="800000"/>
                </a:solidFill>
                <a:latin typeface="Arial" pitchFamily="34" charset="0"/>
                <a:ea typeface="+mn-ea"/>
                <a:cs typeface="Times New Roman" pitchFamily="18" charset="0"/>
              </a:rPr>
              <a:t>Models</a:t>
            </a:r>
            <a:endParaRPr lang="it-IT" b="1" dirty="0">
              <a:solidFill>
                <a:srgbClr val="800000"/>
              </a:solidFill>
              <a:latin typeface="Arial" pitchFamily="34" charset="0"/>
              <a:ea typeface="+mn-ea"/>
              <a:cs typeface="Times New Roman" pitchFamily="18" charset="0"/>
            </a:endParaRPr>
          </a:p>
          <a:p>
            <a:pPr marL="342900" indent="-342900" eaLnBrk="0" hangingPunct="0">
              <a:spcBef>
                <a:spcPts val="0"/>
              </a:spcBef>
              <a:spcAft>
                <a:spcPts val="0"/>
              </a:spcAft>
              <a:buFont typeface="Wingdings" charset="2"/>
              <a:buChar char="Ø"/>
              <a:tabLst>
                <a:tab pos="701675" algn="l"/>
              </a:tabLst>
              <a:defRPr/>
            </a:pPr>
            <a:endParaRPr lang="it-IT" b="1" dirty="0">
              <a:solidFill>
                <a:srgbClr val="800000"/>
              </a:solidFill>
              <a:latin typeface="Arial" pitchFamily="34" charset="0"/>
              <a:ea typeface="+mn-ea"/>
              <a:cs typeface="Times New Roman" pitchFamily="18" charset="0"/>
            </a:endParaRPr>
          </a:p>
          <a:p>
            <a:pPr marL="342900" indent="-342900" eaLnBrk="0" hangingPunct="0">
              <a:spcBef>
                <a:spcPts val="0"/>
              </a:spcBef>
              <a:spcAft>
                <a:spcPts val="0"/>
              </a:spcAft>
              <a:buFont typeface="Wingdings" charset="2"/>
              <a:buChar char="Ø"/>
              <a:tabLst>
                <a:tab pos="701675" algn="l"/>
              </a:tabLst>
              <a:defRPr/>
            </a:pPr>
            <a:r>
              <a:rPr lang="it-IT" b="1" dirty="0" err="1">
                <a:solidFill>
                  <a:srgbClr val="800000"/>
                </a:solidFill>
                <a:latin typeface="Arial" pitchFamily="34" charset="0"/>
                <a:ea typeface="+mn-ea"/>
                <a:cs typeface="Times New Roman" pitchFamily="18" charset="0"/>
              </a:rPr>
              <a:t>Unstructured</a:t>
            </a:r>
            <a:r>
              <a:rPr lang="it-IT" b="1" dirty="0">
                <a:solidFill>
                  <a:srgbClr val="800000"/>
                </a:solidFill>
                <a:latin typeface="Arial" pitchFamily="34" charset="0"/>
                <a:ea typeface="+mn-ea"/>
                <a:cs typeface="Times New Roman" pitchFamily="18" charset="0"/>
              </a:rPr>
              <a:t> or </a:t>
            </a:r>
            <a:r>
              <a:rPr lang="it-IT" b="1" dirty="0" err="1">
                <a:solidFill>
                  <a:srgbClr val="800000"/>
                </a:solidFill>
                <a:latin typeface="Arial" pitchFamily="34" charset="0"/>
                <a:ea typeface="+mn-ea"/>
                <a:cs typeface="Times New Roman" pitchFamily="18" charset="0"/>
              </a:rPr>
              <a:t>Empirical</a:t>
            </a:r>
            <a:r>
              <a:rPr lang="it-IT" b="1" dirty="0">
                <a:solidFill>
                  <a:srgbClr val="800000"/>
                </a:solidFill>
                <a:latin typeface="Arial" pitchFamily="34" charset="0"/>
                <a:ea typeface="+mn-ea"/>
                <a:cs typeface="Times New Roman" pitchFamily="18" charset="0"/>
              </a:rPr>
              <a:t> or Black Box </a:t>
            </a:r>
            <a:r>
              <a:rPr lang="it-IT" b="1" dirty="0" err="1">
                <a:solidFill>
                  <a:srgbClr val="800000"/>
                </a:solidFill>
                <a:latin typeface="Arial" pitchFamily="34" charset="0"/>
                <a:ea typeface="+mn-ea"/>
                <a:cs typeface="Times New Roman" pitchFamily="18" charset="0"/>
              </a:rPr>
              <a:t>Models</a:t>
            </a:r>
            <a:endParaRPr lang="it-IT" b="1" dirty="0">
              <a:solidFill>
                <a:srgbClr val="800000"/>
              </a:solidFill>
              <a:latin typeface="Arial" pitchFamily="34" charset="0"/>
              <a:ea typeface="+mn-ea"/>
              <a:cs typeface="Times New Roman" pitchFamily="18" charset="0"/>
            </a:endParaRPr>
          </a:p>
          <a:p>
            <a:pPr marL="342900" indent="-342900" eaLnBrk="0" hangingPunct="0">
              <a:spcBef>
                <a:spcPts val="0"/>
              </a:spcBef>
              <a:spcAft>
                <a:spcPts val="0"/>
              </a:spcAft>
              <a:buFont typeface="Wingdings" charset="2"/>
              <a:buChar char="Ø"/>
              <a:tabLst>
                <a:tab pos="701675" algn="l"/>
              </a:tabLst>
              <a:defRPr/>
            </a:pPr>
            <a:endParaRPr lang="it-IT" b="1" dirty="0">
              <a:solidFill>
                <a:srgbClr val="800000"/>
              </a:solidFill>
              <a:latin typeface="Arial" pitchFamily="34" charset="0"/>
              <a:ea typeface="+mn-ea"/>
              <a:cs typeface="Times New Roman" pitchFamily="18" charset="0"/>
            </a:endParaRPr>
          </a:p>
          <a:p>
            <a:pPr marL="342900" indent="-342900" eaLnBrk="0" hangingPunct="0">
              <a:spcBef>
                <a:spcPts val="0"/>
              </a:spcBef>
              <a:spcAft>
                <a:spcPts val="0"/>
              </a:spcAft>
              <a:buFont typeface="Wingdings" charset="2"/>
              <a:buChar char="Ø"/>
              <a:tabLst>
                <a:tab pos="701675" algn="l"/>
              </a:tabLst>
              <a:defRPr/>
            </a:pPr>
            <a:r>
              <a:rPr lang="it-IT" b="1" dirty="0" err="1">
                <a:solidFill>
                  <a:srgbClr val="800000"/>
                </a:solidFill>
                <a:latin typeface="Arial" pitchFamily="34" charset="0"/>
                <a:ea typeface="+mn-ea"/>
                <a:cs typeface="Times New Roman" pitchFamily="18" charset="0"/>
              </a:rPr>
              <a:t>Hybrid</a:t>
            </a:r>
            <a:r>
              <a:rPr lang="it-IT" b="1" dirty="0">
                <a:solidFill>
                  <a:srgbClr val="800000"/>
                </a:solidFill>
                <a:latin typeface="Arial" pitchFamily="34" charset="0"/>
                <a:ea typeface="+mn-ea"/>
                <a:cs typeface="Times New Roman" pitchFamily="18" charset="0"/>
              </a:rPr>
              <a:t> or </a:t>
            </a:r>
            <a:r>
              <a:rPr lang="it-IT" b="1" dirty="0" err="1">
                <a:solidFill>
                  <a:srgbClr val="800000"/>
                </a:solidFill>
                <a:latin typeface="Arial" pitchFamily="34" charset="0"/>
                <a:ea typeface="+mn-ea"/>
                <a:cs typeface="Times New Roman" pitchFamily="18" charset="0"/>
              </a:rPr>
              <a:t>Gray</a:t>
            </a:r>
            <a:r>
              <a:rPr lang="it-IT" b="1" dirty="0">
                <a:solidFill>
                  <a:srgbClr val="800000"/>
                </a:solidFill>
                <a:latin typeface="Arial" pitchFamily="34" charset="0"/>
                <a:ea typeface="+mn-ea"/>
                <a:cs typeface="Times New Roman" pitchFamily="18" charset="0"/>
              </a:rPr>
              <a:t> Box </a:t>
            </a:r>
            <a:r>
              <a:rPr lang="it-IT" b="1" dirty="0" err="1">
                <a:solidFill>
                  <a:srgbClr val="800000"/>
                </a:solidFill>
                <a:latin typeface="Arial" pitchFamily="34" charset="0"/>
                <a:ea typeface="+mn-ea"/>
                <a:cs typeface="Times New Roman" pitchFamily="18" charset="0"/>
              </a:rPr>
              <a:t>Models</a:t>
            </a:r>
            <a:endParaRPr lang="it-IT" b="1" dirty="0">
              <a:solidFill>
                <a:srgbClr val="800000"/>
              </a:solidFill>
              <a:latin typeface="Arial" pitchFamily="34" charset="0"/>
              <a:ea typeface="+mn-ea"/>
              <a:cs typeface="Times New Roman" pitchFamily="18" charset="0"/>
            </a:endParaRPr>
          </a:p>
        </p:txBody>
      </p:sp>
      <p:sp>
        <p:nvSpPr>
          <p:cNvPr id="88067"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CE2C2F-30BB-B345-9662-D8EF21C08080}" type="slidenum">
              <a:rPr lang="en-GB" sz="1400">
                <a:latin typeface="Times New Roman" charset="0"/>
              </a:rPr>
              <a:pPr/>
              <a:t>38</a:t>
            </a:fld>
            <a:endParaRPr lang="en-GB" sz="1400">
              <a:latin typeface="Times New Roman" charset="0"/>
            </a:endParaRPr>
          </a:p>
        </p:txBody>
      </p:sp>
      <p:sp>
        <p:nvSpPr>
          <p:cNvPr id="88068" name="Text Box 4"/>
          <p:cNvSpPr txBox="1">
            <a:spLocks noChangeArrowheads="1"/>
          </p:cNvSpPr>
          <p:nvPr/>
        </p:nvSpPr>
        <p:spPr bwMode="auto">
          <a:xfrm>
            <a:off x="620713" y="1331913"/>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spcAft>
                <a:spcPts val="600"/>
              </a:spcAft>
              <a:buFont typeface="Times New Roman" charset="0"/>
              <a:buNone/>
            </a:pPr>
            <a:r>
              <a:rPr lang="it-IT">
                <a:latin typeface="Comic Sans MS" charset="0"/>
              </a:rPr>
              <a:t>(on the base of an </a:t>
            </a:r>
            <a:r>
              <a:rPr lang="it-IT" altLang="ja-JP">
                <a:solidFill>
                  <a:srgbClr val="C00000"/>
                </a:solidFill>
                <a:latin typeface="Comic Sans MS" charset="0"/>
              </a:rPr>
              <a:t>approach</a:t>
            </a:r>
            <a:r>
              <a:rPr lang="it-IT">
                <a:latin typeface="Comic Sans MS" charset="0"/>
              </a:rPr>
              <a:t> typical of </a:t>
            </a:r>
            <a:r>
              <a:rPr lang="it-IT">
                <a:solidFill>
                  <a:srgbClr val="C00000"/>
                </a:solidFill>
                <a:latin typeface="Comic Sans MS" charset="0"/>
              </a:rPr>
              <a:t>process engineering</a:t>
            </a:r>
            <a:r>
              <a:rPr lang="it-IT" altLang="ja-JP">
                <a:latin typeface="Comic Sans MS" charset="0"/>
              </a:rPr>
              <a:t>)</a:t>
            </a:r>
            <a:endParaRPr lang="it-IT">
              <a:latin typeface="Comic Sans MS" charset="0"/>
            </a:endParaRPr>
          </a:p>
        </p:txBody>
      </p:sp>
      <p:sp>
        <p:nvSpPr>
          <p:cNvPr id="88069" name="Rettangolo 2"/>
          <p:cNvSpPr>
            <a:spLocks noChangeArrowheads="1"/>
          </p:cNvSpPr>
          <p:nvPr/>
        </p:nvSpPr>
        <p:spPr bwMode="auto">
          <a:xfrm>
            <a:off x="338138" y="2395538"/>
            <a:ext cx="59705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buFont typeface="Times New Roman" charset="0"/>
              <a:buNone/>
              <a:tabLst>
                <a:tab pos="701675" algn="l"/>
              </a:tabLst>
            </a:pPr>
            <a:r>
              <a:rPr lang="it-IT" sz="2000">
                <a:solidFill>
                  <a:srgbClr val="000000"/>
                </a:solidFill>
                <a:cs typeface="Times New Roman" charset="0"/>
                <a:sym typeface="Wingdings" charset="0"/>
              </a:rPr>
              <a:t></a:t>
            </a:r>
            <a:r>
              <a:rPr lang="it-IT" sz="2000">
                <a:solidFill>
                  <a:srgbClr val="000000"/>
                </a:solidFill>
                <a:cs typeface="Times New Roman" charset="0"/>
              </a:rPr>
              <a:t> Ogunnaike B.A. and Ray W.H., “</a:t>
            </a:r>
            <a:r>
              <a:rPr lang="it-IT" altLang="ja-JP" sz="2000">
                <a:solidFill>
                  <a:srgbClr val="000000"/>
                </a:solidFill>
                <a:cs typeface="Times New Roman" charset="0"/>
              </a:rPr>
              <a:t>Process Dynamics, Modeling and Control</a:t>
            </a:r>
            <a:r>
              <a:rPr lang="it-IT" sz="2000">
                <a:solidFill>
                  <a:srgbClr val="000000"/>
                </a:solidFill>
                <a:cs typeface="Times New Roman" charset="0"/>
              </a:rPr>
              <a:t>”</a:t>
            </a:r>
            <a:r>
              <a:rPr lang="it-IT" altLang="ja-JP" sz="2000">
                <a:solidFill>
                  <a:srgbClr val="000000"/>
                </a:solidFill>
                <a:cs typeface="Times New Roman" charset="0"/>
              </a:rPr>
              <a:t>, Oxford Univ. Press, 1994 </a:t>
            </a:r>
          </a:p>
          <a:p>
            <a:pPr algn="just" eaLnBrk="0" hangingPunct="0">
              <a:buFont typeface="Times New Roman" charset="0"/>
              <a:buNone/>
              <a:tabLst>
                <a:tab pos="701675" algn="l"/>
              </a:tabLst>
            </a:pPr>
            <a:r>
              <a:rPr lang="it-IT">
                <a:solidFill>
                  <a:srgbClr val="000000"/>
                </a:solidFill>
                <a:cs typeface="Times New Roman" charset="0"/>
                <a:sym typeface="Wingdings" charset="0"/>
              </a:rPr>
              <a:t></a:t>
            </a:r>
            <a:r>
              <a:rPr lang="it-IT">
                <a:solidFill>
                  <a:srgbClr val="000000"/>
                </a:solidFill>
                <a:cs typeface="Times New Roman" charset="0"/>
              </a:rPr>
              <a:t> </a:t>
            </a:r>
            <a:r>
              <a:rPr lang="it-IT" sz="2000">
                <a:solidFill>
                  <a:srgbClr val="000000"/>
                </a:solidFill>
                <a:cs typeface="Times New Roman" charset="0"/>
              </a:rPr>
              <a:t>Romagnoli &amp; Palazoglu, "Introduction to Process Control"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a:xfrm>
            <a:off x="188913" y="-41275"/>
            <a:ext cx="6480175" cy="941388"/>
          </a:xfrm>
        </p:spPr>
        <p:txBody>
          <a:bodyPr/>
          <a:lstStyle/>
          <a:p>
            <a:pPr eaLnBrk="1" hangingPunct="1">
              <a:defRPr/>
            </a:pPr>
            <a:r>
              <a:rPr lang="en-US" dirty="0">
                <a:latin typeface="Tahoma" charset="0"/>
                <a:cs typeface="Tahoma" charset="0"/>
              </a:rPr>
              <a:t>Structured </a:t>
            </a:r>
            <a:r>
              <a:rPr lang="en-US" dirty="0" smtClean="0">
                <a:latin typeface="Tahoma" charset="0"/>
                <a:cs typeface="Tahoma" charset="0"/>
              </a:rPr>
              <a:t>models</a:t>
            </a:r>
            <a:endParaRPr lang="it-IT" dirty="0">
              <a:cs typeface="Tahoma" charset="0"/>
            </a:endParaRPr>
          </a:p>
        </p:txBody>
      </p:sp>
      <p:sp>
        <p:nvSpPr>
          <p:cNvPr id="90114"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2D7A4FB-E6F5-FB4C-8E46-FF98A4D3E143}" type="slidenum">
              <a:rPr lang="en-GB" sz="1400">
                <a:latin typeface="Times New Roman" charset="0"/>
              </a:rPr>
              <a:pPr/>
              <a:t>39</a:t>
            </a:fld>
            <a:endParaRPr lang="en-GB" sz="1400">
              <a:latin typeface="Times New Roman" charset="0"/>
            </a:endParaRPr>
          </a:p>
        </p:txBody>
      </p:sp>
      <p:sp>
        <p:nvSpPr>
          <p:cNvPr id="90115" name="CasellaDiTesto 3"/>
          <p:cNvSpPr txBox="1">
            <a:spLocks noChangeArrowheads="1"/>
          </p:cNvSpPr>
          <p:nvPr/>
        </p:nvSpPr>
        <p:spPr bwMode="auto">
          <a:xfrm>
            <a:off x="549275" y="1284288"/>
            <a:ext cx="5688013" cy="72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ts val="600"/>
              </a:spcBef>
              <a:buFont typeface="Times New Roman" charset="0"/>
              <a:buNone/>
            </a:pPr>
            <a:r>
              <a:rPr lang="en-US" sz="1800" b="1">
                <a:solidFill>
                  <a:srgbClr val="C00000"/>
                </a:solidFill>
                <a:latin typeface="Tahoma" charset="0"/>
                <a:cs typeface="Tahoma" charset="0"/>
              </a:rPr>
              <a:t>Characteristics</a:t>
            </a:r>
            <a:r>
              <a:rPr lang="en-US" sz="1600" b="1">
                <a:solidFill>
                  <a:srgbClr val="C00000"/>
                </a:solidFill>
                <a:latin typeface="Tahoma" charset="0"/>
                <a:cs typeface="Tahoma" charset="0"/>
              </a:rPr>
              <a:t>:</a:t>
            </a:r>
            <a:r>
              <a:rPr lang="en-US" sz="1600">
                <a:solidFill>
                  <a:srgbClr val="C00000"/>
                </a:solidFill>
                <a:latin typeface="Tahoma" charset="0"/>
                <a:cs typeface="Tahoma" charset="0"/>
              </a:rPr>
              <a:t> </a:t>
            </a:r>
          </a:p>
          <a:p>
            <a:pPr algn="just" eaLnBrk="1" hangingPunct="1">
              <a:spcBef>
                <a:spcPts val="600"/>
              </a:spcBef>
              <a:buFont typeface="Times New Roman" charset="0"/>
              <a:buNone/>
            </a:pPr>
            <a:r>
              <a:rPr lang="en-US" sz="1600">
                <a:solidFill>
                  <a:srgbClr val="000000"/>
                </a:solidFill>
                <a:latin typeface="Tahoma" charset="0"/>
                <a:cs typeface="Tahoma" charset="0"/>
              </a:rPr>
              <a:t>Using mathematical equations describe the system</a:t>
            </a:r>
          </a:p>
          <a:p>
            <a:pPr algn="just" eaLnBrk="1" hangingPunct="1">
              <a:spcBef>
                <a:spcPts val="600"/>
              </a:spcBef>
              <a:buFont typeface="Times New Roman" charset="0"/>
              <a:buNone/>
            </a:pPr>
            <a:r>
              <a:rPr lang="en-US" sz="1600">
                <a:solidFill>
                  <a:srgbClr val="000000"/>
                </a:solidFill>
                <a:latin typeface="Tahoma" charset="0"/>
                <a:cs typeface="Tahoma" charset="0"/>
              </a:rPr>
              <a:t>a)   </a:t>
            </a:r>
            <a:r>
              <a:rPr lang="en-US" sz="1600" b="1">
                <a:solidFill>
                  <a:srgbClr val="000000"/>
                </a:solidFill>
                <a:latin typeface="Tahoma" charset="0"/>
                <a:cs typeface="Tahoma" charset="0"/>
              </a:rPr>
              <a:t>Conservation equations </a:t>
            </a:r>
            <a:r>
              <a:rPr lang="en-US" sz="1600">
                <a:solidFill>
                  <a:srgbClr val="000000"/>
                </a:solidFill>
                <a:latin typeface="Tahoma" charset="0"/>
                <a:cs typeface="Tahoma" charset="0"/>
              </a:rPr>
              <a:t>e.g. total mass, mass of individual chemical species, total energy, momentum and number of particles.</a:t>
            </a:r>
          </a:p>
          <a:p>
            <a:pPr algn="just" eaLnBrk="1" hangingPunct="1">
              <a:spcBef>
                <a:spcPts val="600"/>
              </a:spcBef>
              <a:buFont typeface="Times New Roman" charset="0"/>
              <a:buNone/>
            </a:pPr>
            <a:r>
              <a:rPr lang="en-US" sz="1600">
                <a:solidFill>
                  <a:srgbClr val="000000"/>
                </a:solidFill>
                <a:latin typeface="Tahoma" charset="0"/>
                <a:cs typeface="Tahoma" charset="0"/>
              </a:rPr>
              <a:t>b)     </a:t>
            </a:r>
            <a:r>
              <a:rPr lang="en-US" sz="1600" b="1">
                <a:solidFill>
                  <a:srgbClr val="000000"/>
                </a:solidFill>
                <a:latin typeface="Tahoma" charset="0"/>
                <a:cs typeface="Tahoma" charset="0"/>
              </a:rPr>
              <a:t>Rate equations</a:t>
            </a:r>
            <a:r>
              <a:rPr lang="en-US" sz="1600">
                <a:solidFill>
                  <a:srgbClr val="000000"/>
                </a:solidFill>
                <a:latin typeface="Tahoma" charset="0"/>
                <a:cs typeface="Tahoma" charset="0"/>
              </a:rPr>
              <a:t> e.g. transport rate and reaction rate equation.</a:t>
            </a:r>
          </a:p>
          <a:p>
            <a:pPr algn="just" eaLnBrk="1" hangingPunct="1">
              <a:spcBef>
                <a:spcPts val="600"/>
              </a:spcBef>
              <a:buFont typeface="Times New Roman" charset="0"/>
              <a:buNone/>
            </a:pPr>
            <a:r>
              <a:rPr lang="en-US" sz="1600">
                <a:solidFill>
                  <a:srgbClr val="000000"/>
                </a:solidFill>
                <a:latin typeface="Tahoma" charset="0"/>
                <a:cs typeface="Tahoma" charset="0"/>
              </a:rPr>
              <a:t>c)  </a:t>
            </a:r>
            <a:r>
              <a:rPr lang="en-US" sz="1600" b="1">
                <a:solidFill>
                  <a:srgbClr val="000000"/>
                </a:solidFill>
                <a:latin typeface="Tahoma" charset="0"/>
                <a:cs typeface="Tahoma" charset="0"/>
              </a:rPr>
              <a:t>Equilibrium equation </a:t>
            </a:r>
            <a:r>
              <a:rPr lang="en-US" sz="1600">
                <a:solidFill>
                  <a:srgbClr val="000000"/>
                </a:solidFill>
                <a:latin typeface="Tahoma" charset="0"/>
                <a:cs typeface="Tahoma" charset="0"/>
              </a:rPr>
              <a:t>e.g. reaction and phase equilibrium.</a:t>
            </a:r>
          </a:p>
          <a:p>
            <a:pPr algn="just" eaLnBrk="1" hangingPunct="1">
              <a:spcBef>
                <a:spcPts val="600"/>
              </a:spcBef>
              <a:buFont typeface="Times New Roman" charset="0"/>
              <a:buAutoNum type="alphaLcParenR" startAt="4"/>
            </a:pPr>
            <a:r>
              <a:rPr lang="en-US" sz="1600" b="1">
                <a:latin typeface="Tahoma" charset="0"/>
                <a:cs typeface="Tahoma" charset="0"/>
              </a:rPr>
              <a:t>Equations of state </a:t>
            </a:r>
            <a:r>
              <a:rPr lang="en-US" sz="1600">
                <a:latin typeface="Tahoma" charset="0"/>
                <a:cs typeface="Tahoma" charset="0"/>
              </a:rPr>
              <a:t>e.g. ideal gas law</a:t>
            </a:r>
          </a:p>
          <a:p>
            <a:pPr algn="just" eaLnBrk="1" hangingPunct="1">
              <a:spcBef>
                <a:spcPts val="600"/>
              </a:spcBef>
              <a:buFont typeface="Times New Roman" charset="0"/>
              <a:buAutoNum type="alphaLcParenR" startAt="4"/>
            </a:pPr>
            <a:r>
              <a:rPr lang="en-US" sz="1600">
                <a:solidFill>
                  <a:srgbClr val="000000"/>
                </a:solidFill>
                <a:latin typeface="Tahoma" charset="0"/>
                <a:cs typeface="Tahoma" charset="0"/>
              </a:rPr>
              <a:t>Other </a:t>
            </a:r>
            <a:r>
              <a:rPr lang="en-US" sz="1600" b="1">
                <a:solidFill>
                  <a:srgbClr val="000000"/>
                </a:solidFill>
                <a:latin typeface="Tahoma" charset="0"/>
                <a:cs typeface="Tahoma" charset="0"/>
              </a:rPr>
              <a:t>constitutive relationships</a:t>
            </a:r>
            <a:r>
              <a:rPr lang="en-US" sz="1600">
                <a:solidFill>
                  <a:srgbClr val="000000"/>
                </a:solidFill>
                <a:latin typeface="Tahoma" charset="0"/>
                <a:cs typeface="Tahoma" charset="0"/>
              </a:rPr>
              <a:t> </a:t>
            </a:r>
            <a:r>
              <a:rPr lang="en-US" sz="1600">
                <a:solidFill>
                  <a:srgbClr val="000000"/>
                </a:solidFill>
                <a:cs typeface="Tahoma" charset="0"/>
              </a:rPr>
              <a:t>e.g.</a:t>
            </a:r>
            <a:r>
              <a:rPr lang="en-US" sz="1600">
                <a:cs typeface="Tahoma" charset="0"/>
              </a:rPr>
              <a:t> Control valve flow e</a:t>
            </a:r>
            <a:r>
              <a:rPr lang="en-US" sz="1600">
                <a:solidFill>
                  <a:srgbClr val="000000"/>
                </a:solidFill>
                <a:latin typeface="Tahoma" charset="0"/>
                <a:cs typeface="Tahoma" charset="0"/>
              </a:rPr>
              <a:t>quation, PID control law</a:t>
            </a:r>
          </a:p>
          <a:p>
            <a:pPr algn="just" eaLnBrk="1" hangingPunct="1">
              <a:spcBef>
                <a:spcPts val="600"/>
              </a:spcBef>
              <a:buFont typeface="Times New Roman" charset="0"/>
              <a:buNone/>
            </a:pPr>
            <a:endParaRPr lang="en-US" sz="1600">
              <a:solidFill>
                <a:srgbClr val="000000"/>
              </a:solidFill>
              <a:latin typeface="Tahoma" charset="0"/>
              <a:cs typeface="Tahoma" charset="0"/>
            </a:endParaRPr>
          </a:p>
          <a:p>
            <a:pPr algn="just" eaLnBrk="1" hangingPunct="1">
              <a:spcBef>
                <a:spcPts val="600"/>
              </a:spcBef>
              <a:buFont typeface="Times New Roman" charset="0"/>
              <a:buNone/>
            </a:pPr>
            <a:r>
              <a:rPr lang="en-US" sz="3200" b="1">
                <a:solidFill>
                  <a:srgbClr val="006600"/>
                </a:solidFill>
                <a:cs typeface="Times New Roman" charset="0"/>
                <a:sym typeface="Wingdings" charset="0"/>
              </a:rPr>
              <a:t></a:t>
            </a:r>
            <a:r>
              <a:rPr lang="en-US" sz="3200" b="1">
                <a:solidFill>
                  <a:srgbClr val="CC0000"/>
                </a:solidFill>
                <a:cs typeface="Times New Roman" charset="0"/>
                <a:sym typeface="Wingdings" charset="0"/>
              </a:rPr>
              <a:t> </a:t>
            </a:r>
            <a:r>
              <a:rPr lang="en-US" sz="1800" b="1">
                <a:solidFill>
                  <a:srgbClr val="800000"/>
                </a:solidFill>
                <a:latin typeface="Tahoma" charset="0"/>
                <a:cs typeface="Tahoma" charset="0"/>
              </a:rPr>
              <a:t>Advantages</a:t>
            </a:r>
            <a:r>
              <a:rPr lang="en-US" sz="1600" b="1">
                <a:solidFill>
                  <a:srgbClr val="000000"/>
                </a:solidFill>
                <a:latin typeface="Tahoma" charset="0"/>
                <a:cs typeface="Tahoma" charset="0"/>
              </a:rPr>
              <a:t>:</a:t>
            </a:r>
            <a:r>
              <a:rPr lang="en-US" sz="1600">
                <a:solidFill>
                  <a:srgbClr val="000000"/>
                </a:solidFill>
                <a:latin typeface="Tahoma" charset="0"/>
                <a:cs typeface="Tahoma" charset="0"/>
              </a:rPr>
              <a:t> </a:t>
            </a:r>
          </a:p>
          <a:p>
            <a:pPr algn="just" eaLnBrk="1" hangingPunct="1">
              <a:spcBef>
                <a:spcPts val="600"/>
              </a:spcBef>
              <a:buFont typeface="Times New Roman" charset="0"/>
              <a:buNone/>
            </a:pPr>
            <a:r>
              <a:rPr lang="en-US" sz="1600">
                <a:solidFill>
                  <a:srgbClr val="000000"/>
                </a:solidFill>
                <a:latin typeface="Tahoma" charset="0"/>
                <a:cs typeface="Tahoma" charset="0"/>
              </a:rPr>
              <a:t>Being able of understanding the process in a fundamental way from this modeling</a:t>
            </a:r>
          </a:p>
          <a:p>
            <a:pPr algn="just" eaLnBrk="1" hangingPunct="1">
              <a:spcBef>
                <a:spcPts val="600"/>
              </a:spcBef>
              <a:buFont typeface="Times New Roman" charset="0"/>
              <a:buNone/>
            </a:pPr>
            <a:endParaRPr lang="en-US" sz="1600" b="1">
              <a:solidFill>
                <a:srgbClr val="000000"/>
              </a:solidFill>
              <a:latin typeface="Tahoma" charset="0"/>
              <a:cs typeface="Tahoma" charset="0"/>
            </a:endParaRPr>
          </a:p>
          <a:p>
            <a:pPr algn="just" eaLnBrk="1" hangingPunct="1">
              <a:spcBef>
                <a:spcPts val="600"/>
              </a:spcBef>
              <a:buFont typeface="Times New Roman" charset="0"/>
              <a:buNone/>
            </a:pPr>
            <a:r>
              <a:rPr lang="it-IT" sz="3200" b="1">
                <a:solidFill>
                  <a:srgbClr val="FF0000"/>
                </a:solidFill>
                <a:cs typeface="Times New Roman" charset="0"/>
                <a:sym typeface="Wingdings" charset="0"/>
              </a:rPr>
              <a:t></a:t>
            </a:r>
            <a:r>
              <a:rPr lang="it-IT" sz="1600">
                <a:solidFill>
                  <a:srgbClr val="000000"/>
                </a:solidFill>
                <a:cs typeface="Times New Roman" charset="0"/>
                <a:sym typeface="Wingdings" charset="0"/>
              </a:rPr>
              <a:t> </a:t>
            </a:r>
            <a:r>
              <a:rPr lang="en-US" sz="1800" b="1">
                <a:solidFill>
                  <a:srgbClr val="800000"/>
                </a:solidFill>
                <a:latin typeface="Tahoma" charset="0"/>
                <a:cs typeface="Tahoma" charset="0"/>
              </a:rPr>
              <a:t>Disadvantages</a:t>
            </a:r>
            <a:r>
              <a:rPr lang="en-US" sz="1600" b="1">
                <a:solidFill>
                  <a:srgbClr val="000000"/>
                </a:solidFill>
                <a:latin typeface="Tahoma" charset="0"/>
                <a:cs typeface="Tahoma" charset="0"/>
              </a:rPr>
              <a:t>:</a:t>
            </a:r>
            <a:r>
              <a:rPr lang="en-US" sz="1600">
                <a:solidFill>
                  <a:srgbClr val="000000"/>
                </a:solidFill>
                <a:latin typeface="Tahoma" charset="0"/>
                <a:cs typeface="Tahoma" charset="0"/>
              </a:rPr>
              <a:t> </a:t>
            </a:r>
          </a:p>
          <a:p>
            <a:pPr algn="just" eaLnBrk="1" hangingPunct="1">
              <a:spcBef>
                <a:spcPts val="600"/>
              </a:spcBef>
              <a:buFont typeface="Times New Roman" charset="0"/>
              <a:buNone/>
            </a:pPr>
            <a:r>
              <a:rPr lang="en-US" sz="1600">
                <a:solidFill>
                  <a:srgbClr val="000000"/>
                </a:solidFill>
                <a:cs typeface="Tahoma" charset="0"/>
              </a:rPr>
              <a:t>It requires a good and reliable understanding of the physical and chemical phenomena that underlie the process </a:t>
            </a:r>
          </a:p>
          <a:p>
            <a:pPr algn="just" eaLnBrk="1" hangingPunct="1">
              <a:spcBef>
                <a:spcPts val="600"/>
              </a:spcBef>
              <a:buFont typeface="Times New Roman" charset="0"/>
              <a:buNone/>
            </a:pPr>
            <a:r>
              <a:rPr lang="en-US" sz="1600">
                <a:solidFill>
                  <a:srgbClr val="000000"/>
                </a:solidFill>
                <a:latin typeface="Tahoma" charset="0"/>
                <a:cs typeface="Tahoma" charset="0"/>
              </a:rPr>
              <a:t>Accuracy of model depends on the assumptions and mathematical ability of the person constructing the model.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eaLnBrk="1" hangingPunct="1">
              <a:defRPr/>
            </a:pPr>
            <a:r>
              <a:rPr lang="en-GB"/>
              <a:t>MATHEMATICAL MODELING</a:t>
            </a:r>
            <a:endParaRPr lang="it-IT">
              <a:cs typeface="+mj-cs"/>
            </a:endParaRPr>
          </a:p>
        </p:txBody>
      </p:sp>
      <p:sp>
        <p:nvSpPr>
          <p:cNvPr id="21506" name="Rettangolo 3"/>
          <p:cNvSpPr>
            <a:spLocks noChangeArrowheads="1"/>
          </p:cNvSpPr>
          <p:nvPr/>
        </p:nvSpPr>
        <p:spPr bwMode="auto">
          <a:xfrm>
            <a:off x="549275" y="2863850"/>
            <a:ext cx="575945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spcAft>
                <a:spcPts val="600"/>
              </a:spcAft>
              <a:buFont typeface="Times New Roman" charset="0"/>
              <a:buNone/>
            </a:pPr>
            <a:r>
              <a:rPr lang="en-US" sz="1800"/>
              <a:t>A </a:t>
            </a:r>
            <a:r>
              <a:rPr lang="en-US" sz="1800" b="1">
                <a:solidFill>
                  <a:srgbClr val="006600"/>
                </a:solidFill>
              </a:rPr>
              <a:t>mathematical model</a:t>
            </a:r>
            <a:r>
              <a:rPr lang="en-US" sz="1800">
                <a:solidFill>
                  <a:srgbClr val="006600"/>
                </a:solidFill>
              </a:rPr>
              <a:t> </a:t>
            </a:r>
            <a:r>
              <a:rPr lang="en-US" sz="1800"/>
              <a:t>is a description of a </a:t>
            </a:r>
            <a:r>
              <a:rPr lang="en-US" sz="1800">
                <a:hlinkClick r:id="rId3" tooltip="System"/>
              </a:rPr>
              <a:t>system</a:t>
            </a:r>
            <a:r>
              <a:rPr lang="en-US" sz="1800"/>
              <a:t> using </a:t>
            </a:r>
            <a:r>
              <a:rPr lang="en-US" sz="1800">
                <a:hlinkClick r:id="rId4" tooltip="Mathematics"/>
              </a:rPr>
              <a:t>mathematical</a:t>
            </a:r>
            <a:r>
              <a:rPr lang="en-US" sz="1800"/>
              <a:t> concepts and language. </a:t>
            </a:r>
          </a:p>
          <a:p>
            <a:pPr algn="just">
              <a:spcBef>
                <a:spcPts val="600"/>
              </a:spcBef>
              <a:spcAft>
                <a:spcPts val="600"/>
              </a:spcAft>
              <a:buFont typeface="Times New Roman" charset="0"/>
              <a:buNone/>
            </a:pPr>
            <a:r>
              <a:rPr lang="en-US" sz="1800"/>
              <a:t>The process of developing a mathematical model is termed </a:t>
            </a:r>
            <a:r>
              <a:rPr lang="en-US" sz="1800" b="1">
                <a:solidFill>
                  <a:srgbClr val="006600"/>
                </a:solidFill>
              </a:rPr>
              <a:t>mathematical modeling</a:t>
            </a:r>
            <a:r>
              <a:rPr lang="en-US" sz="1800"/>
              <a:t>. </a:t>
            </a:r>
          </a:p>
          <a:p>
            <a:pPr algn="just">
              <a:spcBef>
                <a:spcPts val="600"/>
              </a:spcBef>
              <a:spcAft>
                <a:spcPts val="600"/>
              </a:spcAft>
              <a:buFont typeface="Times New Roman" charset="0"/>
              <a:buNone/>
            </a:pPr>
            <a:r>
              <a:rPr lang="en-US" sz="1800"/>
              <a:t>Mathematical models are used not only in the </a:t>
            </a:r>
            <a:r>
              <a:rPr lang="en-US" sz="1800">
                <a:hlinkClick r:id="rId5" tooltip="Natural science"/>
              </a:rPr>
              <a:t>NATURAL SCIENCES</a:t>
            </a:r>
            <a:r>
              <a:rPr lang="en-US" sz="1800"/>
              <a:t> (such as </a:t>
            </a:r>
            <a:r>
              <a:rPr lang="en-US" sz="1800">
                <a:hlinkClick r:id="rId6" tooltip="Physics"/>
              </a:rPr>
              <a:t>physics</a:t>
            </a:r>
            <a:r>
              <a:rPr lang="en-US" sz="1800"/>
              <a:t>, </a:t>
            </a:r>
            <a:r>
              <a:rPr lang="en-US" sz="1800">
                <a:hlinkClick r:id="rId7" tooltip="Biology"/>
              </a:rPr>
              <a:t>biology</a:t>
            </a:r>
            <a:r>
              <a:rPr lang="en-US" sz="1800"/>
              <a:t>, </a:t>
            </a:r>
            <a:r>
              <a:rPr lang="en-US" sz="1800">
                <a:hlinkClick r:id="rId8" tooltip="Earth science"/>
              </a:rPr>
              <a:t>earth science</a:t>
            </a:r>
            <a:r>
              <a:rPr lang="en-US" sz="1800"/>
              <a:t>, </a:t>
            </a:r>
            <a:r>
              <a:rPr lang="en-US" sz="1800">
                <a:hlinkClick r:id="rId9" tooltip="Meteorology"/>
              </a:rPr>
              <a:t>meteorology</a:t>
            </a:r>
            <a:r>
              <a:rPr lang="en-US" sz="1800"/>
              <a:t>) and </a:t>
            </a:r>
            <a:r>
              <a:rPr lang="en-US" sz="1800">
                <a:hlinkClick r:id="rId10" tooltip="Engineering"/>
              </a:rPr>
              <a:t>ENGINEERING</a:t>
            </a:r>
            <a:r>
              <a:rPr lang="en-US" sz="1800"/>
              <a:t> DISCIPLINES (e.g. </a:t>
            </a:r>
            <a:r>
              <a:rPr lang="en-US" sz="1800">
                <a:hlinkClick r:id="rId11" tooltip="Computer science"/>
              </a:rPr>
              <a:t>computer science</a:t>
            </a:r>
            <a:r>
              <a:rPr lang="en-US" sz="1800"/>
              <a:t>, </a:t>
            </a:r>
            <a:r>
              <a:rPr lang="en-US" sz="1800">
                <a:hlinkClick r:id="rId12" tooltip="Artificial intelligence"/>
              </a:rPr>
              <a:t>artificial intelligence</a:t>
            </a:r>
            <a:r>
              <a:rPr lang="en-US" sz="1800"/>
              <a:t>), but also in the </a:t>
            </a:r>
            <a:r>
              <a:rPr lang="en-US" sz="1800">
                <a:hlinkClick r:id="rId13" tooltip="Social sciences"/>
              </a:rPr>
              <a:t>SOCIAL SCIENCES</a:t>
            </a:r>
            <a:r>
              <a:rPr lang="en-US" sz="1800"/>
              <a:t> (such as </a:t>
            </a:r>
            <a:r>
              <a:rPr lang="en-US" sz="1800">
                <a:hlinkClick r:id="rId14" tooltip="Economics"/>
              </a:rPr>
              <a:t>economics</a:t>
            </a:r>
            <a:r>
              <a:rPr lang="en-US" sz="1800"/>
              <a:t>, </a:t>
            </a:r>
            <a:r>
              <a:rPr lang="en-US" sz="1800">
                <a:hlinkClick r:id="rId15" tooltip="Psychology"/>
              </a:rPr>
              <a:t>psychology</a:t>
            </a:r>
            <a:r>
              <a:rPr lang="en-US" sz="1800"/>
              <a:t>, </a:t>
            </a:r>
            <a:r>
              <a:rPr lang="en-US" sz="1800">
                <a:hlinkClick r:id="rId16" tooltip="Sociology"/>
              </a:rPr>
              <a:t>sociology</a:t>
            </a:r>
            <a:r>
              <a:rPr lang="en-US" sz="1800"/>
              <a:t> and </a:t>
            </a:r>
            <a:r>
              <a:rPr lang="en-US" sz="1800">
                <a:hlinkClick r:id="rId17" tooltip="Political science"/>
              </a:rPr>
              <a:t>political science</a:t>
            </a:r>
            <a:r>
              <a:rPr lang="en-US" sz="1800"/>
              <a:t>); </a:t>
            </a:r>
          </a:p>
          <a:p>
            <a:pPr algn="just">
              <a:spcBef>
                <a:spcPts val="600"/>
              </a:spcBef>
              <a:spcAft>
                <a:spcPts val="600"/>
              </a:spcAft>
              <a:buFont typeface="Times New Roman" charset="0"/>
              <a:buNone/>
            </a:pPr>
            <a:r>
              <a:rPr lang="en-US" sz="1800">
                <a:hlinkClick r:id="rId18" tooltip="Physicist"/>
              </a:rPr>
              <a:t>physicists</a:t>
            </a:r>
            <a:r>
              <a:rPr lang="en-US" sz="1800"/>
              <a:t>, </a:t>
            </a:r>
            <a:r>
              <a:rPr lang="en-US" sz="1800">
                <a:hlinkClick r:id="rId19" tooltip="Engineer"/>
              </a:rPr>
              <a:t>engineers</a:t>
            </a:r>
            <a:r>
              <a:rPr lang="en-US" sz="1800"/>
              <a:t>, </a:t>
            </a:r>
            <a:r>
              <a:rPr lang="en-US" sz="1800">
                <a:hlinkClick r:id="rId20" tooltip="Statistician"/>
              </a:rPr>
              <a:t>statisticians</a:t>
            </a:r>
            <a:r>
              <a:rPr lang="en-US" sz="1800"/>
              <a:t>, </a:t>
            </a:r>
            <a:r>
              <a:rPr lang="en-US" sz="1800">
                <a:hlinkClick r:id="rId21" tooltip="Operations research"/>
              </a:rPr>
              <a:t>operations research</a:t>
            </a:r>
            <a:r>
              <a:rPr lang="en-US" sz="1800"/>
              <a:t> analysts and </a:t>
            </a:r>
            <a:r>
              <a:rPr lang="en-US" sz="1800">
                <a:hlinkClick r:id="rId22" tooltip="Economist"/>
              </a:rPr>
              <a:t>economists</a:t>
            </a:r>
            <a:r>
              <a:rPr lang="en-US" sz="1800"/>
              <a:t> use mathematical models most extensively.</a:t>
            </a:r>
          </a:p>
          <a:p>
            <a:pPr algn="just">
              <a:spcBef>
                <a:spcPts val="600"/>
              </a:spcBef>
              <a:spcAft>
                <a:spcPts val="600"/>
              </a:spcAft>
              <a:buFont typeface="Times New Roman" charset="0"/>
              <a:buNone/>
            </a:pPr>
            <a:r>
              <a:rPr lang="en-US" sz="1800"/>
              <a:t>A model may help to explain a system and to study the effects of different components, and to make predictions about behavior.</a:t>
            </a:r>
          </a:p>
        </p:txBody>
      </p:sp>
      <p:pic>
        <p:nvPicPr>
          <p:cNvPr id="21507" name="Immagine 4"/>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619375" y="1331913"/>
            <a:ext cx="1619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45106F-82CB-FC46-906F-7645D10643E1}" type="slidenum">
              <a:rPr lang="it-IT" sz="1400"/>
              <a:pPr eaLnBrk="1" hangingPunct="1"/>
              <a:t>4</a:t>
            </a:fld>
            <a:endParaRPr lang="it-IT" sz="1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a:xfrm>
            <a:off x="188913" y="11113"/>
            <a:ext cx="6480175" cy="941387"/>
          </a:xfrm>
        </p:spPr>
        <p:txBody>
          <a:bodyPr/>
          <a:lstStyle/>
          <a:p>
            <a:pPr eaLnBrk="1" hangingPunct="1">
              <a:defRPr/>
            </a:pPr>
            <a:r>
              <a:rPr lang="en-US" dirty="0" smtClean="0">
                <a:latin typeface="Tahoma" charset="0"/>
                <a:cs typeface="Tahoma" charset="0"/>
              </a:rPr>
              <a:t>Unstructured </a:t>
            </a:r>
            <a:r>
              <a:rPr lang="en-US" dirty="0">
                <a:latin typeface="Tahoma" charset="0"/>
                <a:cs typeface="Tahoma" charset="0"/>
              </a:rPr>
              <a:t>models</a:t>
            </a:r>
            <a:endParaRPr lang="it-IT" dirty="0">
              <a:cs typeface="Tahoma" charset="0"/>
            </a:endParaRPr>
          </a:p>
        </p:txBody>
      </p:sp>
      <p:sp>
        <p:nvSpPr>
          <p:cNvPr id="92162"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63BC76-4FE3-5A42-9E32-5790B0E1BD60}" type="slidenum">
              <a:rPr lang="en-GB" sz="1400">
                <a:latin typeface="Times New Roman" charset="0"/>
              </a:rPr>
              <a:pPr/>
              <a:t>40</a:t>
            </a:fld>
            <a:endParaRPr lang="en-GB" sz="1400">
              <a:latin typeface="Times New Roman" charset="0"/>
            </a:endParaRPr>
          </a:p>
        </p:txBody>
      </p:sp>
      <p:sp>
        <p:nvSpPr>
          <p:cNvPr id="92163" name="CasellaDiTesto 3"/>
          <p:cNvSpPr txBox="1">
            <a:spLocks noChangeArrowheads="1"/>
          </p:cNvSpPr>
          <p:nvPr/>
        </p:nvSpPr>
        <p:spPr bwMode="auto">
          <a:xfrm>
            <a:off x="188913" y="611188"/>
            <a:ext cx="6480175" cy="746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ts val="600"/>
              </a:spcBef>
              <a:buFont typeface="Times New Roman" charset="0"/>
              <a:buNone/>
            </a:pPr>
            <a:r>
              <a:rPr lang="en-US" sz="1800" b="1">
                <a:solidFill>
                  <a:srgbClr val="800000"/>
                </a:solidFill>
                <a:latin typeface="Tahoma" charset="0"/>
                <a:cs typeface="Tahoma" charset="0"/>
              </a:rPr>
              <a:t>Characteristic</a:t>
            </a:r>
            <a:r>
              <a:rPr lang="en-US" sz="1800" b="1">
                <a:latin typeface="Tahoma" charset="0"/>
                <a:cs typeface="Tahoma" charset="0"/>
              </a:rPr>
              <a:t>:</a:t>
            </a:r>
            <a:r>
              <a:rPr lang="en-US" sz="1800">
                <a:latin typeface="Tahoma" charset="0"/>
                <a:cs typeface="Tahoma" charset="0"/>
              </a:rPr>
              <a:t> </a:t>
            </a:r>
            <a:r>
              <a:rPr lang="en-US" sz="1800">
                <a:cs typeface="Tahoma" charset="0"/>
              </a:rPr>
              <a:t>constructing (</a:t>
            </a:r>
            <a:r>
              <a:rPr lang="en-US" sz="1800" b="1" i="1">
                <a:solidFill>
                  <a:srgbClr val="006600"/>
                </a:solidFill>
                <a:cs typeface="Tahoma" charset="0"/>
              </a:rPr>
              <a:t>fitting</a:t>
            </a:r>
            <a:r>
              <a:rPr lang="en-US" sz="1800">
                <a:cs typeface="Tahoma" charset="0"/>
              </a:rPr>
              <a:t>) a mathematical relationship among the variables that can explain the observed data. </a:t>
            </a:r>
            <a:endParaRPr lang="en-US" sz="1800">
              <a:solidFill>
                <a:srgbClr val="000000"/>
              </a:solidFill>
              <a:latin typeface="Tahoma" charset="0"/>
              <a:cs typeface="Tahoma" charset="0"/>
            </a:endParaRPr>
          </a:p>
          <a:p>
            <a:pPr algn="just" eaLnBrk="1" hangingPunct="1">
              <a:buFont typeface="Times New Roman" charset="0"/>
              <a:buNone/>
            </a:pPr>
            <a:r>
              <a:rPr lang="en-US" sz="1800">
                <a:solidFill>
                  <a:srgbClr val="000000"/>
                </a:solidFill>
                <a:latin typeface="Tahoma" charset="0"/>
                <a:cs typeface="Tahoma" charset="0"/>
              </a:rPr>
              <a:t>a) Vary input variables and then measure the response of the output variables.</a:t>
            </a:r>
          </a:p>
          <a:p>
            <a:pPr algn="just" eaLnBrk="1" hangingPunct="1">
              <a:buFont typeface="Times New Roman" charset="0"/>
              <a:buNone/>
            </a:pPr>
            <a:r>
              <a:rPr lang="en-US" sz="1800">
                <a:solidFill>
                  <a:srgbClr val="000000"/>
                </a:solidFill>
                <a:latin typeface="Tahoma" charset="0"/>
                <a:cs typeface="Tahoma" charset="0"/>
              </a:rPr>
              <a:t>b) Enough experiments are required </a:t>
            </a:r>
            <a:r>
              <a:rPr lang="en-US" sz="1800">
                <a:cs typeface="Tahoma" charset="0"/>
              </a:rPr>
              <a:t>(a historical </a:t>
            </a:r>
            <a:r>
              <a:rPr lang="en-US" sz="1800">
                <a:solidFill>
                  <a:srgbClr val="006600"/>
                </a:solidFill>
                <a:cs typeface="Tahoma" charset="0"/>
              </a:rPr>
              <a:t>database of measurements or observations </a:t>
            </a:r>
            <a:r>
              <a:rPr lang="en-US" sz="1800">
                <a:cs typeface="Tahoma" charset="0"/>
              </a:rPr>
              <a:t>is needed)</a:t>
            </a:r>
            <a:endParaRPr lang="en-US" sz="1800">
              <a:solidFill>
                <a:srgbClr val="000000"/>
              </a:solidFill>
              <a:latin typeface="Tahoma" charset="0"/>
              <a:cs typeface="Tahoma" charset="0"/>
            </a:endParaRPr>
          </a:p>
          <a:p>
            <a:pPr algn="just" eaLnBrk="1" hangingPunct="1">
              <a:buFont typeface="Times New Roman" charset="0"/>
              <a:buNone/>
            </a:pPr>
            <a:r>
              <a:rPr lang="en-US" sz="1800">
                <a:solidFill>
                  <a:srgbClr val="000000"/>
                </a:solidFill>
                <a:latin typeface="Tahoma" charset="0"/>
                <a:cs typeface="Tahoma" charset="0"/>
              </a:rPr>
              <a:t>c) </a:t>
            </a:r>
            <a:r>
              <a:rPr lang="en-US" sz="1800">
                <a:cs typeface="Tahoma" charset="0"/>
              </a:rPr>
              <a:t>Such models that rely solely on empirical information are considered as </a:t>
            </a:r>
            <a:r>
              <a:rPr lang="en-US" sz="1800" b="1">
                <a:solidFill>
                  <a:srgbClr val="006600"/>
                </a:solidFill>
                <a:cs typeface="Tahoma" charset="0"/>
              </a:rPr>
              <a:t>black-box</a:t>
            </a:r>
            <a:r>
              <a:rPr lang="en-US" sz="1800">
                <a:solidFill>
                  <a:srgbClr val="006600"/>
                </a:solidFill>
                <a:cs typeface="Tahoma" charset="0"/>
              </a:rPr>
              <a:t> </a:t>
            </a:r>
            <a:r>
              <a:rPr lang="en-US" sz="1800">
                <a:cs typeface="Tahoma" charset="0"/>
              </a:rPr>
              <a:t>models.</a:t>
            </a:r>
          </a:p>
          <a:p>
            <a:pPr algn="just" eaLnBrk="1" hangingPunct="1">
              <a:spcBef>
                <a:spcPts val="600"/>
              </a:spcBef>
              <a:buFont typeface="Times New Roman" charset="0"/>
              <a:buNone/>
            </a:pPr>
            <a:endParaRPr lang="en-US" sz="1800">
              <a:solidFill>
                <a:srgbClr val="000000"/>
              </a:solidFill>
              <a:latin typeface="Tahoma" charset="0"/>
              <a:cs typeface="Tahoma" charset="0"/>
            </a:endParaRPr>
          </a:p>
          <a:p>
            <a:pPr algn="just" eaLnBrk="1" hangingPunct="1">
              <a:spcBef>
                <a:spcPts val="600"/>
              </a:spcBef>
              <a:buFont typeface="Times New Roman" charset="0"/>
              <a:buNone/>
            </a:pPr>
            <a:r>
              <a:rPr lang="en-US" sz="1800" b="1">
                <a:solidFill>
                  <a:srgbClr val="800000"/>
                </a:solidFill>
                <a:latin typeface="Tahoma" charset="0"/>
                <a:cs typeface="Tahoma" charset="0"/>
              </a:rPr>
              <a:t>Example</a:t>
            </a:r>
            <a:r>
              <a:rPr lang="en-US" sz="1800" b="1">
                <a:solidFill>
                  <a:srgbClr val="000000"/>
                </a:solidFill>
                <a:latin typeface="Tahoma" charset="0"/>
                <a:cs typeface="Tahoma" charset="0"/>
              </a:rPr>
              <a:t>: </a:t>
            </a:r>
            <a:r>
              <a:rPr lang="en-US" sz="1800">
                <a:solidFill>
                  <a:srgbClr val="000000"/>
                </a:solidFill>
                <a:latin typeface="Tahoma" charset="0"/>
                <a:cs typeface="Tahoma" charset="0"/>
              </a:rPr>
              <a:t>A black-box model simulating the internal combustion engine operation and implemented into the control box of a modern car</a:t>
            </a:r>
          </a:p>
          <a:p>
            <a:pPr algn="just" eaLnBrk="1" hangingPunct="1">
              <a:spcBef>
                <a:spcPts val="600"/>
              </a:spcBef>
              <a:buFont typeface="Times New Roman" charset="0"/>
              <a:buNone/>
            </a:pPr>
            <a:r>
              <a:rPr lang="en-US" sz="2800" b="1">
                <a:solidFill>
                  <a:srgbClr val="006600"/>
                </a:solidFill>
                <a:cs typeface="Times New Roman" charset="0"/>
                <a:sym typeface="Wingdings" charset="0"/>
              </a:rPr>
              <a:t> </a:t>
            </a:r>
            <a:r>
              <a:rPr lang="en-US" sz="1800" b="1">
                <a:solidFill>
                  <a:srgbClr val="800000"/>
                </a:solidFill>
                <a:latin typeface="Tahoma" charset="0"/>
                <a:cs typeface="Tahoma" charset="0"/>
              </a:rPr>
              <a:t>Advantages</a:t>
            </a:r>
            <a:r>
              <a:rPr lang="en-US" sz="1800" b="1">
                <a:solidFill>
                  <a:srgbClr val="000000"/>
                </a:solidFill>
                <a:latin typeface="Tahoma" charset="0"/>
                <a:cs typeface="Tahoma" charset="0"/>
              </a:rPr>
              <a:t>:</a:t>
            </a:r>
            <a:r>
              <a:rPr lang="en-US" sz="1800">
                <a:solidFill>
                  <a:srgbClr val="000000"/>
                </a:solidFill>
                <a:latin typeface="Tahoma" charset="0"/>
                <a:cs typeface="Tahoma" charset="0"/>
              </a:rPr>
              <a:t> </a:t>
            </a:r>
          </a:p>
          <a:p>
            <a:pPr algn="just" eaLnBrk="1" hangingPunct="1">
              <a:spcBef>
                <a:spcPts val="600"/>
              </a:spcBef>
              <a:buFont typeface="Times New Roman" charset="0"/>
              <a:buNone/>
            </a:pPr>
            <a:r>
              <a:rPr lang="en-US" sz="1800">
                <a:solidFill>
                  <a:srgbClr val="000000"/>
                </a:solidFill>
                <a:latin typeface="Tahoma" charset="0"/>
                <a:cs typeface="Tahoma" charset="0"/>
              </a:rPr>
              <a:t>a) Good indicator to actual process (no assumption required). </a:t>
            </a:r>
          </a:p>
          <a:p>
            <a:pPr algn="just" eaLnBrk="1" hangingPunct="1">
              <a:spcBef>
                <a:spcPts val="600"/>
              </a:spcBef>
              <a:buFont typeface="Times New Roman" charset="0"/>
              <a:buNone/>
            </a:pPr>
            <a:r>
              <a:rPr lang="en-US" sz="1800">
                <a:solidFill>
                  <a:srgbClr val="000000"/>
                </a:solidFill>
                <a:latin typeface="Tahoma" charset="0"/>
                <a:cs typeface="Tahoma" charset="0"/>
              </a:rPr>
              <a:t>b) Just focus in on the range of conditions under the operating process.</a:t>
            </a:r>
          </a:p>
          <a:p>
            <a:pPr algn="just" eaLnBrk="1" hangingPunct="1">
              <a:spcBef>
                <a:spcPts val="600"/>
              </a:spcBef>
              <a:buFont typeface="Times New Roman" charset="0"/>
              <a:buNone/>
            </a:pPr>
            <a:r>
              <a:rPr lang="it-IT" sz="2800" b="1">
                <a:solidFill>
                  <a:srgbClr val="FF0000"/>
                </a:solidFill>
                <a:cs typeface="Times New Roman" charset="0"/>
                <a:sym typeface="Wingdings" charset="0"/>
              </a:rPr>
              <a:t></a:t>
            </a:r>
            <a:r>
              <a:rPr lang="it-IT" sz="1200" b="1">
                <a:solidFill>
                  <a:srgbClr val="000000"/>
                </a:solidFill>
                <a:cs typeface="Times New Roman" charset="0"/>
                <a:sym typeface="Wingdings" charset="0"/>
              </a:rPr>
              <a:t> </a:t>
            </a:r>
            <a:r>
              <a:rPr lang="en-US" sz="1800" b="1">
                <a:solidFill>
                  <a:srgbClr val="800000"/>
                </a:solidFill>
                <a:latin typeface="Tahoma" charset="0"/>
                <a:cs typeface="Tahoma" charset="0"/>
              </a:rPr>
              <a:t>Disadvantages</a:t>
            </a:r>
            <a:r>
              <a:rPr lang="en-US" sz="1800" b="1">
                <a:solidFill>
                  <a:srgbClr val="000000"/>
                </a:solidFill>
                <a:latin typeface="Tahoma" charset="0"/>
                <a:cs typeface="Tahoma" charset="0"/>
              </a:rPr>
              <a:t>:</a:t>
            </a:r>
            <a:r>
              <a:rPr lang="en-US" sz="1800">
                <a:solidFill>
                  <a:srgbClr val="000000"/>
                </a:solidFill>
                <a:latin typeface="Tahoma" charset="0"/>
                <a:cs typeface="Tahoma" charset="0"/>
              </a:rPr>
              <a:t> </a:t>
            </a:r>
          </a:p>
          <a:p>
            <a:pPr algn="just" eaLnBrk="1" hangingPunct="1">
              <a:spcBef>
                <a:spcPts val="600"/>
              </a:spcBef>
              <a:buFont typeface="Times New Roman" charset="0"/>
              <a:buNone/>
            </a:pPr>
            <a:r>
              <a:rPr lang="en-US" sz="1800">
                <a:solidFill>
                  <a:srgbClr val="000000"/>
                </a:solidFill>
                <a:latin typeface="Tahoma" charset="0"/>
                <a:cs typeface="Tahoma" charset="0"/>
              </a:rPr>
              <a:t>a) It requires an actual operating process and may become very time-consuming and costly</a:t>
            </a:r>
          </a:p>
          <a:p>
            <a:pPr algn="just" eaLnBrk="1" hangingPunct="1">
              <a:spcBef>
                <a:spcPts val="600"/>
              </a:spcBef>
              <a:buFont typeface="Times New Roman" charset="0"/>
              <a:buNone/>
            </a:pPr>
            <a:r>
              <a:rPr lang="en-US" sz="1800">
                <a:solidFill>
                  <a:srgbClr val="000000"/>
                </a:solidFill>
                <a:latin typeface="Tahoma" charset="0"/>
                <a:cs typeface="Tahoma" charset="0"/>
              </a:rPr>
              <a:t>b) It doesn’t allow </a:t>
            </a:r>
            <a:r>
              <a:rPr lang="en-US" sz="1800">
                <a:solidFill>
                  <a:srgbClr val="006600"/>
                </a:solidFill>
                <a:latin typeface="Tahoma" charset="0"/>
                <a:cs typeface="Tahoma" charset="0"/>
              </a:rPr>
              <a:t>extrapolation</a:t>
            </a:r>
            <a:r>
              <a:rPr lang="en-US" sz="1800">
                <a:solidFill>
                  <a:srgbClr val="000000"/>
                </a:solidFill>
                <a:latin typeface="Tahoma" charset="0"/>
                <a:cs typeface="Tahoma" charset="0"/>
              </a:rPr>
              <a:t>, generally</a:t>
            </a:r>
          </a:p>
          <a:p>
            <a:pPr algn="just" eaLnBrk="1" hangingPunct="1">
              <a:spcBef>
                <a:spcPts val="600"/>
              </a:spcBef>
              <a:buFont typeface="Times New Roman" charset="0"/>
              <a:buNone/>
            </a:pPr>
            <a:r>
              <a:rPr lang="en-US" sz="1800">
                <a:solidFill>
                  <a:srgbClr val="000000"/>
                </a:solidFill>
                <a:latin typeface="Tahoma" charset="0"/>
                <a:cs typeface="Tahoma" charset="0"/>
              </a:rPr>
              <a:t>c) It never gives the engineer a fundamental understanding of the process.</a:t>
            </a:r>
          </a:p>
        </p:txBody>
      </p:sp>
      <p:grpSp>
        <p:nvGrpSpPr>
          <p:cNvPr id="92164" name="Group 12"/>
          <p:cNvGrpSpPr>
            <a:grpSpLocks/>
          </p:cNvGrpSpPr>
          <p:nvPr/>
        </p:nvGrpSpPr>
        <p:grpSpPr bwMode="auto">
          <a:xfrm>
            <a:off x="1135063" y="7812088"/>
            <a:ext cx="4586287" cy="1271587"/>
            <a:chOff x="709" y="3378"/>
            <a:chExt cx="2889" cy="867"/>
          </a:xfrm>
        </p:grpSpPr>
        <p:sp>
          <p:nvSpPr>
            <p:cNvPr id="92165" name="Line 1032"/>
            <p:cNvSpPr>
              <a:spLocks noChangeShapeType="1"/>
            </p:cNvSpPr>
            <p:nvPr/>
          </p:nvSpPr>
          <p:spPr bwMode="auto">
            <a:xfrm>
              <a:off x="709" y="3888"/>
              <a:ext cx="576" cy="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92166" name="Line 1033"/>
            <p:cNvSpPr>
              <a:spLocks noChangeShapeType="1"/>
            </p:cNvSpPr>
            <p:nvPr/>
          </p:nvSpPr>
          <p:spPr bwMode="auto">
            <a:xfrm>
              <a:off x="3022" y="3843"/>
              <a:ext cx="576" cy="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92167" name="Rectangle 1034"/>
            <p:cNvSpPr>
              <a:spLocks noChangeArrowheads="1"/>
            </p:cNvSpPr>
            <p:nvPr/>
          </p:nvSpPr>
          <p:spPr bwMode="auto">
            <a:xfrm>
              <a:off x="1298" y="3525"/>
              <a:ext cx="1728" cy="720"/>
            </a:xfrm>
            <a:prstGeom prst="rect">
              <a:avLst/>
            </a:prstGeom>
            <a:solidFill>
              <a:schemeClr val="tx1"/>
            </a:solidFill>
            <a:ln w="9525">
              <a:solidFill>
                <a:srgbClr val="000000"/>
              </a:solidFill>
              <a:miter lim="800000"/>
              <a:headEnd/>
              <a:tailEnd/>
            </a:ln>
          </p:spPr>
          <p:txBody>
            <a:bodyPr/>
            <a:lstStyle/>
            <a:p>
              <a:pPr algn="ctr" eaLnBrk="0" hangingPunct="0">
                <a:buFont typeface="Times New Roman" charset="0"/>
                <a:buNone/>
              </a:pPr>
              <a:r>
                <a:rPr lang="it-IT" sz="1800" b="1">
                  <a:solidFill>
                    <a:srgbClr val="FFFFFF"/>
                  </a:solidFill>
                </a:rPr>
                <a:t/>
              </a:r>
              <a:br>
                <a:rPr lang="it-IT" sz="1800" b="1">
                  <a:solidFill>
                    <a:srgbClr val="FFFFFF"/>
                  </a:solidFill>
                </a:rPr>
              </a:br>
              <a:r>
                <a:rPr lang="it-IT" sz="1800" b="1" i="1">
                  <a:solidFill>
                    <a:srgbClr val="FFFFFF"/>
                  </a:solidFill>
                </a:rPr>
                <a:t>black box</a:t>
              </a:r>
            </a:p>
            <a:p>
              <a:pPr algn="ctr" eaLnBrk="0" hangingPunct="0">
                <a:buFont typeface="Times New Roman" charset="0"/>
                <a:buNone/>
              </a:pPr>
              <a:r>
                <a:rPr lang="it-IT" sz="1800" b="1">
                  <a:solidFill>
                    <a:srgbClr val="FFFFFF"/>
                  </a:solidFill>
                </a:rPr>
                <a:t>Model</a:t>
              </a:r>
              <a:endParaRPr lang="it-IT" sz="1800" b="1" i="1">
                <a:solidFill>
                  <a:srgbClr val="FFFFFF"/>
                </a:solidFill>
              </a:endParaRPr>
            </a:p>
          </p:txBody>
        </p:sp>
        <p:sp>
          <p:nvSpPr>
            <p:cNvPr id="92168" name="Text Box 1035"/>
            <p:cNvSpPr txBox="1">
              <a:spLocks noChangeArrowheads="1"/>
            </p:cNvSpPr>
            <p:nvPr/>
          </p:nvSpPr>
          <p:spPr bwMode="auto">
            <a:xfrm>
              <a:off x="754" y="3525"/>
              <a:ext cx="22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50000"/>
                </a:spcBef>
                <a:spcAft>
                  <a:spcPts val="500"/>
                </a:spcAft>
                <a:buFont typeface="Times New Roman" charset="0"/>
                <a:buNone/>
              </a:pPr>
              <a:r>
                <a:rPr lang="it-IT" sz="3200">
                  <a:solidFill>
                    <a:srgbClr val="FF0000"/>
                  </a:solidFill>
                  <a:latin typeface="Times New Roman" charset="0"/>
                </a:rPr>
                <a:t>i</a:t>
              </a:r>
            </a:p>
          </p:txBody>
        </p:sp>
        <p:sp>
          <p:nvSpPr>
            <p:cNvPr id="92169" name="Text Box 1036"/>
            <p:cNvSpPr txBox="1">
              <a:spLocks noChangeArrowheads="1"/>
            </p:cNvSpPr>
            <p:nvPr/>
          </p:nvSpPr>
          <p:spPr bwMode="auto">
            <a:xfrm>
              <a:off x="3203" y="3378"/>
              <a:ext cx="22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50000"/>
                </a:spcBef>
                <a:spcAft>
                  <a:spcPts val="500"/>
                </a:spcAft>
                <a:buFont typeface="Times New Roman" charset="0"/>
                <a:buNone/>
              </a:pPr>
              <a:r>
                <a:rPr lang="it-IT" sz="3200">
                  <a:solidFill>
                    <a:srgbClr val="FF0000"/>
                  </a:solidFill>
                  <a:latin typeface="Times New Roman" charset="0"/>
                </a:rPr>
                <a:t>y</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egnaposto numero diapositiva 4"/>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379421-EFCE-6043-ACCD-A23335BFD505}" type="slidenum">
              <a:rPr lang="en-GB" sz="1400">
                <a:latin typeface="Times New Roman" charset="0"/>
              </a:rPr>
              <a:pPr/>
              <a:t>41</a:t>
            </a:fld>
            <a:endParaRPr lang="en-GB" sz="1400">
              <a:latin typeface="Times New Roman" charset="0"/>
            </a:endParaRPr>
          </a:p>
        </p:txBody>
      </p:sp>
      <p:sp>
        <p:nvSpPr>
          <p:cNvPr id="46083" name="Rectangle 1026"/>
          <p:cNvSpPr>
            <a:spLocks noGrp="1" noChangeArrowheads="1"/>
          </p:cNvSpPr>
          <p:nvPr>
            <p:ph type="title"/>
          </p:nvPr>
        </p:nvSpPr>
        <p:spPr>
          <a:xfrm>
            <a:off x="260350" y="422275"/>
            <a:ext cx="6337300" cy="1016000"/>
          </a:xfrm>
        </p:spPr>
        <p:txBody>
          <a:bodyPr/>
          <a:lstStyle/>
          <a:p>
            <a:pPr eaLnBrk="1" hangingPunct="1">
              <a:defRPr/>
            </a:pPr>
            <a:r>
              <a:rPr lang="it-IT"/>
              <a:t>Structured and unStructured Models:</a:t>
            </a:r>
            <a:br>
              <a:rPr lang="it-IT"/>
            </a:br>
            <a:r>
              <a:rPr lang="it-IT" sz="3200">
                <a:solidFill>
                  <a:srgbClr val="A50021"/>
                </a:solidFill>
              </a:rPr>
              <a:t>Comparison</a:t>
            </a:r>
          </a:p>
        </p:txBody>
      </p:sp>
      <p:sp>
        <p:nvSpPr>
          <p:cNvPr id="94211" name="Rectangle 1027"/>
          <p:cNvSpPr>
            <a:spLocks noChangeArrowheads="1"/>
          </p:cNvSpPr>
          <p:nvPr/>
        </p:nvSpPr>
        <p:spPr bwMode="auto">
          <a:xfrm>
            <a:off x="260350" y="2005013"/>
            <a:ext cx="63373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eaLnBrk="0" hangingPunct="0">
              <a:spcBef>
                <a:spcPts val="600"/>
              </a:spcBef>
              <a:spcAft>
                <a:spcPts val="600"/>
              </a:spcAft>
              <a:buFont typeface="Symbol" charset="0"/>
              <a:buChar char=""/>
              <a:tabLst>
                <a:tab pos="701675" algn="l"/>
              </a:tabLst>
            </a:pPr>
            <a:r>
              <a:rPr lang="it-IT" sz="3600" b="1">
                <a:solidFill>
                  <a:srgbClr val="800000"/>
                </a:solidFill>
                <a:cs typeface="Times New Roman" charset="0"/>
              </a:rPr>
              <a:t>Structured Models</a:t>
            </a:r>
            <a:r>
              <a:rPr lang="it-IT" sz="4000" b="1">
                <a:solidFill>
                  <a:srgbClr val="800000"/>
                </a:solidFill>
                <a:cs typeface="Times New Roman" charset="0"/>
              </a:rPr>
              <a:t> </a:t>
            </a:r>
            <a:r>
              <a:rPr lang="it-IT" sz="4000" b="1">
                <a:cs typeface="Times New Roman" charset="0"/>
              </a:rPr>
              <a:t/>
            </a:r>
            <a:br>
              <a:rPr lang="it-IT" sz="4000" b="1">
                <a:cs typeface="Times New Roman" charset="0"/>
              </a:rPr>
            </a:br>
            <a:r>
              <a:rPr lang="it-IT" sz="3600" i="1">
                <a:cs typeface="Times New Roman" charset="0"/>
              </a:rPr>
              <a:t>theory-rich and data-poor</a:t>
            </a:r>
            <a:br>
              <a:rPr lang="it-IT" sz="3600" i="1">
                <a:cs typeface="Times New Roman" charset="0"/>
              </a:rPr>
            </a:br>
            <a:endParaRPr lang="it-IT" sz="3600" i="1">
              <a:cs typeface="Times New Roman" charset="0"/>
            </a:endParaRPr>
          </a:p>
          <a:p>
            <a:pPr indent="266700" eaLnBrk="0" hangingPunct="0">
              <a:spcBef>
                <a:spcPts val="600"/>
              </a:spcBef>
              <a:spcAft>
                <a:spcPts val="600"/>
              </a:spcAft>
              <a:buFont typeface="Symbol" charset="0"/>
              <a:buChar char=""/>
              <a:tabLst>
                <a:tab pos="701675" algn="l"/>
              </a:tabLst>
            </a:pPr>
            <a:r>
              <a:rPr lang="it-IT" sz="3600" b="1">
                <a:solidFill>
                  <a:srgbClr val="800000"/>
                </a:solidFill>
                <a:cs typeface="Times New Roman" charset="0"/>
              </a:rPr>
              <a:t>Unstructured Models</a:t>
            </a:r>
            <a:r>
              <a:rPr lang="it-IT" sz="4000" b="1">
                <a:solidFill>
                  <a:srgbClr val="800000"/>
                </a:solidFill>
                <a:cs typeface="Times New Roman" charset="0"/>
              </a:rPr>
              <a:t> </a:t>
            </a:r>
            <a:r>
              <a:rPr lang="it-IT" sz="4000" b="1">
                <a:cs typeface="Times New Roman" charset="0"/>
              </a:rPr>
              <a:t/>
            </a:r>
            <a:br>
              <a:rPr lang="it-IT" sz="4000" b="1">
                <a:cs typeface="Times New Roman" charset="0"/>
              </a:rPr>
            </a:br>
            <a:r>
              <a:rPr lang="it-IT" sz="3600" i="1">
                <a:cs typeface="Times New Roman" charset="0"/>
              </a:rPr>
              <a:t>data-rich and theory-poor</a:t>
            </a:r>
            <a:endParaRPr lang="it-IT" sz="3600">
              <a:solidFill>
                <a:srgbClr val="000000"/>
              </a:solidFill>
              <a:cs typeface="Times New Roman"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E90310-E565-6241-9A24-81422416DBBB}" type="slidenum">
              <a:rPr lang="en-GB" sz="1400">
                <a:latin typeface="Times New Roman" charset="0"/>
              </a:rPr>
              <a:pPr/>
              <a:t>42</a:t>
            </a:fld>
            <a:endParaRPr lang="en-GB" sz="1400">
              <a:latin typeface="Times New Roman" charset="0"/>
            </a:endParaRPr>
          </a:p>
        </p:txBody>
      </p:sp>
      <p:sp>
        <p:nvSpPr>
          <p:cNvPr id="44035" name="Rectangle 2"/>
          <p:cNvSpPr>
            <a:spLocks noGrp="1" noChangeArrowheads="1"/>
          </p:cNvSpPr>
          <p:nvPr>
            <p:ph type="title"/>
          </p:nvPr>
        </p:nvSpPr>
        <p:spPr>
          <a:xfrm>
            <a:off x="422275" y="450850"/>
            <a:ext cx="6011863" cy="598488"/>
          </a:xfrm>
        </p:spPr>
        <p:txBody>
          <a:bodyPr/>
          <a:lstStyle/>
          <a:p>
            <a:pPr eaLnBrk="1" hangingPunct="1">
              <a:defRPr/>
            </a:pPr>
            <a:r>
              <a:rPr lang="it-IT" i="1">
                <a:latin typeface="Arial" charset="0"/>
              </a:rPr>
              <a:t>“Hybrid” Models</a:t>
            </a:r>
            <a:endParaRPr lang="en-US" i="1">
              <a:latin typeface="Arial" charset="0"/>
            </a:endParaRPr>
          </a:p>
        </p:txBody>
      </p:sp>
      <p:sp>
        <p:nvSpPr>
          <p:cNvPr id="44036" name="Rectangle 3"/>
          <p:cNvSpPr>
            <a:spLocks noGrp="1" noChangeArrowheads="1"/>
          </p:cNvSpPr>
          <p:nvPr>
            <p:ph type="body" idx="1"/>
          </p:nvPr>
        </p:nvSpPr>
        <p:spPr>
          <a:xfrm>
            <a:off x="514350" y="1450975"/>
            <a:ext cx="5829300" cy="6400800"/>
          </a:xfrm>
        </p:spPr>
        <p:txBody>
          <a:bodyPr/>
          <a:lstStyle/>
          <a:p>
            <a:pPr eaLnBrk="1" hangingPunct="1">
              <a:defRPr/>
            </a:pPr>
            <a:r>
              <a:rPr lang="en-US" b="1" dirty="0">
                <a:solidFill>
                  <a:srgbClr val="800000"/>
                </a:solidFill>
              </a:rPr>
              <a:t>Empirical Model II (</a:t>
            </a:r>
            <a:r>
              <a:rPr lang="en-US" b="1" i="1" dirty="0">
                <a:solidFill>
                  <a:srgbClr val="800000"/>
                </a:solidFill>
              </a:rPr>
              <a:t>Gray-Box</a:t>
            </a:r>
            <a:r>
              <a:rPr lang="en-US" b="1" dirty="0">
                <a:solidFill>
                  <a:srgbClr val="800000"/>
                </a:solidFill>
              </a:rPr>
              <a:t>)</a:t>
            </a:r>
            <a:r>
              <a:rPr lang="en-US" dirty="0">
                <a:solidFill>
                  <a:srgbClr val="800000"/>
                </a:solidFill>
              </a:rPr>
              <a:t> </a:t>
            </a:r>
            <a:r>
              <a:rPr lang="en-US" dirty="0"/>
              <a:t>is developed by incorporating empirical knowledge into the fundamental understanding of the process.  </a:t>
            </a:r>
          </a:p>
          <a:p>
            <a:pPr algn="ctr" eaLnBrk="1" hangingPunct="1">
              <a:buFontTx/>
              <a:buNone/>
              <a:defRPr/>
            </a:pPr>
            <a:r>
              <a:rPr lang="en-US" dirty="0"/>
              <a:t> </a:t>
            </a:r>
          </a:p>
          <a:p>
            <a:pPr algn="ctr" eaLnBrk="1" hangingPunct="1">
              <a:buFontTx/>
              <a:buNone/>
              <a:defRPr/>
            </a:pPr>
            <a:r>
              <a:rPr lang="en-US" sz="2000" b="1" dirty="0"/>
              <a:t>Such models blending fundamental and empirical knowledge are referred to as </a:t>
            </a:r>
            <a:r>
              <a:rPr lang="en-US" sz="2000" b="1" i="1" dirty="0">
                <a:solidFill>
                  <a:srgbClr val="006600"/>
                </a:solidFill>
              </a:rPr>
              <a:t>gray-box</a:t>
            </a:r>
            <a:r>
              <a:rPr lang="en-US" sz="2000" b="1" dirty="0">
                <a:solidFill>
                  <a:srgbClr val="006600"/>
                </a:solidFill>
              </a:rPr>
              <a:t> models</a:t>
            </a:r>
            <a:r>
              <a:rPr lang="en-US" sz="2000" b="1" dirty="0"/>
              <a:t>.</a:t>
            </a:r>
          </a:p>
          <a:p>
            <a:pPr algn="ctr" eaLnBrk="1" hangingPunct="1">
              <a:buFontTx/>
              <a:buNone/>
              <a:defRPr/>
            </a:pPr>
            <a:endParaRPr lang="en-US" sz="2000" b="1" dirty="0"/>
          </a:p>
          <a:p>
            <a:pPr marL="363538" lvl="1" indent="0" eaLnBrk="1" hangingPunct="1">
              <a:buFont typeface="Wingdings" charset="0"/>
              <a:buNone/>
              <a:defRPr/>
            </a:pPr>
            <a:r>
              <a:rPr lang="en-US" b="1" dirty="0">
                <a:solidFill>
                  <a:srgbClr val="800000"/>
                </a:solidFill>
                <a:cs typeface="ＭＳ Ｐゴシック" charset="0"/>
              </a:rPr>
              <a:t>Example</a:t>
            </a:r>
          </a:p>
          <a:p>
            <a:pPr marL="363538" lvl="1" indent="0" eaLnBrk="1" hangingPunct="1">
              <a:buFont typeface="Wingdings" charset="0"/>
              <a:buNone/>
              <a:defRPr/>
            </a:pPr>
            <a:r>
              <a:rPr lang="en-US" dirty="0">
                <a:cs typeface="ＭＳ Ｐゴシック" charset="0"/>
              </a:rPr>
              <a:t>An example can be the use of </a:t>
            </a:r>
            <a:r>
              <a:rPr lang="en-US" dirty="0">
                <a:solidFill>
                  <a:srgbClr val="006600"/>
                </a:solidFill>
                <a:cs typeface="ＭＳ Ｐゴシック" charset="0"/>
              </a:rPr>
              <a:t>mass and energy balances</a:t>
            </a:r>
            <a:r>
              <a:rPr lang="en-US" dirty="0">
                <a:cs typeface="ＭＳ Ｐゴシック" charset="0"/>
              </a:rPr>
              <a:t> to develop a reactor model and the rate of the reaction will be based on expressions obtained from laboratory experiments. </a:t>
            </a:r>
          </a:p>
          <a:p>
            <a:pPr algn="ctr" eaLnBrk="1" hangingPunct="1">
              <a:buFontTx/>
              <a:buNone/>
              <a:defRPr/>
            </a:pPr>
            <a:endParaRPr lang="en-US" sz="2000" b="1" dirty="0"/>
          </a:p>
        </p:txBody>
      </p:sp>
      <p:sp>
        <p:nvSpPr>
          <p:cNvPr id="96260" name="Text Box 4"/>
          <p:cNvSpPr txBox="1">
            <a:spLocks noChangeArrowheads="1"/>
          </p:cNvSpPr>
          <p:nvPr/>
        </p:nvSpPr>
        <p:spPr bwMode="auto">
          <a:xfrm>
            <a:off x="36513" y="8680450"/>
            <a:ext cx="6392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ts val="600"/>
              </a:spcBef>
              <a:spcAft>
                <a:spcPts val="600"/>
              </a:spcAft>
              <a:buFont typeface="Times New Roman" charset="0"/>
              <a:buNone/>
            </a:pPr>
            <a:r>
              <a:rPr lang="en-US" sz="1200">
                <a:solidFill>
                  <a:srgbClr val="6699FF"/>
                </a:solidFill>
              </a:rPr>
              <a:t>Introduction to Process Control			Romagnoli &amp; Palazoglu</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6"/>
          <p:cNvSpPr>
            <a:spLocks noGrp="1" noChangeArrowheads="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CA5465-8BC2-BE4D-B501-2CD9F68C301B}" type="slidenum">
              <a:rPr lang="en-GB" sz="1400">
                <a:latin typeface="Times New Roman" charset="0"/>
              </a:rPr>
              <a:pPr/>
              <a:t>43</a:t>
            </a:fld>
            <a:endParaRPr lang="en-GB" sz="1400">
              <a:latin typeface="Times New Roman" charset="0"/>
            </a:endParaRPr>
          </a:p>
        </p:txBody>
      </p:sp>
      <p:sp>
        <p:nvSpPr>
          <p:cNvPr id="2" name="Rectangle 2"/>
          <p:cNvSpPr>
            <a:spLocks noGrp="1" noChangeArrowheads="1"/>
          </p:cNvSpPr>
          <p:nvPr>
            <p:ph type="title"/>
          </p:nvPr>
        </p:nvSpPr>
        <p:spPr>
          <a:xfrm>
            <a:off x="514350" y="157163"/>
            <a:ext cx="5829300" cy="1109662"/>
          </a:xfrm>
        </p:spPr>
        <p:txBody>
          <a:bodyPr/>
          <a:lstStyle/>
          <a:p>
            <a:pPr eaLnBrk="1" hangingPunct="1">
              <a:defRPr/>
            </a:pPr>
            <a:r>
              <a:rPr lang="fi-FI" sz="3200" dirty="0"/>
              <a:t>Mathematical </a:t>
            </a:r>
            <a:r>
              <a:rPr lang="fi-FI" sz="3200" dirty="0" err="1" smtClean="0"/>
              <a:t>Models</a:t>
            </a:r>
            <a:r>
              <a:rPr lang="fi-FI" sz="3200" dirty="0"/>
              <a:t/>
            </a:r>
            <a:br>
              <a:rPr lang="fi-FI" sz="3200" dirty="0"/>
            </a:br>
            <a:r>
              <a:rPr lang="fi-FI" sz="3200" dirty="0"/>
              <a:t>3rd </a:t>
            </a:r>
            <a:r>
              <a:rPr lang="fi-FI" sz="3200" dirty="0" err="1"/>
              <a:t>classification</a:t>
            </a:r>
            <a:endParaRPr lang="it-IT" sz="3200" dirty="0"/>
          </a:p>
        </p:txBody>
      </p:sp>
      <p:sp>
        <p:nvSpPr>
          <p:cNvPr id="98307" name="Text Box 4"/>
          <p:cNvSpPr txBox="1">
            <a:spLocks noChangeArrowheads="1"/>
          </p:cNvSpPr>
          <p:nvPr/>
        </p:nvSpPr>
        <p:spPr bwMode="auto">
          <a:xfrm>
            <a:off x="144463" y="2771775"/>
            <a:ext cx="6480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3200">
                <a:latin typeface="Times New Roman" charset="0"/>
                <a:sym typeface="Wingdings" charset="0"/>
              </a:rPr>
              <a:t></a:t>
            </a:r>
            <a:r>
              <a:rPr lang="en-GB" sz="2000">
                <a:latin typeface="Times New Roman" charset="0"/>
                <a:sym typeface="Wingdings" charset="0"/>
              </a:rPr>
              <a:t> </a:t>
            </a:r>
            <a:r>
              <a:rPr lang="en-GB" altLang="ja-JP" sz="2000">
                <a:latin typeface="Times New Roman" charset="0"/>
              </a:rPr>
              <a:t>Ch.3 of </a:t>
            </a:r>
            <a:r>
              <a:rPr lang="en-GB" sz="2000">
                <a:latin typeface="Times New Roman" charset="0"/>
              </a:rPr>
              <a:t>Himmelblau D.M. and Bischoff K.B., </a:t>
            </a:r>
            <a:r>
              <a:rPr lang="ja-JP" altLang="en-GB" sz="2000">
                <a:latin typeface="Times New Roman" charset="0"/>
              </a:rPr>
              <a:t>“</a:t>
            </a:r>
            <a:r>
              <a:rPr lang="en-GB" altLang="ja-JP" sz="2000">
                <a:latin typeface="Times New Roman" charset="0"/>
              </a:rPr>
              <a:t>Process Analysis and Simulation</a:t>
            </a:r>
            <a:r>
              <a:rPr lang="ja-JP" altLang="en-GB" sz="2000">
                <a:latin typeface="Times New Roman" charset="0"/>
              </a:rPr>
              <a:t>”</a:t>
            </a:r>
            <a:r>
              <a:rPr lang="en-GB" altLang="ja-JP" sz="2000">
                <a:latin typeface="Times New Roman" charset="0"/>
              </a:rPr>
              <a:t>, Wiley, 1967</a:t>
            </a:r>
            <a:endParaRPr lang="it-IT" sz="2000">
              <a:latin typeface="Times New Roman" charset="0"/>
            </a:endParaRPr>
          </a:p>
        </p:txBody>
      </p:sp>
      <p:sp>
        <p:nvSpPr>
          <p:cNvPr id="3" name="Rettangolo 2"/>
          <p:cNvSpPr/>
          <p:nvPr/>
        </p:nvSpPr>
        <p:spPr>
          <a:xfrm>
            <a:off x="188913" y="1331913"/>
            <a:ext cx="6480175" cy="1108075"/>
          </a:xfrm>
          <a:prstGeom prst="rect">
            <a:avLst/>
          </a:prstGeom>
        </p:spPr>
        <p:txBody>
          <a:bodyPr>
            <a:spAutoFit/>
          </a:bodyPr>
          <a:lstStyle/>
          <a:p>
            <a:pPr algn="ctr">
              <a:spcBef>
                <a:spcPts val="0"/>
              </a:spcBef>
              <a:spcAft>
                <a:spcPts val="0"/>
              </a:spcAft>
              <a:defRPr/>
            </a:pPr>
            <a:r>
              <a:rPr lang="it-IT" sz="2200" dirty="0">
                <a:latin typeface="Times New Roman" pitchFamily="18" charset="0"/>
                <a:ea typeface="ＭＳ Ｐゴシック" pitchFamily="34" charset="-128"/>
                <a:cs typeface="+mn-cs"/>
              </a:rPr>
              <a:t>on the base of </a:t>
            </a:r>
          </a:p>
          <a:p>
            <a:pPr marL="342900" indent="-342900">
              <a:spcBef>
                <a:spcPts val="0"/>
              </a:spcBef>
              <a:spcAft>
                <a:spcPts val="0"/>
              </a:spcAft>
              <a:buFont typeface="Arial" pitchFamily="34" charset="0"/>
              <a:buChar char="•"/>
              <a:defRPr/>
            </a:pPr>
            <a:r>
              <a:rPr lang="it-IT" sz="2200" dirty="0" err="1">
                <a:solidFill>
                  <a:srgbClr val="800000"/>
                </a:solidFill>
                <a:latin typeface="Times New Roman" pitchFamily="18" charset="0"/>
                <a:ea typeface="ＭＳ Ｐゴシック" pitchFamily="34" charset="-128"/>
                <a:cs typeface="+mn-cs"/>
              </a:rPr>
              <a:t>mathematical</a:t>
            </a:r>
            <a:r>
              <a:rPr lang="it-IT" sz="2200" dirty="0">
                <a:solidFill>
                  <a:srgbClr val="800000"/>
                </a:solidFill>
                <a:latin typeface="Times New Roman" pitchFamily="18" charset="0"/>
                <a:ea typeface="ＭＳ Ｐゴシック" pitchFamily="34" charset="-128"/>
                <a:cs typeface="+mn-cs"/>
              </a:rPr>
              <a:t> </a:t>
            </a:r>
            <a:r>
              <a:rPr lang="it-IT" sz="2200" dirty="0" err="1">
                <a:solidFill>
                  <a:srgbClr val="800000"/>
                </a:solidFill>
                <a:latin typeface="Times New Roman" pitchFamily="18" charset="0"/>
                <a:ea typeface="ＭＳ Ｐゴシック" pitchFamily="34" charset="-128"/>
                <a:cs typeface="+mn-cs"/>
              </a:rPr>
              <a:t>features</a:t>
            </a:r>
            <a:r>
              <a:rPr lang="it-IT" sz="2200" dirty="0">
                <a:solidFill>
                  <a:srgbClr val="800000"/>
                </a:solidFill>
                <a:latin typeface="Times New Roman" pitchFamily="18" charset="0"/>
                <a:ea typeface="ＭＳ Ｐゴシック" pitchFamily="34" charset="-128"/>
                <a:cs typeface="+mn-cs"/>
              </a:rPr>
              <a:t> of </a:t>
            </a:r>
            <a:r>
              <a:rPr lang="it-IT" sz="2200" dirty="0" err="1">
                <a:solidFill>
                  <a:srgbClr val="800000"/>
                </a:solidFill>
                <a:latin typeface="Times New Roman" pitchFamily="18" charset="0"/>
                <a:ea typeface="ＭＳ Ｐゴシック" pitchFamily="34" charset="-128"/>
                <a:cs typeface="+mn-cs"/>
              </a:rPr>
              <a:t>equations</a:t>
            </a:r>
            <a:r>
              <a:rPr lang="it-IT" sz="2200" dirty="0">
                <a:solidFill>
                  <a:srgbClr val="800000"/>
                </a:solidFill>
                <a:latin typeface="Times New Roman" pitchFamily="18" charset="0"/>
                <a:ea typeface="ＭＳ Ｐゴシック" pitchFamily="34" charset="-128"/>
                <a:cs typeface="+mn-cs"/>
              </a:rPr>
              <a:t> and </a:t>
            </a:r>
            <a:r>
              <a:rPr lang="it-IT" sz="2200" dirty="0" err="1">
                <a:solidFill>
                  <a:srgbClr val="800000"/>
                </a:solidFill>
                <a:latin typeface="Times New Roman" pitchFamily="18" charset="0"/>
                <a:ea typeface="ＭＳ Ｐゴシック" pitchFamily="34" charset="-128"/>
                <a:cs typeface="+mn-cs"/>
              </a:rPr>
              <a:t>variables</a:t>
            </a:r>
            <a:r>
              <a:rPr lang="it-IT" sz="2200" dirty="0">
                <a:solidFill>
                  <a:srgbClr val="800000"/>
                </a:solidFill>
                <a:latin typeface="Times New Roman" pitchFamily="18" charset="0"/>
                <a:ea typeface="ＭＳ Ｐゴシック" pitchFamily="34" charset="-128"/>
                <a:cs typeface="+mn-cs"/>
              </a:rPr>
              <a:t>, </a:t>
            </a:r>
          </a:p>
          <a:p>
            <a:pPr marL="342900" indent="-342900">
              <a:spcBef>
                <a:spcPts val="0"/>
              </a:spcBef>
              <a:spcAft>
                <a:spcPts val="0"/>
              </a:spcAft>
              <a:buFont typeface="Arial" pitchFamily="34" charset="0"/>
              <a:buChar char="•"/>
              <a:defRPr/>
            </a:pPr>
            <a:r>
              <a:rPr lang="it-IT" sz="2200" dirty="0" err="1">
                <a:latin typeface="Times New Roman" pitchFamily="18" charset="0"/>
                <a:ea typeface="ＭＳ Ｐゴシック" pitchFamily="34" charset="-128"/>
                <a:cs typeface="+mn-cs"/>
              </a:rPr>
              <a:t>also</a:t>
            </a:r>
            <a:r>
              <a:rPr lang="it-IT" sz="2200" dirty="0">
                <a:latin typeface="Times New Roman" pitchFamily="18" charset="0"/>
                <a:ea typeface="ＭＳ Ｐゴシック" pitchFamily="34" charset="-128"/>
                <a:cs typeface="+mn-cs"/>
              </a:rPr>
              <a:t> </a:t>
            </a:r>
            <a:r>
              <a:rPr lang="it-IT" sz="2200" dirty="0" err="1">
                <a:latin typeface="Times New Roman" pitchFamily="18" charset="0"/>
                <a:ea typeface="ＭＳ Ｐゴシック" pitchFamily="34" charset="-128"/>
                <a:cs typeface="+mn-cs"/>
              </a:rPr>
              <a:t>affecting</a:t>
            </a:r>
            <a:r>
              <a:rPr lang="it-IT" sz="2200" dirty="0">
                <a:latin typeface="Times New Roman" pitchFamily="18" charset="0"/>
                <a:ea typeface="ＭＳ Ｐゴシック" pitchFamily="34" charset="-128"/>
                <a:cs typeface="+mn-cs"/>
              </a:rPr>
              <a:t> </a:t>
            </a:r>
            <a:r>
              <a:rPr lang="it-IT" sz="2200" dirty="0" err="1">
                <a:solidFill>
                  <a:srgbClr val="800000"/>
                </a:solidFill>
                <a:latin typeface="Times New Roman" pitchFamily="18" charset="0"/>
                <a:ea typeface="ＭＳ Ｐゴシック" pitchFamily="34" charset="-128"/>
                <a:cs typeface="+mn-cs"/>
              </a:rPr>
              <a:t>type</a:t>
            </a:r>
            <a:r>
              <a:rPr lang="it-IT" sz="2200" dirty="0">
                <a:solidFill>
                  <a:srgbClr val="800000"/>
                </a:solidFill>
                <a:latin typeface="Times New Roman" pitchFamily="18" charset="0"/>
                <a:ea typeface="ＭＳ Ｐゴシック" pitchFamily="34" charset="-128"/>
                <a:cs typeface="+mn-cs"/>
              </a:rPr>
              <a:t> or </a:t>
            </a:r>
            <a:r>
              <a:rPr lang="it-IT" sz="2200" dirty="0" err="1">
                <a:solidFill>
                  <a:srgbClr val="800000"/>
                </a:solidFill>
                <a:latin typeface="Times New Roman" pitchFamily="18" charset="0"/>
                <a:ea typeface="ＭＳ Ｐゴシック" pitchFamily="34" charset="-128"/>
                <a:cs typeface="+mn-cs"/>
              </a:rPr>
              <a:t>easiness</a:t>
            </a:r>
            <a:r>
              <a:rPr lang="it-IT" sz="2200" dirty="0">
                <a:solidFill>
                  <a:srgbClr val="800000"/>
                </a:solidFill>
                <a:latin typeface="Times New Roman" pitchFamily="18" charset="0"/>
                <a:ea typeface="ＭＳ Ｐゴシック" pitchFamily="34" charset="-128"/>
                <a:cs typeface="+mn-cs"/>
              </a:rPr>
              <a:t> of </a:t>
            </a:r>
            <a:r>
              <a:rPr lang="it-IT" sz="2200" dirty="0" err="1">
                <a:solidFill>
                  <a:srgbClr val="800000"/>
                </a:solidFill>
                <a:latin typeface="Times New Roman" pitchFamily="18" charset="0"/>
                <a:ea typeface="ＭＳ Ｐゴシック" pitchFamily="34" charset="-128"/>
                <a:cs typeface="+mn-cs"/>
              </a:rPr>
              <a:t>solution</a:t>
            </a:r>
            <a:endParaRPr lang="it-IT" sz="2200" dirty="0">
              <a:latin typeface="Times New Roman" pitchFamily="18" charset="0"/>
              <a:ea typeface="ＭＳ Ｐゴシック" pitchFamily="34" charset="-128"/>
              <a:cs typeface="+mn-cs"/>
            </a:endParaRPr>
          </a:p>
        </p:txBody>
      </p:sp>
      <p:sp>
        <p:nvSpPr>
          <p:cNvPr id="98309" name="Rettangolo 4"/>
          <p:cNvSpPr>
            <a:spLocks noChangeArrowheads="1"/>
          </p:cNvSpPr>
          <p:nvPr/>
        </p:nvSpPr>
        <p:spPr bwMode="auto">
          <a:xfrm>
            <a:off x="144463" y="3952875"/>
            <a:ext cx="657701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457200" indent="-457200" eaLnBrk="0" hangingPunct="0">
              <a:buFont typeface="Times New Roman" charset="0"/>
              <a:buAutoNum type="arabicPeriod"/>
            </a:pPr>
            <a:r>
              <a:rPr lang="it-IT" sz="2200">
                <a:solidFill>
                  <a:schemeClr val="accent2"/>
                </a:solidFill>
              </a:rPr>
              <a:t>deterministic</a:t>
            </a:r>
            <a:r>
              <a:rPr lang="it-IT" sz="2200"/>
              <a:t>      vs 	     	</a:t>
            </a:r>
            <a:r>
              <a:rPr lang="it-IT" sz="2200">
                <a:solidFill>
                  <a:srgbClr val="006600"/>
                </a:solidFill>
              </a:rPr>
              <a:t>stocastic</a:t>
            </a:r>
          </a:p>
          <a:p>
            <a:pPr marL="457200" indent="-457200" eaLnBrk="0" hangingPunct="0">
              <a:buFont typeface="Times New Roman" charset="0"/>
              <a:buAutoNum type="arabicPeriod"/>
            </a:pPr>
            <a:r>
              <a:rPr lang="it-IT" sz="2200">
                <a:solidFill>
                  <a:schemeClr val="accent2"/>
                </a:solidFill>
              </a:rPr>
              <a:t>lumped parameters</a:t>
            </a:r>
            <a:r>
              <a:rPr lang="it-IT" sz="2200"/>
              <a:t> vs   </a:t>
            </a:r>
            <a:r>
              <a:rPr lang="it-IT" sz="2200">
                <a:solidFill>
                  <a:srgbClr val="006600"/>
                </a:solidFill>
              </a:rPr>
              <a:t>distributed parameters</a:t>
            </a:r>
            <a:endParaRPr lang="en-US" sz="2200">
              <a:solidFill>
                <a:srgbClr val="006600"/>
              </a:solidFill>
            </a:endParaRPr>
          </a:p>
          <a:p>
            <a:pPr marL="457200" indent="-457200" eaLnBrk="0" hangingPunct="0">
              <a:buFont typeface="Times New Roman" charset="0"/>
              <a:buAutoNum type="arabicPeriod"/>
            </a:pPr>
            <a:r>
              <a:rPr lang="fi-FI" sz="2200">
                <a:solidFill>
                  <a:schemeClr val="accent2"/>
                </a:solidFill>
              </a:rPr>
              <a:t>one</a:t>
            </a:r>
            <a:r>
              <a:rPr lang="fi-FI" sz="2200"/>
              <a:t> </a:t>
            </a:r>
            <a:r>
              <a:rPr lang="fi-FI" sz="2200">
                <a:solidFill>
                  <a:schemeClr val="accent2"/>
                </a:solidFill>
              </a:rPr>
              <a:t>dimension</a:t>
            </a:r>
            <a:r>
              <a:rPr lang="fi-FI" sz="2200"/>
              <a:t>   </a:t>
            </a:r>
            <a:r>
              <a:rPr lang="it-IT" sz="2200"/>
              <a:t>vs 	</a:t>
            </a:r>
            <a:r>
              <a:rPr lang="fi-FI" sz="2200">
                <a:solidFill>
                  <a:srgbClr val="006600"/>
                </a:solidFill>
              </a:rPr>
              <a:t>several dimensions</a:t>
            </a:r>
            <a:endParaRPr lang="en-US" sz="2200">
              <a:solidFill>
                <a:srgbClr val="006600"/>
              </a:solidFill>
            </a:endParaRPr>
          </a:p>
          <a:p>
            <a:pPr marL="457200" indent="-457200" eaLnBrk="0" hangingPunct="0">
              <a:buFontTx/>
              <a:buAutoNum type="arabicPeriod" startAt="4"/>
            </a:pPr>
            <a:r>
              <a:rPr lang="it-IT" sz="2200">
                <a:solidFill>
                  <a:srgbClr val="333399"/>
                </a:solidFill>
              </a:rPr>
              <a:t>linear</a:t>
            </a:r>
            <a:r>
              <a:rPr lang="it-IT" sz="2200">
                <a:solidFill>
                  <a:srgbClr val="000000"/>
                </a:solidFill>
              </a:rPr>
              <a:t>	      vs		</a:t>
            </a:r>
            <a:r>
              <a:rPr lang="it-IT" sz="2200">
                <a:solidFill>
                  <a:srgbClr val="006600"/>
                </a:solidFill>
              </a:rPr>
              <a:t>non linear</a:t>
            </a:r>
          </a:p>
          <a:p>
            <a:pPr marL="457200" indent="-457200" eaLnBrk="0" hangingPunct="0">
              <a:buFontTx/>
              <a:buAutoNum type="arabicPeriod" startAt="4"/>
            </a:pPr>
            <a:r>
              <a:rPr lang="it-IT" sz="2200">
                <a:solidFill>
                  <a:srgbClr val="333399"/>
                </a:solidFill>
              </a:rPr>
              <a:t>steady state</a:t>
            </a:r>
            <a:r>
              <a:rPr lang="it-IT" sz="2200">
                <a:solidFill>
                  <a:srgbClr val="000000"/>
                </a:solidFill>
              </a:rPr>
              <a:t>    vs 		</a:t>
            </a:r>
            <a:r>
              <a:rPr lang="en-US" sz="2200">
                <a:solidFill>
                  <a:srgbClr val="006600"/>
                </a:solidFill>
              </a:rPr>
              <a:t>time dependent</a:t>
            </a:r>
            <a:endParaRPr lang="it-IT" sz="2200">
              <a:solidFill>
                <a:srgbClr val="333399"/>
              </a:solidFill>
            </a:endParaRPr>
          </a:p>
          <a:p>
            <a:pPr marL="457200" indent="-457200" eaLnBrk="0" hangingPunct="0">
              <a:buFont typeface="Times New Roman" charset="0"/>
              <a:buAutoNum type="arabicPeriod" startAt="4"/>
            </a:pPr>
            <a:r>
              <a:rPr lang="it-IT" sz="2200">
                <a:solidFill>
                  <a:srgbClr val="333399"/>
                </a:solidFill>
              </a:rPr>
              <a:t>time-invariant</a:t>
            </a:r>
            <a:r>
              <a:rPr lang="it-IT" sz="2200">
                <a:solidFill>
                  <a:srgbClr val="000000"/>
                </a:solidFill>
              </a:rPr>
              <a:t>     vs    	</a:t>
            </a:r>
            <a:r>
              <a:rPr lang="it-IT" sz="2200">
                <a:solidFill>
                  <a:srgbClr val="006600"/>
                </a:solidFill>
              </a:rPr>
              <a:t>time – varying</a:t>
            </a:r>
            <a:r>
              <a:rPr lang="it-IT" sz="2200">
                <a:solidFill>
                  <a:srgbClr val="000000"/>
                </a:solidFill>
              </a:rPr>
              <a:t> </a:t>
            </a:r>
          </a:p>
          <a:p>
            <a:pPr marL="457200" indent="-457200" eaLnBrk="0" hangingPunct="0">
              <a:buFont typeface="Times New Roman" charset="0"/>
              <a:buAutoNum type="arabicPeriod" startAt="4"/>
            </a:pPr>
            <a:r>
              <a:rPr lang="it-IT" sz="2200">
                <a:solidFill>
                  <a:srgbClr val="0000CC"/>
                </a:solidFill>
              </a:rPr>
              <a:t>autonomous	</a:t>
            </a:r>
            <a:r>
              <a:rPr lang="it-IT" sz="2200">
                <a:solidFill>
                  <a:srgbClr val="000000"/>
                </a:solidFill>
              </a:rPr>
              <a:t>vs    	</a:t>
            </a:r>
            <a:r>
              <a:rPr lang="it-IT" sz="2200">
                <a:solidFill>
                  <a:srgbClr val="006600"/>
                </a:solidFill>
              </a:rPr>
              <a:t>non – autonomous</a:t>
            </a:r>
          </a:p>
        </p:txBody>
      </p:sp>
      <p:grpSp>
        <p:nvGrpSpPr>
          <p:cNvPr id="98310" name="Gruppo 3"/>
          <p:cNvGrpSpPr>
            <a:grpSpLocks/>
          </p:cNvGrpSpPr>
          <p:nvPr/>
        </p:nvGrpSpPr>
        <p:grpSpPr bwMode="auto">
          <a:xfrm>
            <a:off x="100013" y="5024438"/>
            <a:ext cx="6624637" cy="2082800"/>
            <a:chOff x="100013" y="5024625"/>
            <a:chExt cx="6624637" cy="2082612"/>
          </a:xfrm>
        </p:grpSpPr>
        <p:sp>
          <p:nvSpPr>
            <p:cNvPr id="98311" name="Callout 1 3"/>
            <p:cNvSpPr>
              <a:spLocks/>
            </p:cNvSpPr>
            <p:nvPr/>
          </p:nvSpPr>
          <p:spPr bwMode="auto">
            <a:xfrm>
              <a:off x="100013" y="5024625"/>
              <a:ext cx="6624637" cy="1347600"/>
            </a:xfrm>
            <a:prstGeom prst="borderCallout1">
              <a:avLst>
                <a:gd name="adj1" fmla="val 100231"/>
                <a:gd name="adj2" fmla="val 23176"/>
                <a:gd name="adj3" fmla="val 135606"/>
                <a:gd name="adj4" fmla="val 54088"/>
              </a:avLst>
            </a:prstGeom>
            <a:solidFill>
              <a:schemeClr val="accent1">
                <a:alpha val="20000"/>
              </a:schemeClr>
            </a:solidFill>
            <a:ln w="9525">
              <a:solidFill>
                <a:schemeClr val="tx1"/>
              </a:solidFill>
              <a:miter lim="800000"/>
              <a:headEnd/>
              <a:tailEnd/>
            </a:ln>
          </p:spPr>
          <p:txBody>
            <a:bodyPr anchor="ctr"/>
            <a:lstStyle/>
            <a:p>
              <a:pPr algn="ctr" eaLnBrk="0" hangingPunct="0"/>
              <a:endParaRPr lang="it-IT" sz="2000" b="1">
                <a:solidFill>
                  <a:srgbClr val="006600"/>
                </a:solidFill>
                <a:cs typeface="Times New Roman" charset="0"/>
              </a:endParaRPr>
            </a:p>
          </p:txBody>
        </p:sp>
        <p:sp>
          <p:nvSpPr>
            <p:cNvPr id="98312" name="Rettangolo 4"/>
            <p:cNvSpPr>
              <a:spLocks noChangeArrowheads="1"/>
            </p:cNvSpPr>
            <p:nvPr/>
          </p:nvSpPr>
          <p:spPr bwMode="auto">
            <a:xfrm>
              <a:off x="3649663" y="6646862"/>
              <a:ext cx="2703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spcBef>
                  <a:spcPct val="20000"/>
                </a:spcBef>
                <a:buSzPct val="50000"/>
              </a:pPr>
              <a:r>
                <a:rPr lang="it-IT">
                  <a:solidFill>
                    <a:srgbClr val="990000"/>
                  </a:solidFill>
                </a:rPr>
                <a:t>Dynamical models</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1028"/>
          <p:cNvSpPr>
            <a:spLocks noGrp="1" noChangeArrowheads="1"/>
          </p:cNvSpPr>
          <p:nvPr>
            <p:ph type="title"/>
          </p:nvPr>
        </p:nvSpPr>
        <p:spPr>
          <a:xfrm>
            <a:off x="288925" y="28575"/>
            <a:ext cx="6280150" cy="1230313"/>
          </a:xfrm>
        </p:spPr>
        <p:txBody>
          <a:bodyPr/>
          <a:lstStyle/>
          <a:p>
            <a:pPr>
              <a:defRPr/>
            </a:pPr>
            <a:r>
              <a:rPr lang="it-IT" dirty="0" err="1">
                <a:solidFill>
                  <a:srgbClr val="800000"/>
                </a:solidFill>
              </a:rPr>
              <a:t>Example</a:t>
            </a:r>
            <a:r>
              <a:rPr lang="it-IT" dirty="0">
                <a:solidFill>
                  <a:srgbClr val="800000"/>
                </a:solidFill>
              </a:rPr>
              <a:t> No. </a:t>
            </a:r>
            <a:r>
              <a:rPr lang="it-IT" dirty="0" smtClean="0">
                <a:solidFill>
                  <a:srgbClr val="800000"/>
                </a:solidFill>
              </a:rPr>
              <a:t>4</a:t>
            </a:r>
            <a:r>
              <a:rPr lang="it-IT" dirty="0">
                <a:solidFill>
                  <a:srgbClr val="800000"/>
                </a:solidFill>
              </a:rPr>
              <a:t/>
            </a:r>
            <a:br>
              <a:rPr lang="it-IT" dirty="0">
                <a:solidFill>
                  <a:srgbClr val="800000"/>
                </a:solidFill>
              </a:rPr>
            </a:br>
            <a:r>
              <a:rPr lang="en-GB" sz="3200" dirty="0" err="1" smtClean="0">
                <a:solidFill>
                  <a:srgbClr val="000000"/>
                </a:solidFill>
              </a:rPr>
              <a:t>Modeling</a:t>
            </a:r>
            <a:r>
              <a:rPr lang="en-GB" sz="3200" dirty="0" smtClean="0">
                <a:solidFill>
                  <a:srgbClr val="000000"/>
                </a:solidFill>
              </a:rPr>
              <a:t> </a:t>
            </a:r>
            <a:r>
              <a:rPr lang="it-IT" sz="3200" dirty="0">
                <a:solidFill>
                  <a:srgbClr val="000000"/>
                </a:solidFill>
              </a:rPr>
              <a:t>of salami </a:t>
            </a:r>
            <a:r>
              <a:rPr lang="it-IT" sz="3200" dirty="0" err="1">
                <a:solidFill>
                  <a:srgbClr val="000000"/>
                </a:solidFill>
              </a:rPr>
              <a:t>drying</a:t>
            </a:r>
            <a:endParaRPr lang="it-IT" sz="3200" dirty="0">
              <a:solidFill>
                <a:srgbClr val="000000"/>
              </a:solidFill>
            </a:endParaRPr>
          </a:p>
        </p:txBody>
      </p:sp>
      <p:sp>
        <p:nvSpPr>
          <p:cNvPr id="100354" name="Freeform 1295"/>
          <p:cNvSpPr>
            <a:spLocks/>
          </p:cNvSpPr>
          <p:nvPr/>
        </p:nvSpPr>
        <p:spPr bwMode="auto">
          <a:xfrm>
            <a:off x="1557338" y="3140075"/>
            <a:ext cx="950912" cy="3687763"/>
          </a:xfrm>
          <a:custGeom>
            <a:avLst/>
            <a:gdLst>
              <a:gd name="T0" fmla="*/ 2147483647 w 537"/>
              <a:gd name="T1" fmla="*/ 0 h 904"/>
              <a:gd name="T2" fmla="*/ 2147483647 w 537"/>
              <a:gd name="T3" fmla="*/ 2147483647 h 904"/>
              <a:gd name="T4" fmla="*/ 2147483647 w 537"/>
              <a:gd name="T5" fmla="*/ 2147483647 h 904"/>
              <a:gd name="T6" fmla="*/ 2147483647 w 537"/>
              <a:gd name="T7" fmla="*/ 2147483647 h 904"/>
              <a:gd name="T8" fmla="*/ 2147483647 w 537"/>
              <a:gd name="T9" fmla="*/ 2147483647 h 904"/>
              <a:gd name="T10" fmla="*/ 2147483647 w 537"/>
              <a:gd name="T11" fmla="*/ 2147483647 h 904"/>
              <a:gd name="T12" fmla="*/ 2147483647 w 537"/>
              <a:gd name="T13" fmla="*/ 2147483647 h 904"/>
              <a:gd name="T14" fmla="*/ 2147483647 w 537"/>
              <a:gd name="T15" fmla="*/ 2147483647 h 904"/>
              <a:gd name="T16" fmla="*/ 0 w 537"/>
              <a:gd name="T17" fmla="*/ 2147483647 h 904"/>
              <a:gd name="T18" fmla="*/ 0 w 537"/>
              <a:gd name="T19" fmla="*/ 2147483647 h 904"/>
              <a:gd name="T20" fmla="*/ 2147483647 w 537"/>
              <a:gd name="T21" fmla="*/ 2147483647 h 904"/>
              <a:gd name="T22" fmla="*/ 2147483647 w 537"/>
              <a:gd name="T23" fmla="*/ 2147483647 h 904"/>
              <a:gd name="T24" fmla="*/ 2147483647 w 537"/>
              <a:gd name="T25" fmla="*/ 2147483647 h 904"/>
              <a:gd name="T26" fmla="*/ 2147483647 w 537"/>
              <a:gd name="T27" fmla="*/ 2147483647 h 904"/>
              <a:gd name="T28" fmla="*/ 2147483647 w 537"/>
              <a:gd name="T29" fmla="*/ 2147483647 h 904"/>
              <a:gd name="T30" fmla="*/ 2147483647 w 537"/>
              <a:gd name="T31" fmla="*/ 2147483647 h 904"/>
              <a:gd name="T32" fmla="*/ 2147483647 w 537"/>
              <a:gd name="T33" fmla="*/ 2147483647 h 904"/>
              <a:gd name="T34" fmla="*/ 2147483647 w 537"/>
              <a:gd name="T35" fmla="*/ 2147483647 h 904"/>
              <a:gd name="T36" fmla="*/ 2147483647 w 537"/>
              <a:gd name="T37" fmla="*/ 2147483647 h 904"/>
              <a:gd name="T38" fmla="*/ 2147483647 w 537"/>
              <a:gd name="T39" fmla="*/ 2147483647 h 904"/>
              <a:gd name="T40" fmla="*/ 2147483647 w 537"/>
              <a:gd name="T41" fmla="*/ 2147483647 h 904"/>
              <a:gd name="T42" fmla="*/ 2147483647 w 537"/>
              <a:gd name="T43" fmla="*/ 2147483647 h 904"/>
              <a:gd name="T44" fmla="*/ 2147483647 w 537"/>
              <a:gd name="T45" fmla="*/ 2147483647 h 904"/>
              <a:gd name="T46" fmla="*/ 2147483647 w 537"/>
              <a:gd name="T47" fmla="*/ 2147483647 h 904"/>
              <a:gd name="T48" fmla="*/ 2147483647 w 537"/>
              <a:gd name="T49" fmla="*/ 2147483647 h 904"/>
              <a:gd name="T50" fmla="*/ 2147483647 w 537"/>
              <a:gd name="T51" fmla="*/ 2147483647 h 904"/>
              <a:gd name="T52" fmla="*/ 2147483647 w 537"/>
              <a:gd name="T53" fmla="*/ 2147483647 h 904"/>
              <a:gd name="T54" fmla="*/ 2147483647 w 537"/>
              <a:gd name="T55" fmla="*/ 2147483647 h 904"/>
              <a:gd name="T56" fmla="*/ 2147483647 w 537"/>
              <a:gd name="T57" fmla="*/ 2147483647 h 904"/>
              <a:gd name="T58" fmla="*/ 2147483647 w 537"/>
              <a:gd name="T59" fmla="*/ 2147483647 h 904"/>
              <a:gd name="T60" fmla="*/ 2147483647 w 537"/>
              <a:gd name="T61" fmla="*/ 2147483647 h 904"/>
              <a:gd name="T62" fmla="*/ 2147483647 w 537"/>
              <a:gd name="T63" fmla="*/ 2147483647 h 904"/>
              <a:gd name="T64" fmla="*/ 2147483647 w 537"/>
              <a:gd name="T65" fmla="*/ 2147483647 h 904"/>
              <a:gd name="T66" fmla="*/ 2147483647 w 537"/>
              <a:gd name="T67" fmla="*/ 2147483647 h 904"/>
              <a:gd name="T68" fmla="*/ 2147483647 w 537"/>
              <a:gd name="T69" fmla="*/ 0 h 9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7" h="904">
                <a:moveTo>
                  <a:pt x="267" y="0"/>
                </a:moveTo>
                <a:lnTo>
                  <a:pt x="212" y="6"/>
                </a:lnTo>
                <a:lnTo>
                  <a:pt x="164" y="20"/>
                </a:lnTo>
                <a:lnTo>
                  <a:pt x="118" y="46"/>
                </a:lnTo>
                <a:lnTo>
                  <a:pt x="77" y="81"/>
                </a:lnTo>
                <a:lnTo>
                  <a:pt x="46" y="118"/>
                </a:lnTo>
                <a:lnTo>
                  <a:pt x="20" y="164"/>
                </a:lnTo>
                <a:lnTo>
                  <a:pt x="5" y="216"/>
                </a:lnTo>
                <a:lnTo>
                  <a:pt x="0" y="271"/>
                </a:lnTo>
                <a:lnTo>
                  <a:pt x="0" y="636"/>
                </a:lnTo>
                <a:lnTo>
                  <a:pt x="5" y="691"/>
                </a:lnTo>
                <a:lnTo>
                  <a:pt x="20" y="740"/>
                </a:lnTo>
                <a:lnTo>
                  <a:pt x="46" y="786"/>
                </a:lnTo>
                <a:lnTo>
                  <a:pt x="77" y="826"/>
                </a:lnTo>
                <a:lnTo>
                  <a:pt x="118" y="858"/>
                </a:lnTo>
                <a:lnTo>
                  <a:pt x="164" y="884"/>
                </a:lnTo>
                <a:lnTo>
                  <a:pt x="212" y="898"/>
                </a:lnTo>
                <a:lnTo>
                  <a:pt x="267" y="904"/>
                </a:lnTo>
                <a:lnTo>
                  <a:pt x="322" y="898"/>
                </a:lnTo>
                <a:lnTo>
                  <a:pt x="374" y="884"/>
                </a:lnTo>
                <a:lnTo>
                  <a:pt x="420" y="858"/>
                </a:lnTo>
                <a:lnTo>
                  <a:pt x="460" y="826"/>
                </a:lnTo>
                <a:lnTo>
                  <a:pt x="491" y="786"/>
                </a:lnTo>
                <a:lnTo>
                  <a:pt x="517" y="740"/>
                </a:lnTo>
                <a:lnTo>
                  <a:pt x="532" y="691"/>
                </a:lnTo>
                <a:lnTo>
                  <a:pt x="537" y="636"/>
                </a:lnTo>
                <a:lnTo>
                  <a:pt x="537" y="271"/>
                </a:lnTo>
                <a:lnTo>
                  <a:pt x="532" y="216"/>
                </a:lnTo>
                <a:lnTo>
                  <a:pt x="517" y="164"/>
                </a:lnTo>
                <a:lnTo>
                  <a:pt x="491" y="118"/>
                </a:lnTo>
                <a:lnTo>
                  <a:pt x="460" y="81"/>
                </a:lnTo>
                <a:lnTo>
                  <a:pt x="420" y="46"/>
                </a:lnTo>
                <a:lnTo>
                  <a:pt x="374" y="20"/>
                </a:lnTo>
                <a:lnTo>
                  <a:pt x="322" y="6"/>
                </a:lnTo>
                <a:lnTo>
                  <a:pt x="267" y="0"/>
                </a:lnTo>
                <a:close/>
              </a:path>
            </a:pathLst>
          </a:custGeom>
          <a:solidFill>
            <a:srgbClr val="990000"/>
          </a:solidFill>
          <a:ln w="9525">
            <a:solidFill>
              <a:srgbClr val="000000"/>
            </a:solidFill>
            <a:prstDash val="solid"/>
            <a:round/>
            <a:headEnd/>
            <a:tailEnd/>
          </a:ln>
        </p:spPr>
        <p:txBody>
          <a:bodyPr lIns="75301" tIns="37650" rIns="75301" bIns="37650"/>
          <a:lstStyle/>
          <a:p>
            <a:endParaRPr lang="it-IT"/>
          </a:p>
        </p:txBody>
      </p:sp>
      <p:sp>
        <p:nvSpPr>
          <p:cNvPr id="100355" name="Rectangle 1385"/>
          <p:cNvSpPr>
            <a:spLocks noChangeArrowheads="1"/>
          </p:cNvSpPr>
          <p:nvPr/>
        </p:nvSpPr>
        <p:spPr bwMode="auto">
          <a:xfrm>
            <a:off x="1209675" y="3370263"/>
            <a:ext cx="16494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301" tIns="37650" rIns="75301" bIns="37650"/>
          <a:lstStyle/>
          <a:p>
            <a:pPr algn="just">
              <a:spcBef>
                <a:spcPts val="600"/>
              </a:spcBef>
              <a:spcAft>
                <a:spcPts val="600"/>
              </a:spcAft>
              <a:buFont typeface="Times New Roman" charset="0"/>
              <a:buNone/>
            </a:pPr>
            <a:endParaRPr lang="it-IT" sz="1800"/>
          </a:p>
        </p:txBody>
      </p:sp>
      <p:sp>
        <p:nvSpPr>
          <p:cNvPr id="100356" name="Rectangle 1386"/>
          <p:cNvSpPr>
            <a:spLocks noChangeArrowheads="1"/>
          </p:cNvSpPr>
          <p:nvPr/>
        </p:nvSpPr>
        <p:spPr bwMode="auto">
          <a:xfrm>
            <a:off x="1036638" y="2451100"/>
            <a:ext cx="18923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600" b="1">
                <a:solidFill>
                  <a:srgbClr val="000000"/>
                </a:solidFill>
                <a:latin typeface="Times New Roman" charset="0"/>
              </a:rPr>
              <a:t>1st approach</a:t>
            </a:r>
          </a:p>
          <a:p>
            <a:pPr algn="ctr" defTabSz="749300">
              <a:spcAft>
                <a:spcPts val="600"/>
              </a:spcAft>
              <a:buFont typeface="Times New Roman" charset="0"/>
              <a:buNone/>
            </a:pPr>
            <a:r>
              <a:rPr lang="it-IT" sz="1600" b="1">
                <a:solidFill>
                  <a:schemeClr val="accent2"/>
                </a:solidFill>
              </a:rPr>
              <a:t>lumped parameters</a:t>
            </a:r>
            <a:endParaRPr lang="it-IT" sz="3000" b="1">
              <a:solidFill>
                <a:srgbClr val="336600"/>
              </a:solidFill>
            </a:endParaRPr>
          </a:p>
        </p:txBody>
      </p:sp>
      <p:grpSp>
        <p:nvGrpSpPr>
          <p:cNvPr id="100357" name="Gruppo 2"/>
          <p:cNvGrpSpPr>
            <a:grpSpLocks/>
          </p:cNvGrpSpPr>
          <p:nvPr/>
        </p:nvGrpSpPr>
        <p:grpSpPr bwMode="auto">
          <a:xfrm>
            <a:off x="1098550" y="6942138"/>
            <a:ext cx="3179763" cy="1520825"/>
            <a:chOff x="1098550" y="6942138"/>
            <a:chExt cx="3179763" cy="1520825"/>
          </a:xfrm>
        </p:grpSpPr>
        <p:sp>
          <p:nvSpPr>
            <p:cNvPr id="100448" name="Rectangle 1034"/>
            <p:cNvSpPr>
              <a:spLocks noChangeArrowheads="1"/>
            </p:cNvSpPr>
            <p:nvPr/>
          </p:nvSpPr>
          <p:spPr bwMode="auto">
            <a:xfrm>
              <a:off x="1773238" y="8247063"/>
              <a:ext cx="50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400">
                  <a:solidFill>
                    <a:srgbClr val="000000"/>
                  </a:solidFill>
                  <a:latin typeface="Times New Roman" charset="0"/>
                </a:rPr>
                <a:t>r [mm]</a:t>
              </a:r>
              <a:endParaRPr lang="it-IT" sz="3300">
                <a:solidFill>
                  <a:srgbClr val="000000"/>
                </a:solidFill>
              </a:endParaRPr>
            </a:p>
          </p:txBody>
        </p:sp>
        <p:grpSp>
          <p:nvGrpSpPr>
            <p:cNvPr id="100449" name="Group 1300"/>
            <p:cNvGrpSpPr>
              <a:grpSpLocks/>
            </p:cNvGrpSpPr>
            <p:nvPr/>
          </p:nvGrpSpPr>
          <p:grpSpPr bwMode="auto">
            <a:xfrm>
              <a:off x="1989138" y="7332663"/>
              <a:ext cx="74612" cy="795337"/>
              <a:chOff x="1489" y="3498"/>
              <a:chExt cx="43" cy="481"/>
            </a:xfrm>
          </p:grpSpPr>
          <p:sp>
            <p:nvSpPr>
              <p:cNvPr id="100529" name="Line 1298"/>
              <p:cNvSpPr>
                <a:spLocks noChangeShapeType="1"/>
              </p:cNvSpPr>
              <p:nvPr/>
            </p:nvSpPr>
            <p:spPr bwMode="auto">
              <a:xfrm flipV="1">
                <a:off x="1509" y="3552"/>
                <a:ext cx="1" cy="4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0530" name="Freeform 1299"/>
              <p:cNvSpPr>
                <a:spLocks/>
              </p:cNvSpPr>
              <p:nvPr/>
            </p:nvSpPr>
            <p:spPr bwMode="auto">
              <a:xfrm>
                <a:off x="1489" y="3498"/>
                <a:ext cx="43" cy="89"/>
              </a:xfrm>
              <a:custGeom>
                <a:avLst/>
                <a:gdLst>
                  <a:gd name="T0" fmla="*/ 43 w 43"/>
                  <a:gd name="T1" fmla="*/ 89 h 89"/>
                  <a:gd name="T2" fmla="*/ 20 w 43"/>
                  <a:gd name="T3" fmla="*/ 0 h 89"/>
                  <a:gd name="T4" fmla="*/ 0 w 43"/>
                  <a:gd name="T5" fmla="*/ 89 h 89"/>
                  <a:gd name="T6" fmla="*/ 20 w 43"/>
                  <a:gd name="T7" fmla="*/ 60 h 89"/>
                  <a:gd name="T8" fmla="*/ 43 w 43"/>
                  <a:gd name="T9" fmla="*/ 89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89">
                    <a:moveTo>
                      <a:pt x="43" y="89"/>
                    </a:moveTo>
                    <a:lnTo>
                      <a:pt x="20" y="0"/>
                    </a:lnTo>
                    <a:lnTo>
                      <a:pt x="0" y="89"/>
                    </a:lnTo>
                    <a:lnTo>
                      <a:pt x="20" y="60"/>
                    </a:lnTo>
                    <a:lnTo>
                      <a:pt x="43" y="89"/>
                    </a:lnTo>
                    <a:close/>
                  </a:path>
                </a:pathLst>
              </a:custGeom>
              <a:solidFill>
                <a:srgbClr val="000000"/>
              </a:solidFill>
              <a:ln w="9525">
                <a:solidFill>
                  <a:srgbClr val="000000"/>
                </a:solidFill>
                <a:round/>
                <a:headEnd/>
                <a:tailEnd/>
              </a:ln>
            </p:spPr>
            <p:txBody>
              <a:bodyPr/>
              <a:lstStyle/>
              <a:p>
                <a:endParaRPr lang="it-IT"/>
              </a:p>
            </p:txBody>
          </p:sp>
        </p:grpSp>
        <p:sp>
          <p:nvSpPr>
            <p:cNvPr id="100450" name="Line 1301"/>
            <p:cNvSpPr>
              <a:spLocks noChangeShapeType="1"/>
            </p:cNvSpPr>
            <p:nvPr/>
          </p:nvSpPr>
          <p:spPr bwMode="auto">
            <a:xfrm>
              <a:off x="1195388" y="8135938"/>
              <a:ext cx="17335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5301" tIns="37650" rIns="75301" bIns="37650"/>
            <a:lstStyle/>
            <a:p>
              <a:endParaRPr lang="it-IT"/>
            </a:p>
          </p:txBody>
        </p:sp>
        <p:sp>
          <p:nvSpPr>
            <p:cNvPr id="100451" name="Freeform 1302"/>
            <p:cNvSpPr>
              <a:spLocks/>
            </p:cNvSpPr>
            <p:nvPr/>
          </p:nvSpPr>
          <p:spPr bwMode="auto">
            <a:xfrm>
              <a:off x="1098550" y="8097838"/>
              <a:ext cx="157163" cy="69850"/>
            </a:xfrm>
            <a:custGeom>
              <a:avLst/>
              <a:gdLst>
                <a:gd name="T0" fmla="*/ 2147483647 w 89"/>
                <a:gd name="T1" fmla="*/ 0 h 43"/>
                <a:gd name="T2" fmla="*/ 0 w 89"/>
                <a:gd name="T3" fmla="*/ 2147483647 h 43"/>
                <a:gd name="T4" fmla="*/ 2147483647 w 89"/>
                <a:gd name="T5" fmla="*/ 2147483647 h 43"/>
                <a:gd name="T6" fmla="*/ 2147483647 w 89"/>
                <a:gd name="T7" fmla="*/ 2147483647 h 43"/>
                <a:gd name="T8" fmla="*/ 2147483647 w 89"/>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43">
                  <a:moveTo>
                    <a:pt x="89" y="0"/>
                  </a:moveTo>
                  <a:lnTo>
                    <a:pt x="0" y="23"/>
                  </a:lnTo>
                  <a:lnTo>
                    <a:pt x="89" y="43"/>
                  </a:lnTo>
                  <a:lnTo>
                    <a:pt x="60" y="23"/>
                  </a:lnTo>
                  <a:lnTo>
                    <a:pt x="89" y="0"/>
                  </a:lnTo>
                  <a:close/>
                </a:path>
              </a:pathLst>
            </a:custGeom>
            <a:solidFill>
              <a:srgbClr val="000000"/>
            </a:solidFill>
            <a:ln w="9525">
              <a:solidFill>
                <a:srgbClr val="000000"/>
              </a:solidFill>
              <a:round/>
              <a:headEnd/>
              <a:tailEnd/>
            </a:ln>
          </p:spPr>
          <p:txBody>
            <a:bodyPr lIns="75301" tIns="37650" rIns="75301" bIns="37650"/>
            <a:lstStyle/>
            <a:p>
              <a:endParaRPr lang="it-IT"/>
            </a:p>
          </p:txBody>
        </p:sp>
        <p:sp>
          <p:nvSpPr>
            <p:cNvPr id="100452" name="Freeform 1303"/>
            <p:cNvSpPr>
              <a:spLocks/>
            </p:cNvSpPr>
            <p:nvPr/>
          </p:nvSpPr>
          <p:spPr bwMode="auto">
            <a:xfrm>
              <a:off x="2868613" y="8102600"/>
              <a:ext cx="157162" cy="71438"/>
            </a:xfrm>
            <a:custGeom>
              <a:avLst/>
              <a:gdLst>
                <a:gd name="T0" fmla="*/ 0 w 89"/>
                <a:gd name="T1" fmla="*/ 2147483647 h 43"/>
                <a:gd name="T2" fmla="*/ 2147483647 w 89"/>
                <a:gd name="T3" fmla="*/ 2147483647 h 43"/>
                <a:gd name="T4" fmla="*/ 0 w 89"/>
                <a:gd name="T5" fmla="*/ 0 h 43"/>
                <a:gd name="T6" fmla="*/ 2147483647 w 89"/>
                <a:gd name="T7" fmla="*/ 2147483647 h 43"/>
                <a:gd name="T8" fmla="*/ 0 w 89"/>
                <a:gd name="T9" fmla="*/ 214748364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43">
                  <a:moveTo>
                    <a:pt x="0" y="43"/>
                  </a:moveTo>
                  <a:lnTo>
                    <a:pt x="89" y="20"/>
                  </a:lnTo>
                  <a:lnTo>
                    <a:pt x="0" y="0"/>
                  </a:lnTo>
                  <a:lnTo>
                    <a:pt x="28" y="20"/>
                  </a:lnTo>
                  <a:lnTo>
                    <a:pt x="0" y="43"/>
                  </a:lnTo>
                  <a:close/>
                </a:path>
              </a:pathLst>
            </a:custGeom>
            <a:solidFill>
              <a:srgbClr val="000000"/>
            </a:solidFill>
            <a:ln w="9525">
              <a:solidFill>
                <a:srgbClr val="000000"/>
              </a:solidFill>
              <a:round/>
              <a:headEnd/>
              <a:tailEnd/>
            </a:ln>
          </p:spPr>
          <p:txBody>
            <a:bodyPr lIns="75301" tIns="37650" rIns="75301" bIns="37650"/>
            <a:lstStyle/>
            <a:p>
              <a:endParaRPr lang="it-IT"/>
            </a:p>
          </p:txBody>
        </p:sp>
        <p:grpSp>
          <p:nvGrpSpPr>
            <p:cNvPr id="100453" name="Group 1341"/>
            <p:cNvGrpSpPr>
              <a:grpSpLocks/>
            </p:cNvGrpSpPr>
            <p:nvPr/>
          </p:nvGrpSpPr>
          <p:grpSpPr bwMode="auto">
            <a:xfrm>
              <a:off x="1560513" y="6942138"/>
              <a:ext cx="6350" cy="1185862"/>
              <a:chOff x="1248" y="3262"/>
              <a:chExt cx="3" cy="717"/>
            </a:xfrm>
          </p:grpSpPr>
          <p:sp>
            <p:nvSpPr>
              <p:cNvPr id="100493" name="Freeform 1305"/>
              <p:cNvSpPr>
                <a:spLocks/>
              </p:cNvSpPr>
              <p:nvPr/>
            </p:nvSpPr>
            <p:spPr bwMode="auto">
              <a:xfrm>
                <a:off x="1248" y="3262"/>
                <a:ext cx="3" cy="11"/>
              </a:xfrm>
              <a:custGeom>
                <a:avLst/>
                <a:gdLst>
                  <a:gd name="T0" fmla="*/ 3 w 3"/>
                  <a:gd name="T1" fmla="*/ 0 h 11"/>
                  <a:gd name="T2" fmla="*/ 0 w 3"/>
                  <a:gd name="T3" fmla="*/ 0 h 11"/>
                  <a:gd name="T4" fmla="*/ 0 w 3"/>
                  <a:gd name="T5" fmla="*/ 0 h 11"/>
                  <a:gd name="T6" fmla="*/ 0 w 3"/>
                  <a:gd name="T7" fmla="*/ 11 h 11"/>
                  <a:gd name="T8" fmla="*/ 0 w 3"/>
                  <a:gd name="T9" fmla="*/ 11 h 11"/>
                  <a:gd name="T10" fmla="*/ 3 w 3"/>
                  <a:gd name="T11" fmla="*/ 11 h 11"/>
                  <a:gd name="T12" fmla="*/ 3 w 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0"/>
                    </a:moveTo>
                    <a:lnTo>
                      <a:pt x="0" y="0"/>
                    </a:lnTo>
                    <a:lnTo>
                      <a:pt x="0" y="11"/>
                    </a:lnTo>
                    <a:lnTo>
                      <a:pt x="3" y="11"/>
                    </a:lnTo>
                    <a:lnTo>
                      <a:pt x="3" y="0"/>
                    </a:lnTo>
                    <a:close/>
                  </a:path>
                </a:pathLst>
              </a:custGeom>
              <a:solidFill>
                <a:srgbClr val="000000"/>
              </a:solidFill>
              <a:ln w="9525">
                <a:solidFill>
                  <a:srgbClr val="000000"/>
                </a:solidFill>
                <a:round/>
                <a:headEnd/>
                <a:tailEnd/>
              </a:ln>
            </p:spPr>
            <p:txBody>
              <a:bodyPr/>
              <a:lstStyle/>
              <a:p>
                <a:endParaRPr lang="it-IT"/>
              </a:p>
            </p:txBody>
          </p:sp>
          <p:sp>
            <p:nvSpPr>
              <p:cNvPr id="100494" name="Freeform 1306"/>
              <p:cNvSpPr>
                <a:spLocks/>
              </p:cNvSpPr>
              <p:nvPr/>
            </p:nvSpPr>
            <p:spPr bwMode="auto">
              <a:xfrm>
                <a:off x="1248" y="3279"/>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95" name="Freeform 1307"/>
              <p:cNvSpPr>
                <a:spLocks/>
              </p:cNvSpPr>
              <p:nvPr/>
            </p:nvSpPr>
            <p:spPr bwMode="auto">
              <a:xfrm>
                <a:off x="1248" y="329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96" name="Freeform 1308"/>
              <p:cNvSpPr>
                <a:spLocks/>
              </p:cNvSpPr>
              <p:nvPr/>
            </p:nvSpPr>
            <p:spPr bwMode="auto">
              <a:xfrm>
                <a:off x="1248" y="331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97" name="Freeform 1309"/>
              <p:cNvSpPr>
                <a:spLocks/>
              </p:cNvSpPr>
              <p:nvPr/>
            </p:nvSpPr>
            <p:spPr bwMode="auto">
              <a:xfrm>
                <a:off x="1248" y="333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98" name="Freeform 1310"/>
              <p:cNvSpPr>
                <a:spLocks/>
              </p:cNvSpPr>
              <p:nvPr/>
            </p:nvSpPr>
            <p:spPr bwMode="auto">
              <a:xfrm>
                <a:off x="1248" y="3360"/>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99" name="Freeform 1311"/>
              <p:cNvSpPr>
                <a:spLocks/>
              </p:cNvSpPr>
              <p:nvPr/>
            </p:nvSpPr>
            <p:spPr bwMode="auto">
              <a:xfrm>
                <a:off x="1248" y="338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00" name="Freeform 1312"/>
              <p:cNvSpPr>
                <a:spLocks/>
              </p:cNvSpPr>
              <p:nvPr/>
            </p:nvSpPr>
            <p:spPr bwMode="auto">
              <a:xfrm>
                <a:off x="1248" y="340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01" name="Freeform 1313"/>
              <p:cNvSpPr>
                <a:spLocks/>
              </p:cNvSpPr>
              <p:nvPr/>
            </p:nvSpPr>
            <p:spPr bwMode="auto">
              <a:xfrm>
                <a:off x="1248" y="342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02" name="Freeform 1314"/>
              <p:cNvSpPr>
                <a:spLocks/>
              </p:cNvSpPr>
              <p:nvPr/>
            </p:nvSpPr>
            <p:spPr bwMode="auto">
              <a:xfrm>
                <a:off x="1248" y="344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03" name="Freeform 1315"/>
              <p:cNvSpPr>
                <a:spLocks/>
              </p:cNvSpPr>
              <p:nvPr/>
            </p:nvSpPr>
            <p:spPr bwMode="auto">
              <a:xfrm>
                <a:off x="1248" y="346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04" name="Freeform 1316"/>
              <p:cNvSpPr>
                <a:spLocks/>
              </p:cNvSpPr>
              <p:nvPr/>
            </p:nvSpPr>
            <p:spPr bwMode="auto">
              <a:xfrm>
                <a:off x="1248" y="348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05" name="Freeform 1317"/>
              <p:cNvSpPr>
                <a:spLocks/>
              </p:cNvSpPr>
              <p:nvPr/>
            </p:nvSpPr>
            <p:spPr bwMode="auto">
              <a:xfrm>
                <a:off x="1248" y="350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06" name="Freeform 1318"/>
              <p:cNvSpPr>
                <a:spLocks/>
              </p:cNvSpPr>
              <p:nvPr/>
            </p:nvSpPr>
            <p:spPr bwMode="auto">
              <a:xfrm>
                <a:off x="1248" y="352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07" name="Freeform 1319"/>
              <p:cNvSpPr>
                <a:spLocks/>
              </p:cNvSpPr>
              <p:nvPr/>
            </p:nvSpPr>
            <p:spPr bwMode="auto">
              <a:xfrm>
                <a:off x="1248" y="354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08" name="Freeform 1320"/>
              <p:cNvSpPr>
                <a:spLocks/>
              </p:cNvSpPr>
              <p:nvPr/>
            </p:nvSpPr>
            <p:spPr bwMode="auto">
              <a:xfrm>
                <a:off x="1248" y="356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09" name="Freeform 1321"/>
              <p:cNvSpPr>
                <a:spLocks/>
              </p:cNvSpPr>
              <p:nvPr/>
            </p:nvSpPr>
            <p:spPr bwMode="auto">
              <a:xfrm>
                <a:off x="1248" y="358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10" name="Freeform 1322"/>
              <p:cNvSpPr>
                <a:spLocks/>
              </p:cNvSpPr>
              <p:nvPr/>
            </p:nvSpPr>
            <p:spPr bwMode="auto">
              <a:xfrm>
                <a:off x="1248" y="360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11" name="Freeform 1323"/>
              <p:cNvSpPr>
                <a:spLocks/>
              </p:cNvSpPr>
              <p:nvPr/>
            </p:nvSpPr>
            <p:spPr bwMode="auto">
              <a:xfrm>
                <a:off x="1248" y="3622"/>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512" name="Freeform 1324"/>
              <p:cNvSpPr>
                <a:spLocks/>
              </p:cNvSpPr>
              <p:nvPr/>
            </p:nvSpPr>
            <p:spPr bwMode="auto">
              <a:xfrm>
                <a:off x="1248" y="364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13" name="Freeform 1325"/>
              <p:cNvSpPr>
                <a:spLocks/>
              </p:cNvSpPr>
              <p:nvPr/>
            </p:nvSpPr>
            <p:spPr bwMode="auto">
              <a:xfrm>
                <a:off x="1248" y="366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14" name="Freeform 1326"/>
              <p:cNvSpPr>
                <a:spLocks/>
              </p:cNvSpPr>
              <p:nvPr/>
            </p:nvSpPr>
            <p:spPr bwMode="auto">
              <a:xfrm>
                <a:off x="1248" y="368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15" name="Freeform 1327"/>
              <p:cNvSpPr>
                <a:spLocks/>
              </p:cNvSpPr>
              <p:nvPr/>
            </p:nvSpPr>
            <p:spPr bwMode="auto">
              <a:xfrm>
                <a:off x="1248" y="370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16" name="Freeform 1328"/>
              <p:cNvSpPr>
                <a:spLocks/>
              </p:cNvSpPr>
              <p:nvPr/>
            </p:nvSpPr>
            <p:spPr bwMode="auto">
              <a:xfrm>
                <a:off x="1248" y="372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17" name="Freeform 1329"/>
              <p:cNvSpPr>
                <a:spLocks/>
              </p:cNvSpPr>
              <p:nvPr/>
            </p:nvSpPr>
            <p:spPr bwMode="auto">
              <a:xfrm>
                <a:off x="1248" y="374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18" name="Freeform 1330"/>
              <p:cNvSpPr>
                <a:spLocks/>
              </p:cNvSpPr>
              <p:nvPr/>
            </p:nvSpPr>
            <p:spPr bwMode="auto">
              <a:xfrm>
                <a:off x="1248" y="3763"/>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519" name="Freeform 1331"/>
              <p:cNvSpPr>
                <a:spLocks/>
              </p:cNvSpPr>
              <p:nvPr/>
            </p:nvSpPr>
            <p:spPr bwMode="auto">
              <a:xfrm>
                <a:off x="1248" y="378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20" name="Freeform 1332"/>
              <p:cNvSpPr>
                <a:spLocks/>
              </p:cNvSpPr>
              <p:nvPr/>
            </p:nvSpPr>
            <p:spPr bwMode="auto">
              <a:xfrm>
                <a:off x="1248" y="380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21" name="Freeform 1333"/>
              <p:cNvSpPr>
                <a:spLocks/>
              </p:cNvSpPr>
              <p:nvPr/>
            </p:nvSpPr>
            <p:spPr bwMode="auto">
              <a:xfrm>
                <a:off x="1248" y="382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22" name="Freeform 1334"/>
              <p:cNvSpPr>
                <a:spLocks/>
              </p:cNvSpPr>
              <p:nvPr/>
            </p:nvSpPr>
            <p:spPr bwMode="auto">
              <a:xfrm>
                <a:off x="1248" y="384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23" name="Freeform 1335"/>
              <p:cNvSpPr>
                <a:spLocks/>
              </p:cNvSpPr>
              <p:nvPr/>
            </p:nvSpPr>
            <p:spPr bwMode="auto">
              <a:xfrm>
                <a:off x="1248" y="386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524" name="Freeform 1336"/>
              <p:cNvSpPr>
                <a:spLocks/>
              </p:cNvSpPr>
              <p:nvPr/>
            </p:nvSpPr>
            <p:spPr bwMode="auto">
              <a:xfrm>
                <a:off x="1248" y="3884"/>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525" name="Freeform 1337"/>
              <p:cNvSpPr>
                <a:spLocks/>
              </p:cNvSpPr>
              <p:nvPr/>
            </p:nvSpPr>
            <p:spPr bwMode="auto">
              <a:xfrm>
                <a:off x="1248" y="390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26" name="Freeform 1338"/>
              <p:cNvSpPr>
                <a:spLocks/>
              </p:cNvSpPr>
              <p:nvPr/>
            </p:nvSpPr>
            <p:spPr bwMode="auto">
              <a:xfrm>
                <a:off x="1248" y="392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27" name="Freeform 1339"/>
              <p:cNvSpPr>
                <a:spLocks/>
              </p:cNvSpPr>
              <p:nvPr/>
            </p:nvSpPr>
            <p:spPr bwMode="auto">
              <a:xfrm>
                <a:off x="1248" y="394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528" name="Freeform 1340"/>
              <p:cNvSpPr>
                <a:spLocks/>
              </p:cNvSpPr>
              <p:nvPr/>
            </p:nvSpPr>
            <p:spPr bwMode="auto">
              <a:xfrm>
                <a:off x="1248" y="3964"/>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grpSp>
        <p:grpSp>
          <p:nvGrpSpPr>
            <p:cNvPr id="100454" name="Group 1378"/>
            <p:cNvGrpSpPr>
              <a:grpSpLocks/>
            </p:cNvGrpSpPr>
            <p:nvPr/>
          </p:nvGrpSpPr>
          <p:grpSpPr bwMode="auto">
            <a:xfrm>
              <a:off x="2511425" y="6942138"/>
              <a:ext cx="4763" cy="1185862"/>
              <a:chOff x="1785" y="3262"/>
              <a:chExt cx="3" cy="717"/>
            </a:xfrm>
          </p:grpSpPr>
          <p:sp>
            <p:nvSpPr>
              <p:cNvPr id="100457" name="Freeform 1342"/>
              <p:cNvSpPr>
                <a:spLocks/>
              </p:cNvSpPr>
              <p:nvPr/>
            </p:nvSpPr>
            <p:spPr bwMode="auto">
              <a:xfrm>
                <a:off x="1785" y="3262"/>
                <a:ext cx="3" cy="11"/>
              </a:xfrm>
              <a:custGeom>
                <a:avLst/>
                <a:gdLst>
                  <a:gd name="T0" fmla="*/ 3 w 3"/>
                  <a:gd name="T1" fmla="*/ 0 h 11"/>
                  <a:gd name="T2" fmla="*/ 0 w 3"/>
                  <a:gd name="T3" fmla="*/ 0 h 11"/>
                  <a:gd name="T4" fmla="*/ 0 w 3"/>
                  <a:gd name="T5" fmla="*/ 0 h 11"/>
                  <a:gd name="T6" fmla="*/ 0 w 3"/>
                  <a:gd name="T7" fmla="*/ 11 h 11"/>
                  <a:gd name="T8" fmla="*/ 0 w 3"/>
                  <a:gd name="T9" fmla="*/ 11 h 11"/>
                  <a:gd name="T10" fmla="*/ 3 w 3"/>
                  <a:gd name="T11" fmla="*/ 11 h 11"/>
                  <a:gd name="T12" fmla="*/ 3 w 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0"/>
                    </a:moveTo>
                    <a:lnTo>
                      <a:pt x="0" y="0"/>
                    </a:lnTo>
                    <a:lnTo>
                      <a:pt x="0" y="11"/>
                    </a:lnTo>
                    <a:lnTo>
                      <a:pt x="3" y="11"/>
                    </a:lnTo>
                    <a:lnTo>
                      <a:pt x="3" y="0"/>
                    </a:lnTo>
                    <a:close/>
                  </a:path>
                </a:pathLst>
              </a:custGeom>
              <a:solidFill>
                <a:srgbClr val="000000"/>
              </a:solidFill>
              <a:ln w="9525">
                <a:solidFill>
                  <a:srgbClr val="000000"/>
                </a:solidFill>
                <a:round/>
                <a:headEnd/>
                <a:tailEnd/>
              </a:ln>
            </p:spPr>
            <p:txBody>
              <a:bodyPr/>
              <a:lstStyle/>
              <a:p>
                <a:endParaRPr lang="it-IT"/>
              </a:p>
            </p:txBody>
          </p:sp>
          <p:sp>
            <p:nvSpPr>
              <p:cNvPr id="100458" name="Freeform 1343"/>
              <p:cNvSpPr>
                <a:spLocks/>
              </p:cNvSpPr>
              <p:nvPr/>
            </p:nvSpPr>
            <p:spPr bwMode="auto">
              <a:xfrm>
                <a:off x="1785" y="3279"/>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59" name="Freeform 1344"/>
              <p:cNvSpPr>
                <a:spLocks/>
              </p:cNvSpPr>
              <p:nvPr/>
            </p:nvSpPr>
            <p:spPr bwMode="auto">
              <a:xfrm>
                <a:off x="1785" y="329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60" name="Freeform 1345"/>
              <p:cNvSpPr>
                <a:spLocks/>
              </p:cNvSpPr>
              <p:nvPr/>
            </p:nvSpPr>
            <p:spPr bwMode="auto">
              <a:xfrm>
                <a:off x="1785" y="331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61" name="Freeform 1346"/>
              <p:cNvSpPr>
                <a:spLocks/>
              </p:cNvSpPr>
              <p:nvPr/>
            </p:nvSpPr>
            <p:spPr bwMode="auto">
              <a:xfrm>
                <a:off x="1785" y="333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62" name="Freeform 1347"/>
              <p:cNvSpPr>
                <a:spLocks/>
              </p:cNvSpPr>
              <p:nvPr/>
            </p:nvSpPr>
            <p:spPr bwMode="auto">
              <a:xfrm>
                <a:off x="1785" y="3360"/>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63" name="Freeform 1348"/>
              <p:cNvSpPr>
                <a:spLocks/>
              </p:cNvSpPr>
              <p:nvPr/>
            </p:nvSpPr>
            <p:spPr bwMode="auto">
              <a:xfrm>
                <a:off x="1785" y="338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64" name="Freeform 1349"/>
              <p:cNvSpPr>
                <a:spLocks/>
              </p:cNvSpPr>
              <p:nvPr/>
            </p:nvSpPr>
            <p:spPr bwMode="auto">
              <a:xfrm>
                <a:off x="1785" y="340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65" name="Freeform 1350"/>
              <p:cNvSpPr>
                <a:spLocks/>
              </p:cNvSpPr>
              <p:nvPr/>
            </p:nvSpPr>
            <p:spPr bwMode="auto">
              <a:xfrm>
                <a:off x="1785" y="342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66" name="Freeform 1351"/>
              <p:cNvSpPr>
                <a:spLocks/>
              </p:cNvSpPr>
              <p:nvPr/>
            </p:nvSpPr>
            <p:spPr bwMode="auto">
              <a:xfrm>
                <a:off x="1785" y="344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67" name="Freeform 1352"/>
              <p:cNvSpPr>
                <a:spLocks/>
              </p:cNvSpPr>
              <p:nvPr/>
            </p:nvSpPr>
            <p:spPr bwMode="auto">
              <a:xfrm>
                <a:off x="1785" y="346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68" name="Freeform 1353"/>
              <p:cNvSpPr>
                <a:spLocks/>
              </p:cNvSpPr>
              <p:nvPr/>
            </p:nvSpPr>
            <p:spPr bwMode="auto">
              <a:xfrm>
                <a:off x="1785" y="348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69" name="Freeform 1354"/>
              <p:cNvSpPr>
                <a:spLocks/>
              </p:cNvSpPr>
              <p:nvPr/>
            </p:nvSpPr>
            <p:spPr bwMode="auto">
              <a:xfrm>
                <a:off x="1785" y="350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70" name="Freeform 1355"/>
              <p:cNvSpPr>
                <a:spLocks/>
              </p:cNvSpPr>
              <p:nvPr/>
            </p:nvSpPr>
            <p:spPr bwMode="auto">
              <a:xfrm>
                <a:off x="1785" y="352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71" name="Freeform 1356"/>
              <p:cNvSpPr>
                <a:spLocks/>
              </p:cNvSpPr>
              <p:nvPr/>
            </p:nvSpPr>
            <p:spPr bwMode="auto">
              <a:xfrm>
                <a:off x="1785" y="354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72" name="Freeform 1357"/>
              <p:cNvSpPr>
                <a:spLocks/>
              </p:cNvSpPr>
              <p:nvPr/>
            </p:nvSpPr>
            <p:spPr bwMode="auto">
              <a:xfrm>
                <a:off x="1785" y="356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73" name="Freeform 1358"/>
              <p:cNvSpPr>
                <a:spLocks/>
              </p:cNvSpPr>
              <p:nvPr/>
            </p:nvSpPr>
            <p:spPr bwMode="auto">
              <a:xfrm>
                <a:off x="1785" y="358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74" name="Freeform 1359"/>
              <p:cNvSpPr>
                <a:spLocks/>
              </p:cNvSpPr>
              <p:nvPr/>
            </p:nvSpPr>
            <p:spPr bwMode="auto">
              <a:xfrm>
                <a:off x="1785" y="360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75" name="Freeform 1360"/>
              <p:cNvSpPr>
                <a:spLocks/>
              </p:cNvSpPr>
              <p:nvPr/>
            </p:nvSpPr>
            <p:spPr bwMode="auto">
              <a:xfrm>
                <a:off x="1785" y="3622"/>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76" name="Freeform 1361"/>
              <p:cNvSpPr>
                <a:spLocks/>
              </p:cNvSpPr>
              <p:nvPr/>
            </p:nvSpPr>
            <p:spPr bwMode="auto">
              <a:xfrm>
                <a:off x="1785" y="364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77" name="Freeform 1362"/>
              <p:cNvSpPr>
                <a:spLocks/>
              </p:cNvSpPr>
              <p:nvPr/>
            </p:nvSpPr>
            <p:spPr bwMode="auto">
              <a:xfrm>
                <a:off x="1785" y="366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78" name="Freeform 1363"/>
              <p:cNvSpPr>
                <a:spLocks/>
              </p:cNvSpPr>
              <p:nvPr/>
            </p:nvSpPr>
            <p:spPr bwMode="auto">
              <a:xfrm>
                <a:off x="1785" y="368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79" name="Freeform 1364"/>
              <p:cNvSpPr>
                <a:spLocks/>
              </p:cNvSpPr>
              <p:nvPr/>
            </p:nvSpPr>
            <p:spPr bwMode="auto">
              <a:xfrm>
                <a:off x="1785" y="370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80" name="Freeform 1365"/>
              <p:cNvSpPr>
                <a:spLocks/>
              </p:cNvSpPr>
              <p:nvPr/>
            </p:nvSpPr>
            <p:spPr bwMode="auto">
              <a:xfrm>
                <a:off x="1785" y="372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81" name="Freeform 1366"/>
              <p:cNvSpPr>
                <a:spLocks/>
              </p:cNvSpPr>
              <p:nvPr/>
            </p:nvSpPr>
            <p:spPr bwMode="auto">
              <a:xfrm>
                <a:off x="1785" y="374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82" name="Freeform 1367"/>
              <p:cNvSpPr>
                <a:spLocks/>
              </p:cNvSpPr>
              <p:nvPr/>
            </p:nvSpPr>
            <p:spPr bwMode="auto">
              <a:xfrm>
                <a:off x="1785" y="3763"/>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83" name="Freeform 1368"/>
              <p:cNvSpPr>
                <a:spLocks/>
              </p:cNvSpPr>
              <p:nvPr/>
            </p:nvSpPr>
            <p:spPr bwMode="auto">
              <a:xfrm>
                <a:off x="1785" y="378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84" name="Freeform 1369"/>
              <p:cNvSpPr>
                <a:spLocks/>
              </p:cNvSpPr>
              <p:nvPr/>
            </p:nvSpPr>
            <p:spPr bwMode="auto">
              <a:xfrm>
                <a:off x="1785" y="380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85" name="Freeform 1370"/>
              <p:cNvSpPr>
                <a:spLocks/>
              </p:cNvSpPr>
              <p:nvPr/>
            </p:nvSpPr>
            <p:spPr bwMode="auto">
              <a:xfrm>
                <a:off x="1785" y="382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86" name="Freeform 1371"/>
              <p:cNvSpPr>
                <a:spLocks/>
              </p:cNvSpPr>
              <p:nvPr/>
            </p:nvSpPr>
            <p:spPr bwMode="auto">
              <a:xfrm>
                <a:off x="1785" y="384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87" name="Freeform 1372"/>
              <p:cNvSpPr>
                <a:spLocks/>
              </p:cNvSpPr>
              <p:nvPr/>
            </p:nvSpPr>
            <p:spPr bwMode="auto">
              <a:xfrm>
                <a:off x="1785" y="386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88" name="Freeform 1373"/>
              <p:cNvSpPr>
                <a:spLocks/>
              </p:cNvSpPr>
              <p:nvPr/>
            </p:nvSpPr>
            <p:spPr bwMode="auto">
              <a:xfrm>
                <a:off x="1785" y="3884"/>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89" name="Freeform 1374"/>
              <p:cNvSpPr>
                <a:spLocks/>
              </p:cNvSpPr>
              <p:nvPr/>
            </p:nvSpPr>
            <p:spPr bwMode="auto">
              <a:xfrm>
                <a:off x="1785" y="390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90" name="Freeform 1375"/>
              <p:cNvSpPr>
                <a:spLocks/>
              </p:cNvSpPr>
              <p:nvPr/>
            </p:nvSpPr>
            <p:spPr bwMode="auto">
              <a:xfrm>
                <a:off x="1785" y="392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91" name="Freeform 1376"/>
              <p:cNvSpPr>
                <a:spLocks/>
              </p:cNvSpPr>
              <p:nvPr/>
            </p:nvSpPr>
            <p:spPr bwMode="auto">
              <a:xfrm>
                <a:off x="1785" y="394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92" name="Freeform 1377"/>
              <p:cNvSpPr>
                <a:spLocks/>
              </p:cNvSpPr>
              <p:nvPr/>
            </p:nvSpPr>
            <p:spPr bwMode="auto">
              <a:xfrm>
                <a:off x="1785" y="3964"/>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grpSp>
        <p:sp>
          <p:nvSpPr>
            <p:cNvPr id="100455" name="Rectangle 1380"/>
            <p:cNvSpPr>
              <a:spLocks noChangeArrowheads="1"/>
            </p:cNvSpPr>
            <p:nvPr/>
          </p:nvSpPr>
          <p:spPr bwMode="auto">
            <a:xfrm>
              <a:off x="2608263" y="7345363"/>
              <a:ext cx="1670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400">
                  <a:solidFill>
                    <a:srgbClr val="000000"/>
                  </a:solidFill>
                  <a:latin typeface="Times New Roman" charset="0"/>
                </a:rPr>
                <a:t>X [ kg (</a:t>
              </a:r>
              <a:r>
                <a:rPr lang="it-IT" sz="1300">
                  <a:solidFill>
                    <a:srgbClr val="000000"/>
                  </a:solidFill>
                  <a:latin typeface="Times New Roman" charset="0"/>
                </a:rPr>
                <a:t>H</a:t>
              </a:r>
              <a:r>
                <a:rPr lang="it-IT" sz="1300" baseline="-25000">
                  <a:solidFill>
                    <a:srgbClr val="000000"/>
                  </a:solidFill>
                  <a:latin typeface="Times New Roman" charset="0"/>
                </a:rPr>
                <a:t>2</a:t>
              </a:r>
              <a:r>
                <a:rPr lang="it-IT" sz="1300">
                  <a:solidFill>
                    <a:srgbClr val="000000"/>
                  </a:solidFill>
                  <a:latin typeface="Times New Roman" charset="0"/>
                </a:rPr>
                <a:t>O</a:t>
              </a:r>
              <a:r>
                <a:rPr lang="it-IT" sz="1400">
                  <a:solidFill>
                    <a:srgbClr val="000000"/>
                  </a:solidFill>
                  <a:latin typeface="Times New Roman" charset="0"/>
                </a:rPr>
                <a:t>/ kg (</a:t>
              </a:r>
              <a:r>
                <a:rPr lang="it-IT" sz="1300">
                  <a:solidFill>
                    <a:srgbClr val="000000"/>
                  </a:solidFill>
                  <a:latin typeface="Times New Roman" charset="0"/>
                </a:rPr>
                <a:t>S.S.</a:t>
              </a:r>
              <a:r>
                <a:rPr lang="it-IT" sz="1400">
                  <a:solidFill>
                    <a:srgbClr val="000000"/>
                  </a:solidFill>
                  <a:latin typeface="Times New Roman" charset="0"/>
                </a:rPr>
                <a:t>) ]</a:t>
              </a:r>
              <a:endParaRPr lang="it-IT" sz="1400">
                <a:solidFill>
                  <a:srgbClr val="000000"/>
                </a:solidFill>
              </a:endParaRPr>
            </a:p>
          </p:txBody>
        </p:sp>
        <p:sp>
          <p:nvSpPr>
            <p:cNvPr id="100456" name="Line 1384"/>
            <p:cNvSpPr>
              <a:spLocks noChangeShapeType="1"/>
            </p:cNvSpPr>
            <p:nvPr/>
          </p:nvSpPr>
          <p:spPr bwMode="auto">
            <a:xfrm>
              <a:off x="1560513" y="7897813"/>
              <a:ext cx="950912"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5301" tIns="37650" rIns="75301" bIns="37650"/>
            <a:lstStyle/>
            <a:p>
              <a:endParaRPr lang="it-IT"/>
            </a:p>
          </p:txBody>
        </p:sp>
      </p:grpSp>
      <p:sp>
        <p:nvSpPr>
          <p:cNvPr id="100358" name="Rectangle 1743"/>
          <p:cNvSpPr>
            <a:spLocks noChangeArrowheads="1"/>
          </p:cNvSpPr>
          <p:nvPr/>
        </p:nvSpPr>
        <p:spPr bwMode="auto">
          <a:xfrm>
            <a:off x="4243388" y="3379788"/>
            <a:ext cx="1333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301" tIns="37650" rIns="75301" bIns="37650"/>
          <a:lstStyle/>
          <a:p>
            <a:pPr algn="just">
              <a:spcBef>
                <a:spcPts val="600"/>
              </a:spcBef>
              <a:spcAft>
                <a:spcPts val="600"/>
              </a:spcAft>
              <a:buFont typeface="Times New Roman" charset="0"/>
              <a:buNone/>
            </a:pPr>
            <a:endParaRPr lang="it-IT" sz="1800"/>
          </a:p>
        </p:txBody>
      </p:sp>
      <p:sp>
        <p:nvSpPr>
          <p:cNvPr id="98325" name="Freeform 1753"/>
          <p:cNvSpPr>
            <a:spLocks/>
          </p:cNvSpPr>
          <p:nvPr/>
        </p:nvSpPr>
        <p:spPr bwMode="auto">
          <a:xfrm>
            <a:off x="4395788" y="3197225"/>
            <a:ext cx="952500" cy="3687763"/>
          </a:xfrm>
          <a:custGeom>
            <a:avLst/>
            <a:gdLst>
              <a:gd name="T0" fmla="*/ 2147483647 w 537"/>
              <a:gd name="T1" fmla="*/ 0 h 904"/>
              <a:gd name="T2" fmla="*/ 2147483647 w 537"/>
              <a:gd name="T3" fmla="*/ 2147483647 h 904"/>
              <a:gd name="T4" fmla="*/ 2147483647 w 537"/>
              <a:gd name="T5" fmla="*/ 2147483647 h 904"/>
              <a:gd name="T6" fmla="*/ 2147483647 w 537"/>
              <a:gd name="T7" fmla="*/ 2147483647 h 904"/>
              <a:gd name="T8" fmla="*/ 2147483647 w 537"/>
              <a:gd name="T9" fmla="*/ 2147483647 h 904"/>
              <a:gd name="T10" fmla="*/ 2147483647 w 537"/>
              <a:gd name="T11" fmla="*/ 2147483647 h 904"/>
              <a:gd name="T12" fmla="*/ 2147483647 w 537"/>
              <a:gd name="T13" fmla="*/ 2147483647 h 904"/>
              <a:gd name="T14" fmla="*/ 2147483647 w 537"/>
              <a:gd name="T15" fmla="*/ 2147483647 h 904"/>
              <a:gd name="T16" fmla="*/ 0 w 537"/>
              <a:gd name="T17" fmla="*/ 2147483647 h 904"/>
              <a:gd name="T18" fmla="*/ 0 w 537"/>
              <a:gd name="T19" fmla="*/ 2147483647 h 904"/>
              <a:gd name="T20" fmla="*/ 2147483647 w 537"/>
              <a:gd name="T21" fmla="*/ 2147483647 h 904"/>
              <a:gd name="T22" fmla="*/ 2147483647 w 537"/>
              <a:gd name="T23" fmla="*/ 2147483647 h 904"/>
              <a:gd name="T24" fmla="*/ 2147483647 w 537"/>
              <a:gd name="T25" fmla="*/ 2147483647 h 904"/>
              <a:gd name="T26" fmla="*/ 2147483647 w 537"/>
              <a:gd name="T27" fmla="*/ 2147483647 h 904"/>
              <a:gd name="T28" fmla="*/ 2147483647 w 537"/>
              <a:gd name="T29" fmla="*/ 2147483647 h 904"/>
              <a:gd name="T30" fmla="*/ 2147483647 w 537"/>
              <a:gd name="T31" fmla="*/ 2147483647 h 904"/>
              <a:gd name="T32" fmla="*/ 2147483647 w 537"/>
              <a:gd name="T33" fmla="*/ 2147483647 h 904"/>
              <a:gd name="T34" fmla="*/ 2147483647 w 537"/>
              <a:gd name="T35" fmla="*/ 2147483647 h 904"/>
              <a:gd name="T36" fmla="*/ 2147483647 w 537"/>
              <a:gd name="T37" fmla="*/ 2147483647 h 904"/>
              <a:gd name="T38" fmla="*/ 2147483647 w 537"/>
              <a:gd name="T39" fmla="*/ 2147483647 h 904"/>
              <a:gd name="T40" fmla="*/ 2147483647 w 537"/>
              <a:gd name="T41" fmla="*/ 2147483647 h 904"/>
              <a:gd name="T42" fmla="*/ 2147483647 w 537"/>
              <a:gd name="T43" fmla="*/ 2147483647 h 904"/>
              <a:gd name="T44" fmla="*/ 2147483647 w 537"/>
              <a:gd name="T45" fmla="*/ 2147483647 h 904"/>
              <a:gd name="T46" fmla="*/ 2147483647 w 537"/>
              <a:gd name="T47" fmla="*/ 2147483647 h 904"/>
              <a:gd name="T48" fmla="*/ 2147483647 w 537"/>
              <a:gd name="T49" fmla="*/ 2147483647 h 904"/>
              <a:gd name="T50" fmla="*/ 2147483647 w 537"/>
              <a:gd name="T51" fmla="*/ 2147483647 h 904"/>
              <a:gd name="T52" fmla="*/ 2147483647 w 537"/>
              <a:gd name="T53" fmla="*/ 2147483647 h 904"/>
              <a:gd name="T54" fmla="*/ 2147483647 w 537"/>
              <a:gd name="T55" fmla="*/ 2147483647 h 904"/>
              <a:gd name="T56" fmla="*/ 2147483647 w 537"/>
              <a:gd name="T57" fmla="*/ 2147483647 h 904"/>
              <a:gd name="T58" fmla="*/ 2147483647 w 537"/>
              <a:gd name="T59" fmla="*/ 2147483647 h 904"/>
              <a:gd name="T60" fmla="*/ 2147483647 w 537"/>
              <a:gd name="T61" fmla="*/ 2147483647 h 904"/>
              <a:gd name="T62" fmla="*/ 2147483647 w 537"/>
              <a:gd name="T63" fmla="*/ 2147483647 h 904"/>
              <a:gd name="T64" fmla="*/ 2147483647 w 537"/>
              <a:gd name="T65" fmla="*/ 2147483647 h 904"/>
              <a:gd name="T66" fmla="*/ 2147483647 w 537"/>
              <a:gd name="T67" fmla="*/ 2147483647 h 904"/>
              <a:gd name="T68" fmla="*/ 2147483647 w 537"/>
              <a:gd name="T69" fmla="*/ 0 h 9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7" h="904">
                <a:moveTo>
                  <a:pt x="267" y="0"/>
                </a:moveTo>
                <a:lnTo>
                  <a:pt x="212" y="6"/>
                </a:lnTo>
                <a:lnTo>
                  <a:pt x="164" y="20"/>
                </a:lnTo>
                <a:lnTo>
                  <a:pt x="118" y="46"/>
                </a:lnTo>
                <a:lnTo>
                  <a:pt x="77" y="81"/>
                </a:lnTo>
                <a:lnTo>
                  <a:pt x="46" y="118"/>
                </a:lnTo>
                <a:lnTo>
                  <a:pt x="20" y="164"/>
                </a:lnTo>
                <a:lnTo>
                  <a:pt x="5" y="216"/>
                </a:lnTo>
                <a:lnTo>
                  <a:pt x="0" y="271"/>
                </a:lnTo>
                <a:lnTo>
                  <a:pt x="0" y="636"/>
                </a:lnTo>
                <a:lnTo>
                  <a:pt x="5" y="691"/>
                </a:lnTo>
                <a:lnTo>
                  <a:pt x="20" y="740"/>
                </a:lnTo>
                <a:lnTo>
                  <a:pt x="46" y="786"/>
                </a:lnTo>
                <a:lnTo>
                  <a:pt x="77" y="826"/>
                </a:lnTo>
                <a:lnTo>
                  <a:pt x="118" y="858"/>
                </a:lnTo>
                <a:lnTo>
                  <a:pt x="164" y="884"/>
                </a:lnTo>
                <a:lnTo>
                  <a:pt x="212" y="898"/>
                </a:lnTo>
                <a:lnTo>
                  <a:pt x="267" y="904"/>
                </a:lnTo>
                <a:lnTo>
                  <a:pt x="322" y="898"/>
                </a:lnTo>
                <a:lnTo>
                  <a:pt x="374" y="884"/>
                </a:lnTo>
                <a:lnTo>
                  <a:pt x="420" y="858"/>
                </a:lnTo>
                <a:lnTo>
                  <a:pt x="460" y="826"/>
                </a:lnTo>
                <a:lnTo>
                  <a:pt x="491" y="786"/>
                </a:lnTo>
                <a:lnTo>
                  <a:pt x="517" y="740"/>
                </a:lnTo>
                <a:lnTo>
                  <a:pt x="532" y="691"/>
                </a:lnTo>
                <a:lnTo>
                  <a:pt x="537" y="636"/>
                </a:lnTo>
                <a:lnTo>
                  <a:pt x="537" y="271"/>
                </a:lnTo>
                <a:lnTo>
                  <a:pt x="532" y="216"/>
                </a:lnTo>
                <a:lnTo>
                  <a:pt x="517" y="164"/>
                </a:lnTo>
                <a:lnTo>
                  <a:pt x="491" y="118"/>
                </a:lnTo>
                <a:lnTo>
                  <a:pt x="460" y="81"/>
                </a:lnTo>
                <a:lnTo>
                  <a:pt x="420" y="46"/>
                </a:lnTo>
                <a:lnTo>
                  <a:pt x="374" y="20"/>
                </a:lnTo>
                <a:lnTo>
                  <a:pt x="322" y="6"/>
                </a:lnTo>
                <a:lnTo>
                  <a:pt x="267" y="0"/>
                </a:lnTo>
                <a:close/>
              </a:path>
            </a:pathLst>
          </a:custGeom>
          <a:gradFill rotWithShape="1">
            <a:gsLst>
              <a:gs pos="0">
                <a:srgbClr val="FFCCCC"/>
              </a:gs>
              <a:gs pos="50000">
                <a:srgbClr val="990000"/>
              </a:gs>
              <a:gs pos="100000">
                <a:srgbClr val="FFCCCC"/>
              </a:gs>
            </a:gsLst>
            <a:lin ang="0" scaled="1"/>
          </a:gradFill>
          <a:ln w="9525">
            <a:solidFill>
              <a:srgbClr val="000000"/>
            </a:solidFill>
            <a:prstDash val="solid"/>
            <a:round/>
            <a:headEnd/>
            <a:tailEnd/>
          </a:ln>
        </p:spPr>
        <p:txBody>
          <a:bodyPr lIns="75301" tIns="37650" rIns="75301" bIns="37650"/>
          <a:lstStyle/>
          <a:p>
            <a:endParaRPr lang="it-IT"/>
          </a:p>
        </p:txBody>
      </p:sp>
      <p:sp>
        <p:nvSpPr>
          <p:cNvPr id="98326" name="Rectangle 1754"/>
          <p:cNvSpPr>
            <a:spLocks noChangeArrowheads="1"/>
          </p:cNvSpPr>
          <p:nvPr/>
        </p:nvSpPr>
        <p:spPr bwMode="auto">
          <a:xfrm>
            <a:off x="3713163" y="2420938"/>
            <a:ext cx="22240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600" b="1">
                <a:solidFill>
                  <a:srgbClr val="000000"/>
                </a:solidFill>
                <a:latin typeface="Times New Roman" charset="0"/>
              </a:rPr>
              <a:t>2nd approach</a:t>
            </a:r>
          </a:p>
          <a:p>
            <a:pPr algn="ctr" defTabSz="749300">
              <a:spcAft>
                <a:spcPts val="600"/>
              </a:spcAft>
              <a:buFont typeface="Times New Roman" charset="0"/>
              <a:buNone/>
            </a:pPr>
            <a:r>
              <a:rPr lang="it-IT" sz="1600" b="1">
                <a:solidFill>
                  <a:srgbClr val="336600"/>
                </a:solidFill>
                <a:cs typeface="Arial" charset="0"/>
              </a:rPr>
              <a:t>distributed parameters</a:t>
            </a:r>
          </a:p>
        </p:txBody>
      </p:sp>
      <p:sp>
        <p:nvSpPr>
          <p:cNvPr id="48154" name="Rectangle 1755"/>
          <p:cNvSpPr>
            <a:spLocks noChangeArrowheads="1"/>
          </p:cNvSpPr>
          <p:nvPr/>
        </p:nvSpPr>
        <p:spPr bwMode="auto">
          <a:xfrm>
            <a:off x="558800" y="1358900"/>
            <a:ext cx="576738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75301" tIns="37650" rIns="75301" bIns="0">
            <a:spAutoFit/>
          </a:bodyPr>
          <a:lstStyle/>
          <a:p>
            <a:pPr algn="ctr" defTabSz="749300">
              <a:lnSpc>
                <a:spcPct val="80000"/>
              </a:lnSpc>
              <a:spcBef>
                <a:spcPct val="20000"/>
              </a:spcBef>
              <a:spcAft>
                <a:spcPts val="600"/>
              </a:spcAft>
              <a:buClr>
                <a:schemeClr val="hlink"/>
              </a:buClr>
              <a:buSzPct val="110000"/>
              <a:buFont typeface="Times New Roman" charset="0"/>
              <a:buNone/>
              <a:defRPr/>
            </a:pPr>
            <a:r>
              <a:rPr lang="it-IT" sz="2300" b="1" dirty="0" err="1">
                <a:solidFill>
                  <a:srgbClr val="C00000"/>
                </a:solidFill>
              </a:rPr>
              <a:t>Description</a:t>
            </a:r>
            <a:r>
              <a:rPr lang="it-IT" sz="2300" b="1" dirty="0">
                <a:solidFill>
                  <a:srgbClr val="C00000"/>
                </a:solidFill>
              </a:rPr>
              <a:t> of </a:t>
            </a:r>
            <a:r>
              <a:rPr lang="it-IT" sz="2300" b="1" dirty="0" err="1">
                <a:solidFill>
                  <a:srgbClr val="C00000"/>
                </a:solidFill>
              </a:rPr>
              <a:t>internal</a:t>
            </a:r>
            <a:r>
              <a:rPr lang="it-IT" sz="2300" b="1" dirty="0">
                <a:solidFill>
                  <a:srgbClr val="C00000"/>
                </a:solidFill>
              </a:rPr>
              <a:t> </a:t>
            </a:r>
            <a:r>
              <a:rPr lang="it-IT" sz="2300" b="1" dirty="0" err="1">
                <a:solidFill>
                  <a:srgbClr val="C00000"/>
                </a:solidFill>
              </a:rPr>
              <a:t>moisture</a:t>
            </a:r>
            <a:r>
              <a:rPr lang="it-IT" sz="2300" b="1" dirty="0">
                <a:solidFill>
                  <a:srgbClr val="C00000"/>
                </a:solidFill>
              </a:rPr>
              <a:t> </a:t>
            </a:r>
            <a:r>
              <a:rPr lang="it-IT" sz="2300" b="1" dirty="0" err="1">
                <a:solidFill>
                  <a:srgbClr val="C00000"/>
                </a:solidFill>
              </a:rPr>
              <a:t>profile</a:t>
            </a:r>
            <a:endParaRPr lang="it-IT" sz="2300" b="1" dirty="0">
              <a:solidFill>
                <a:srgbClr val="C00000"/>
              </a:solidFill>
            </a:endParaRPr>
          </a:p>
          <a:p>
            <a:pPr algn="ctr" defTabSz="749300">
              <a:lnSpc>
                <a:spcPct val="80000"/>
              </a:lnSpc>
              <a:spcBef>
                <a:spcPct val="20000"/>
              </a:spcBef>
              <a:spcAft>
                <a:spcPts val="600"/>
              </a:spcAft>
              <a:buClr>
                <a:schemeClr val="hlink"/>
              </a:buClr>
              <a:buSzPct val="110000"/>
              <a:buFont typeface="Times New Roman" charset="0"/>
              <a:buNone/>
              <a:defRPr/>
            </a:pPr>
            <a:r>
              <a:rPr lang="it-IT" sz="2300" dirty="0"/>
              <a:t>X [=] mass of H</a:t>
            </a:r>
            <a:r>
              <a:rPr lang="it-IT" sz="2300" baseline="-25000" dirty="0"/>
              <a:t>2</a:t>
            </a:r>
            <a:r>
              <a:rPr lang="it-IT" sz="2300" dirty="0"/>
              <a:t>O (</a:t>
            </a:r>
            <a:r>
              <a:rPr lang="it-IT" sz="2300" dirty="0" err="1"/>
              <a:t>liq</a:t>
            </a:r>
            <a:r>
              <a:rPr lang="it-IT" sz="2300" dirty="0"/>
              <a:t>.) / mass of dry </a:t>
            </a:r>
            <a:r>
              <a:rPr lang="it-IT" sz="2300" dirty="0" err="1"/>
              <a:t>solids</a:t>
            </a:r>
            <a:endParaRPr lang="it-IT" sz="2300" dirty="0"/>
          </a:p>
        </p:txBody>
      </p:sp>
      <p:sp>
        <p:nvSpPr>
          <p:cNvPr id="100362"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1048EC-BBF7-584B-960C-7DCA199893F3}" type="slidenum">
              <a:rPr lang="it-IT" sz="1400"/>
              <a:pPr eaLnBrk="1" hangingPunct="1"/>
              <a:t>44</a:t>
            </a:fld>
            <a:endParaRPr lang="it-IT" sz="1400"/>
          </a:p>
        </p:txBody>
      </p:sp>
      <p:grpSp>
        <p:nvGrpSpPr>
          <p:cNvPr id="2" name="Gruppo 1"/>
          <p:cNvGrpSpPr>
            <a:grpSpLocks/>
          </p:cNvGrpSpPr>
          <p:nvPr/>
        </p:nvGrpSpPr>
        <p:grpSpPr bwMode="auto">
          <a:xfrm>
            <a:off x="3962400" y="6942138"/>
            <a:ext cx="1928813" cy="1541462"/>
            <a:chOff x="3962400" y="6942138"/>
            <a:chExt cx="1928813" cy="1541462"/>
          </a:xfrm>
        </p:grpSpPr>
        <p:grpSp>
          <p:nvGrpSpPr>
            <p:cNvPr id="100364" name="Group 1655"/>
            <p:cNvGrpSpPr>
              <a:grpSpLocks/>
            </p:cNvGrpSpPr>
            <p:nvPr/>
          </p:nvGrpSpPr>
          <p:grpSpPr bwMode="auto">
            <a:xfrm>
              <a:off x="4852988" y="7332663"/>
              <a:ext cx="76200" cy="795337"/>
              <a:chOff x="3108" y="3498"/>
              <a:chExt cx="43" cy="481"/>
            </a:xfrm>
          </p:grpSpPr>
          <p:sp>
            <p:nvSpPr>
              <p:cNvPr id="100446" name="Line 1653"/>
              <p:cNvSpPr>
                <a:spLocks noChangeShapeType="1"/>
              </p:cNvSpPr>
              <p:nvPr/>
            </p:nvSpPr>
            <p:spPr bwMode="auto">
              <a:xfrm flipV="1">
                <a:off x="3128" y="3552"/>
                <a:ext cx="1" cy="4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0447" name="Freeform 1654"/>
              <p:cNvSpPr>
                <a:spLocks/>
              </p:cNvSpPr>
              <p:nvPr/>
            </p:nvSpPr>
            <p:spPr bwMode="auto">
              <a:xfrm>
                <a:off x="3108" y="3498"/>
                <a:ext cx="43" cy="89"/>
              </a:xfrm>
              <a:custGeom>
                <a:avLst/>
                <a:gdLst>
                  <a:gd name="T0" fmla="*/ 43 w 43"/>
                  <a:gd name="T1" fmla="*/ 89 h 89"/>
                  <a:gd name="T2" fmla="*/ 20 w 43"/>
                  <a:gd name="T3" fmla="*/ 0 h 89"/>
                  <a:gd name="T4" fmla="*/ 0 w 43"/>
                  <a:gd name="T5" fmla="*/ 89 h 89"/>
                  <a:gd name="T6" fmla="*/ 20 w 43"/>
                  <a:gd name="T7" fmla="*/ 60 h 89"/>
                  <a:gd name="T8" fmla="*/ 43 w 43"/>
                  <a:gd name="T9" fmla="*/ 89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89">
                    <a:moveTo>
                      <a:pt x="43" y="89"/>
                    </a:moveTo>
                    <a:lnTo>
                      <a:pt x="20" y="0"/>
                    </a:lnTo>
                    <a:lnTo>
                      <a:pt x="0" y="89"/>
                    </a:lnTo>
                    <a:lnTo>
                      <a:pt x="20" y="60"/>
                    </a:lnTo>
                    <a:lnTo>
                      <a:pt x="43" y="89"/>
                    </a:lnTo>
                    <a:close/>
                  </a:path>
                </a:pathLst>
              </a:custGeom>
              <a:solidFill>
                <a:srgbClr val="000000"/>
              </a:solidFill>
              <a:ln w="9525">
                <a:solidFill>
                  <a:srgbClr val="000000"/>
                </a:solidFill>
                <a:round/>
                <a:headEnd/>
                <a:tailEnd/>
              </a:ln>
            </p:spPr>
            <p:txBody>
              <a:bodyPr/>
              <a:lstStyle/>
              <a:p>
                <a:endParaRPr lang="it-IT"/>
              </a:p>
            </p:txBody>
          </p:sp>
        </p:grpSp>
        <p:grpSp>
          <p:nvGrpSpPr>
            <p:cNvPr id="100365" name="Group 1659"/>
            <p:cNvGrpSpPr>
              <a:grpSpLocks/>
            </p:cNvGrpSpPr>
            <p:nvPr/>
          </p:nvGrpSpPr>
          <p:grpSpPr bwMode="auto">
            <a:xfrm>
              <a:off x="3962400" y="8097838"/>
              <a:ext cx="1928813" cy="76200"/>
              <a:chOff x="2605" y="3961"/>
              <a:chExt cx="1090" cy="46"/>
            </a:xfrm>
          </p:grpSpPr>
          <p:sp>
            <p:nvSpPr>
              <p:cNvPr id="100443" name="Line 1656"/>
              <p:cNvSpPr>
                <a:spLocks noChangeShapeType="1"/>
              </p:cNvSpPr>
              <p:nvPr/>
            </p:nvSpPr>
            <p:spPr bwMode="auto">
              <a:xfrm>
                <a:off x="2660" y="3984"/>
                <a:ext cx="9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0444" name="Freeform 1657"/>
              <p:cNvSpPr>
                <a:spLocks/>
              </p:cNvSpPr>
              <p:nvPr/>
            </p:nvSpPr>
            <p:spPr bwMode="auto">
              <a:xfrm>
                <a:off x="2605" y="3961"/>
                <a:ext cx="89" cy="43"/>
              </a:xfrm>
              <a:custGeom>
                <a:avLst/>
                <a:gdLst>
                  <a:gd name="T0" fmla="*/ 89 w 89"/>
                  <a:gd name="T1" fmla="*/ 0 h 43"/>
                  <a:gd name="T2" fmla="*/ 0 w 89"/>
                  <a:gd name="T3" fmla="*/ 23 h 43"/>
                  <a:gd name="T4" fmla="*/ 89 w 89"/>
                  <a:gd name="T5" fmla="*/ 43 h 43"/>
                  <a:gd name="T6" fmla="*/ 60 w 89"/>
                  <a:gd name="T7" fmla="*/ 23 h 43"/>
                  <a:gd name="T8" fmla="*/ 89 w 89"/>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43">
                    <a:moveTo>
                      <a:pt x="89" y="0"/>
                    </a:moveTo>
                    <a:lnTo>
                      <a:pt x="0" y="23"/>
                    </a:lnTo>
                    <a:lnTo>
                      <a:pt x="89" y="43"/>
                    </a:lnTo>
                    <a:lnTo>
                      <a:pt x="60" y="23"/>
                    </a:lnTo>
                    <a:lnTo>
                      <a:pt x="89" y="0"/>
                    </a:lnTo>
                    <a:close/>
                  </a:path>
                </a:pathLst>
              </a:custGeom>
              <a:solidFill>
                <a:srgbClr val="000000"/>
              </a:solidFill>
              <a:ln w="9525">
                <a:solidFill>
                  <a:srgbClr val="000000"/>
                </a:solidFill>
                <a:round/>
                <a:headEnd/>
                <a:tailEnd/>
              </a:ln>
            </p:spPr>
            <p:txBody>
              <a:bodyPr/>
              <a:lstStyle/>
              <a:p>
                <a:endParaRPr lang="it-IT"/>
              </a:p>
            </p:txBody>
          </p:sp>
          <p:sp>
            <p:nvSpPr>
              <p:cNvPr id="100445" name="Freeform 1658"/>
              <p:cNvSpPr>
                <a:spLocks/>
              </p:cNvSpPr>
              <p:nvPr/>
            </p:nvSpPr>
            <p:spPr bwMode="auto">
              <a:xfrm>
                <a:off x="3606" y="3964"/>
                <a:ext cx="89" cy="43"/>
              </a:xfrm>
              <a:custGeom>
                <a:avLst/>
                <a:gdLst>
                  <a:gd name="T0" fmla="*/ 0 w 89"/>
                  <a:gd name="T1" fmla="*/ 43 h 43"/>
                  <a:gd name="T2" fmla="*/ 89 w 89"/>
                  <a:gd name="T3" fmla="*/ 20 h 43"/>
                  <a:gd name="T4" fmla="*/ 0 w 89"/>
                  <a:gd name="T5" fmla="*/ 0 h 43"/>
                  <a:gd name="T6" fmla="*/ 29 w 89"/>
                  <a:gd name="T7" fmla="*/ 20 h 43"/>
                  <a:gd name="T8" fmla="*/ 0 w 89"/>
                  <a:gd name="T9" fmla="*/ 43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43">
                    <a:moveTo>
                      <a:pt x="0" y="43"/>
                    </a:moveTo>
                    <a:lnTo>
                      <a:pt x="89" y="20"/>
                    </a:lnTo>
                    <a:lnTo>
                      <a:pt x="0" y="0"/>
                    </a:lnTo>
                    <a:lnTo>
                      <a:pt x="29" y="20"/>
                    </a:lnTo>
                    <a:lnTo>
                      <a:pt x="0" y="43"/>
                    </a:lnTo>
                    <a:close/>
                  </a:path>
                </a:pathLst>
              </a:custGeom>
              <a:solidFill>
                <a:srgbClr val="000000"/>
              </a:solidFill>
              <a:ln w="9525">
                <a:solidFill>
                  <a:srgbClr val="000000"/>
                </a:solidFill>
                <a:round/>
                <a:headEnd/>
                <a:tailEnd/>
              </a:ln>
            </p:spPr>
            <p:txBody>
              <a:bodyPr/>
              <a:lstStyle/>
              <a:p>
                <a:endParaRPr lang="it-IT"/>
              </a:p>
            </p:txBody>
          </p:sp>
        </p:grpSp>
        <p:grpSp>
          <p:nvGrpSpPr>
            <p:cNvPr id="100366" name="Group 1696"/>
            <p:cNvGrpSpPr>
              <a:grpSpLocks/>
            </p:cNvGrpSpPr>
            <p:nvPr/>
          </p:nvGrpSpPr>
          <p:grpSpPr bwMode="auto">
            <a:xfrm>
              <a:off x="4395788" y="6942138"/>
              <a:ext cx="6350" cy="1185862"/>
              <a:chOff x="2867" y="3262"/>
              <a:chExt cx="3" cy="717"/>
            </a:xfrm>
          </p:grpSpPr>
          <p:sp>
            <p:nvSpPr>
              <p:cNvPr id="100407" name="Freeform 1660"/>
              <p:cNvSpPr>
                <a:spLocks/>
              </p:cNvSpPr>
              <p:nvPr/>
            </p:nvSpPr>
            <p:spPr bwMode="auto">
              <a:xfrm>
                <a:off x="2867" y="3262"/>
                <a:ext cx="3" cy="11"/>
              </a:xfrm>
              <a:custGeom>
                <a:avLst/>
                <a:gdLst>
                  <a:gd name="T0" fmla="*/ 3 w 3"/>
                  <a:gd name="T1" fmla="*/ 0 h 11"/>
                  <a:gd name="T2" fmla="*/ 0 w 3"/>
                  <a:gd name="T3" fmla="*/ 0 h 11"/>
                  <a:gd name="T4" fmla="*/ 0 w 3"/>
                  <a:gd name="T5" fmla="*/ 0 h 11"/>
                  <a:gd name="T6" fmla="*/ 0 w 3"/>
                  <a:gd name="T7" fmla="*/ 11 h 11"/>
                  <a:gd name="T8" fmla="*/ 0 w 3"/>
                  <a:gd name="T9" fmla="*/ 11 h 11"/>
                  <a:gd name="T10" fmla="*/ 3 w 3"/>
                  <a:gd name="T11" fmla="*/ 11 h 11"/>
                  <a:gd name="T12" fmla="*/ 3 w 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0"/>
                    </a:moveTo>
                    <a:lnTo>
                      <a:pt x="0" y="0"/>
                    </a:lnTo>
                    <a:lnTo>
                      <a:pt x="0" y="11"/>
                    </a:lnTo>
                    <a:lnTo>
                      <a:pt x="3" y="11"/>
                    </a:lnTo>
                    <a:lnTo>
                      <a:pt x="3" y="0"/>
                    </a:lnTo>
                    <a:close/>
                  </a:path>
                </a:pathLst>
              </a:custGeom>
              <a:solidFill>
                <a:srgbClr val="000000"/>
              </a:solidFill>
              <a:ln w="9525">
                <a:solidFill>
                  <a:srgbClr val="000000"/>
                </a:solidFill>
                <a:round/>
                <a:headEnd/>
                <a:tailEnd/>
              </a:ln>
            </p:spPr>
            <p:txBody>
              <a:bodyPr/>
              <a:lstStyle/>
              <a:p>
                <a:endParaRPr lang="it-IT"/>
              </a:p>
            </p:txBody>
          </p:sp>
          <p:sp>
            <p:nvSpPr>
              <p:cNvPr id="100408" name="Freeform 1661"/>
              <p:cNvSpPr>
                <a:spLocks/>
              </p:cNvSpPr>
              <p:nvPr/>
            </p:nvSpPr>
            <p:spPr bwMode="auto">
              <a:xfrm>
                <a:off x="2867" y="3279"/>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09" name="Freeform 1662"/>
              <p:cNvSpPr>
                <a:spLocks/>
              </p:cNvSpPr>
              <p:nvPr/>
            </p:nvSpPr>
            <p:spPr bwMode="auto">
              <a:xfrm>
                <a:off x="2867" y="329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10" name="Freeform 1663"/>
              <p:cNvSpPr>
                <a:spLocks/>
              </p:cNvSpPr>
              <p:nvPr/>
            </p:nvSpPr>
            <p:spPr bwMode="auto">
              <a:xfrm>
                <a:off x="2867" y="331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11" name="Freeform 1664"/>
              <p:cNvSpPr>
                <a:spLocks/>
              </p:cNvSpPr>
              <p:nvPr/>
            </p:nvSpPr>
            <p:spPr bwMode="auto">
              <a:xfrm>
                <a:off x="2867" y="333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12" name="Freeform 1665"/>
              <p:cNvSpPr>
                <a:spLocks/>
              </p:cNvSpPr>
              <p:nvPr/>
            </p:nvSpPr>
            <p:spPr bwMode="auto">
              <a:xfrm>
                <a:off x="2867" y="3360"/>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13" name="Freeform 1666"/>
              <p:cNvSpPr>
                <a:spLocks/>
              </p:cNvSpPr>
              <p:nvPr/>
            </p:nvSpPr>
            <p:spPr bwMode="auto">
              <a:xfrm>
                <a:off x="2867" y="338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14" name="Freeform 1667"/>
              <p:cNvSpPr>
                <a:spLocks/>
              </p:cNvSpPr>
              <p:nvPr/>
            </p:nvSpPr>
            <p:spPr bwMode="auto">
              <a:xfrm>
                <a:off x="2867" y="340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15" name="Freeform 1668"/>
              <p:cNvSpPr>
                <a:spLocks/>
              </p:cNvSpPr>
              <p:nvPr/>
            </p:nvSpPr>
            <p:spPr bwMode="auto">
              <a:xfrm>
                <a:off x="2867" y="342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16" name="Freeform 1669"/>
              <p:cNvSpPr>
                <a:spLocks/>
              </p:cNvSpPr>
              <p:nvPr/>
            </p:nvSpPr>
            <p:spPr bwMode="auto">
              <a:xfrm>
                <a:off x="2867" y="344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17" name="Freeform 1670"/>
              <p:cNvSpPr>
                <a:spLocks/>
              </p:cNvSpPr>
              <p:nvPr/>
            </p:nvSpPr>
            <p:spPr bwMode="auto">
              <a:xfrm>
                <a:off x="2867" y="346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18" name="Freeform 1671"/>
              <p:cNvSpPr>
                <a:spLocks/>
              </p:cNvSpPr>
              <p:nvPr/>
            </p:nvSpPr>
            <p:spPr bwMode="auto">
              <a:xfrm>
                <a:off x="2867" y="348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19" name="Freeform 1672"/>
              <p:cNvSpPr>
                <a:spLocks/>
              </p:cNvSpPr>
              <p:nvPr/>
            </p:nvSpPr>
            <p:spPr bwMode="auto">
              <a:xfrm>
                <a:off x="2867" y="350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20" name="Freeform 1673"/>
              <p:cNvSpPr>
                <a:spLocks/>
              </p:cNvSpPr>
              <p:nvPr/>
            </p:nvSpPr>
            <p:spPr bwMode="auto">
              <a:xfrm>
                <a:off x="2867" y="352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21" name="Freeform 1674"/>
              <p:cNvSpPr>
                <a:spLocks/>
              </p:cNvSpPr>
              <p:nvPr/>
            </p:nvSpPr>
            <p:spPr bwMode="auto">
              <a:xfrm>
                <a:off x="2867" y="354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22" name="Freeform 1675"/>
              <p:cNvSpPr>
                <a:spLocks/>
              </p:cNvSpPr>
              <p:nvPr/>
            </p:nvSpPr>
            <p:spPr bwMode="auto">
              <a:xfrm>
                <a:off x="2867" y="356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23" name="Freeform 1676"/>
              <p:cNvSpPr>
                <a:spLocks/>
              </p:cNvSpPr>
              <p:nvPr/>
            </p:nvSpPr>
            <p:spPr bwMode="auto">
              <a:xfrm>
                <a:off x="2867" y="358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24" name="Freeform 1677"/>
              <p:cNvSpPr>
                <a:spLocks/>
              </p:cNvSpPr>
              <p:nvPr/>
            </p:nvSpPr>
            <p:spPr bwMode="auto">
              <a:xfrm>
                <a:off x="2867" y="360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25" name="Freeform 1678"/>
              <p:cNvSpPr>
                <a:spLocks/>
              </p:cNvSpPr>
              <p:nvPr/>
            </p:nvSpPr>
            <p:spPr bwMode="auto">
              <a:xfrm>
                <a:off x="2867" y="3622"/>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26" name="Freeform 1679"/>
              <p:cNvSpPr>
                <a:spLocks/>
              </p:cNvSpPr>
              <p:nvPr/>
            </p:nvSpPr>
            <p:spPr bwMode="auto">
              <a:xfrm>
                <a:off x="2867" y="364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27" name="Freeform 1680"/>
              <p:cNvSpPr>
                <a:spLocks/>
              </p:cNvSpPr>
              <p:nvPr/>
            </p:nvSpPr>
            <p:spPr bwMode="auto">
              <a:xfrm>
                <a:off x="2867" y="366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28" name="Freeform 1681"/>
              <p:cNvSpPr>
                <a:spLocks/>
              </p:cNvSpPr>
              <p:nvPr/>
            </p:nvSpPr>
            <p:spPr bwMode="auto">
              <a:xfrm>
                <a:off x="2867" y="368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29" name="Freeform 1682"/>
              <p:cNvSpPr>
                <a:spLocks/>
              </p:cNvSpPr>
              <p:nvPr/>
            </p:nvSpPr>
            <p:spPr bwMode="auto">
              <a:xfrm>
                <a:off x="2867" y="370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30" name="Freeform 1683"/>
              <p:cNvSpPr>
                <a:spLocks/>
              </p:cNvSpPr>
              <p:nvPr/>
            </p:nvSpPr>
            <p:spPr bwMode="auto">
              <a:xfrm>
                <a:off x="2867" y="372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31" name="Freeform 1684"/>
              <p:cNvSpPr>
                <a:spLocks/>
              </p:cNvSpPr>
              <p:nvPr/>
            </p:nvSpPr>
            <p:spPr bwMode="auto">
              <a:xfrm>
                <a:off x="2867" y="374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32" name="Freeform 1685"/>
              <p:cNvSpPr>
                <a:spLocks/>
              </p:cNvSpPr>
              <p:nvPr/>
            </p:nvSpPr>
            <p:spPr bwMode="auto">
              <a:xfrm>
                <a:off x="2867" y="3763"/>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33" name="Freeform 1686"/>
              <p:cNvSpPr>
                <a:spLocks/>
              </p:cNvSpPr>
              <p:nvPr/>
            </p:nvSpPr>
            <p:spPr bwMode="auto">
              <a:xfrm>
                <a:off x="2867" y="378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34" name="Freeform 1687"/>
              <p:cNvSpPr>
                <a:spLocks/>
              </p:cNvSpPr>
              <p:nvPr/>
            </p:nvSpPr>
            <p:spPr bwMode="auto">
              <a:xfrm>
                <a:off x="2867" y="380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35" name="Freeform 1688"/>
              <p:cNvSpPr>
                <a:spLocks/>
              </p:cNvSpPr>
              <p:nvPr/>
            </p:nvSpPr>
            <p:spPr bwMode="auto">
              <a:xfrm>
                <a:off x="2867" y="382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36" name="Freeform 1689"/>
              <p:cNvSpPr>
                <a:spLocks/>
              </p:cNvSpPr>
              <p:nvPr/>
            </p:nvSpPr>
            <p:spPr bwMode="auto">
              <a:xfrm>
                <a:off x="2867" y="384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37" name="Freeform 1690"/>
              <p:cNvSpPr>
                <a:spLocks/>
              </p:cNvSpPr>
              <p:nvPr/>
            </p:nvSpPr>
            <p:spPr bwMode="auto">
              <a:xfrm>
                <a:off x="2867" y="386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38" name="Freeform 1691"/>
              <p:cNvSpPr>
                <a:spLocks/>
              </p:cNvSpPr>
              <p:nvPr/>
            </p:nvSpPr>
            <p:spPr bwMode="auto">
              <a:xfrm>
                <a:off x="2867" y="3884"/>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39" name="Freeform 1692"/>
              <p:cNvSpPr>
                <a:spLocks/>
              </p:cNvSpPr>
              <p:nvPr/>
            </p:nvSpPr>
            <p:spPr bwMode="auto">
              <a:xfrm>
                <a:off x="2867" y="390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40" name="Freeform 1693"/>
              <p:cNvSpPr>
                <a:spLocks/>
              </p:cNvSpPr>
              <p:nvPr/>
            </p:nvSpPr>
            <p:spPr bwMode="auto">
              <a:xfrm>
                <a:off x="2867" y="392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41" name="Freeform 1694"/>
              <p:cNvSpPr>
                <a:spLocks/>
              </p:cNvSpPr>
              <p:nvPr/>
            </p:nvSpPr>
            <p:spPr bwMode="auto">
              <a:xfrm>
                <a:off x="2867" y="394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42" name="Freeform 1695"/>
              <p:cNvSpPr>
                <a:spLocks/>
              </p:cNvSpPr>
              <p:nvPr/>
            </p:nvSpPr>
            <p:spPr bwMode="auto">
              <a:xfrm>
                <a:off x="2867" y="3964"/>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grpSp>
        <p:grpSp>
          <p:nvGrpSpPr>
            <p:cNvPr id="100367" name="Group 1733"/>
            <p:cNvGrpSpPr>
              <a:grpSpLocks/>
            </p:cNvGrpSpPr>
            <p:nvPr/>
          </p:nvGrpSpPr>
          <p:grpSpPr bwMode="auto">
            <a:xfrm>
              <a:off x="5376863" y="6942138"/>
              <a:ext cx="6350" cy="1185862"/>
              <a:chOff x="3404" y="3262"/>
              <a:chExt cx="3" cy="717"/>
            </a:xfrm>
          </p:grpSpPr>
          <p:sp>
            <p:nvSpPr>
              <p:cNvPr id="100371" name="Freeform 1697"/>
              <p:cNvSpPr>
                <a:spLocks/>
              </p:cNvSpPr>
              <p:nvPr/>
            </p:nvSpPr>
            <p:spPr bwMode="auto">
              <a:xfrm>
                <a:off x="3404" y="3262"/>
                <a:ext cx="3" cy="11"/>
              </a:xfrm>
              <a:custGeom>
                <a:avLst/>
                <a:gdLst>
                  <a:gd name="T0" fmla="*/ 3 w 3"/>
                  <a:gd name="T1" fmla="*/ 0 h 11"/>
                  <a:gd name="T2" fmla="*/ 0 w 3"/>
                  <a:gd name="T3" fmla="*/ 0 h 11"/>
                  <a:gd name="T4" fmla="*/ 0 w 3"/>
                  <a:gd name="T5" fmla="*/ 0 h 11"/>
                  <a:gd name="T6" fmla="*/ 0 w 3"/>
                  <a:gd name="T7" fmla="*/ 11 h 11"/>
                  <a:gd name="T8" fmla="*/ 0 w 3"/>
                  <a:gd name="T9" fmla="*/ 11 h 11"/>
                  <a:gd name="T10" fmla="*/ 3 w 3"/>
                  <a:gd name="T11" fmla="*/ 11 h 11"/>
                  <a:gd name="T12" fmla="*/ 3 w 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0"/>
                    </a:moveTo>
                    <a:lnTo>
                      <a:pt x="0" y="0"/>
                    </a:lnTo>
                    <a:lnTo>
                      <a:pt x="0" y="11"/>
                    </a:lnTo>
                    <a:lnTo>
                      <a:pt x="3" y="11"/>
                    </a:lnTo>
                    <a:lnTo>
                      <a:pt x="3" y="0"/>
                    </a:lnTo>
                    <a:close/>
                  </a:path>
                </a:pathLst>
              </a:custGeom>
              <a:solidFill>
                <a:srgbClr val="000000"/>
              </a:solidFill>
              <a:ln w="9525">
                <a:solidFill>
                  <a:srgbClr val="000000"/>
                </a:solidFill>
                <a:round/>
                <a:headEnd/>
                <a:tailEnd/>
              </a:ln>
            </p:spPr>
            <p:txBody>
              <a:bodyPr/>
              <a:lstStyle/>
              <a:p>
                <a:endParaRPr lang="it-IT"/>
              </a:p>
            </p:txBody>
          </p:sp>
          <p:sp>
            <p:nvSpPr>
              <p:cNvPr id="100372" name="Freeform 1698"/>
              <p:cNvSpPr>
                <a:spLocks/>
              </p:cNvSpPr>
              <p:nvPr/>
            </p:nvSpPr>
            <p:spPr bwMode="auto">
              <a:xfrm>
                <a:off x="3404" y="3279"/>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73" name="Freeform 1699"/>
              <p:cNvSpPr>
                <a:spLocks/>
              </p:cNvSpPr>
              <p:nvPr/>
            </p:nvSpPr>
            <p:spPr bwMode="auto">
              <a:xfrm>
                <a:off x="3404" y="329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74" name="Freeform 1700"/>
              <p:cNvSpPr>
                <a:spLocks/>
              </p:cNvSpPr>
              <p:nvPr/>
            </p:nvSpPr>
            <p:spPr bwMode="auto">
              <a:xfrm>
                <a:off x="3404" y="331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75" name="Freeform 1701"/>
              <p:cNvSpPr>
                <a:spLocks/>
              </p:cNvSpPr>
              <p:nvPr/>
            </p:nvSpPr>
            <p:spPr bwMode="auto">
              <a:xfrm>
                <a:off x="3404" y="333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76" name="Freeform 1702"/>
              <p:cNvSpPr>
                <a:spLocks/>
              </p:cNvSpPr>
              <p:nvPr/>
            </p:nvSpPr>
            <p:spPr bwMode="auto">
              <a:xfrm>
                <a:off x="3404" y="3360"/>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377" name="Freeform 1703"/>
              <p:cNvSpPr>
                <a:spLocks/>
              </p:cNvSpPr>
              <p:nvPr/>
            </p:nvSpPr>
            <p:spPr bwMode="auto">
              <a:xfrm>
                <a:off x="3404" y="338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78" name="Freeform 1704"/>
              <p:cNvSpPr>
                <a:spLocks/>
              </p:cNvSpPr>
              <p:nvPr/>
            </p:nvSpPr>
            <p:spPr bwMode="auto">
              <a:xfrm>
                <a:off x="3404" y="340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79" name="Freeform 1705"/>
              <p:cNvSpPr>
                <a:spLocks/>
              </p:cNvSpPr>
              <p:nvPr/>
            </p:nvSpPr>
            <p:spPr bwMode="auto">
              <a:xfrm>
                <a:off x="3404" y="342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80" name="Freeform 1706"/>
              <p:cNvSpPr>
                <a:spLocks/>
              </p:cNvSpPr>
              <p:nvPr/>
            </p:nvSpPr>
            <p:spPr bwMode="auto">
              <a:xfrm>
                <a:off x="3404" y="344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81" name="Freeform 1707"/>
              <p:cNvSpPr>
                <a:spLocks/>
              </p:cNvSpPr>
              <p:nvPr/>
            </p:nvSpPr>
            <p:spPr bwMode="auto">
              <a:xfrm>
                <a:off x="3404" y="346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82" name="Freeform 1708"/>
              <p:cNvSpPr>
                <a:spLocks/>
              </p:cNvSpPr>
              <p:nvPr/>
            </p:nvSpPr>
            <p:spPr bwMode="auto">
              <a:xfrm>
                <a:off x="3404" y="348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83" name="Freeform 1709"/>
              <p:cNvSpPr>
                <a:spLocks/>
              </p:cNvSpPr>
              <p:nvPr/>
            </p:nvSpPr>
            <p:spPr bwMode="auto">
              <a:xfrm>
                <a:off x="3404" y="350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84" name="Freeform 1710"/>
              <p:cNvSpPr>
                <a:spLocks/>
              </p:cNvSpPr>
              <p:nvPr/>
            </p:nvSpPr>
            <p:spPr bwMode="auto">
              <a:xfrm>
                <a:off x="3404" y="352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85" name="Freeform 1711"/>
              <p:cNvSpPr>
                <a:spLocks/>
              </p:cNvSpPr>
              <p:nvPr/>
            </p:nvSpPr>
            <p:spPr bwMode="auto">
              <a:xfrm>
                <a:off x="3404" y="354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86" name="Freeform 1712"/>
              <p:cNvSpPr>
                <a:spLocks/>
              </p:cNvSpPr>
              <p:nvPr/>
            </p:nvSpPr>
            <p:spPr bwMode="auto">
              <a:xfrm>
                <a:off x="3404" y="356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87" name="Freeform 1713"/>
              <p:cNvSpPr>
                <a:spLocks/>
              </p:cNvSpPr>
              <p:nvPr/>
            </p:nvSpPr>
            <p:spPr bwMode="auto">
              <a:xfrm>
                <a:off x="3404" y="358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88" name="Freeform 1714"/>
              <p:cNvSpPr>
                <a:spLocks/>
              </p:cNvSpPr>
              <p:nvPr/>
            </p:nvSpPr>
            <p:spPr bwMode="auto">
              <a:xfrm>
                <a:off x="3404" y="360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89" name="Freeform 1715"/>
              <p:cNvSpPr>
                <a:spLocks/>
              </p:cNvSpPr>
              <p:nvPr/>
            </p:nvSpPr>
            <p:spPr bwMode="auto">
              <a:xfrm>
                <a:off x="3404" y="3622"/>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390" name="Freeform 1716"/>
              <p:cNvSpPr>
                <a:spLocks/>
              </p:cNvSpPr>
              <p:nvPr/>
            </p:nvSpPr>
            <p:spPr bwMode="auto">
              <a:xfrm>
                <a:off x="3404" y="364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91" name="Freeform 1717"/>
              <p:cNvSpPr>
                <a:spLocks/>
              </p:cNvSpPr>
              <p:nvPr/>
            </p:nvSpPr>
            <p:spPr bwMode="auto">
              <a:xfrm>
                <a:off x="3404" y="366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92" name="Freeform 1718"/>
              <p:cNvSpPr>
                <a:spLocks/>
              </p:cNvSpPr>
              <p:nvPr/>
            </p:nvSpPr>
            <p:spPr bwMode="auto">
              <a:xfrm>
                <a:off x="3404" y="368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93" name="Freeform 1719"/>
              <p:cNvSpPr>
                <a:spLocks/>
              </p:cNvSpPr>
              <p:nvPr/>
            </p:nvSpPr>
            <p:spPr bwMode="auto">
              <a:xfrm>
                <a:off x="3404" y="370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94" name="Freeform 1720"/>
              <p:cNvSpPr>
                <a:spLocks/>
              </p:cNvSpPr>
              <p:nvPr/>
            </p:nvSpPr>
            <p:spPr bwMode="auto">
              <a:xfrm>
                <a:off x="3404" y="372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95" name="Freeform 1721"/>
              <p:cNvSpPr>
                <a:spLocks/>
              </p:cNvSpPr>
              <p:nvPr/>
            </p:nvSpPr>
            <p:spPr bwMode="auto">
              <a:xfrm>
                <a:off x="3404" y="374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396" name="Freeform 1722"/>
              <p:cNvSpPr>
                <a:spLocks/>
              </p:cNvSpPr>
              <p:nvPr/>
            </p:nvSpPr>
            <p:spPr bwMode="auto">
              <a:xfrm>
                <a:off x="3404" y="3763"/>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397" name="Freeform 1723"/>
              <p:cNvSpPr>
                <a:spLocks/>
              </p:cNvSpPr>
              <p:nvPr/>
            </p:nvSpPr>
            <p:spPr bwMode="auto">
              <a:xfrm>
                <a:off x="3404" y="378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98" name="Freeform 1724"/>
              <p:cNvSpPr>
                <a:spLocks/>
              </p:cNvSpPr>
              <p:nvPr/>
            </p:nvSpPr>
            <p:spPr bwMode="auto">
              <a:xfrm>
                <a:off x="3404" y="380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399" name="Freeform 1725"/>
              <p:cNvSpPr>
                <a:spLocks/>
              </p:cNvSpPr>
              <p:nvPr/>
            </p:nvSpPr>
            <p:spPr bwMode="auto">
              <a:xfrm>
                <a:off x="3404" y="382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00" name="Freeform 1726"/>
              <p:cNvSpPr>
                <a:spLocks/>
              </p:cNvSpPr>
              <p:nvPr/>
            </p:nvSpPr>
            <p:spPr bwMode="auto">
              <a:xfrm>
                <a:off x="3404" y="384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01" name="Freeform 1727"/>
              <p:cNvSpPr>
                <a:spLocks/>
              </p:cNvSpPr>
              <p:nvPr/>
            </p:nvSpPr>
            <p:spPr bwMode="auto">
              <a:xfrm>
                <a:off x="3404" y="386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00402" name="Freeform 1728"/>
              <p:cNvSpPr>
                <a:spLocks/>
              </p:cNvSpPr>
              <p:nvPr/>
            </p:nvSpPr>
            <p:spPr bwMode="auto">
              <a:xfrm>
                <a:off x="3404" y="3884"/>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00403" name="Freeform 1729"/>
              <p:cNvSpPr>
                <a:spLocks/>
              </p:cNvSpPr>
              <p:nvPr/>
            </p:nvSpPr>
            <p:spPr bwMode="auto">
              <a:xfrm>
                <a:off x="3404" y="390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04" name="Freeform 1730"/>
              <p:cNvSpPr>
                <a:spLocks/>
              </p:cNvSpPr>
              <p:nvPr/>
            </p:nvSpPr>
            <p:spPr bwMode="auto">
              <a:xfrm>
                <a:off x="3404" y="392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05" name="Freeform 1731"/>
              <p:cNvSpPr>
                <a:spLocks/>
              </p:cNvSpPr>
              <p:nvPr/>
            </p:nvSpPr>
            <p:spPr bwMode="auto">
              <a:xfrm>
                <a:off x="3404" y="394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00406" name="Freeform 1732"/>
              <p:cNvSpPr>
                <a:spLocks/>
              </p:cNvSpPr>
              <p:nvPr/>
            </p:nvSpPr>
            <p:spPr bwMode="auto">
              <a:xfrm>
                <a:off x="3404" y="3964"/>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grpSp>
        <p:sp>
          <p:nvSpPr>
            <p:cNvPr id="100368" name="Freeform 1741"/>
            <p:cNvSpPr>
              <a:spLocks/>
            </p:cNvSpPr>
            <p:nvPr/>
          </p:nvSpPr>
          <p:spPr bwMode="auto">
            <a:xfrm>
              <a:off x="4887913" y="7640638"/>
              <a:ext cx="488950" cy="385762"/>
            </a:xfrm>
            <a:custGeom>
              <a:avLst/>
              <a:gdLst>
                <a:gd name="T0" fmla="*/ 0 w 276"/>
                <a:gd name="T1" fmla="*/ 0 h 233"/>
                <a:gd name="T2" fmla="*/ 2147483647 w 276"/>
                <a:gd name="T3" fmla="*/ 2147483647 h 233"/>
                <a:gd name="T4" fmla="*/ 2147483647 w 276"/>
                <a:gd name="T5" fmla="*/ 2147483647 h 233"/>
                <a:gd name="T6" fmla="*/ 2147483647 w 276"/>
                <a:gd name="T7" fmla="*/ 2147483647 h 233"/>
                <a:gd name="T8" fmla="*/ 2147483647 w 276"/>
                <a:gd name="T9" fmla="*/ 2147483647 h 233"/>
                <a:gd name="T10" fmla="*/ 2147483647 w 276"/>
                <a:gd name="T11" fmla="*/ 2147483647 h 233"/>
                <a:gd name="T12" fmla="*/ 2147483647 w 276"/>
                <a:gd name="T13" fmla="*/ 2147483647 h 233"/>
                <a:gd name="T14" fmla="*/ 2147483647 w 276"/>
                <a:gd name="T15" fmla="*/ 2147483647 h 233"/>
                <a:gd name="T16" fmla="*/ 2147483647 w 276"/>
                <a:gd name="T17" fmla="*/ 2147483647 h 233"/>
                <a:gd name="T18" fmla="*/ 2147483647 w 276"/>
                <a:gd name="T19" fmla="*/ 2147483647 h 233"/>
                <a:gd name="T20" fmla="*/ 2147483647 w 276"/>
                <a:gd name="T21" fmla="*/ 2147483647 h 233"/>
                <a:gd name="T22" fmla="*/ 2147483647 w 276"/>
                <a:gd name="T23" fmla="*/ 2147483647 h 233"/>
                <a:gd name="T24" fmla="*/ 2147483647 w 276"/>
                <a:gd name="T25" fmla="*/ 2147483647 h 2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6" h="233">
                  <a:moveTo>
                    <a:pt x="0" y="0"/>
                  </a:moveTo>
                  <a:lnTo>
                    <a:pt x="12" y="34"/>
                  </a:lnTo>
                  <a:lnTo>
                    <a:pt x="23" y="69"/>
                  </a:lnTo>
                  <a:lnTo>
                    <a:pt x="35" y="98"/>
                  </a:lnTo>
                  <a:lnTo>
                    <a:pt x="46" y="124"/>
                  </a:lnTo>
                  <a:lnTo>
                    <a:pt x="61" y="144"/>
                  </a:lnTo>
                  <a:lnTo>
                    <a:pt x="72" y="161"/>
                  </a:lnTo>
                  <a:lnTo>
                    <a:pt x="101" y="187"/>
                  </a:lnTo>
                  <a:lnTo>
                    <a:pt x="136" y="204"/>
                  </a:lnTo>
                  <a:lnTo>
                    <a:pt x="156" y="213"/>
                  </a:lnTo>
                  <a:lnTo>
                    <a:pt x="179" y="219"/>
                  </a:lnTo>
                  <a:lnTo>
                    <a:pt x="225" y="227"/>
                  </a:lnTo>
                  <a:lnTo>
                    <a:pt x="276" y="23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75301" tIns="37650" rIns="75301" bIns="37650"/>
            <a:lstStyle/>
            <a:p>
              <a:endParaRPr lang="it-IT"/>
            </a:p>
          </p:txBody>
        </p:sp>
        <p:sp>
          <p:nvSpPr>
            <p:cNvPr id="100369" name="Freeform 1742"/>
            <p:cNvSpPr>
              <a:spLocks/>
            </p:cNvSpPr>
            <p:nvPr/>
          </p:nvSpPr>
          <p:spPr bwMode="auto">
            <a:xfrm>
              <a:off x="4400550" y="7640638"/>
              <a:ext cx="487363" cy="385762"/>
            </a:xfrm>
            <a:custGeom>
              <a:avLst/>
              <a:gdLst>
                <a:gd name="T0" fmla="*/ 2147483647 w 276"/>
                <a:gd name="T1" fmla="*/ 0 h 233"/>
                <a:gd name="T2" fmla="*/ 2147483647 w 276"/>
                <a:gd name="T3" fmla="*/ 2147483647 h 233"/>
                <a:gd name="T4" fmla="*/ 2147483647 w 276"/>
                <a:gd name="T5" fmla="*/ 2147483647 h 233"/>
                <a:gd name="T6" fmla="*/ 2147483647 w 276"/>
                <a:gd name="T7" fmla="*/ 2147483647 h 233"/>
                <a:gd name="T8" fmla="*/ 2147483647 w 276"/>
                <a:gd name="T9" fmla="*/ 2147483647 h 233"/>
                <a:gd name="T10" fmla="*/ 2147483647 w 276"/>
                <a:gd name="T11" fmla="*/ 2147483647 h 233"/>
                <a:gd name="T12" fmla="*/ 2147483647 w 276"/>
                <a:gd name="T13" fmla="*/ 2147483647 h 233"/>
                <a:gd name="T14" fmla="*/ 2147483647 w 276"/>
                <a:gd name="T15" fmla="*/ 2147483647 h 233"/>
                <a:gd name="T16" fmla="*/ 2147483647 w 276"/>
                <a:gd name="T17" fmla="*/ 2147483647 h 233"/>
                <a:gd name="T18" fmla="*/ 2147483647 w 276"/>
                <a:gd name="T19" fmla="*/ 2147483647 h 233"/>
                <a:gd name="T20" fmla="*/ 2147483647 w 276"/>
                <a:gd name="T21" fmla="*/ 2147483647 h 233"/>
                <a:gd name="T22" fmla="*/ 0 w 276"/>
                <a:gd name="T23" fmla="*/ 2147483647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6" h="233">
                  <a:moveTo>
                    <a:pt x="276" y="0"/>
                  </a:moveTo>
                  <a:lnTo>
                    <a:pt x="265" y="34"/>
                  </a:lnTo>
                  <a:lnTo>
                    <a:pt x="253" y="69"/>
                  </a:lnTo>
                  <a:lnTo>
                    <a:pt x="242" y="98"/>
                  </a:lnTo>
                  <a:lnTo>
                    <a:pt x="230" y="124"/>
                  </a:lnTo>
                  <a:lnTo>
                    <a:pt x="219" y="144"/>
                  </a:lnTo>
                  <a:lnTo>
                    <a:pt x="205" y="161"/>
                  </a:lnTo>
                  <a:lnTo>
                    <a:pt x="176" y="187"/>
                  </a:lnTo>
                  <a:lnTo>
                    <a:pt x="141" y="204"/>
                  </a:lnTo>
                  <a:lnTo>
                    <a:pt x="101" y="219"/>
                  </a:lnTo>
                  <a:lnTo>
                    <a:pt x="52" y="227"/>
                  </a:lnTo>
                  <a:lnTo>
                    <a:pt x="0" y="23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75301" tIns="37650" rIns="75301" bIns="37650"/>
            <a:lstStyle/>
            <a:p>
              <a:endParaRPr lang="it-IT"/>
            </a:p>
          </p:txBody>
        </p:sp>
        <p:sp>
          <p:nvSpPr>
            <p:cNvPr id="100370" name="Rectangle 1034"/>
            <p:cNvSpPr>
              <a:spLocks noChangeArrowheads="1"/>
            </p:cNvSpPr>
            <p:nvPr/>
          </p:nvSpPr>
          <p:spPr bwMode="auto">
            <a:xfrm>
              <a:off x="4630738" y="8267700"/>
              <a:ext cx="50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400">
                  <a:solidFill>
                    <a:srgbClr val="000000"/>
                  </a:solidFill>
                  <a:latin typeface="Times New Roman" charset="0"/>
                </a:rPr>
                <a:t>r [mm]</a:t>
              </a:r>
              <a:endParaRPr lang="it-IT" sz="33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5" grpId="0" animBg="1"/>
      <p:bldP spid="983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a:xfrm>
            <a:off x="498475" y="269875"/>
            <a:ext cx="5829300" cy="941388"/>
          </a:xfrm>
        </p:spPr>
        <p:txBody>
          <a:bodyPr/>
          <a:lstStyle/>
          <a:p>
            <a:pPr>
              <a:defRPr/>
            </a:pPr>
            <a:r>
              <a:rPr lang="en-GB" sz="3200" dirty="0" err="1">
                <a:solidFill>
                  <a:srgbClr val="000000"/>
                </a:solidFill>
              </a:rPr>
              <a:t>Modeling</a:t>
            </a:r>
            <a:r>
              <a:rPr lang="en-GB" sz="3200" dirty="0">
                <a:solidFill>
                  <a:srgbClr val="000000"/>
                </a:solidFill>
              </a:rPr>
              <a:t> </a:t>
            </a:r>
            <a:r>
              <a:rPr lang="it-IT" sz="3200" dirty="0">
                <a:solidFill>
                  <a:srgbClr val="000000"/>
                </a:solidFill>
              </a:rPr>
              <a:t>of salami </a:t>
            </a:r>
            <a:r>
              <a:rPr lang="it-IT" sz="3200" dirty="0" err="1" smtClean="0">
                <a:solidFill>
                  <a:srgbClr val="000000"/>
                </a:solidFill>
              </a:rPr>
              <a:t>drying</a:t>
            </a:r>
            <a:r>
              <a:rPr lang="en-US" sz="3000" b="1" dirty="0" smtClean="0"/>
              <a:t>:</a:t>
            </a:r>
            <a:r>
              <a:rPr lang="en-US" sz="3000" b="1" dirty="0"/>
              <a:t/>
            </a:r>
            <a:br>
              <a:rPr lang="en-US" sz="3000" b="1" dirty="0"/>
            </a:br>
            <a:r>
              <a:rPr lang="en-US" sz="3000" b="1" dirty="0" smtClean="0"/>
              <a:t> </a:t>
            </a:r>
            <a:r>
              <a:rPr lang="en-US" sz="3000" b="1" dirty="0">
                <a:solidFill>
                  <a:srgbClr val="C00000"/>
                </a:solidFill>
              </a:rPr>
              <a:t>Other assumptions</a:t>
            </a:r>
            <a:endParaRPr lang="it-IT" sz="3000" b="1" dirty="0">
              <a:solidFill>
                <a:srgbClr val="C00000"/>
              </a:solidFill>
            </a:endParaRPr>
          </a:p>
        </p:txBody>
      </p:sp>
      <p:sp>
        <p:nvSpPr>
          <p:cNvPr id="49155" name="Rectangle 7"/>
          <p:cNvSpPr>
            <a:spLocks noChangeArrowheads="1"/>
          </p:cNvSpPr>
          <p:nvPr/>
        </p:nvSpPr>
        <p:spPr bwMode="auto">
          <a:xfrm>
            <a:off x="528638" y="1266825"/>
            <a:ext cx="5799137" cy="717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5251" tIns="37625" rIns="75251" bIns="37625" anchor="ctr">
            <a:spAutoFit/>
          </a:bodyPr>
          <a:lstStyle>
            <a:lvl1pPr indent="219075" defTabSz="749300" eaLnBrk="0" hangingPunct="0">
              <a:defRPr sz="2400">
                <a:solidFill>
                  <a:schemeClr val="tx1"/>
                </a:solidFill>
                <a:latin typeface="Arial" pitchFamily="34" charset="0"/>
                <a:ea typeface="ＭＳ Ｐゴシック" pitchFamily="34" charset="-128"/>
              </a:defRPr>
            </a:lvl1pPr>
            <a:lvl2pPr marL="800100" indent="-342900" defTabSz="749300" eaLnBrk="0" hangingPunct="0">
              <a:defRPr sz="2400">
                <a:solidFill>
                  <a:schemeClr val="tx1"/>
                </a:solidFill>
                <a:latin typeface="Arial" pitchFamily="34" charset="0"/>
                <a:ea typeface="ＭＳ Ｐゴシック" pitchFamily="34" charset="-128"/>
              </a:defRPr>
            </a:lvl2pPr>
            <a:lvl3pPr marL="1143000" indent="-228600" defTabSz="749300" eaLnBrk="0" hangingPunct="0">
              <a:defRPr sz="2400">
                <a:solidFill>
                  <a:schemeClr val="tx1"/>
                </a:solidFill>
                <a:latin typeface="Arial" pitchFamily="34" charset="0"/>
                <a:ea typeface="ＭＳ Ｐゴシック" pitchFamily="34" charset="-128"/>
              </a:defRPr>
            </a:lvl3pPr>
            <a:lvl4pPr marL="1600200" indent="-228600" defTabSz="749300" eaLnBrk="0" hangingPunct="0">
              <a:defRPr sz="2400">
                <a:solidFill>
                  <a:schemeClr val="tx1"/>
                </a:solidFill>
                <a:latin typeface="Arial" pitchFamily="34" charset="0"/>
                <a:ea typeface="ＭＳ Ｐゴシック" pitchFamily="34" charset="-128"/>
              </a:defRPr>
            </a:lvl4pPr>
            <a:lvl5pPr marL="2057400" indent="-228600" defTabSz="749300" eaLnBrk="0" hangingPunct="0">
              <a:defRPr sz="2400">
                <a:solidFill>
                  <a:schemeClr val="tx1"/>
                </a:solidFill>
                <a:latin typeface="Arial" pitchFamily="34" charset="0"/>
                <a:ea typeface="ＭＳ Ｐゴシック" pitchFamily="34" charset="-128"/>
              </a:defRPr>
            </a:lvl5pPr>
            <a:lvl6pPr marL="2514600" indent="-228600" defTabSz="7493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493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493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493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ts val="600"/>
              </a:spcBef>
              <a:spcAft>
                <a:spcPts val="600"/>
              </a:spcAft>
              <a:buFontTx/>
              <a:buChar char="•"/>
              <a:defRPr/>
            </a:pPr>
            <a:r>
              <a:rPr lang="en-US" altLang="it-IT" sz="2300" dirty="0" smtClean="0">
                <a:cs typeface="+mn-cs"/>
              </a:rPr>
              <a:t>Sausage is perfectly </a:t>
            </a:r>
            <a:r>
              <a:rPr lang="en-US" altLang="it-IT" sz="2300" dirty="0" smtClean="0">
                <a:solidFill>
                  <a:srgbClr val="006600"/>
                </a:solidFill>
                <a:cs typeface="+mn-cs"/>
              </a:rPr>
              <a:t>cylindrical</a:t>
            </a:r>
            <a:r>
              <a:rPr lang="en-US" altLang="it-IT" sz="2300" dirty="0" smtClean="0">
                <a:cs typeface="+mn-cs"/>
              </a:rPr>
              <a:t> (R&lt;&lt;L)</a:t>
            </a:r>
            <a:endParaRPr lang="it-IT" altLang="it-IT" sz="2300" dirty="0" smtClean="0">
              <a:cs typeface="+mn-cs"/>
            </a:endParaRPr>
          </a:p>
          <a:p>
            <a:pPr algn="just" eaLnBrk="1" hangingPunct="1">
              <a:spcBef>
                <a:spcPts val="600"/>
              </a:spcBef>
              <a:spcAft>
                <a:spcPts val="600"/>
              </a:spcAft>
              <a:buFontTx/>
              <a:buChar char="•"/>
              <a:defRPr/>
            </a:pPr>
            <a:r>
              <a:rPr lang="en-US" altLang="it-IT" sz="2300" dirty="0" smtClean="0">
                <a:cs typeface="+mn-cs"/>
              </a:rPr>
              <a:t>Sausage has a </a:t>
            </a:r>
            <a:r>
              <a:rPr lang="en-US" altLang="it-IT" sz="2300" dirty="0" smtClean="0">
                <a:solidFill>
                  <a:srgbClr val="006600"/>
                </a:solidFill>
                <a:cs typeface="+mn-cs"/>
              </a:rPr>
              <a:t>homogeneous structure</a:t>
            </a:r>
            <a:r>
              <a:rPr lang="en-US" altLang="it-IT" sz="2300" dirty="0" smtClean="0">
                <a:cs typeface="+mn-cs"/>
              </a:rPr>
              <a:t> (</a:t>
            </a:r>
            <a:r>
              <a:rPr lang="en-US" altLang="it-IT" sz="2300" dirty="0" err="1" smtClean="0">
                <a:cs typeface="+mn-cs"/>
              </a:rPr>
              <a:t>Imre</a:t>
            </a:r>
            <a:r>
              <a:rPr lang="en-US" altLang="it-IT" sz="2300" dirty="0" smtClean="0">
                <a:cs typeface="+mn-cs"/>
              </a:rPr>
              <a:t> and </a:t>
            </a:r>
            <a:r>
              <a:rPr lang="en-US" altLang="it-IT" sz="2300" dirty="0" err="1" smtClean="0">
                <a:cs typeface="+mn-cs"/>
              </a:rPr>
              <a:t>Korney</a:t>
            </a:r>
            <a:r>
              <a:rPr lang="en-US" altLang="it-IT" sz="2300" dirty="0" smtClean="0">
                <a:cs typeface="+mn-cs"/>
              </a:rPr>
              <a:t>, 1990)</a:t>
            </a:r>
            <a:endParaRPr lang="en-US" altLang="ja-JP" sz="2300" dirty="0" smtClean="0">
              <a:solidFill>
                <a:srgbClr val="006600"/>
              </a:solidFill>
              <a:cs typeface="+mn-cs"/>
            </a:endParaRPr>
          </a:p>
          <a:p>
            <a:pPr algn="just" eaLnBrk="1" hangingPunct="1">
              <a:spcBef>
                <a:spcPts val="600"/>
              </a:spcBef>
              <a:spcAft>
                <a:spcPts val="600"/>
              </a:spcAft>
              <a:buFontTx/>
              <a:buChar char="•"/>
              <a:defRPr/>
            </a:pPr>
            <a:r>
              <a:rPr lang="en-US" altLang="it-IT" sz="2300" dirty="0" smtClean="0">
                <a:cs typeface="+mn-cs"/>
              </a:rPr>
              <a:t>Sausage size and shape remain unchanged during drying and ripening</a:t>
            </a:r>
            <a:endParaRPr lang="it-IT" altLang="it-IT" sz="2300" dirty="0" smtClean="0">
              <a:cs typeface="+mn-cs"/>
            </a:endParaRPr>
          </a:p>
          <a:p>
            <a:pPr algn="just" eaLnBrk="1" hangingPunct="1">
              <a:spcBef>
                <a:spcPts val="600"/>
              </a:spcBef>
              <a:spcAft>
                <a:spcPts val="600"/>
              </a:spcAft>
              <a:buFontTx/>
              <a:buChar char="•"/>
              <a:defRPr/>
            </a:pPr>
            <a:r>
              <a:rPr lang="en-US" altLang="it-IT" sz="2300" dirty="0" smtClean="0">
                <a:cs typeface="+mn-cs"/>
              </a:rPr>
              <a:t>Weight loss is considered as the consequence of H</a:t>
            </a:r>
            <a:r>
              <a:rPr lang="en-US" altLang="it-IT" sz="2300" baseline="-25000" dirty="0" smtClean="0">
                <a:cs typeface="+mn-cs"/>
              </a:rPr>
              <a:t>2</a:t>
            </a:r>
            <a:r>
              <a:rPr lang="en-US" altLang="it-IT" sz="2300" dirty="0" smtClean="0">
                <a:cs typeface="+mn-cs"/>
              </a:rPr>
              <a:t>O evaporation only</a:t>
            </a:r>
            <a:endParaRPr lang="it-IT" altLang="it-IT" sz="2300" dirty="0" smtClean="0">
              <a:cs typeface="+mn-cs"/>
            </a:endParaRPr>
          </a:p>
          <a:p>
            <a:pPr algn="just" eaLnBrk="1" hangingPunct="1">
              <a:spcBef>
                <a:spcPts val="600"/>
              </a:spcBef>
              <a:spcAft>
                <a:spcPts val="600"/>
              </a:spcAft>
              <a:buFontTx/>
              <a:buChar char="•"/>
              <a:defRPr/>
            </a:pPr>
            <a:r>
              <a:rPr lang="en-US" altLang="it-IT" sz="2300" dirty="0">
                <a:cs typeface="+mn-cs"/>
              </a:rPr>
              <a:t>Mass transfer is considered as the result of a H</a:t>
            </a:r>
            <a:r>
              <a:rPr lang="en-US" altLang="it-IT" sz="2300" baseline="-25000" dirty="0">
                <a:cs typeface="+mn-cs"/>
              </a:rPr>
              <a:t>2</a:t>
            </a:r>
            <a:r>
              <a:rPr lang="en-US" altLang="it-IT" sz="2300" dirty="0">
                <a:cs typeface="+mn-cs"/>
              </a:rPr>
              <a:t>O partial pressure difference between the outer surface of the sausage and </a:t>
            </a:r>
            <a:r>
              <a:rPr lang="en-US" altLang="it-IT" sz="2300" dirty="0" smtClean="0">
                <a:cs typeface="+mn-cs"/>
              </a:rPr>
              <a:t>air</a:t>
            </a:r>
          </a:p>
          <a:p>
            <a:pPr algn="just" eaLnBrk="1" hangingPunct="1">
              <a:spcBef>
                <a:spcPts val="600"/>
              </a:spcBef>
              <a:spcAft>
                <a:spcPts val="600"/>
              </a:spcAft>
              <a:buFontTx/>
              <a:buChar char="•"/>
              <a:defRPr/>
            </a:pPr>
            <a:r>
              <a:rPr lang="en-US" altLang="it-IT" sz="2300" dirty="0" smtClean="0">
                <a:cs typeface="+mn-cs"/>
              </a:rPr>
              <a:t>Heat generation by fermentation is negligible</a:t>
            </a:r>
            <a:endParaRPr lang="it-IT" altLang="it-IT" sz="2300" dirty="0" smtClean="0">
              <a:cs typeface="+mn-cs"/>
            </a:endParaRPr>
          </a:p>
          <a:p>
            <a:pPr algn="just" eaLnBrk="1" hangingPunct="1">
              <a:spcBef>
                <a:spcPts val="600"/>
              </a:spcBef>
              <a:spcAft>
                <a:spcPts val="600"/>
              </a:spcAft>
              <a:buFontTx/>
              <a:buChar char="•"/>
              <a:defRPr/>
            </a:pPr>
            <a:r>
              <a:rPr lang="en-US" altLang="it-IT" sz="2300" dirty="0" smtClean="0">
                <a:cs typeface="+mn-cs"/>
              </a:rPr>
              <a:t>Heat transfer to sausage is under steady-state</a:t>
            </a:r>
          </a:p>
          <a:p>
            <a:pPr algn="just" eaLnBrk="1" hangingPunct="1">
              <a:spcBef>
                <a:spcPts val="600"/>
              </a:spcBef>
              <a:spcAft>
                <a:spcPts val="600"/>
              </a:spcAft>
              <a:buFontTx/>
              <a:buChar char="•"/>
              <a:defRPr/>
            </a:pPr>
            <a:r>
              <a:rPr lang="en-US" altLang="it-IT" sz="2300" dirty="0" smtClean="0">
                <a:cs typeface="+mn-cs"/>
              </a:rPr>
              <a:t>All sausages have equal characteristics during drying</a:t>
            </a:r>
            <a:endParaRPr lang="it-IT" altLang="it-IT" sz="2300" dirty="0" smtClean="0">
              <a:cs typeface="+mn-cs"/>
            </a:endParaRPr>
          </a:p>
        </p:txBody>
      </p:sp>
      <p:sp>
        <p:nvSpPr>
          <p:cNvPr id="102403"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FA81B1-DB34-D645-8F80-80AC5D667332}" type="slidenum">
              <a:rPr lang="it-IT" sz="1400"/>
              <a:pPr eaLnBrk="1" hangingPunct="1"/>
              <a:t>45</a:t>
            </a:fld>
            <a:endParaRPr lang="it-IT" sz="1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7"/>
          <p:cNvSpPr>
            <a:spLocks noChangeArrowheads="1"/>
          </p:cNvSpPr>
          <p:nvPr/>
        </p:nvSpPr>
        <p:spPr bwMode="auto">
          <a:xfrm>
            <a:off x="528638" y="1331913"/>
            <a:ext cx="604837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5251" tIns="37625" rIns="75251" bIns="0" anchor="ctr">
            <a:spAutoFit/>
          </a:bodyPr>
          <a:lstStyle/>
          <a:p>
            <a:pPr algn="just" defTabSz="749300">
              <a:spcBef>
                <a:spcPts val="600"/>
              </a:spcBef>
              <a:spcAft>
                <a:spcPts val="600"/>
              </a:spcAft>
              <a:buFont typeface="Times New Roman" charset="0"/>
              <a:buNone/>
              <a:defRPr/>
            </a:pPr>
            <a:r>
              <a:rPr lang="en-US" sz="1800" b="1">
                <a:solidFill>
                  <a:srgbClr val="800000"/>
                </a:solidFill>
              </a:rPr>
              <a:t>Mass balance equation</a:t>
            </a:r>
            <a:endParaRPr lang="it-IT" sz="1800" b="1">
              <a:solidFill>
                <a:srgbClr val="800000"/>
              </a:solidFill>
            </a:endParaRPr>
          </a:p>
          <a:p>
            <a:pPr algn="just" defTabSz="749300">
              <a:spcBef>
                <a:spcPts val="600"/>
              </a:spcBef>
              <a:spcAft>
                <a:spcPts val="600"/>
              </a:spcAft>
              <a:buFont typeface="Times New Roman" charset="0"/>
              <a:buNone/>
              <a:defRPr/>
            </a:pPr>
            <a:r>
              <a:rPr lang="en-US" sz="1800"/>
              <a:t>for a single sausage:</a:t>
            </a:r>
          </a:p>
          <a:p>
            <a:pPr algn="just" defTabSz="749300">
              <a:spcBef>
                <a:spcPts val="600"/>
              </a:spcBef>
              <a:spcAft>
                <a:spcPts val="600"/>
              </a:spcAft>
              <a:buFont typeface="Times New Roman" charset="0"/>
              <a:buNone/>
              <a:defRPr/>
            </a:pPr>
            <a:endParaRPr lang="en-US" sz="1800"/>
          </a:p>
          <a:p>
            <a:pPr algn="just" defTabSz="749300">
              <a:spcBef>
                <a:spcPts val="600"/>
              </a:spcBef>
              <a:spcAft>
                <a:spcPts val="600"/>
              </a:spcAft>
              <a:buFont typeface="Times New Roman" charset="0"/>
              <a:buNone/>
              <a:defRPr/>
            </a:pPr>
            <a:endParaRPr lang="en-US" sz="1800"/>
          </a:p>
          <a:p>
            <a:pPr algn="just" defTabSz="749300">
              <a:spcBef>
                <a:spcPts val="600"/>
              </a:spcBef>
              <a:spcAft>
                <a:spcPts val="600"/>
              </a:spcAft>
              <a:buFont typeface="Times New Roman" charset="0"/>
              <a:buNone/>
              <a:defRPr/>
            </a:pPr>
            <a:endParaRPr lang="en-US" sz="1800"/>
          </a:p>
          <a:p>
            <a:pPr algn="just" defTabSz="749300">
              <a:spcBef>
                <a:spcPts val="600"/>
              </a:spcBef>
              <a:spcAft>
                <a:spcPts val="600"/>
              </a:spcAft>
              <a:buFont typeface="Times New Roman" charset="0"/>
              <a:buNone/>
              <a:defRPr/>
            </a:pPr>
            <a:endParaRPr lang="en-US" sz="1800"/>
          </a:p>
          <a:p>
            <a:pPr algn="just" defTabSz="749300">
              <a:spcBef>
                <a:spcPts val="600"/>
              </a:spcBef>
              <a:spcAft>
                <a:spcPts val="600"/>
              </a:spcAft>
              <a:buFont typeface="Times New Roman" charset="0"/>
              <a:buNone/>
              <a:defRPr/>
            </a:pPr>
            <a:r>
              <a:rPr lang="en-US" sz="1600"/>
              <a:t>m</a:t>
            </a:r>
            <a:r>
              <a:rPr lang="en-US" sz="1600" baseline="-25000"/>
              <a:t>ds</a:t>
            </a:r>
            <a:r>
              <a:rPr lang="en-US" sz="1600"/>
              <a:t> is mass of dry solid in kg</a:t>
            </a:r>
          </a:p>
          <a:p>
            <a:pPr algn="just" defTabSz="749300">
              <a:spcBef>
                <a:spcPts val="600"/>
              </a:spcBef>
              <a:spcAft>
                <a:spcPts val="600"/>
              </a:spcAft>
              <a:buFont typeface="Times New Roman" charset="0"/>
              <a:buNone/>
              <a:defRPr/>
            </a:pPr>
            <a:r>
              <a:rPr lang="en-US" sz="1600"/>
              <a:t>A is the sausage outer surface in m²</a:t>
            </a:r>
          </a:p>
          <a:p>
            <a:pPr algn="just" defTabSz="749300">
              <a:spcBef>
                <a:spcPts val="600"/>
              </a:spcBef>
              <a:spcAft>
                <a:spcPts val="600"/>
              </a:spcAft>
              <a:buFont typeface="Times New Roman" charset="0"/>
              <a:buNone/>
              <a:defRPr/>
            </a:pPr>
            <a:r>
              <a:rPr lang="en-US" sz="1600"/>
              <a:t>X is the moisture content of the sausage in kg (H</a:t>
            </a:r>
            <a:r>
              <a:rPr lang="en-US" sz="1600" baseline="-25000"/>
              <a:t>2</a:t>
            </a:r>
            <a:r>
              <a:rPr lang="en-US" sz="1600"/>
              <a:t>O)/kg (dry solid)</a:t>
            </a:r>
            <a:endParaRPr lang="en-US" sz="1600">
              <a:sym typeface="Symbol" charset="0"/>
            </a:endParaRPr>
          </a:p>
          <a:p>
            <a:pPr algn="just" defTabSz="749300">
              <a:spcBef>
                <a:spcPts val="600"/>
              </a:spcBef>
              <a:spcAft>
                <a:spcPts val="600"/>
              </a:spcAft>
              <a:buFont typeface="Times New Roman" charset="0"/>
              <a:buNone/>
              <a:defRPr/>
            </a:pPr>
            <a:r>
              <a:rPr lang="en-US" sz="1600">
                <a:sym typeface="Symbol" charset="0"/>
              </a:rPr>
              <a:t></a:t>
            </a:r>
            <a:r>
              <a:rPr lang="en-US" sz="1600"/>
              <a:t> is a mass transfer coefficient in kg/m</a:t>
            </a:r>
            <a:r>
              <a:rPr lang="en-US" sz="1600" baseline="30000">
                <a:sym typeface="Technic" charset="0"/>
              </a:rPr>
              <a:t>2</a:t>
            </a:r>
            <a:r>
              <a:rPr lang="en-US" sz="1600"/>
              <a:t>s</a:t>
            </a:r>
          </a:p>
          <a:p>
            <a:pPr algn="just" defTabSz="749300">
              <a:spcBef>
                <a:spcPts val="600"/>
              </a:spcBef>
              <a:spcAft>
                <a:spcPts val="600"/>
              </a:spcAft>
              <a:buFont typeface="Times New Roman" charset="0"/>
              <a:buNone/>
              <a:defRPr/>
            </a:pPr>
            <a:r>
              <a:rPr lang="en-US" sz="1600"/>
              <a:t>a</a:t>
            </a:r>
            <a:r>
              <a:rPr lang="en-US" sz="1600" baseline="-25000"/>
              <a:t>w</a:t>
            </a:r>
            <a:r>
              <a:rPr lang="en-US" sz="1600"/>
              <a:t> is the water activity corresponding to the equilibrium conditions with a humid solid</a:t>
            </a:r>
          </a:p>
          <a:p>
            <a:pPr algn="just" defTabSz="749300">
              <a:spcBef>
                <a:spcPts val="600"/>
              </a:spcBef>
              <a:spcAft>
                <a:spcPts val="600"/>
              </a:spcAft>
              <a:buFont typeface="Times New Roman" charset="0"/>
              <a:buNone/>
              <a:defRPr/>
            </a:pPr>
            <a:r>
              <a:rPr lang="en-US" sz="1600"/>
              <a:t>RH is the relative humidity of air</a:t>
            </a:r>
          </a:p>
        </p:txBody>
      </p:sp>
      <p:sp>
        <p:nvSpPr>
          <p:cNvPr id="194562" name="Rectangle 2"/>
          <p:cNvSpPr>
            <a:spLocks noGrp="1" noChangeArrowheads="1"/>
          </p:cNvSpPr>
          <p:nvPr>
            <p:ph type="title"/>
          </p:nvPr>
        </p:nvSpPr>
        <p:spPr>
          <a:xfrm>
            <a:off x="0" y="366713"/>
            <a:ext cx="6858000" cy="941387"/>
          </a:xfrm>
        </p:spPr>
        <p:txBody>
          <a:bodyPr/>
          <a:lstStyle/>
          <a:p>
            <a:pPr eaLnBrk="1" hangingPunct="1">
              <a:spcAft>
                <a:spcPts val="600"/>
              </a:spcAft>
              <a:defRPr/>
            </a:pPr>
            <a:r>
              <a:rPr lang="en-US" sz="3000" b="1" dirty="0" smtClean="0"/>
              <a:t>SIMPLIFIED MODEL </a:t>
            </a:r>
            <a:r>
              <a:rPr lang="en-US" sz="2000" b="1" dirty="0" smtClean="0"/>
              <a:t>(</a:t>
            </a:r>
            <a:r>
              <a:rPr lang="it-IT" altLang="it-IT" sz="2000" b="1" kern="1200" dirty="0" err="1" smtClean="0">
                <a:solidFill>
                  <a:srgbClr val="333399"/>
                </a:solidFill>
                <a:ea typeface="ＭＳ Ｐゴシック" pitchFamily="34" charset="-128"/>
                <a:cs typeface="+mn-cs"/>
              </a:rPr>
              <a:t>lumped</a:t>
            </a:r>
            <a:r>
              <a:rPr lang="it-IT" altLang="it-IT" sz="2000" b="1" kern="1200" dirty="0" smtClean="0">
                <a:solidFill>
                  <a:srgbClr val="333399"/>
                </a:solidFill>
                <a:ea typeface="ＭＳ Ｐゴシック" pitchFamily="34" charset="-128"/>
                <a:cs typeface="+mn-cs"/>
              </a:rPr>
              <a:t> </a:t>
            </a:r>
            <a:r>
              <a:rPr lang="it-IT" altLang="it-IT" sz="2000" b="1" kern="1200" dirty="0" err="1" smtClean="0">
                <a:solidFill>
                  <a:srgbClr val="333399"/>
                </a:solidFill>
                <a:ea typeface="ＭＳ Ｐゴシック" pitchFamily="34" charset="-128"/>
                <a:cs typeface="+mn-cs"/>
              </a:rPr>
              <a:t>parameters</a:t>
            </a:r>
            <a:r>
              <a:rPr lang="en-US" sz="2000" b="1" dirty="0" smtClean="0"/>
              <a:t>):</a:t>
            </a:r>
            <a:r>
              <a:rPr lang="en-US" sz="3000" b="1" dirty="0" smtClean="0"/>
              <a:t/>
            </a:r>
            <a:br>
              <a:rPr lang="en-US" sz="3000" b="1" dirty="0" smtClean="0"/>
            </a:br>
            <a:r>
              <a:rPr lang="en-US" sz="3000" b="1" dirty="0" smtClean="0">
                <a:solidFill>
                  <a:srgbClr val="C00000"/>
                </a:solidFill>
              </a:rPr>
              <a:t>Equations</a:t>
            </a:r>
            <a:endParaRPr lang="it-IT" sz="3000" b="1" dirty="0">
              <a:solidFill>
                <a:srgbClr val="C00000"/>
              </a:solidFill>
            </a:endParaRPr>
          </a:p>
        </p:txBody>
      </p:sp>
      <p:graphicFrame>
        <p:nvGraphicFramePr>
          <p:cNvPr id="104451" name="Object 21"/>
          <p:cNvGraphicFramePr>
            <a:graphicFrameLocks noGrp="1" noChangeAspect="1"/>
          </p:cNvGraphicFramePr>
          <p:nvPr>
            <p:ph sz="half" idx="4294967295"/>
          </p:nvPr>
        </p:nvGraphicFramePr>
        <p:xfrm>
          <a:off x="3429000" y="8147050"/>
          <a:ext cx="1763713" cy="860425"/>
        </p:xfrm>
        <a:graphic>
          <a:graphicData uri="http://schemas.openxmlformats.org/presentationml/2006/ole">
            <mc:AlternateContent xmlns:mc="http://schemas.openxmlformats.org/markup-compatibility/2006">
              <mc:Choice xmlns:v="urn:schemas-microsoft-com:vml" Requires="v">
                <p:oleObj spid="_x0000_s104472" name="Equazione" r:id="rId4" imgW="1041400" imgH="508000" progId="Equation.3">
                  <p:embed/>
                </p:oleObj>
              </mc:Choice>
              <mc:Fallback>
                <p:oleObj name="Equazione" r:id="rId4" imgW="1041400" imgH="508000" progId="Equation.3">
                  <p:embed/>
                  <p:pic>
                    <p:nvPicPr>
                      <p:cNvPr id="0" name="Object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8147050"/>
                        <a:ext cx="1763713"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452" name="Object 23"/>
          <p:cNvGraphicFramePr>
            <a:graphicFrameLocks noGrp="1" noChangeAspect="1"/>
          </p:cNvGraphicFramePr>
          <p:nvPr>
            <p:ph sz="half" idx="4294967295"/>
          </p:nvPr>
        </p:nvGraphicFramePr>
        <p:xfrm>
          <a:off x="2143125" y="2411413"/>
          <a:ext cx="2305050" cy="1179512"/>
        </p:xfrm>
        <a:graphic>
          <a:graphicData uri="http://schemas.openxmlformats.org/presentationml/2006/ole">
            <mc:AlternateContent xmlns:mc="http://schemas.openxmlformats.org/markup-compatibility/2006">
              <mc:Choice xmlns:v="urn:schemas-microsoft-com:vml" Requires="v">
                <p:oleObj spid="_x0000_s104473" name="Equation" r:id="rId6" imgW="1638300" imgH="838200" progId="Equation.3">
                  <p:embed/>
                </p:oleObj>
              </mc:Choice>
              <mc:Fallback>
                <p:oleObj name="Equation" r:id="rId6" imgW="1638300" imgH="838200" progId="Equation.3">
                  <p:embed/>
                  <p:pic>
                    <p:nvPicPr>
                      <p:cNvPr id="0" name="Object 2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25" y="2411413"/>
                        <a:ext cx="2305050" cy="117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3"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ACB441-816A-CF4D-9A4F-22AD9B651F6F}" type="slidenum">
              <a:rPr lang="it-IT" sz="1400"/>
              <a:pPr eaLnBrk="1" hangingPunct="1"/>
              <a:t>46</a:t>
            </a:fld>
            <a:endParaRPr lang="it-IT" sz="1400"/>
          </a:p>
        </p:txBody>
      </p:sp>
      <p:sp>
        <p:nvSpPr>
          <p:cNvPr id="104454" name="Rettangolo 2"/>
          <p:cNvSpPr>
            <a:spLocks noChangeArrowheads="1"/>
          </p:cNvSpPr>
          <p:nvPr/>
        </p:nvSpPr>
        <p:spPr bwMode="auto">
          <a:xfrm>
            <a:off x="549275" y="7961313"/>
            <a:ext cx="3429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spcAft>
                <a:spcPts val="600"/>
              </a:spcAft>
            </a:pPr>
            <a:r>
              <a:rPr lang="it-IT" sz="1800" b="1">
                <a:solidFill>
                  <a:srgbClr val="800000"/>
                </a:solidFill>
              </a:rPr>
              <a:t>T</a:t>
            </a:r>
            <a:r>
              <a:rPr lang="en-US" sz="1800" b="1">
                <a:solidFill>
                  <a:srgbClr val="800000"/>
                </a:solidFill>
              </a:rPr>
              <a:t>he desorption curve</a:t>
            </a:r>
            <a:r>
              <a:rPr lang="it-IT" sz="1800">
                <a:solidFill>
                  <a:srgbClr val="800000"/>
                </a:solidFill>
              </a:rPr>
              <a:t> </a:t>
            </a:r>
          </a:p>
          <a:p>
            <a:pPr algn="just">
              <a:spcBef>
                <a:spcPts val="600"/>
              </a:spcBef>
              <a:spcAft>
                <a:spcPts val="600"/>
              </a:spcAft>
            </a:pPr>
            <a:r>
              <a:rPr lang="en-US" sz="1800">
                <a:solidFill>
                  <a:srgbClr val="000000"/>
                </a:solidFill>
              </a:rPr>
              <a:t>The </a:t>
            </a:r>
            <a:r>
              <a:rPr lang="en-US" sz="1800">
                <a:solidFill>
                  <a:srgbClr val="006600"/>
                </a:solidFill>
              </a:rPr>
              <a:t>Oswin law </a:t>
            </a:r>
            <a:r>
              <a:rPr lang="en-US" sz="1800">
                <a:solidFill>
                  <a:srgbClr val="000000"/>
                </a:solidFill>
              </a:rPr>
              <a:t>is used:</a:t>
            </a:r>
          </a:p>
        </p:txBody>
      </p:sp>
      <p:sp>
        <p:nvSpPr>
          <p:cNvPr id="104455" name="Rettangolo 8"/>
          <p:cNvSpPr>
            <a:spLocks noChangeArrowheads="1"/>
          </p:cNvSpPr>
          <p:nvPr/>
        </p:nvSpPr>
        <p:spPr bwMode="auto">
          <a:xfrm>
            <a:off x="0" y="6880225"/>
            <a:ext cx="5783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800">
                <a:solidFill>
                  <a:srgbClr val="000000"/>
                </a:solidFill>
                <a:sym typeface="Webdings" charset="0"/>
              </a:rPr>
              <a:t></a:t>
            </a:r>
            <a:r>
              <a:rPr lang="it-IT" sz="2000">
                <a:solidFill>
                  <a:srgbClr val="000000"/>
                </a:solidFill>
                <a:sym typeface="Webdings" charset="0"/>
              </a:rPr>
              <a:t>  It is a </a:t>
            </a:r>
            <a:r>
              <a:rPr lang="it-IT" sz="2000">
                <a:solidFill>
                  <a:srgbClr val="006600"/>
                </a:solidFill>
                <a:sym typeface="Webdings" charset="0"/>
              </a:rPr>
              <a:t>f</a:t>
            </a:r>
            <a:r>
              <a:rPr lang="it-IT" sz="2000">
                <a:solidFill>
                  <a:srgbClr val="006600"/>
                </a:solidFill>
              </a:rPr>
              <a:t>irst principles </a:t>
            </a:r>
            <a:r>
              <a:rPr lang="en-GB" sz="2000">
                <a:solidFill>
                  <a:srgbClr val="000000"/>
                </a:solidFill>
              </a:rPr>
              <a:t>mathematical model.</a:t>
            </a:r>
          </a:p>
          <a:p>
            <a:r>
              <a:rPr lang="en-GB" sz="2000">
                <a:solidFill>
                  <a:srgbClr val="000000"/>
                </a:solidFill>
              </a:rPr>
              <a:t>       </a:t>
            </a:r>
            <a:r>
              <a:rPr lang="it-IT" sz="2000">
                <a:solidFill>
                  <a:srgbClr val="000000"/>
                </a:solidFill>
                <a:sym typeface="Webdings" charset="0"/>
              </a:rPr>
              <a:t>It is also a </a:t>
            </a:r>
            <a:r>
              <a:rPr lang="it-IT" sz="2000">
                <a:solidFill>
                  <a:srgbClr val="006600"/>
                </a:solidFill>
                <a:sym typeface="Webdings" charset="0"/>
              </a:rPr>
              <a:t>dynamical model.</a:t>
            </a:r>
            <a:endParaRPr lang="it-IT" sz="2000">
              <a:solidFill>
                <a:srgbClr val="0066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title"/>
          </p:nvPr>
        </p:nvSpPr>
        <p:spPr>
          <a:xfrm>
            <a:off x="188913" y="6350"/>
            <a:ext cx="6480175" cy="941388"/>
          </a:xfrm>
        </p:spPr>
        <p:txBody>
          <a:bodyPr/>
          <a:lstStyle/>
          <a:p>
            <a:pPr>
              <a:defRPr/>
            </a:pPr>
            <a:r>
              <a:rPr lang="en-US" sz="3000" b="1" dirty="0"/>
              <a:t>SIMPLIFIED MODEL:</a:t>
            </a:r>
            <a:br>
              <a:rPr lang="en-US" sz="3000" b="1" dirty="0"/>
            </a:br>
            <a:r>
              <a:rPr lang="en-US" sz="3000" b="1" dirty="0">
                <a:solidFill>
                  <a:srgbClr val="FF0000"/>
                </a:solidFill>
              </a:rPr>
              <a:t>Equations</a:t>
            </a:r>
            <a:endParaRPr lang="it-IT" sz="3000" b="1" dirty="0">
              <a:solidFill>
                <a:srgbClr val="FF0000"/>
              </a:solidFill>
            </a:endParaRPr>
          </a:p>
        </p:txBody>
      </p:sp>
      <p:sp>
        <p:nvSpPr>
          <p:cNvPr id="10649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468239-BE12-1D4A-93D0-3B1C8E64A1A3}" type="slidenum">
              <a:rPr lang="it-IT" sz="1400"/>
              <a:pPr eaLnBrk="1" hangingPunct="1"/>
              <a:t>47</a:t>
            </a:fld>
            <a:endParaRPr lang="it-IT" sz="1400"/>
          </a:p>
        </p:txBody>
      </p:sp>
      <p:sp>
        <p:nvSpPr>
          <p:cNvPr id="7" name="Rectangle 3"/>
          <p:cNvSpPr txBox="1">
            <a:spLocks noChangeArrowheads="1"/>
          </p:cNvSpPr>
          <p:nvPr/>
        </p:nvSpPr>
        <p:spPr bwMode="auto">
          <a:xfrm>
            <a:off x="514350" y="1138238"/>
            <a:ext cx="58293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eaLnBrk="1" hangingPunct="1">
              <a:buFontTx/>
              <a:buNone/>
              <a:defRPr/>
            </a:pPr>
            <a:r>
              <a:rPr lang="it-IT" kern="0" dirty="0" smtClean="0">
                <a:solidFill>
                  <a:srgbClr val="C00000"/>
                </a:solidFill>
              </a:rPr>
              <a:t>Energy </a:t>
            </a:r>
            <a:r>
              <a:rPr lang="en-US" kern="0" dirty="0" smtClean="0">
                <a:solidFill>
                  <a:srgbClr val="C00000"/>
                </a:solidFill>
                <a:cs typeface="Times New Roman" charset="0"/>
              </a:rPr>
              <a:t>balance</a:t>
            </a:r>
            <a:r>
              <a:rPr lang="en-US" kern="0" dirty="0" smtClean="0">
                <a:cs typeface="Times New Roman" charset="0"/>
              </a:rPr>
              <a:t> </a:t>
            </a:r>
            <a:br>
              <a:rPr lang="en-US" kern="0" dirty="0" smtClean="0">
                <a:cs typeface="Times New Roman" charset="0"/>
              </a:rPr>
            </a:br>
            <a:r>
              <a:rPr lang="en-US" kern="0" dirty="0" smtClean="0">
                <a:cs typeface="Times New Roman" charset="0"/>
              </a:rPr>
              <a:t>with the corresponding </a:t>
            </a:r>
            <a:r>
              <a:rPr lang="en-US" kern="0" dirty="0" smtClean="0">
                <a:solidFill>
                  <a:srgbClr val="006600"/>
                </a:solidFill>
                <a:cs typeface="Times New Roman" charset="0"/>
              </a:rPr>
              <a:t>initial</a:t>
            </a:r>
            <a:r>
              <a:rPr lang="en-US" kern="0" dirty="0" smtClean="0">
                <a:solidFill>
                  <a:srgbClr val="0000CC"/>
                </a:solidFill>
                <a:cs typeface="Times New Roman" charset="0"/>
              </a:rPr>
              <a:t> </a:t>
            </a:r>
            <a:r>
              <a:rPr lang="en-US" kern="0" dirty="0" smtClean="0">
                <a:solidFill>
                  <a:srgbClr val="006600"/>
                </a:solidFill>
                <a:cs typeface="Times New Roman" charset="0"/>
              </a:rPr>
              <a:t>condition </a:t>
            </a:r>
          </a:p>
          <a:p>
            <a:pPr marL="0" indent="0" eaLnBrk="1" hangingPunct="1">
              <a:buFontTx/>
              <a:buNone/>
              <a:defRPr/>
            </a:pPr>
            <a:r>
              <a:rPr lang="en-US" altLang="it-IT" dirty="0" smtClean="0"/>
              <a:t>	</a:t>
            </a:r>
            <a:r>
              <a:rPr lang="en-US" altLang="it-IT" dirty="0"/>
              <a:t> </a:t>
            </a:r>
            <a:r>
              <a:rPr lang="en-US" altLang="it-IT" b="1" dirty="0" smtClean="0">
                <a:solidFill>
                  <a:srgbClr val="996633"/>
                </a:solidFill>
              </a:rPr>
              <a:t>[ACC]   =   IN	- [OUT]</a:t>
            </a:r>
            <a:endParaRPr lang="en-US" altLang="it-IT" b="1" dirty="0">
              <a:solidFill>
                <a:srgbClr val="996633"/>
              </a:solidFill>
            </a:endParaRPr>
          </a:p>
        </p:txBody>
      </p:sp>
      <p:sp>
        <p:nvSpPr>
          <p:cNvPr id="106500" name="Text Box 7"/>
          <p:cNvSpPr txBox="1">
            <a:spLocks noChangeArrowheads="1"/>
          </p:cNvSpPr>
          <p:nvPr/>
        </p:nvSpPr>
        <p:spPr bwMode="auto">
          <a:xfrm>
            <a:off x="188913" y="4119563"/>
            <a:ext cx="64801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Times New Roman" charset="0"/>
              <a:buNone/>
            </a:pPr>
            <a:r>
              <a:rPr lang="en-US" sz="1800">
                <a:cs typeface="Times New Roman" charset="0"/>
              </a:rPr>
              <a:t> where:</a:t>
            </a:r>
          </a:p>
          <a:p>
            <a:pPr algn="just">
              <a:buFont typeface="Times New Roman" charset="0"/>
              <a:buNone/>
            </a:pPr>
            <a:endParaRPr lang="en-US" sz="1800">
              <a:cs typeface="Times New Roman" charset="0"/>
            </a:endParaRPr>
          </a:p>
          <a:p>
            <a:pPr algn="just">
              <a:buFont typeface="Times New Roman" charset="0"/>
              <a:buNone/>
            </a:pPr>
            <a:endParaRPr lang="en-US" sz="1800">
              <a:cs typeface="Times New Roman" charset="0"/>
            </a:endParaRPr>
          </a:p>
          <a:p>
            <a:pPr algn="just">
              <a:buFont typeface="Times New Roman" charset="0"/>
              <a:buNone/>
            </a:pPr>
            <a:endParaRPr lang="en-US" sz="1800">
              <a:cs typeface="Times New Roman" charset="0"/>
            </a:endParaRPr>
          </a:p>
          <a:p>
            <a:pPr algn="just">
              <a:buFont typeface="Times New Roman" charset="0"/>
              <a:buNone/>
            </a:pPr>
            <a:endParaRPr lang="en-US" sz="1800">
              <a:cs typeface="Times New Roman" charset="0"/>
            </a:endParaRPr>
          </a:p>
          <a:p>
            <a:pPr algn="just">
              <a:buFont typeface="Times New Roman" charset="0"/>
              <a:buNone/>
            </a:pPr>
            <a:endParaRPr lang="en-US" sz="1800">
              <a:cs typeface="Times New Roman" charset="0"/>
            </a:endParaRPr>
          </a:p>
          <a:p>
            <a:pPr algn="just">
              <a:buFont typeface="Times New Roman" charset="0"/>
              <a:buNone/>
            </a:pPr>
            <a:r>
              <a:rPr lang="en-US" sz="1800">
                <a:cs typeface="Times New Roman" charset="0"/>
              </a:rPr>
              <a:t>· N</a:t>
            </a:r>
            <a:r>
              <a:rPr lang="en-US" sz="1800" baseline="-25000">
                <a:cs typeface="Times New Roman" charset="0"/>
              </a:rPr>
              <a:t>R</a:t>
            </a:r>
            <a:r>
              <a:rPr lang="en-US" sz="1800">
                <a:cs typeface="Times New Roman" charset="0"/>
              </a:rPr>
              <a:t> is the molar moisture flux at the surface [mol/(m</a:t>
            </a:r>
            <a:r>
              <a:rPr lang="en-US" sz="1800" baseline="30000">
                <a:cs typeface="Times New Roman" charset="0"/>
              </a:rPr>
              <a:t>2</a:t>
            </a:r>
            <a:r>
              <a:rPr lang="en-US" sz="1800">
                <a:cs typeface="Times New Roman" charset="0"/>
              </a:rPr>
              <a:t> s)]</a:t>
            </a:r>
          </a:p>
          <a:p>
            <a:pPr algn="just"/>
            <a:r>
              <a:rPr lang="en-US" sz="1800">
                <a:cs typeface="Times New Roman" charset="0"/>
              </a:rPr>
              <a:t>· h is the convective heat transfer coefficient [kW/m</a:t>
            </a:r>
            <a:r>
              <a:rPr lang="en-US" sz="1800" baseline="30000">
                <a:cs typeface="Times New Roman" charset="0"/>
                <a:sym typeface="Technic" charset="0"/>
              </a:rPr>
              <a:t>2</a:t>
            </a:r>
            <a:r>
              <a:rPr lang="en-US" sz="1800">
                <a:cs typeface="Times New Roman" charset="0"/>
              </a:rPr>
              <a:t>K]</a:t>
            </a:r>
          </a:p>
          <a:p>
            <a:pPr algn="just"/>
            <a:r>
              <a:rPr lang="en-US" sz="1800">
                <a:cs typeface="Times New Roman" charset="0"/>
              </a:rPr>
              <a:t>· T is sausage temperature [K]</a:t>
            </a:r>
          </a:p>
          <a:p>
            <a:pPr algn="just"/>
            <a:r>
              <a:rPr lang="en-US" sz="1800">
                <a:cs typeface="Times New Roman" charset="0"/>
              </a:rPr>
              <a:t>· T</a:t>
            </a:r>
            <a:r>
              <a:rPr lang="en-US" sz="1800" baseline="-25000">
                <a:cs typeface="Times New Roman" charset="0"/>
              </a:rPr>
              <a:t>a</a:t>
            </a:r>
            <a:r>
              <a:rPr lang="en-US" sz="1800">
                <a:cs typeface="Times New Roman" charset="0"/>
              </a:rPr>
              <a:t> is air temperature [K]</a:t>
            </a:r>
          </a:p>
          <a:p>
            <a:pPr algn="just" eaLnBrk="1" hangingPunct="1"/>
            <a:r>
              <a:rPr lang="en-US" sz="1800">
                <a:cs typeface="Times New Roman" charset="0"/>
              </a:rPr>
              <a:t>·  </a:t>
            </a:r>
            <a:r>
              <a:rPr lang="en-US" sz="1800">
                <a:cs typeface="Times New Roman" charset="0"/>
                <a:sym typeface="Symbol" charset="0"/>
              </a:rPr>
              <a:t>H(T) is the latent heat of water evaporation</a:t>
            </a:r>
          </a:p>
          <a:p>
            <a:pPr algn="just">
              <a:buFont typeface="Times New Roman" charset="0"/>
              <a:buNone/>
            </a:pPr>
            <a:r>
              <a:rPr lang="en-US" sz="1800">
                <a:cs typeface="Times New Roman" charset="0"/>
              </a:rPr>
              <a:t>·  X is the moisture content on a dry basis (kg water/kg dry mass)</a:t>
            </a:r>
            <a:endParaRPr lang="en-GB" sz="1800">
              <a:cs typeface="Times New Roman" charset="0"/>
            </a:endParaRPr>
          </a:p>
        </p:txBody>
      </p:sp>
      <p:pic>
        <p:nvPicPr>
          <p:cNvPr id="106501" name="Immagin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788275"/>
            <a:ext cx="25908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 y="2541588"/>
            <a:ext cx="68040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3409950"/>
            <a:ext cx="1449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4" name="Fumetto 2 1"/>
          <p:cNvSpPr>
            <a:spLocks noChangeArrowheads="1"/>
          </p:cNvSpPr>
          <p:nvPr/>
        </p:nvSpPr>
        <p:spPr bwMode="auto">
          <a:xfrm>
            <a:off x="3789363" y="3598863"/>
            <a:ext cx="3068637" cy="784225"/>
          </a:xfrm>
          <a:prstGeom prst="wedgeRoundRectCallout">
            <a:avLst>
              <a:gd name="adj1" fmla="val -82403"/>
              <a:gd name="adj2" fmla="val -128597"/>
              <a:gd name="adj3" fmla="val 16667"/>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p>
            <a:pPr algn="ctr" eaLnBrk="0" hangingPunct="0"/>
            <a:r>
              <a:rPr lang="it-IT" sz="2000" b="1">
                <a:solidFill>
                  <a:srgbClr val="006600"/>
                </a:solidFill>
                <a:cs typeface="Times New Roman" charset="0"/>
              </a:rPr>
              <a:t>lumped parameters Eq.</a:t>
            </a:r>
          </a:p>
          <a:p>
            <a:pPr algn="ctr" eaLnBrk="0" hangingPunct="0"/>
            <a:endParaRPr lang="it-IT" sz="2000" b="1">
              <a:solidFill>
                <a:srgbClr val="006600"/>
              </a:solidFill>
              <a:cs typeface="Times New Roman" charset="0"/>
            </a:endParaRPr>
          </a:p>
        </p:txBody>
      </p:sp>
      <p:grpSp>
        <p:nvGrpSpPr>
          <p:cNvPr id="106505" name="Gruppo 3"/>
          <p:cNvGrpSpPr>
            <a:grpSpLocks/>
          </p:cNvGrpSpPr>
          <p:nvPr/>
        </p:nvGrpSpPr>
        <p:grpSpPr bwMode="auto">
          <a:xfrm>
            <a:off x="514350" y="4475163"/>
            <a:ext cx="5303838" cy="862012"/>
            <a:chOff x="514350" y="4197992"/>
            <a:chExt cx="5303194" cy="862013"/>
          </a:xfrm>
        </p:grpSpPr>
        <p:pic>
          <p:nvPicPr>
            <p:cNvPr id="10650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4309912"/>
              <a:ext cx="25971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Picture 2"/>
            <p:cNvPicPr>
              <a:picLocks noChangeAspect="1" noChangeArrowheads="1"/>
            </p:cNvPicPr>
            <p:nvPr/>
          </p:nvPicPr>
          <p:blipFill>
            <a:blip r:embed="rId7">
              <a:extLst>
                <a:ext uri="{28A0092B-C50C-407E-A947-70E740481C1C}">
                  <a14:useLocalDpi xmlns:a14="http://schemas.microsoft.com/office/drawing/2010/main" val="0"/>
                </a:ext>
              </a:extLst>
            </a:blip>
            <a:srcRect l="21947"/>
            <a:stretch>
              <a:fillRect/>
            </a:stretch>
          </p:blipFill>
          <p:spPr bwMode="auto">
            <a:xfrm>
              <a:off x="3240238" y="4197992"/>
              <a:ext cx="2577306"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roce 2"/>
            <p:cNvSpPr/>
            <p:nvPr/>
          </p:nvSpPr>
          <p:spPr bwMode="auto">
            <a:xfrm>
              <a:off x="2955629" y="4415479"/>
              <a:ext cx="360319" cy="360363"/>
            </a:xfrm>
            <a:prstGeom prst="mathPlus">
              <a:avLst>
                <a:gd name="adj1" fmla="val 5541"/>
              </a:avLst>
            </a:prstGeom>
            <a:solidFill>
              <a:schemeClr val="tx1"/>
            </a:solidFill>
            <a:ln>
              <a:solidFill>
                <a:schemeClr val="tx1"/>
              </a:solidFill>
            </a:ln>
            <a:extLst/>
          </p:spPr>
          <p:txBody>
            <a:bodyPr anchor="ctr">
              <a:spAutoFit/>
            </a:bodyPr>
            <a:lstStyle/>
            <a:p>
              <a:pPr algn="ctr" eaLnBrk="0" hangingPunct="0">
                <a:defRPr/>
              </a:pPr>
              <a:endParaRPr lang="it-IT" sz="2000" b="1" dirty="0" err="1">
                <a:solidFill>
                  <a:srgbClr val="006600"/>
                </a:solidFill>
                <a:latin typeface="Arial" pitchFamily="34" charset="0"/>
                <a:ea typeface="ＭＳ Ｐゴシック" pitchFamily="34" charset="-128"/>
                <a:cs typeface="Times New Roman" pitchFamily="18"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ChangeArrowheads="1"/>
          </p:cNvSpPr>
          <p:nvPr/>
        </p:nvSpPr>
        <p:spPr bwMode="auto">
          <a:xfrm>
            <a:off x="528638" y="2201863"/>
            <a:ext cx="604837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5251" tIns="37625" rIns="75251" bIns="0" anchor="ctr">
            <a:spAutoFit/>
          </a:bodyPr>
          <a:lstStyle/>
          <a:p>
            <a:pPr algn="just" defTabSz="749300">
              <a:spcBef>
                <a:spcPts val="600"/>
              </a:spcBef>
              <a:spcAft>
                <a:spcPts val="600"/>
              </a:spcAft>
              <a:buFont typeface="Times New Roman" charset="0"/>
              <a:buNone/>
              <a:defRPr/>
            </a:pPr>
            <a:r>
              <a:rPr lang="en-US" sz="2000" b="1" dirty="0">
                <a:solidFill>
                  <a:srgbClr val="800000"/>
                </a:solidFill>
              </a:rPr>
              <a:t>Single sausage evaporation rate</a:t>
            </a:r>
          </a:p>
          <a:p>
            <a:pPr algn="just" defTabSz="749300">
              <a:spcBef>
                <a:spcPts val="600"/>
              </a:spcBef>
              <a:spcAft>
                <a:spcPts val="600"/>
              </a:spcAft>
              <a:buFont typeface="Times New Roman" charset="0"/>
              <a:buNone/>
              <a:defRPr/>
            </a:pPr>
            <a:r>
              <a:rPr lang="en-US" sz="1800" b="1" dirty="0"/>
              <a:t>The quantity of water which evaporates from the outer surface of a single sausage is given by:</a:t>
            </a:r>
          </a:p>
          <a:p>
            <a:pPr algn="just" defTabSz="749300">
              <a:spcBef>
                <a:spcPts val="600"/>
              </a:spcBef>
              <a:spcAft>
                <a:spcPts val="600"/>
              </a:spcAft>
              <a:buFont typeface="Times New Roman" charset="0"/>
              <a:buNone/>
              <a:defRPr/>
            </a:pPr>
            <a:endParaRPr lang="en-US" sz="1800" b="1" dirty="0"/>
          </a:p>
          <a:p>
            <a:pPr algn="just" defTabSz="749300">
              <a:spcBef>
                <a:spcPts val="600"/>
              </a:spcBef>
              <a:spcAft>
                <a:spcPts val="600"/>
              </a:spcAft>
              <a:buFont typeface="Times New Roman" charset="0"/>
              <a:buNone/>
              <a:defRPr/>
            </a:pPr>
            <a:endParaRPr lang="en-US" sz="1800" b="1" dirty="0"/>
          </a:p>
          <a:p>
            <a:pPr algn="just" defTabSz="749300">
              <a:spcBef>
                <a:spcPts val="600"/>
              </a:spcBef>
              <a:spcAft>
                <a:spcPts val="600"/>
              </a:spcAft>
              <a:buFont typeface="Times New Roman" charset="0"/>
              <a:buNone/>
              <a:defRPr/>
            </a:pPr>
            <a:endParaRPr lang="en-US" sz="1800" b="1" dirty="0"/>
          </a:p>
          <a:p>
            <a:pPr algn="just" defTabSz="749300">
              <a:spcBef>
                <a:spcPts val="600"/>
              </a:spcBef>
              <a:spcAft>
                <a:spcPts val="600"/>
              </a:spcAft>
              <a:buFont typeface="Times New Roman" charset="0"/>
              <a:buNone/>
              <a:defRPr/>
            </a:pPr>
            <a:endParaRPr lang="en-US" sz="1800" b="1" dirty="0"/>
          </a:p>
          <a:p>
            <a:pPr algn="just" defTabSz="749300">
              <a:spcBef>
                <a:spcPts val="600"/>
              </a:spcBef>
              <a:spcAft>
                <a:spcPts val="600"/>
              </a:spcAft>
              <a:buFont typeface="Times New Roman" charset="0"/>
              <a:buNone/>
              <a:defRPr/>
            </a:pPr>
            <a:r>
              <a:rPr lang="en-US" sz="2000" b="1" dirty="0">
                <a:solidFill>
                  <a:srgbClr val="800000"/>
                </a:solidFill>
              </a:rPr>
              <a:t>Single sausage weight loss</a:t>
            </a:r>
          </a:p>
        </p:txBody>
      </p:sp>
      <p:sp>
        <p:nvSpPr>
          <p:cNvPr id="206851" name="Rectangle 1027"/>
          <p:cNvSpPr>
            <a:spLocks noGrp="1" noChangeArrowheads="1"/>
          </p:cNvSpPr>
          <p:nvPr>
            <p:ph type="title"/>
          </p:nvPr>
        </p:nvSpPr>
        <p:spPr/>
        <p:txBody>
          <a:bodyPr/>
          <a:lstStyle/>
          <a:p>
            <a:pPr>
              <a:defRPr/>
            </a:pPr>
            <a:r>
              <a:rPr lang="en-US" sz="3000" b="1" dirty="0"/>
              <a:t>SIMPLIFIED MODEL:</a:t>
            </a:r>
            <a:br>
              <a:rPr lang="en-US" sz="3000" b="1" dirty="0"/>
            </a:br>
            <a:r>
              <a:rPr lang="en-US" sz="3000" b="1" dirty="0">
                <a:solidFill>
                  <a:srgbClr val="C00000"/>
                </a:solidFill>
              </a:rPr>
              <a:t>Equations</a:t>
            </a:r>
            <a:endParaRPr lang="it-IT" sz="3000" b="1" dirty="0">
              <a:solidFill>
                <a:srgbClr val="C00000"/>
              </a:solidFill>
            </a:endParaRPr>
          </a:p>
        </p:txBody>
      </p:sp>
      <p:graphicFrame>
        <p:nvGraphicFramePr>
          <p:cNvPr id="108547" name="Object 1030"/>
          <p:cNvGraphicFramePr>
            <a:graphicFrameLocks noGrp="1" noChangeAspect="1"/>
          </p:cNvGraphicFramePr>
          <p:nvPr>
            <p:ph sz="half" idx="1"/>
          </p:nvPr>
        </p:nvGraphicFramePr>
        <p:xfrm>
          <a:off x="1466850" y="5513388"/>
          <a:ext cx="3367088" cy="1693862"/>
        </p:xfrm>
        <a:graphic>
          <a:graphicData uri="http://schemas.openxmlformats.org/presentationml/2006/ole">
            <mc:AlternateContent xmlns:mc="http://schemas.openxmlformats.org/markup-compatibility/2006">
              <mc:Choice xmlns:v="urn:schemas-microsoft-com:vml" Requires="v">
                <p:oleObj spid="_x0000_s108566" name="Equation" r:id="rId4" imgW="1270000" imgH="685800" progId="Equation.3">
                  <p:embed/>
                </p:oleObj>
              </mc:Choice>
              <mc:Fallback>
                <p:oleObj name="Equation" r:id="rId4" imgW="1270000" imgH="685800" progId="Equation.3">
                  <p:embed/>
                  <p:pic>
                    <p:nvPicPr>
                      <p:cNvPr id="0" name="Object 103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850" y="5513388"/>
                        <a:ext cx="3367088" cy="169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548" name="Object 1032"/>
          <p:cNvGraphicFramePr>
            <a:graphicFrameLocks noGrp="1" noChangeAspect="1"/>
          </p:cNvGraphicFramePr>
          <p:nvPr>
            <p:ph sz="half" idx="2"/>
          </p:nvPr>
        </p:nvGraphicFramePr>
        <p:xfrm>
          <a:off x="2024063" y="3627438"/>
          <a:ext cx="2547937" cy="1082675"/>
        </p:xfrm>
        <a:graphic>
          <a:graphicData uri="http://schemas.openxmlformats.org/presentationml/2006/ole">
            <mc:AlternateContent xmlns:mc="http://schemas.openxmlformats.org/markup-compatibility/2006">
              <mc:Choice xmlns:v="urn:schemas-microsoft-com:vml" Requires="v">
                <p:oleObj spid="_x0000_s108567" name="Equation" r:id="rId6" imgW="863225" imgH="393529" progId="Equation.3">
                  <p:embed/>
                </p:oleObj>
              </mc:Choice>
              <mc:Fallback>
                <p:oleObj name="Equation" r:id="rId6" imgW="863225" imgH="393529" progId="Equation.3">
                  <p:embed/>
                  <p:pic>
                    <p:nvPicPr>
                      <p:cNvPr id="0" name="Object 103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4063" y="3627438"/>
                        <a:ext cx="2547937"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49"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45F2F6-05D9-FC45-9D85-902134BFD5D7}" type="slidenum">
              <a:rPr lang="it-IT" sz="1400"/>
              <a:pPr eaLnBrk="1" hangingPunct="1"/>
              <a:t>48</a:t>
            </a:fld>
            <a:endParaRPr lang="it-IT" sz="1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28638" y="2271713"/>
            <a:ext cx="57800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5251" tIns="37625" rIns="75251" bIns="0" anchor="ctr">
            <a:spAutoFit/>
          </a:bodyPr>
          <a:lstStyle/>
          <a:p>
            <a:pPr indent="139700" algn="just" defTabSz="749300">
              <a:spcBef>
                <a:spcPts val="600"/>
              </a:spcBef>
              <a:spcAft>
                <a:spcPts val="600"/>
              </a:spcAft>
              <a:buFontTx/>
              <a:buChar char="•"/>
              <a:defRPr/>
            </a:pPr>
            <a:r>
              <a:rPr lang="en-US" b="1" dirty="0"/>
              <a:t>4th order </a:t>
            </a:r>
            <a:r>
              <a:rPr lang="en-US" b="1" dirty="0" err="1"/>
              <a:t>Runge-Kutta</a:t>
            </a:r>
            <a:r>
              <a:rPr lang="en-US" b="1" dirty="0"/>
              <a:t> Method to solve  the differential equation</a:t>
            </a:r>
            <a:r>
              <a:rPr lang="it-IT" dirty="0"/>
              <a:t> </a:t>
            </a:r>
          </a:p>
          <a:p>
            <a:pPr indent="139700" algn="just" defTabSz="749300">
              <a:spcBef>
                <a:spcPts val="600"/>
              </a:spcBef>
              <a:spcAft>
                <a:spcPts val="600"/>
              </a:spcAft>
              <a:buFont typeface="Times New Roman" charset="0"/>
              <a:buNone/>
              <a:defRPr/>
            </a:pPr>
            <a:endParaRPr lang="en-US" dirty="0"/>
          </a:p>
          <a:p>
            <a:pPr indent="139700" algn="just" defTabSz="749300">
              <a:spcBef>
                <a:spcPts val="600"/>
              </a:spcBef>
              <a:spcAft>
                <a:spcPts val="600"/>
              </a:spcAft>
              <a:buFont typeface="Times New Roman" charset="0"/>
              <a:buNone/>
              <a:defRPr/>
            </a:pPr>
            <a:endParaRPr lang="en-US" dirty="0"/>
          </a:p>
          <a:p>
            <a:pPr indent="139700" algn="just" defTabSz="749300">
              <a:spcBef>
                <a:spcPts val="600"/>
              </a:spcBef>
              <a:spcAft>
                <a:spcPts val="600"/>
              </a:spcAft>
              <a:buFontTx/>
              <a:buChar char="•"/>
              <a:defRPr/>
            </a:pPr>
            <a:r>
              <a:rPr lang="en-US" b="1" dirty="0"/>
              <a:t>Trapezoidal rule to solve the following integral for weight loss</a:t>
            </a:r>
          </a:p>
          <a:p>
            <a:pPr indent="139700" algn="just" defTabSz="749300">
              <a:spcBef>
                <a:spcPts val="600"/>
              </a:spcBef>
              <a:spcAft>
                <a:spcPts val="600"/>
              </a:spcAft>
              <a:buFontTx/>
              <a:buChar char="•"/>
              <a:defRPr/>
            </a:pPr>
            <a:endParaRPr lang="en-US" b="1" dirty="0"/>
          </a:p>
          <a:p>
            <a:pPr indent="139700" algn="just" defTabSz="749300">
              <a:spcBef>
                <a:spcPts val="600"/>
              </a:spcBef>
              <a:spcAft>
                <a:spcPts val="600"/>
              </a:spcAft>
              <a:buFontTx/>
              <a:buChar char="•"/>
              <a:defRPr/>
            </a:pPr>
            <a:endParaRPr lang="en-US" b="1" dirty="0"/>
          </a:p>
          <a:p>
            <a:pPr indent="139700" algn="just" defTabSz="749300">
              <a:spcBef>
                <a:spcPts val="600"/>
              </a:spcBef>
              <a:spcAft>
                <a:spcPts val="600"/>
              </a:spcAft>
              <a:buFontTx/>
              <a:buChar char="•"/>
              <a:defRPr/>
            </a:pPr>
            <a:r>
              <a:rPr lang="en-US" b="1" dirty="0"/>
              <a:t>Implementation in Mathcad</a:t>
            </a:r>
            <a:r>
              <a:rPr lang="it-IT" b="1" dirty="0"/>
              <a:t> </a:t>
            </a:r>
            <a:endParaRPr lang="en-US" b="1" dirty="0"/>
          </a:p>
        </p:txBody>
      </p:sp>
      <p:sp>
        <p:nvSpPr>
          <p:cNvPr id="211971" name="Rectangle 3"/>
          <p:cNvSpPr>
            <a:spLocks noGrp="1" noChangeArrowheads="1"/>
          </p:cNvSpPr>
          <p:nvPr>
            <p:ph type="title"/>
          </p:nvPr>
        </p:nvSpPr>
        <p:spPr/>
        <p:txBody>
          <a:bodyPr/>
          <a:lstStyle/>
          <a:p>
            <a:pPr>
              <a:defRPr/>
            </a:pPr>
            <a:r>
              <a:rPr lang="en-US" sz="3000" b="1" dirty="0"/>
              <a:t>SIMPLIFIED MODEL:</a:t>
            </a:r>
            <a:br>
              <a:rPr lang="en-US" sz="3000" b="1" dirty="0"/>
            </a:br>
            <a:r>
              <a:rPr lang="en-US" sz="3000" b="1" dirty="0">
                <a:solidFill>
                  <a:srgbClr val="C00000"/>
                </a:solidFill>
              </a:rPr>
              <a:t>Numerical resolution</a:t>
            </a:r>
            <a:endParaRPr lang="it-IT" sz="3000" b="1" dirty="0">
              <a:solidFill>
                <a:srgbClr val="C00000"/>
              </a:solidFill>
            </a:endParaRPr>
          </a:p>
        </p:txBody>
      </p:sp>
      <p:sp>
        <p:nvSpPr>
          <p:cNvPr id="110595"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B739C7-D439-7C4D-9093-90E9A20472C4}" type="slidenum">
              <a:rPr lang="it-IT" sz="1400"/>
              <a:pPr eaLnBrk="1" hangingPunct="1"/>
              <a:t>49</a:t>
            </a:fld>
            <a:endParaRPr lang="it-IT" sz="1400"/>
          </a:p>
        </p:txBody>
      </p:sp>
      <p:pic>
        <p:nvPicPr>
          <p:cNvPr id="110596" name="Immagin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49725" y="6653213"/>
            <a:ext cx="24780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2700"/>
            <a:ext cx="6553200" cy="663575"/>
          </a:xfrm>
        </p:spPr>
        <p:txBody>
          <a:bodyPr/>
          <a:lstStyle/>
          <a:p>
            <a:pPr eaLnBrk="1" hangingPunct="1">
              <a:defRPr/>
            </a:pPr>
            <a:r>
              <a:rPr lang="en-GB"/>
              <a:t>MATHEMATICAL MODELING</a:t>
            </a:r>
          </a:p>
        </p:txBody>
      </p:sp>
      <p:sp>
        <p:nvSpPr>
          <p:cNvPr id="23554"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B9C1C9-0095-2E43-9EA0-125CE2A7D97F}" type="slidenum">
              <a:rPr lang="en-GB" sz="1400">
                <a:latin typeface="Times New Roman" charset="0"/>
              </a:rPr>
              <a:pPr/>
              <a:t>5</a:t>
            </a:fld>
            <a:endParaRPr lang="en-GB" sz="1400">
              <a:latin typeface="Times New Roman" charset="0"/>
            </a:endParaRPr>
          </a:p>
        </p:txBody>
      </p:sp>
      <p:sp>
        <p:nvSpPr>
          <p:cNvPr id="23555" name="Text Box 3"/>
          <p:cNvSpPr txBox="1">
            <a:spLocks noChangeArrowheads="1"/>
          </p:cNvSpPr>
          <p:nvPr/>
        </p:nvSpPr>
        <p:spPr bwMode="auto">
          <a:xfrm>
            <a:off x="188913" y="908050"/>
            <a:ext cx="6480175" cy="798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Times New Roman" charset="0"/>
              <a:buNone/>
            </a:pPr>
            <a:r>
              <a:rPr lang="en-US" sz="3200" b="1" i="1">
                <a:solidFill>
                  <a:srgbClr val="800000"/>
                </a:solidFill>
                <a:latin typeface="Times New Roman" charset="0"/>
              </a:rPr>
              <a:t>General statements</a:t>
            </a:r>
          </a:p>
          <a:p>
            <a:pPr>
              <a:buFont typeface="Times New Roman" charset="0"/>
              <a:buNone/>
            </a:pPr>
            <a:endParaRPr lang="en-US" sz="2800">
              <a:latin typeface="Times New Roman" charset="0"/>
            </a:endParaRPr>
          </a:p>
          <a:p>
            <a:pPr algn="just" eaLnBrk="1" hangingPunct="1">
              <a:buFont typeface="Times New Roman" charset="0"/>
              <a:buNone/>
            </a:pPr>
            <a:r>
              <a:rPr lang="en-US"/>
              <a:t>A </a:t>
            </a:r>
            <a:r>
              <a:rPr lang="en-US">
                <a:solidFill>
                  <a:srgbClr val="006600"/>
                </a:solidFill>
              </a:rPr>
              <a:t>mathematical model </a:t>
            </a:r>
            <a:r>
              <a:rPr lang="en-US"/>
              <a:t>usually describes a </a:t>
            </a:r>
            <a:r>
              <a:rPr lang="en-US">
                <a:solidFill>
                  <a:srgbClr val="006600"/>
                </a:solidFill>
              </a:rPr>
              <a:t>system</a:t>
            </a:r>
            <a:r>
              <a:rPr lang="en-US"/>
              <a:t> by a set of </a:t>
            </a:r>
            <a:r>
              <a:rPr lang="en-US">
                <a:solidFill>
                  <a:srgbClr val="006600"/>
                </a:solidFill>
              </a:rPr>
              <a:t>variables</a:t>
            </a:r>
            <a:r>
              <a:rPr lang="en-US"/>
              <a:t> and a set of </a:t>
            </a:r>
            <a:r>
              <a:rPr lang="en-US">
                <a:solidFill>
                  <a:srgbClr val="006600"/>
                </a:solidFill>
              </a:rPr>
              <a:t>equations</a:t>
            </a:r>
            <a:r>
              <a:rPr lang="en-US"/>
              <a:t> that establish relationships between the variables. </a:t>
            </a:r>
          </a:p>
          <a:p>
            <a:pPr algn="just" eaLnBrk="1" hangingPunct="1">
              <a:buFont typeface="Times New Roman" charset="0"/>
              <a:buNone/>
            </a:pPr>
            <a:r>
              <a:rPr lang="en-US"/>
              <a:t>Relationships can be described by </a:t>
            </a:r>
            <a:r>
              <a:rPr lang="en-US" i="1">
                <a:solidFill>
                  <a:srgbClr val="006600"/>
                </a:solidFill>
                <a:hlinkClick r:id="rId3" tooltip="Operator (mathematics)"/>
              </a:rPr>
              <a:t>operators</a:t>
            </a:r>
            <a:r>
              <a:rPr lang="en-US"/>
              <a:t>, such as algebraic operators, functions, differential operators, etc. </a:t>
            </a:r>
          </a:p>
          <a:p>
            <a:pPr algn="just" eaLnBrk="1" hangingPunct="1">
              <a:spcBef>
                <a:spcPts val="600"/>
              </a:spcBef>
              <a:spcAft>
                <a:spcPts val="600"/>
              </a:spcAft>
              <a:buFont typeface="Times New Roman" charset="0"/>
              <a:buNone/>
            </a:pPr>
            <a:r>
              <a:rPr lang="en-US" sz="2800">
                <a:latin typeface="Lucida Calligraphy" charset="0"/>
              </a:rPr>
              <a:t>Anonymous</a:t>
            </a:r>
          </a:p>
          <a:p>
            <a:pPr>
              <a:buFont typeface="Times New Roman" charset="0"/>
              <a:buNone/>
            </a:pPr>
            <a:endParaRPr lang="en-US" sz="2800">
              <a:latin typeface="Times New Roman" charset="0"/>
            </a:endParaRPr>
          </a:p>
          <a:p>
            <a:pPr>
              <a:buFont typeface="Times New Roman" charset="0"/>
              <a:buNone/>
            </a:pPr>
            <a:r>
              <a:rPr lang="en-US" sz="2800">
                <a:latin typeface="Times New Roman" charset="0"/>
              </a:rPr>
              <a:t>A </a:t>
            </a:r>
            <a:r>
              <a:rPr lang="en-US" sz="2800">
                <a:solidFill>
                  <a:srgbClr val="006600"/>
                </a:solidFill>
                <a:latin typeface="Times New Roman" charset="0"/>
              </a:rPr>
              <a:t>mathematical model </a:t>
            </a:r>
            <a:r>
              <a:rPr lang="en-US" sz="2800">
                <a:latin typeface="Times New Roman" charset="0"/>
              </a:rPr>
              <a:t>is a representation, in mathematical terms, of certain aspects of a non-mathematical system </a:t>
            </a:r>
          </a:p>
          <a:p>
            <a:pPr>
              <a:buFont typeface="Times New Roman" charset="0"/>
              <a:buNone/>
            </a:pPr>
            <a:r>
              <a:rPr lang="en-US" sz="2800">
                <a:latin typeface="Lucida Calligraphy" charset="0"/>
              </a:rPr>
              <a:t>Aris, 1999</a:t>
            </a:r>
          </a:p>
          <a:p>
            <a:pPr>
              <a:buFont typeface="Times New Roman" charset="0"/>
              <a:buNone/>
            </a:pPr>
            <a:endParaRPr lang="en-US" sz="2800">
              <a:latin typeface="Times New Roman" charset="0"/>
            </a:endParaRPr>
          </a:p>
          <a:p>
            <a:pPr>
              <a:buFont typeface="Times New Roman" charset="0"/>
              <a:buNone/>
            </a:pPr>
            <a:r>
              <a:rPr lang="en-US" sz="2800">
                <a:latin typeface="Times New Roman" charset="0"/>
              </a:rPr>
              <a:t>A </a:t>
            </a:r>
            <a:r>
              <a:rPr lang="en-US" sz="2800">
                <a:solidFill>
                  <a:srgbClr val="006600"/>
                </a:solidFill>
                <a:latin typeface="Times New Roman" charset="0"/>
              </a:rPr>
              <a:t>model </a:t>
            </a:r>
            <a:r>
              <a:rPr lang="en-US" sz="2800">
                <a:latin typeface="Times New Roman" charset="0"/>
              </a:rPr>
              <a:t>may be prescriptive or illustrative, but, above all, it must be useful !</a:t>
            </a:r>
          </a:p>
          <a:p>
            <a:pPr>
              <a:buFont typeface="Times New Roman" charset="0"/>
              <a:buNone/>
            </a:pPr>
            <a:r>
              <a:rPr lang="en-US" sz="2800">
                <a:latin typeface="Lucida Calligraphy" charset="0"/>
              </a:rPr>
              <a:t>Wilson, 1991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66725" y="2009775"/>
            <a:ext cx="6049963"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5251" tIns="37625" rIns="75251" bIns="0" anchor="ctr">
            <a:spAutoFit/>
          </a:bodyPr>
          <a:lstStyle/>
          <a:p>
            <a:pPr algn="ctr" defTabSz="749300">
              <a:spcBef>
                <a:spcPts val="600"/>
              </a:spcBef>
              <a:spcAft>
                <a:spcPts val="600"/>
              </a:spcAft>
              <a:buFont typeface="Times New Roman" charset="0"/>
              <a:buNone/>
              <a:defRPr/>
            </a:pPr>
            <a:r>
              <a:rPr lang="en-US" sz="1800"/>
              <a:t> </a:t>
            </a:r>
            <a:r>
              <a:rPr lang="en-US" b="1">
                <a:solidFill>
                  <a:srgbClr val="C00000"/>
                </a:solidFill>
              </a:rPr>
              <a:t>Moisture content versus drying time</a:t>
            </a:r>
            <a:endParaRPr lang="en-US" sz="1800" b="1">
              <a:solidFill>
                <a:srgbClr val="C00000"/>
              </a:solidFill>
            </a:endParaRPr>
          </a:p>
          <a:p>
            <a:pPr algn="ctr" defTabSz="749300">
              <a:spcBef>
                <a:spcPts val="600"/>
              </a:spcBef>
              <a:spcAft>
                <a:spcPts val="600"/>
              </a:spcAft>
              <a:buFont typeface="Times New Roman" charset="0"/>
              <a:buNone/>
              <a:defRPr/>
            </a:pPr>
            <a:endParaRPr lang="en-US" sz="1800" b="1"/>
          </a:p>
          <a:p>
            <a:pPr algn="ctr" defTabSz="749300">
              <a:spcBef>
                <a:spcPts val="600"/>
              </a:spcBef>
              <a:spcAft>
                <a:spcPts val="600"/>
              </a:spcAft>
              <a:buFont typeface="Times New Roman" charset="0"/>
              <a:buNone/>
              <a:defRPr/>
            </a:pPr>
            <a:r>
              <a:rPr lang="ja-JP" altLang="it-IT" sz="1800" b="1"/>
              <a:t>“</a:t>
            </a:r>
            <a:r>
              <a:rPr lang="it-IT" altLang="ja-JP" sz="1800" b="1"/>
              <a:t>Turista Buonpiemonte </a:t>
            </a:r>
            <a:r>
              <a:rPr lang="ja-JP" altLang="it-IT" sz="1800" b="1"/>
              <a:t>”</a:t>
            </a:r>
            <a:r>
              <a:rPr lang="it-IT" altLang="ja-JP" sz="1800" b="1"/>
              <a:t> sausage</a:t>
            </a:r>
            <a:endParaRPr lang="en-US" altLang="ja-JP" sz="1800" b="1"/>
          </a:p>
          <a:p>
            <a:pPr algn="ctr" defTabSz="749300">
              <a:spcBef>
                <a:spcPts val="600"/>
              </a:spcBef>
              <a:spcAft>
                <a:spcPts val="600"/>
              </a:spcAft>
              <a:buFont typeface="Times New Roman" charset="0"/>
              <a:buNone/>
              <a:defRPr/>
            </a:pPr>
            <a:r>
              <a:rPr lang="it-IT" sz="1800"/>
              <a:t>RH=0.8</a:t>
            </a:r>
          </a:p>
          <a:p>
            <a:pPr algn="ctr" defTabSz="749300">
              <a:spcBef>
                <a:spcPts val="600"/>
              </a:spcBef>
              <a:spcAft>
                <a:spcPts val="600"/>
              </a:spcAft>
              <a:buFont typeface="Times New Roman" charset="0"/>
              <a:buNone/>
              <a:defRPr/>
            </a:pPr>
            <a:r>
              <a:rPr lang="it-IT" sz="1800"/>
              <a:t>T</a:t>
            </a:r>
            <a:r>
              <a:rPr lang="it-IT" sz="1800" baseline="-25000"/>
              <a:t>a</a:t>
            </a:r>
            <a:r>
              <a:rPr lang="it-IT" sz="1800"/>
              <a:t>=20°C</a:t>
            </a:r>
          </a:p>
          <a:p>
            <a:pPr algn="ctr" defTabSz="749300">
              <a:spcBef>
                <a:spcPts val="600"/>
              </a:spcBef>
              <a:spcAft>
                <a:spcPts val="600"/>
              </a:spcAft>
              <a:buFont typeface="Times New Roman" charset="0"/>
              <a:buNone/>
              <a:defRPr/>
            </a:pPr>
            <a:r>
              <a:rPr lang="it-IT" sz="1800"/>
              <a:t>v</a:t>
            </a:r>
            <a:r>
              <a:rPr lang="it-IT" sz="1800" baseline="-25000"/>
              <a:t>a</a:t>
            </a:r>
            <a:r>
              <a:rPr lang="it-IT" sz="1800"/>
              <a:t>=0.6 m/s</a:t>
            </a:r>
            <a:endParaRPr lang="en-US" sz="1800"/>
          </a:p>
        </p:txBody>
      </p:sp>
      <p:sp>
        <p:nvSpPr>
          <p:cNvPr id="215043" name="Rectangle 3"/>
          <p:cNvSpPr>
            <a:spLocks noGrp="1" noChangeArrowheads="1"/>
          </p:cNvSpPr>
          <p:nvPr>
            <p:ph type="title"/>
          </p:nvPr>
        </p:nvSpPr>
        <p:spPr>
          <a:xfrm>
            <a:off x="466725" y="0"/>
            <a:ext cx="5829300" cy="1524000"/>
          </a:xfrm>
        </p:spPr>
        <p:txBody>
          <a:bodyPr/>
          <a:lstStyle/>
          <a:p>
            <a:pPr>
              <a:defRPr/>
            </a:pPr>
            <a:r>
              <a:rPr lang="en-US" sz="3000" b="1" dirty="0"/>
              <a:t>SIMPLIFIED MODEL:</a:t>
            </a:r>
            <a:br>
              <a:rPr lang="en-US" sz="3000" b="1" dirty="0"/>
            </a:br>
            <a:r>
              <a:rPr lang="en-US" sz="3000" b="1" dirty="0" smtClean="0">
                <a:solidFill>
                  <a:srgbClr val="C00000"/>
                </a:solidFill>
              </a:rPr>
              <a:t>Results</a:t>
            </a:r>
            <a:endParaRPr lang="it-IT" sz="3000" b="1" dirty="0">
              <a:solidFill>
                <a:srgbClr val="C00000"/>
              </a:solidFill>
            </a:endParaRPr>
          </a:p>
        </p:txBody>
      </p:sp>
      <p:pic>
        <p:nvPicPr>
          <p:cNvPr id="112643"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8913" y="4572000"/>
            <a:ext cx="6643687"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6D631A-5F7F-B54B-A828-A0D1950AC9BE}" type="slidenum">
              <a:rPr lang="it-IT" sz="1400"/>
              <a:pPr eaLnBrk="1" hangingPunct="1"/>
              <a:t>50</a:t>
            </a:fld>
            <a:endParaRPr lang="it-IT"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66725" y="1646238"/>
            <a:ext cx="6049963"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5251" tIns="37625" rIns="75251" bIns="0" anchor="ctr">
            <a:spAutoFit/>
          </a:bodyPr>
          <a:lstStyle/>
          <a:p>
            <a:pPr algn="ctr" defTabSz="749300">
              <a:spcBef>
                <a:spcPts val="600"/>
              </a:spcBef>
              <a:spcAft>
                <a:spcPts val="600"/>
              </a:spcAft>
              <a:buFont typeface="Times New Roman" charset="0"/>
              <a:buNone/>
              <a:defRPr/>
            </a:pPr>
            <a:r>
              <a:rPr lang="en-US" sz="1800"/>
              <a:t> </a:t>
            </a:r>
            <a:r>
              <a:rPr lang="en-US" b="1">
                <a:solidFill>
                  <a:srgbClr val="C00000"/>
                </a:solidFill>
              </a:rPr>
              <a:t>Salami temperature versus drying time</a:t>
            </a:r>
            <a:r>
              <a:rPr lang="it-IT">
                <a:solidFill>
                  <a:srgbClr val="C00000"/>
                </a:solidFill>
              </a:rPr>
              <a:t> </a:t>
            </a:r>
            <a:endParaRPr lang="it-IT" sz="1800">
              <a:solidFill>
                <a:srgbClr val="C00000"/>
              </a:solidFill>
            </a:endParaRPr>
          </a:p>
          <a:p>
            <a:pPr algn="ctr" defTabSz="749300">
              <a:spcBef>
                <a:spcPts val="600"/>
              </a:spcBef>
              <a:spcAft>
                <a:spcPts val="600"/>
              </a:spcAft>
              <a:buFont typeface="Times New Roman" charset="0"/>
              <a:buNone/>
              <a:defRPr/>
            </a:pPr>
            <a:endParaRPr lang="en-US" sz="1800" b="1"/>
          </a:p>
          <a:p>
            <a:pPr algn="ctr" defTabSz="749300">
              <a:spcBef>
                <a:spcPts val="600"/>
              </a:spcBef>
              <a:spcAft>
                <a:spcPts val="600"/>
              </a:spcAft>
              <a:buFont typeface="Times New Roman" charset="0"/>
              <a:buNone/>
              <a:defRPr/>
            </a:pPr>
            <a:r>
              <a:rPr lang="ja-JP" altLang="it-IT" sz="1800" b="1"/>
              <a:t>“</a:t>
            </a:r>
            <a:r>
              <a:rPr lang="it-IT" altLang="ja-JP" sz="1800" b="1"/>
              <a:t>Turista Buonpiemonte</a:t>
            </a:r>
            <a:r>
              <a:rPr lang="ja-JP" altLang="it-IT" sz="1800" b="1"/>
              <a:t>”</a:t>
            </a:r>
            <a:r>
              <a:rPr lang="it-IT" altLang="ja-JP" sz="1800" b="1"/>
              <a:t> sausage</a:t>
            </a:r>
            <a:endParaRPr lang="en-US" altLang="ja-JP" sz="1800" b="1"/>
          </a:p>
          <a:p>
            <a:pPr algn="ctr" defTabSz="749300">
              <a:spcBef>
                <a:spcPts val="600"/>
              </a:spcBef>
              <a:spcAft>
                <a:spcPts val="600"/>
              </a:spcAft>
              <a:buFont typeface="Times New Roman" charset="0"/>
              <a:buNone/>
              <a:defRPr/>
            </a:pPr>
            <a:r>
              <a:rPr lang="it-IT" sz="1800"/>
              <a:t>RH=0.8</a:t>
            </a:r>
          </a:p>
          <a:p>
            <a:pPr algn="ctr" defTabSz="749300">
              <a:spcBef>
                <a:spcPts val="600"/>
              </a:spcBef>
              <a:spcAft>
                <a:spcPts val="600"/>
              </a:spcAft>
              <a:buFont typeface="Times New Roman" charset="0"/>
              <a:buNone/>
              <a:defRPr/>
            </a:pPr>
            <a:r>
              <a:rPr lang="it-IT" sz="1800"/>
              <a:t>T</a:t>
            </a:r>
            <a:r>
              <a:rPr lang="it-IT" sz="1800" baseline="-25000"/>
              <a:t>a</a:t>
            </a:r>
            <a:r>
              <a:rPr lang="it-IT" sz="1800"/>
              <a:t>=20°C</a:t>
            </a:r>
          </a:p>
          <a:p>
            <a:pPr algn="ctr" defTabSz="749300">
              <a:spcBef>
                <a:spcPts val="600"/>
              </a:spcBef>
              <a:spcAft>
                <a:spcPts val="600"/>
              </a:spcAft>
              <a:buFont typeface="Times New Roman" charset="0"/>
              <a:buNone/>
              <a:defRPr/>
            </a:pPr>
            <a:r>
              <a:rPr lang="it-IT" sz="1800"/>
              <a:t>v</a:t>
            </a:r>
            <a:r>
              <a:rPr lang="it-IT" sz="1800" baseline="-25000"/>
              <a:t>a</a:t>
            </a:r>
            <a:r>
              <a:rPr lang="it-IT" sz="1800"/>
              <a:t>=0.6 m/s</a:t>
            </a:r>
            <a:endParaRPr lang="en-US" sz="1800"/>
          </a:p>
        </p:txBody>
      </p:sp>
      <p:sp>
        <p:nvSpPr>
          <p:cNvPr id="218115" name="Rectangle 3"/>
          <p:cNvSpPr>
            <a:spLocks noGrp="1" noChangeArrowheads="1"/>
          </p:cNvSpPr>
          <p:nvPr>
            <p:ph type="title"/>
          </p:nvPr>
        </p:nvSpPr>
        <p:spPr>
          <a:xfrm>
            <a:off x="466725" y="0"/>
            <a:ext cx="5829300" cy="1524000"/>
          </a:xfrm>
        </p:spPr>
        <p:txBody>
          <a:bodyPr/>
          <a:lstStyle/>
          <a:p>
            <a:pPr>
              <a:defRPr/>
            </a:pPr>
            <a:r>
              <a:rPr lang="en-US" sz="3000" b="1" dirty="0"/>
              <a:t>SIMPLIFIED MODEL:</a:t>
            </a:r>
            <a:br>
              <a:rPr lang="en-US" sz="3000" b="1" dirty="0"/>
            </a:br>
            <a:r>
              <a:rPr lang="en-US" sz="3000" b="1" dirty="0" smtClean="0">
                <a:solidFill>
                  <a:srgbClr val="C00000"/>
                </a:solidFill>
              </a:rPr>
              <a:t>Results</a:t>
            </a:r>
            <a:endParaRPr lang="it-IT" sz="3000" b="1" dirty="0">
              <a:solidFill>
                <a:srgbClr val="C00000"/>
              </a:solidFill>
            </a:endParaRPr>
          </a:p>
        </p:txBody>
      </p:sp>
      <p:pic>
        <p:nvPicPr>
          <p:cNvPr id="55300"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398963"/>
            <a:ext cx="68611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14692"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B14DA4-0195-6542-9982-85146BA44F6C}" type="slidenum">
              <a:rPr lang="it-IT" sz="1400"/>
              <a:pPr eaLnBrk="1" hangingPunct="1"/>
              <a:t>51</a:t>
            </a:fld>
            <a:endParaRPr lang="it-IT" sz="1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66725" y="2028825"/>
            <a:ext cx="6049963"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5251" tIns="37625" rIns="75251" bIns="0" anchor="ctr">
            <a:spAutoFit/>
          </a:bodyPr>
          <a:lstStyle/>
          <a:p>
            <a:pPr algn="ctr" defTabSz="749300">
              <a:spcBef>
                <a:spcPts val="600"/>
              </a:spcBef>
              <a:spcAft>
                <a:spcPts val="600"/>
              </a:spcAft>
              <a:buFont typeface="Times New Roman" charset="0"/>
              <a:buNone/>
              <a:defRPr/>
            </a:pPr>
            <a:r>
              <a:rPr lang="en-US" sz="1800"/>
              <a:t> </a:t>
            </a:r>
            <a:r>
              <a:rPr lang="en-US" b="1">
                <a:solidFill>
                  <a:srgbClr val="C00000"/>
                </a:solidFill>
              </a:rPr>
              <a:t>Drying rate versus drying time</a:t>
            </a:r>
            <a:r>
              <a:rPr lang="it-IT">
                <a:solidFill>
                  <a:srgbClr val="C00000"/>
                </a:solidFill>
              </a:rPr>
              <a:t> </a:t>
            </a:r>
            <a:endParaRPr lang="it-IT" sz="1800">
              <a:solidFill>
                <a:srgbClr val="C00000"/>
              </a:solidFill>
            </a:endParaRPr>
          </a:p>
          <a:p>
            <a:pPr algn="ctr" defTabSz="749300">
              <a:spcBef>
                <a:spcPts val="600"/>
              </a:spcBef>
              <a:spcAft>
                <a:spcPts val="600"/>
              </a:spcAft>
              <a:buFont typeface="Times New Roman" charset="0"/>
              <a:buNone/>
              <a:defRPr/>
            </a:pPr>
            <a:endParaRPr lang="en-US" sz="1800" b="1"/>
          </a:p>
          <a:p>
            <a:pPr algn="ctr" defTabSz="749300">
              <a:spcBef>
                <a:spcPts val="600"/>
              </a:spcBef>
              <a:spcAft>
                <a:spcPts val="600"/>
              </a:spcAft>
              <a:buFont typeface="Times New Roman" charset="0"/>
              <a:buNone/>
              <a:defRPr/>
            </a:pPr>
            <a:r>
              <a:rPr lang="ja-JP" altLang="it-IT" sz="1800" b="1"/>
              <a:t>“</a:t>
            </a:r>
            <a:r>
              <a:rPr lang="it-IT" altLang="ja-JP" sz="1800" b="1"/>
              <a:t>Turista Buonpiemonte</a:t>
            </a:r>
            <a:r>
              <a:rPr lang="ja-JP" altLang="it-IT" sz="1800" b="1"/>
              <a:t>”</a:t>
            </a:r>
            <a:r>
              <a:rPr lang="it-IT" altLang="ja-JP" sz="1800" b="1"/>
              <a:t> sausage</a:t>
            </a:r>
            <a:endParaRPr lang="en-US" altLang="ja-JP" sz="1800" b="1"/>
          </a:p>
          <a:p>
            <a:pPr algn="ctr" defTabSz="749300">
              <a:spcBef>
                <a:spcPts val="600"/>
              </a:spcBef>
              <a:spcAft>
                <a:spcPts val="600"/>
              </a:spcAft>
              <a:buFont typeface="Times New Roman" charset="0"/>
              <a:buNone/>
              <a:defRPr/>
            </a:pPr>
            <a:r>
              <a:rPr lang="it-IT" sz="1800"/>
              <a:t>RH=0.8</a:t>
            </a:r>
          </a:p>
          <a:p>
            <a:pPr algn="ctr" defTabSz="749300">
              <a:spcBef>
                <a:spcPts val="600"/>
              </a:spcBef>
              <a:spcAft>
                <a:spcPts val="600"/>
              </a:spcAft>
              <a:buFont typeface="Times New Roman" charset="0"/>
              <a:buNone/>
              <a:defRPr/>
            </a:pPr>
            <a:r>
              <a:rPr lang="it-IT" sz="1800"/>
              <a:t>T</a:t>
            </a:r>
            <a:r>
              <a:rPr lang="it-IT" sz="1800" baseline="-25000"/>
              <a:t>a</a:t>
            </a:r>
            <a:r>
              <a:rPr lang="it-IT" sz="1800"/>
              <a:t>=20°C</a:t>
            </a:r>
          </a:p>
          <a:p>
            <a:pPr algn="ctr" defTabSz="749300">
              <a:spcBef>
                <a:spcPts val="600"/>
              </a:spcBef>
              <a:spcAft>
                <a:spcPts val="600"/>
              </a:spcAft>
              <a:buFont typeface="Times New Roman" charset="0"/>
              <a:buNone/>
              <a:defRPr/>
            </a:pPr>
            <a:r>
              <a:rPr lang="it-IT" sz="1800"/>
              <a:t>v</a:t>
            </a:r>
            <a:r>
              <a:rPr lang="it-IT" sz="1800" baseline="-25000"/>
              <a:t>a</a:t>
            </a:r>
            <a:r>
              <a:rPr lang="it-IT" sz="1800"/>
              <a:t>=0.6 m/s</a:t>
            </a:r>
            <a:endParaRPr lang="en-US" sz="1800"/>
          </a:p>
        </p:txBody>
      </p:sp>
      <p:sp>
        <p:nvSpPr>
          <p:cNvPr id="220163" name="Rectangle 3"/>
          <p:cNvSpPr>
            <a:spLocks noGrp="1" noChangeArrowheads="1"/>
          </p:cNvSpPr>
          <p:nvPr>
            <p:ph type="title"/>
          </p:nvPr>
        </p:nvSpPr>
        <p:spPr>
          <a:xfrm>
            <a:off x="466725" y="0"/>
            <a:ext cx="5829300" cy="1524000"/>
          </a:xfrm>
        </p:spPr>
        <p:txBody>
          <a:bodyPr/>
          <a:lstStyle/>
          <a:p>
            <a:pPr>
              <a:defRPr/>
            </a:pPr>
            <a:r>
              <a:rPr lang="en-US" sz="3000" b="1" dirty="0"/>
              <a:t>SIMPLIFIED </a:t>
            </a:r>
            <a:r>
              <a:rPr lang="en-US" sz="3000" b="1" dirty="0" smtClean="0"/>
              <a:t>MODEL:</a:t>
            </a:r>
            <a:br>
              <a:rPr lang="en-US" sz="3000" b="1" dirty="0" smtClean="0"/>
            </a:br>
            <a:r>
              <a:rPr lang="en-US" sz="3000" b="1" dirty="0" smtClean="0">
                <a:solidFill>
                  <a:srgbClr val="C00000"/>
                </a:solidFill>
              </a:rPr>
              <a:t>Results</a:t>
            </a:r>
            <a:endParaRPr lang="it-IT" sz="3000" b="1" dirty="0">
              <a:solidFill>
                <a:srgbClr val="C00000"/>
              </a:solidFill>
            </a:endParaRPr>
          </a:p>
        </p:txBody>
      </p:sp>
      <p:pic>
        <p:nvPicPr>
          <p:cNvPr id="5632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900" y="4745038"/>
            <a:ext cx="7070725"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16740"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38B974-55FD-7446-AB92-69DA6DEB8676}" type="slidenum">
              <a:rPr lang="it-IT" sz="1400"/>
              <a:pPr eaLnBrk="1" hangingPunct="1"/>
              <a:t>52</a:t>
            </a:fld>
            <a:endParaRPr lang="it-IT" sz="1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1028"/>
          <p:cNvSpPr>
            <a:spLocks noGrp="1" noChangeArrowheads="1"/>
          </p:cNvSpPr>
          <p:nvPr>
            <p:ph type="title"/>
          </p:nvPr>
        </p:nvSpPr>
        <p:spPr>
          <a:xfrm>
            <a:off x="288925" y="28575"/>
            <a:ext cx="6280150" cy="1230313"/>
          </a:xfrm>
        </p:spPr>
        <p:txBody>
          <a:bodyPr/>
          <a:lstStyle/>
          <a:p>
            <a:pPr>
              <a:defRPr/>
            </a:pPr>
            <a:r>
              <a:rPr lang="it-IT" dirty="0" err="1">
                <a:solidFill>
                  <a:srgbClr val="800000"/>
                </a:solidFill>
              </a:rPr>
              <a:t>Example</a:t>
            </a:r>
            <a:r>
              <a:rPr lang="it-IT" dirty="0">
                <a:solidFill>
                  <a:srgbClr val="800000"/>
                </a:solidFill>
              </a:rPr>
              <a:t> No. </a:t>
            </a:r>
            <a:r>
              <a:rPr lang="it-IT" dirty="0" smtClean="0">
                <a:solidFill>
                  <a:srgbClr val="800000"/>
                </a:solidFill>
              </a:rPr>
              <a:t>4</a:t>
            </a:r>
            <a:r>
              <a:rPr lang="it-IT" dirty="0">
                <a:solidFill>
                  <a:srgbClr val="800000"/>
                </a:solidFill>
              </a:rPr>
              <a:t/>
            </a:r>
            <a:br>
              <a:rPr lang="it-IT" dirty="0">
                <a:solidFill>
                  <a:srgbClr val="800000"/>
                </a:solidFill>
              </a:rPr>
            </a:br>
            <a:r>
              <a:rPr lang="en-GB" sz="3200" dirty="0" err="1" smtClean="0">
                <a:solidFill>
                  <a:srgbClr val="000000"/>
                </a:solidFill>
              </a:rPr>
              <a:t>Modeling</a:t>
            </a:r>
            <a:r>
              <a:rPr lang="en-GB" sz="3200" dirty="0" smtClean="0">
                <a:solidFill>
                  <a:srgbClr val="000000"/>
                </a:solidFill>
              </a:rPr>
              <a:t> </a:t>
            </a:r>
            <a:r>
              <a:rPr lang="it-IT" sz="3200" dirty="0">
                <a:solidFill>
                  <a:srgbClr val="000000"/>
                </a:solidFill>
              </a:rPr>
              <a:t>of salami </a:t>
            </a:r>
            <a:r>
              <a:rPr lang="it-IT" sz="3200" dirty="0" err="1">
                <a:solidFill>
                  <a:srgbClr val="000000"/>
                </a:solidFill>
              </a:rPr>
              <a:t>drying</a:t>
            </a:r>
            <a:endParaRPr lang="it-IT" sz="3200" dirty="0">
              <a:solidFill>
                <a:srgbClr val="000000"/>
              </a:solidFill>
            </a:endParaRPr>
          </a:p>
        </p:txBody>
      </p:sp>
      <p:sp>
        <p:nvSpPr>
          <p:cNvPr id="118786" name="Freeform 1295"/>
          <p:cNvSpPr>
            <a:spLocks/>
          </p:cNvSpPr>
          <p:nvPr/>
        </p:nvSpPr>
        <p:spPr bwMode="auto">
          <a:xfrm>
            <a:off x="1557338" y="3140075"/>
            <a:ext cx="950912" cy="3687763"/>
          </a:xfrm>
          <a:custGeom>
            <a:avLst/>
            <a:gdLst>
              <a:gd name="T0" fmla="*/ 2147483647 w 537"/>
              <a:gd name="T1" fmla="*/ 0 h 904"/>
              <a:gd name="T2" fmla="*/ 2147483647 w 537"/>
              <a:gd name="T3" fmla="*/ 2147483647 h 904"/>
              <a:gd name="T4" fmla="*/ 2147483647 w 537"/>
              <a:gd name="T5" fmla="*/ 2147483647 h 904"/>
              <a:gd name="T6" fmla="*/ 2147483647 w 537"/>
              <a:gd name="T7" fmla="*/ 2147483647 h 904"/>
              <a:gd name="T8" fmla="*/ 2147483647 w 537"/>
              <a:gd name="T9" fmla="*/ 2147483647 h 904"/>
              <a:gd name="T10" fmla="*/ 2147483647 w 537"/>
              <a:gd name="T11" fmla="*/ 2147483647 h 904"/>
              <a:gd name="T12" fmla="*/ 2147483647 w 537"/>
              <a:gd name="T13" fmla="*/ 2147483647 h 904"/>
              <a:gd name="T14" fmla="*/ 2147483647 w 537"/>
              <a:gd name="T15" fmla="*/ 2147483647 h 904"/>
              <a:gd name="T16" fmla="*/ 0 w 537"/>
              <a:gd name="T17" fmla="*/ 2147483647 h 904"/>
              <a:gd name="T18" fmla="*/ 0 w 537"/>
              <a:gd name="T19" fmla="*/ 2147483647 h 904"/>
              <a:gd name="T20" fmla="*/ 2147483647 w 537"/>
              <a:gd name="T21" fmla="*/ 2147483647 h 904"/>
              <a:gd name="T22" fmla="*/ 2147483647 w 537"/>
              <a:gd name="T23" fmla="*/ 2147483647 h 904"/>
              <a:gd name="T24" fmla="*/ 2147483647 w 537"/>
              <a:gd name="T25" fmla="*/ 2147483647 h 904"/>
              <a:gd name="T26" fmla="*/ 2147483647 w 537"/>
              <a:gd name="T27" fmla="*/ 2147483647 h 904"/>
              <a:gd name="T28" fmla="*/ 2147483647 w 537"/>
              <a:gd name="T29" fmla="*/ 2147483647 h 904"/>
              <a:gd name="T30" fmla="*/ 2147483647 w 537"/>
              <a:gd name="T31" fmla="*/ 2147483647 h 904"/>
              <a:gd name="T32" fmla="*/ 2147483647 w 537"/>
              <a:gd name="T33" fmla="*/ 2147483647 h 904"/>
              <a:gd name="T34" fmla="*/ 2147483647 w 537"/>
              <a:gd name="T35" fmla="*/ 2147483647 h 904"/>
              <a:gd name="T36" fmla="*/ 2147483647 w 537"/>
              <a:gd name="T37" fmla="*/ 2147483647 h 904"/>
              <a:gd name="T38" fmla="*/ 2147483647 w 537"/>
              <a:gd name="T39" fmla="*/ 2147483647 h 904"/>
              <a:gd name="T40" fmla="*/ 2147483647 w 537"/>
              <a:gd name="T41" fmla="*/ 2147483647 h 904"/>
              <a:gd name="T42" fmla="*/ 2147483647 w 537"/>
              <a:gd name="T43" fmla="*/ 2147483647 h 904"/>
              <a:gd name="T44" fmla="*/ 2147483647 w 537"/>
              <a:gd name="T45" fmla="*/ 2147483647 h 904"/>
              <a:gd name="T46" fmla="*/ 2147483647 w 537"/>
              <a:gd name="T47" fmla="*/ 2147483647 h 904"/>
              <a:gd name="T48" fmla="*/ 2147483647 w 537"/>
              <a:gd name="T49" fmla="*/ 2147483647 h 904"/>
              <a:gd name="T50" fmla="*/ 2147483647 w 537"/>
              <a:gd name="T51" fmla="*/ 2147483647 h 904"/>
              <a:gd name="T52" fmla="*/ 2147483647 w 537"/>
              <a:gd name="T53" fmla="*/ 2147483647 h 904"/>
              <a:gd name="T54" fmla="*/ 2147483647 w 537"/>
              <a:gd name="T55" fmla="*/ 2147483647 h 904"/>
              <a:gd name="T56" fmla="*/ 2147483647 w 537"/>
              <a:gd name="T57" fmla="*/ 2147483647 h 904"/>
              <a:gd name="T58" fmla="*/ 2147483647 w 537"/>
              <a:gd name="T59" fmla="*/ 2147483647 h 904"/>
              <a:gd name="T60" fmla="*/ 2147483647 w 537"/>
              <a:gd name="T61" fmla="*/ 2147483647 h 904"/>
              <a:gd name="T62" fmla="*/ 2147483647 w 537"/>
              <a:gd name="T63" fmla="*/ 2147483647 h 904"/>
              <a:gd name="T64" fmla="*/ 2147483647 w 537"/>
              <a:gd name="T65" fmla="*/ 2147483647 h 904"/>
              <a:gd name="T66" fmla="*/ 2147483647 w 537"/>
              <a:gd name="T67" fmla="*/ 2147483647 h 904"/>
              <a:gd name="T68" fmla="*/ 2147483647 w 537"/>
              <a:gd name="T69" fmla="*/ 0 h 9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7" h="904">
                <a:moveTo>
                  <a:pt x="267" y="0"/>
                </a:moveTo>
                <a:lnTo>
                  <a:pt x="212" y="6"/>
                </a:lnTo>
                <a:lnTo>
                  <a:pt x="164" y="20"/>
                </a:lnTo>
                <a:lnTo>
                  <a:pt x="118" y="46"/>
                </a:lnTo>
                <a:lnTo>
                  <a:pt x="77" y="81"/>
                </a:lnTo>
                <a:lnTo>
                  <a:pt x="46" y="118"/>
                </a:lnTo>
                <a:lnTo>
                  <a:pt x="20" y="164"/>
                </a:lnTo>
                <a:lnTo>
                  <a:pt x="5" y="216"/>
                </a:lnTo>
                <a:lnTo>
                  <a:pt x="0" y="271"/>
                </a:lnTo>
                <a:lnTo>
                  <a:pt x="0" y="636"/>
                </a:lnTo>
                <a:lnTo>
                  <a:pt x="5" y="691"/>
                </a:lnTo>
                <a:lnTo>
                  <a:pt x="20" y="740"/>
                </a:lnTo>
                <a:lnTo>
                  <a:pt x="46" y="786"/>
                </a:lnTo>
                <a:lnTo>
                  <a:pt x="77" y="826"/>
                </a:lnTo>
                <a:lnTo>
                  <a:pt x="118" y="858"/>
                </a:lnTo>
                <a:lnTo>
                  <a:pt x="164" y="884"/>
                </a:lnTo>
                <a:lnTo>
                  <a:pt x="212" y="898"/>
                </a:lnTo>
                <a:lnTo>
                  <a:pt x="267" y="904"/>
                </a:lnTo>
                <a:lnTo>
                  <a:pt x="322" y="898"/>
                </a:lnTo>
                <a:lnTo>
                  <a:pt x="374" y="884"/>
                </a:lnTo>
                <a:lnTo>
                  <a:pt x="420" y="858"/>
                </a:lnTo>
                <a:lnTo>
                  <a:pt x="460" y="826"/>
                </a:lnTo>
                <a:lnTo>
                  <a:pt x="491" y="786"/>
                </a:lnTo>
                <a:lnTo>
                  <a:pt x="517" y="740"/>
                </a:lnTo>
                <a:lnTo>
                  <a:pt x="532" y="691"/>
                </a:lnTo>
                <a:lnTo>
                  <a:pt x="537" y="636"/>
                </a:lnTo>
                <a:lnTo>
                  <a:pt x="537" y="271"/>
                </a:lnTo>
                <a:lnTo>
                  <a:pt x="532" y="216"/>
                </a:lnTo>
                <a:lnTo>
                  <a:pt x="517" y="164"/>
                </a:lnTo>
                <a:lnTo>
                  <a:pt x="491" y="118"/>
                </a:lnTo>
                <a:lnTo>
                  <a:pt x="460" y="81"/>
                </a:lnTo>
                <a:lnTo>
                  <a:pt x="420" y="46"/>
                </a:lnTo>
                <a:lnTo>
                  <a:pt x="374" y="20"/>
                </a:lnTo>
                <a:lnTo>
                  <a:pt x="322" y="6"/>
                </a:lnTo>
                <a:lnTo>
                  <a:pt x="267" y="0"/>
                </a:lnTo>
                <a:close/>
              </a:path>
            </a:pathLst>
          </a:custGeom>
          <a:solidFill>
            <a:srgbClr val="990000"/>
          </a:solidFill>
          <a:ln w="9525">
            <a:solidFill>
              <a:srgbClr val="000000"/>
            </a:solidFill>
            <a:prstDash val="solid"/>
            <a:round/>
            <a:headEnd/>
            <a:tailEnd/>
          </a:ln>
        </p:spPr>
        <p:txBody>
          <a:bodyPr lIns="75301" tIns="37650" rIns="75301" bIns="37650"/>
          <a:lstStyle/>
          <a:p>
            <a:endParaRPr lang="it-IT"/>
          </a:p>
        </p:txBody>
      </p:sp>
      <p:sp>
        <p:nvSpPr>
          <p:cNvPr id="118787" name="Rectangle 1385"/>
          <p:cNvSpPr>
            <a:spLocks noChangeArrowheads="1"/>
          </p:cNvSpPr>
          <p:nvPr/>
        </p:nvSpPr>
        <p:spPr bwMode="auto">
          <a:xfrm>
            <a:off x="1209675" y="3370263"/>
            <a:ext cx="16494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301" tIns="37650" rIns="75301" bIns="37650"/>
          <a:lstStyle/>
          <a:p>
            <a:pPr algn="just">
              <a:spcBef>
                <a:spcPts val="600"/>
              </a:spcBef>
              <a:spcAft>
                <a:spcPts val="600"/>
              </a:spcAft>
              <a:buFont typeface="Times New Roman" charset="0"/>
              <a:buNone/>
            </a:pPr>
            <a:endParaRPr lang="it-IT" sz="1800"/>
          </a:p>
        </p:txBody>
      </p:sp>
      <p:sp>
        <p:nvSpPr>
          <p:cNvPr id="118788" name="Rectangle 1386"/>
          <p:cNvSpPr>
            <a:spLocks noChangeArrowheads="1"/>
          </p:cNvSpPr>
          <p:nvPr/>
        </p:nvSpPr>
        <p:spPr bwMode="auto">
          <a:xfrm>
            <a:off x="1036638" y="2451100"/>
            <a:ext cx="18923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600" b="1">
                <a:solidFill>
                  <a:srgbClr val="000000"/>
                </a:solidFill>
                <a:latin typeface="Times New Roman" charset="0"/>
              </a:rPr>
              <a:t>1st approach</a:t>
            </a:r>
          </a:p>
          <a:p>
            <a:pPr algn="ctr" defTabSz="749300">
              <a:spcAft>
                <a:spcPts val="600"/>
              </a:spcAft>
              <a:buFont typeface="Times New Roman" charset="0"/>
              <a:buNone/>
            </a:pPr>
            <a:r>
              <a:rPr lang="it-IT" sz="1600" b="1">
                <a:solidFill>
                  <a:schemeClr val="accent2"/>
                </a:solidFill>
              </a:rPr>
              <a:t>lumped parameters</a:t>
            </a:r>
            <a:endParaRPr lang="it-IT" sz="3000" b="1">
              <a:solidFill>
                <a:srgbClr val="336600"/>
              </a:solidFill>
            </a:endParaRPr>
          </a:p>
        </p:txBody>
      </p:sp>
      <p:grpSp>
        <p:nvGrpSpPr>
          <p:cNvPr id="118789" name="Gruppo 2"/>
          <p:cNvGrpSpPr>
            <a:grpSpLocks/>
          </p:cNvGrpSpPr>
          <p:nvPr/>
        </p:nvGrpSpPr>
        <p:grpSpPr bwMode="auto">
          <a:xfrm>
            <a:off x="1098550" y="6942138"/>
            <a:ext cx="3179763" cy="1520825"/>
            <a:chOff x="1098550" y="6942138"/>
            <a:chExt cx="3179763" cy="1520825"/>
          </a:xfrm>
        </p:grpSpPr>
        <p:sp>
          <p:nvSpPr>
            <p:cNvPr id="118880" name="Rectangle 1034"/>
            <p:cNvSpPr>
              <a:spLocks noChangeArrowheads="1"/>
            </p:cNvSpPr>
            <p:nvPr/>
          </p:nvSpPr>
          <p:spPr bwMode="auto">
            <a:xfrm>
              <a:off x="1773238" y="8247063"/>
              <a:ext cx="50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400">
                  <a:solidFill>
                    <a:srgbClr val="000000"/>
                  </a:solidFill>
                  <a:latin typeface="Times New Roman" charset="0"/>
                </a:rPr>
                <a:t>r [mm]</a:t>
              </a:r>
              <a:endParaRPr lang="it-IT" sz="3300">
                <a:solidFill>
                  <a:srgbClr val="000000"/>
                </a:solidFill>
              </a:endParaRPr>
            </a:p>
          </p:txBody>
        </p:sp>
        <p:grpSp>
          <p:nvGrpSpPr>
            <p:cNvPr id="118881" name="Group 1300"/>
            <p:cNvGrpSpPr>
              <a:grpSpLocks/>
            </p:cNvGrpSpPr>
            <p:nvPr/>
          </p:nvGrpSpPr>
          <p:grpSpPr bwMode="auto">
            <a:xfrm>
              <a:off x="1989138" y="7332663"/>
              <a:ext cx="74612" cy="795337"/>
              <a:chOff x="1489" y="3498"/>
              <a:chExt cx="43" cy="481"/>
            </a:xfrm>
          </p:grpSpPr>
          <p:sp>
            <p:nvSpPr>
              <p:cNvPr id="118961" name="Line 1298"/>
              <p:cNvSpPr>
                <a:spLocks noChangeShapeType="1"/>
              </p:cNvSpPr>
              <p:nvPr/>
            </p:nvSpPr>
            <p:spPr bwMode="auto">
              <a:xfrm flipV="1">
                <a:off x="1509" y="3552"/>
                <a:ext cx="1" cy="4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8962" name="Freeform 1299"/>
              <p:cNvSpPr>
                <a:spLocks/>
              </p:cNvSpPr>
              <p:nvPr/>
            </p:nvSpPr>
            <p:spPr bwMode="auto">
              <a:xfrm>
                <a:off x="1489" y="3498"/>
                <a:ext cx="43" cy="89"/>
              </a:xfrm>
              <a:custGeom>
                <a:avLst/>
                <a:gdLst>
                  <a:gd name="T0" fmla="*/ 43 w 43"/>
                  <a:gd name="T1" fmla="*/ 89 h 89"/>
                  <a:gd name="T2" fmla="*/ 20 w 43"/>
                  <a:gd name="T3" fmla="*/ 0 h 89"/>
                  <a:gd name="T4" fmla="*/ 0 w 43"/>
                  <a:gd name="T5" fmla="*/ 89 h 89"/>
                  <a:gd name="T6" fmla="*/ 20 w 43"/>
                  <a:gd name="T7" fmla="*/ 60 h 89"/>
                  <a:gd name="T8" fmla="*/ 43 w 43"/>
                  <a:gd name="T9" fmla="*/ 89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89">
                    <a:moveTo>
                      <a:pt x="43" y="89"/>
                    </a:moveTo>
                    <a:lnTo>
                      <a:pt x="20" y="0"/>
                    </a:lnTo>
                    <a:lnTo>
                      <a:pt x="0" y="89"/>
                    </a:lnTo>
                    <a:lnTo>
                      <a:pt x="20" y="60"/>
                    </a:lnTo>
                    <a:lnTo>
                      <a:pt x="43" y="89"/>
                    </a:lnTo>
                    <a:close/>
                  </a:path>
                </a:pathLst>
              </a:custGeom>
              <a:solidFill>
                <a:srgbClr val="000000"/>
              </a:solidFill>
              <a:ln w="9525">
                <a:solidFill>
                  <a:srgbClr val="000000"/>
                </a:solidFill>
                <a:round/>
                <a:headEnd/>
                <a:tailEnd/>
              </a:ln>
            </p:spPr>
            <p:txBody>
              <a:bodyPr/>
              <a:lstStyle/>
              <a:p>
                <a:endParaRPr lang="it-IT"/>
              </a:p>
            </p:txBody>
          </p:sp>
        </p:grpSp>
        <p:sp>
          <p:nvSpPr>
            <p:cNvPr id="118882" name="Line 1301"/>
            <p:cNvSpPr>
              <a:spLocks noChangeShapeType="1"/>
            </p:cNvSpPr>
            <p:nvPr/>
          </p:nvSpPr>
          <p:spPr bwMode="auto">
            <a:xfrm>
              <a:off x="1195388" y="8135938"/>
              <a:ext cx="17335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5301" tIns="37650" rIns="75301" bIns="37650"/>
            <a:lstStyle/>
            <a:p>
              <a:endParaRPr lang="it-IT"/>
            </a:p>
          </p:txBody>
        </p:sp>
        <p:sp>
          <p:nvSpPr>
            <p:cNvPr id="118883" name="Freeform 1302"/>
            <p:cNvSpPr>
              <a:spLocks/>
            </p:cNvSpPr>
            <p:nvPr/>
          </p:nvSpPr>
          <p:spPr bwMode="auto">
            <a:xfrm>
              <a:off x="1098550" y="8097838"/>
              <a:ext cx="157163" cy="69850"/>
            </a:xfrm>
            <a:custGeom>
              <a:avLst/>
              <a:gdLst>
                <a:gd name="T0" fmla="*/ 2147483647 w 89"/>
                <a:gd name="T1" fmla="*/ 0 h 43"/>
                <a:gd name="T2" fmla="*/ 0 w 89"/>
                <a:gd name="T3" fmla="*/ 2147483647 h 43"/>
                <a:gd name="T4" fmla="*/ 2147483647 w 89"/>
                <a:gd name="T5" fmla="*/ 2147483647 h 43"/>
                <a:gd name="T6" fmla="*/ 2147483647 w 89"/>
                <a:gd name="T7" fmla="*/ 2147483647 h 43"/>
                <a:gd name="T8" fmla="*/ 2147483647 w 89"/>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43">
                  <a:moveTo>
                    <a:pt x="89" y="0"/>
                  </a:moveTo>
                  <a:lnTo>
                    <a:pt x="0" y="23"/>
                  </a:lnTo>
                  <a:lnTo>
                    <a:pt x="89" y="43"/>
                  </a:lnTo>
                  <a:lnTo>
                    <a:pt x="60" y="23"/>
                  </a:lnTo>
                  <a:lnTo>
                    <a:pt x="89" y="0"/>
                  </a:lnTo>
                  <a:close/>
                </a:path>
              </a:pathLst>
            </a:custGeom>
            <a:solidFill>
              <a:srgbClr val="000000"/>
            </a:solidFill>
            <a:ln w="9525">
              <a:solidFill>
                <a:srgbClr val="000000"/>
              </a:solidFill>
              <a:round/>
              <a:headEnd/>
              <a:tailEnd/>
            </a:ln>
          </p:spPr>
          <p:txBody>
            <a:bodyPr lIns="75301" tIns="37650" rIns="75301" bIns="37650"/>
            <a:lstStyle/>
            <a:p>
              <a:endParaRPr lang="it-IT"/>
            </a:p>
          </p:txBody>
        </p:sp>
        <p:sp>
          <p:nvSpPr>
            <p:cNvPr id="118884" name="Freeform 1303"/>
            <p:cNvSpPr>
              <a:spLocks/>
            </p:cNvSpPr>
            <p:nvPr/>
          </p:nvSpPr>
          <p:spPr bwMode="auto">
            <a:xfrm>
              <a:off x="2868613" y="8102600"/>
              <a:ext cx="157162" cy="71438"/>
            </a:xfrm>
            <a:custGeom>
              <a:avLst/>
              <a:gdLst>
                <a:gd name="T0" fmla="*/ 0 w 89"/>
                <a:gd name="T1" fmla="*/ 2147483647 h 43"/>
                <a:gd name="T2" fmla="*/ 2147483647 w 89"/>
                <a:gd name="T3" fmla="*/ 2147483647 h 43"/>
                <a:gd name="T4" fmla="*/ 0 w 89"/>
                <a:gd name="T5" fmla="*/ 0 h 43"/>
                <a:gd name="T6" fmla="*/ 2147483647 w 89"/>
                <a:gd name="T7" fmla="*/ 2147483647 h 43"/>
                <a:gd name="T8" fmla="*/ 0 w 89"/>
                <a:gd name="T9" fmla="*/ 214748364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43">
                  <a:moveTo>
                    <a:pt x="0" y="43"/>
                  </a:moveTo>
                  <a:lnTo>
                    <a:pt x="89" y="20"/>
                  </a:lnTo>
                  <a:lnTo>
                    <a:pt x="0" y="0"/>
                  </a:lnTo>
                  <a:lnTo>
                    <a:pt x="28" y="20"/>
                  </a:lnTo>
                  <a:lnTo>
                    <a:pt x="0" y="43"/>
                  </a:lnTo>
                  <a:close/>
                </a:path>
              </a:pathLst>
            </a:custGeom>
            <a:solidFill>
              <a:srgbClr val="000000"/>
            </a:solidFill>
            <a:ln w="9525">
              <a:solidFill>
                <a:srgbClr val="000000"/>
              </a:solidFill>
              <a:round/>
              <a:headEnd/>
              <a:tailEnd/>
            </a:ln>
          </p:spPr>
          <p:txBody>
            <a:bodyPr lIns="75301" tIns="37650" rIns="75301" bIns="37650"/>
            <a:lstStyle/>
            <a:p>
              <a:endParaRPr lang="it-IT"/>
            </a:p>
          </p:txBody>
        </p:sp>
        <p:grpSp>
          <p:nvGrpSpPr>
            <p:cNvPr id="118885" name="Group 1341"/>
            <p:cNvGrpSpPr>
              <a:grpSpLocks/>
            </p:cNvGrpSpPr>
            <p:nvPr/>
          </p:nvGrpSpPr>
          <p:grpSpPr bwMode="auto">
            <a:xfrm>
              <a:off x="1560513" y="6942138"/>
              <a:ext cx="6350" cy="1185862"/>
              <a:chOff x="1248" y="3262"/>
              <a:chExt cx="3" cy="717"/>
            </a:xfrm>
          </p:grpSpPr>
          <p:sp>
            <p:nvSpPr>
              <p:cNvPr id="118925" name="Freeform 1305"/>
              <p:cNvSpPr>
                <a:spLocks/>
              </p:cNvSpPr>
              <p:nvPr/>
            </p:nvSpPr>
            <p:spPr bwMode="auto">
              <a:xfrm>
                <a:off x="1248" y="3262"/>
                <a:ext cx="3" cy="11"/>
              </a:xfrm>
              <a:custGeom>
                <a:avLst/>
                <a:gdLst>
                  <a:gd name="T0" fmla="*/ 3 w 3"/>
                  <a:gd name="T1" fmla="*/ 0 h 11"/>
                  <a:gd name="T2" fmla="*/ 0 w 3"/>
                  <a:gd name="T3" fmla="*/ 0 h 11"/>
                  <a:gd name="T4" fmla="*/ 0 w 3"/>
                  <a:gd name="T5" fmla="*/ 0 h 11"/>
                  <a:gd name="T6" fmla="*/ 0 w 3"/>
                  <a:gd name="T7" fmla="*/ 11 h 11"/>
                  <a:gd name="T8" fmla="*/ 0 w 3"/>
                  <a:gd name="T9" fmla="*/ 11 h 11"/>
                  <a:gd name="T10" fmla="*/ 3 w 3"/>
                  <a:gd name="T11" fmla="*/ 11 h 11"/>
                  <a:gd name="T12" fmla="*/ 3 w 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0"/>
                    </a:moveTo>
                    <a:lnTo>
                      <a:pt x="0" y="0"/>
                    </a:lnTo>
                    <a:lnTo>
                      <a:pt x="0" y="11"/>
                    </a:lnTo>
                    <a:lnTo>
                      <a:pt x="3" y="11"/>
                    </a:lnTo>
                    <a:lnTo>
                      <a:pt x="3" y="0"/>
                    </a:lnTo>
                    <a:close/>
                  </a:path>
                </a:pathLst>
              </a:custGeom>
              <a:solidFill>
                <a:srgbClr val="000000"/>
              </a:solidFill>
              <a:ln w="9525">
                <a:solidFill>
                  <a:srgbClr val="000000"/>
                </a:solidFill>
                <a:round/>
                <a:headEnd/>
                <a:tailEnd/>
              </a:ln>
            </p:spPr>
            <p:txBody>
              <a:bodyPr/>
              <a:lstStyle/>
              <a:p>
                <a:endParaRPr lang="it-IT"/>
              </a:p>
            </p:txBody>
          </p:sp>
          <p:sp>
            <p:nvSpPr>
              <p:cNvPr id="118926" name="Freeform 1306"/>
              <p:cNvSpPr>
                <a:spLocks/>
              </p:cNvSpPr>
              <p:nvPr/>
            </p:nvSpPr>
            <p:spPr bwMode="auto">
              <a:xfrm>
                <a:off x="1248" y="3279"/>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27" name="Freeform 1307"/>
              <p:cNvSpPr>
                <a:spLocks/>
              </p:cNvSpPr>
              <p:nvPr/>
            </p:nvSpPr>
            <p:spPr bwMode="auto">
              <a:xfrm>
                <a:off x="1248" y="329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28" name="Freeform 1308"/>
              <p:cNvSpPr>
                <a:spLocks/>
              </p:cNvSpPr>
              <p:nvPr/>
            </p:nvSpPr>
            <p:spPr bwMode="auto">
              <a:xfrm>
                <a:off x="1248" y="331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29" name="Freeform 1309"/>
              <p:cNvSpPr>
                <a:spLocks/>
              </p:cNvSpPr>
              <p:nvPr/>
            </p:nvSpPr>
            <p:spPr bwMode="auto">
              <a:xfrm>
                <a:off x="1248" y="333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30" name="Freeform 1310"/>
              <p:cNvSpPr>
                <a:spLocks/>
              </p:cNvSpPr>
              <p:nvPr/>
            </p:nvSpPr>
            <p:spPr bwMode="auto">
              <a:xfrm>
                <a:off x="1248" y="3360"/>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931" name="Freeform 1311"/>
              <p:cNvSpPr>
                <a:spLocks/>
              </p:cNvSpPr>
              <p:nvPr/>
            </p:nvSpPr>
            <p:spPr bwMode="auto">
              <a:xfrm>
                <a:off x="1248" y="338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32" name="Freeform 1312"/>
              <p:cNvSpPr>
                <a:spLocks/>
              </p:cNvSpPr>
              <p:nvPr/>
            </p:nvSpPr>
            <p:spPr bwMode="auto">
              <a:xfrm>
                <a:off x="1248" y="340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33" name="Freeform 1313"/>
              <p:cNvSpPr>
                <a:spLocks/>
              </p:cNvSpPr>
              <p:nvPr/>
            </p:nvSpPr>
            <p:spPr bwMode="auto">
              <a:xfrm>
                <a:off x="1248" y="342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34" name="Freeform 1314"/>
              <p:cNvSpPr>
                <a:spLocks/>
              </p:cNvSpPr>
              <p:nvPr/>
            </p:nvSpPr>
            <p:spPr bwMode="auto">
              <a:xfrm>
                <a:off x="1248" y="344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35" name="Freeform 1315"/>
              <p:cNvSpPr>
                <a:spLocks/>
              </p:cNvSpPr>
              <p:nvPr/>
            </p:nvSpPr>
            <p:spPr bwMode="auto">
              <a:xfrm>
                <a:off x="1248" y="346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36" name="Freeform 1316"/>
              <p:cNvSpPr>
                <a:spLocks/>
              </p:cNvSpPr>
              <p:nvPr/>
            </p:nvSpPr>
            <p:spPr bwMode="auto">
              <a:xfrm>
                <a:off x="1248" y="348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37" name="Freeform 1317"/>
              <p:cNvSpPr>
                <a:spLocks/>
              </p:cNvSpPr>
              <p:nvPr/>
            </p:nvSpPr>
            <p:spPr bwMode="auto">
              <a:xfrm>
                <a:off x="1248" y="350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38" name="Freeform 1318"/>
              <p:cNvSpPr>
                <a:spLocks/>
              </p:cNvSpPr>
              <p:nvPr/>
            </p:nvSpPr>
            <p:spPr bwMode="auto">
              <a:xfrm>
                <a:off x="1248" y="352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39" name="Freeform 1319"/>
              <p:cNvSpPr>
                <a:spLocks/>
              </p:cNvSpPr>
              <p:nvPr/>
            </p:nvSpPr>
            <p:spPr bwMode="auto">
              <a:xfrm>
                <a:off x="1248" y="354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40" name="Freeform 1320"/>
              <p:cNvSpPr>
                <a:spLocks/>
              </p:cNvSpPr>
              <p:nvPr/>
            </p:nvSpPr>
            <p:spPr bwMode="auto">
              <a:xfrm>
                <a:off x="1248" y="356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41" name="Freeform 1321"/>
              <p:cNvSpPr>
                <a:spLocks/>
              </p:cNvSpPr>
              <p:nvPr/>
            </p:nvSpPr>
            <p:spPr bwMode="auto">
              <a:xfrm>
                <a:off x="1248" y="358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42" name="Freeform 1322"/>
              <p:cNvSpPr>
                <a:spLocks/>
              </p:cNvSpPr>
              <p:nvPr/>
            </p:nvSpPr>
            <p:spPr bwMode="auto">
              <a:xfrm>
                <a:off x="1248" y="360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43" name="Freeform 1323"/>
              <p:cNvSpPr>
                <a:spLocks/>
              </p:cNvSpPr>
              <p:nvPr/>
            </p:nvSpPr>
            <p:spPr bwMode="auto">
              <a:xfrm>
                <a:off x="1248" y="3622"/>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944" name="Freeform 1324"/>
              <p:cNvSpPr>
                <a:spLocks/>
              </p:cNvSpPr>
              <p:nvPr/>
            </p:nvSpPr>
            <p:spPr bwMode="auto">
              <a:xfrm>
                <a:off x="1248" y="364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45" name="Freeform 1325"/>
              <p:cNvSpPr>
                <a:spLocks/>
              </p:cNvSpPr>
              <p:nvPr/>
            </p:nvSpPr>
            <p:spPr bwMode="auto">
              <a:xfrm>
                <a:off x="1248" y="366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46" name="Freeform 1326"/>
              <p:cNvSpPr>
                <a:spLocks/>
              </p:cNvSpPr>
              <p:nvPr/>
            </p:nvSpPr>
            <p:spPr bwMode="auto">
              <a:xfrm>
                <a:off x="1248" y="368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47" name="Freeform 1327"/>
              <p:cNvSpPr>
                <a:spLocks/>
              </p:cNvSpPr>
              <p:nvPr/>
            </p:nvSpPr>
            <p:spPr bwMode="auto">
              <a:xfrm>
                <a:off x="1248" y="370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48" name="Freeform 1328"/>
              <p:cNvSpPr>
                <a:spLocks/>
              </p:cNvSpPr>
              <p:nvPr/>
            </p:nvSpPr>
            <p:spPr bwMode="auto">
              <a:xfrm>
                <a:off x="1248" y="372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49" name="Freeform 1329"/>
              <p:cNvSpPr>
                <a:spLocks/>
              </p:cNvSpPr>
              <p:nvPr/>
            </p:nvSpPr>
            <p:spPr bwMode="auto">
              <a:xfrm>
                <a:off x="1248" y="374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50" name="Freeform 1330"/>
              <p:cNvSpPr>
                <a:spLocks/>
              </p:cNvSpPr>
              <p:nvPr/>
            </p:nvSpPr>
            <p:spPr bwMode="auto">
              <a:xfrm>
                <a:off x="1248" y="3763"/>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951" name="Freeform 1331"/>
              <p:cNvSpPr>
                <a:spLocks/>
              </p:cNvSpPr>
              <p:nvPr/>
            </p:nvSpPr>
            <p:spPr bwMode="auto">
              <a:xfrm>
                <a:off x="1248" y="378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52" name="Freeform 1332"/>
              <p:cNvSpPr>
                <a:spLocks/>
              </p:cNvSpPr>
              <p:nvPr/>
            </p:nvSpPr>
            <p:spPr bwMode="auto">
              <a:xfrm>
                <a:off x="1248" y="380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53" name="Freeform 1333"/>
              <p:cNvSpPr>
                <a:spLocks/>
              </p:cNvSpPr>
              <p:nvPr/>
            </p:nvSpPr>
            <p:spPr bwMode="auto">
              <a:xfrm>
                <a:off x="1248" y="382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54" name="Freeform 1334"/>
              <p:cNvSpPr>
                <a:spLocks/>
              </p:cNvSpPr>
              <p:nvPr/>
            </p:nvSpPr>
            <p:spPr bwMode="auto">
              <a:xfrm>
                <a:off x="1248" y="384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55" name="Freeform 1335"/>
              <p:cNvSpPr>
                <a:spLocks/>
              </p:cNvSpPr>
              <p:nvPr/>
            </p:nvSpPr>
            <p:spPr bwMode="auto">
              <a:xfrm>
                <a:off x="1248" y="386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56" name="Freeform 1336"/>
              <p:cNvSpPr>
                <a:spLocks/>
              </p:cNvSpPr>
              <p:nvPr/>
            </p:nvSpPr>
            <p:spPr bwMode="auto">
              <a:xfrm>
                <a:off x="1248" y="3884"/>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957" name="Freeform 1337"/>
              <p:cNvSpPr>
                <a:spLocks/>
              </p:cNvSpPr>
              <p:nvPr/>
            </p:nvSpPr>
            <p:spPr bwMode="auto">
              <a:xfrm>
                <a:off x="1248" y="390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58" name="Freeform 1338"/>
              <p:cNvSpPr>
                <a:spLocks/>
              </p:cNvSpPr>
              <p:nvPr/>
            </p:nvSpPr>
            <p:spPr bwMode="auto">
              <a:xfrm>
                <a:off x="1248" y="392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59" name="Freeform 1339"/>
              <p:cNvSpPr>
                <a:spLocks/>
              </p:cNvSpPr>
              <p:nvPr/>
            </p:nvSpPr>
            <p:spPr bwMode="auto">
              <a:xfrm>
                <a:off x="1248" y="394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60" name="Freeform 1340"/>
              <p:cNvSpPr>
                <a:spLocks/>
              </p:cNvSpPr>
              <p:nvPr/>
            </p:nvSpPr>
            <p:spPr bwMode="auto">
              <a:xfrm>
                <a:off x="1248" y="3964"/>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grpSp>
        <p:grpSp>
          <p:nvGrpSpPr>
            <p:cNvPr id="118886" name="Group 1378"/>
            <p:cNvGrpSpPr>
              <a:grpSpLocks/>
            </p:cNvGrpSpPr>
            <p:nvPr/>
          </p:nvGrpSpPr>
          <p:grpSpPr bwMode="auto">
            <a:xfrm>
              <a:off x="2511425" y="6942138"/>
              <a:ext cx="4763" cy="1185862"/>
              <a:chOff x="1785" y="3262"/>
              <a:chExt cx="3" cy="717"/>
            </a:xfrm>
          </p:grpSpPr>
          <p:sp>
            <p:nvSpPr>
              <p:cNvPr id="118889" name="Freeform 1342"/>
              <p:cNvSpPr>
                <a:spLocks/>
              </p:cNvSpPr>
              <p:nvPr/>
            </p:nvSpPr>
            <p:spPr bwMode="auto">
              <a:xfrm>
                <a:off x="1785" y="3262"/>
                <a:ext cx="3" cy="11"/>
              </a:xfrm>
              <a:custGeom>
                <a:avLst/>
                <a:gdLst>
                  <a:gd name="T0" fmla="*/ 3 w 3"/>
                  <a:gd name="T1" fmla="*/ 0 h 11"/>
                  <a:gd name="T2" fmla="*/ 0 w 3"/>
                  <a:gd name="T3" fmla="*/ 0 h 11"/>
                  <a:gd name="T4" fmla="*/ 0 w 3"/>
                  <a:gd name="T5" fmla="*/ 0 h 11"/>
                  <a:gd name="T6" fmla="*/ 0 w 3"/>
                  <a:gd name="T7" fmla="*/ 11 h 11"/>
                  <a:gd name="T8" fmla="*/ 0 w 3"/>
                  <a:gd name="T9" fmla="*/ 11 h 11"/>
                  <a:gd name="T10" fmla="*/ 3 w 3"/>
                  <a:gd name="T11" fmla="*/ 11 h 11"/>
                  <a:gd name="T12" fmla="*/ 3 w 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0"/>
                    </a:moveTo>
                    <a:lnTo>
                      <a:pt x="0" y="0"/>
                    </a:lnTo>
                    <a:lnTo>
                      <a:pt x="0" y="11"/>
                    </a:lnTo>
                    <a:lnTo>
                      <a:pt x="3" y="11"/>
                    </a:lnTo>
                    <a:lnTo>
                      <a:pt x="3" y="0"/>
                    </a:lnTo>
                    <a:close/>
                  </a:path>
                </a:pathLst>
              </a:custGeom>
              <a:solidFill>
                <a:srgbClr val="000000"/>
              </a:solidFill>
              <a:ln w="9525">
                <a:solidFill>
                  <a:srgbClr val="000000"/>
                </a:solidFill>
                <a:round/>
                <a:headEnd/>
                <a:tailEnd/>
              </a:ln>
            </p:spPr>
            <p:txBody>
              <a:bodyPr/>
              <a:lstStyle/>
              <a:p>
                <a:endParaRPr lang="it-IT"/>
              </a:p>
            </p:txBody>
          </p:sp>
          <p:sp>
            <p:nvSpPr>
              <p:cNvPr id="118890" name="Freeform 1343"/>
              <p:cNvSpPr>
                <a:spLocks/>
              </p:cNvSpPr>
              <p:nvPr/>
            </p:nvSpPr>
            <p:spPr bwMode="auto">
              <a:xfrm>
                <a:off x="1785" y="3279"/>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91" name="Freeform 1344"/>
              <p:cNvSpPr>
                <a:spLocks/>
              </p:cNvSpPr>
              <p:nvPr/>
            </p:nvSpPr>
            <p:spPr bwMode="auto">
              <a:xfrm>
                <a:off x="1785" y="329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92" name="Freeform 1345"/>
              <p:cNvSpPr>
                <a:spLocks/>
              </p:cNvSpPr>
              <p:nvPr/>
            </p:nvSpPr>
            <p:spPr bwMode="auto">
              <a:xfrm>
                <a:off x="1785" y="331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93" name="Freeform 1346"/>
              <p:cNvSpPr>
                <a:spLocks/>
              </p:cNvSpPr>
              <p:nvPr/>
            </p:nvSpPr>
            <p:spPr bwMode="auto">
              <a:xfrm>
                <a:off x="1785" y="333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94" name="Freeform 1347"/>
              <p:cNvSpPr>
                <a:spLocks/>
              </p:cNvSpPr>
              <p:nvPr/>
            </p:nvSpPr>
            <p:spPr bwMode="auto">
              <a:xfrm>
                <a:off x="1785" y="3360"/>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895" name="Freeform 1348"/>
              <p:cNvSpPr>
                <a:spLocks/>
              </p:cNvSpPr>
              <p:nvPr/>
            </p:nvSpPr>
            <p:spPr bwMode="auto">
              <a:xfrm>
                <a:off x="1785" y="338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96" name="Freeform 1349"/>
              <p:cNvSpPr>
                <a:spLocks/>
              </p:cNvSpPr>
              <p:nvPr/>
            </p:nvSpPr>
            <p:spPr bwMode="auto">
              <a:xfrm>
                <a:off x="1785" y="340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97" name="Freeform 1350"/>
              <p:cNvSpPr>
                <a:spLocks/>
              </p:cNvSpPr>
              <p:nvPr/>
            </p:nvSpPr>
            <p:spPr bwMode="auto">
              <a:xfrm>
                <a:off x="1785" y="342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98" name="Freeform 1351"/>
              <p:cNvSpPr>
                <a:spLocks/>
              </p:cNvSpPr>
              <p:nvPr/>
            </p:nvSpPr>
            <p:spPr bwMode="auto">
              <a:xfrm>
                <a:off x="1785" y="344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99" name="Freeform 1352"/>
              <p:cNvSpPr>
                <a:spLocks/>
              </p:cNvSpPr>
              <p:nvPr/>
            </p:nvSpPr>
            <p:spPr bwMode="auto">
              <a:xfrm>
                <a:off x="1785" y="346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00" name="Freeform 1353"/>
              <p:cNvSpPr>
                <a:spLocks/>
              </p:cNvSpPr>
              <p:nvPr/>
            </p:nvSpPr>
            <p:spPr bwMode="auto">
              <a:xfrm>
                <a:off x="1785" y="348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01" name="Freeform 1354"/>
              <p:cNvSpPr>
                <a:spLocks/>
              </p:cNvSpPr>
              <p:nvPr/>
            </p:nvSpPr>
            <p:spPr bwMode="auto">
              <a:xfrm>
                <a:off x="1785" y="350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02" name="Freeform 1355"/>
              <p:cNvSpPr>
                <a:spLocks/>
              </p:cNvSpPr>
              <p:nvPr/>
            </p:nvSpPr>
            <p:spPr bwMode="auto">
              <a:xfrm>
                <a:off x="1785" y="352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03" name="Freeform 1356"/>
              <p:cNvSpPr>
                <a:spLocks/>
              </p:cNvSpPr>
              <p:nvPr/>
            </p:nvSpPr>
            <p:spPr bwMode="auto">
              <a:xfrm>
                <a:off x="1785" y="354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04" name="Freeform 1357"/>
              <p:cNvSpPr>
                <a:spLocks/>
              </p:cNvSpPr>
              <p:nvPr/>
            </p:nvSpPr>
            <p:spPr bwMode="auto">
              <a:xfrm>
                <a:off x="1785" y="356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05" name="Freeform 1358"/>
              <p:cNvSpPr>
                <a:spLocks/>
              </p:cNvSpPr>
              <p:nvPr/>
            </p:nvSpPr>
            <p:spPr bwMode="auto">
              <a:xfrm>
                <a:off x="1785" y="358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06" name="Freeform 1359"/>
              <p:cNvSpPr>
                <a:spLocks/>
              </p:cNvSpPr>
              <p:nvPr/>
            </p:nvSpPr>
            <p:spPr bwMode="auto">
              <a:xfrm>
                <a:off x="1785" y="360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07" name="Freeform 1360"/>
              <p:cNvSpPr>
                <a:spLocks/>
              </p:cNvSpPr>
              <p:nvPr/>
            </p:nvSpPr>
            <p:spPr bwMode="auto">
              <a:xfrm>
                <a:off x="1785" y="3622"/>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908" name="Freeform 1361"/>
              <p:cNvSpPr>
                <a:spLocks/>
              </p:cNvSpPr>
              <p:nvPr/>
            </p:nvSpPr>
            <p:spPr bwMode="auto">
              <a:xfrm>
                <a:off x="1785" y="364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09" name="Freeform 1362"/>
              <p:cNvSpPr>
                <a:spLocks/>
              </p:cNvSpPr>
              <p:nvPr/>
            </p:nvSpPr>
            <p:spPr bwMode="auto">
              <a:xfrm>
                <a:off x="1785" y="366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10" name="Freeform 1363"/>
              <p:cNvSpPr>
                <a:spLocks/>
              </p:cNvSpPr>
              <p:nvPr/>
            </p:nvSpPr>
            <p:spPr bwMode="auto">
              <a:xfrm>
                <a:off x="1785" y="368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11" name="Freeform 1364"/>
              <p:cNvSpPr>
                <a:spLocks/>
              </p:cNvSpPr>
              <p:nvPr/>
            </p:nvSpPr>
            <p:spPr bwMode="auto">
              <a:xfrm>
                <a:off x="1785" y="370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12" name="Freeform 1365"/>
              <p:cNvSpPr>
                <a:spLocks/>
              </p:cNvSpPr>
              <p:nvPr/>
            </p:nvSpPr>
            <p:spPr bwMode="auto">
              <a:xfrm>
                <a:off x="1785" y="372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13" name="Freeform 1366"/>
              <p:cNvSpPr>
                <a:spLocks/>
              </p:cNvSpPr>
              <p:nvPr/>
            </p:nvSpPr>
            <p:spPr bwMode="auto">
              <a:xfrm>
                <a:off x="1785" y="374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14" name="Freeform 1367"/>
              <p:cNvSpPr>
                <a:spLocks/>
              </p:cNvSpPr>
              <p:nvPr/>
            </p:nvSpPr>
            <p:spPr bwMode="auto">
              <a:xfrm>
                <a:off x="1785" y="3763"/>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915" name="Freeform 1368"/>
              <p:cNvSpPr>
                <a:spLocks/>
              </p:cNvSpPr>
              <p:nvPr/>
            </p:nvSpPr>
            <p:spPr bwMode="auto">
              <a:xfrm>
                <a:off x="1785" y="378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16" name="Freeform 1369"/>
              <p:cNvSpPr>
                <a:spLocks/>
              </p:cNvSpPr>
              <p:nvPr/>
            </p:nvSpPr>
            <p:spPr bwMode="auto">
              <a:xfrm>
                <a:off x="1785" y="380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17" name="Freeform 1370"/>
              <p:cNvSpPr>
                <a:spLocks/>
              </p:cNvSpPr>
              <p:nvPr/>
            </p:nvSpPr>
            <p:spPr bwMode="auto">
              <a:xfrm>
                <a:off x="1785" y="382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18" name="Freeform 1371"/>
              <p:cNvSpPr>
                <a:spLocks/>
              </p:cNvSpPr>
              <p:nvPr/>
            </p:nvSpPr>
            <p:spPr bwMode="auto">
              <a:xfrm>
                <a:off x="1785" y="384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19" name="Freeform 1372"/>
              <p:cNvSpPr>
                <a:spLocks/>
              </p:cNvSpPr>
              <p:nvPr/>
            </p:nvSpPr>
            <p:spPr bwMode="auto">
              <a:xfrm>
                <a:off x="1785" y="386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920" name="Freeform 1373"/>
              <p:cNvSpPr>
                <a:spLocks/>
              </p:cNvSpPr>
              <p:nvPr/>
            </p:nvSpPr>
            <p:spPr bwMode="auto">
              <a:xfrm>
                <a:off x="1785" y="3884"/>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921" name="Freeform 1374"/>
              <p:cNvSpPr>
                <a:spLocks/>
              </p:cNvSpPr>
              <p:nvPr/>
            </p:nvSpPr>
            <p:spPr bwMode="auto">
              <a:xfrm>
                <a:off x="1785" y="390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22" name="Freeform 1375"/>
              <p:cNvSpPr>
                <a:spLocks/>
              </p:cNvSpPr>
              <p:nvPr/>
            </p:nvSpPr>
            <p:spPr bwMode="auto">
              <a:xfrm>
                <a:off x="1785" y="392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23" name="Freeform 1376"/>
              <p:cNvSpPr>
                <a:spLocks/>
              </p:cNvSpPr>
              <p:nvPr/>
            </p:nvSpPr>
            <p:spPr bwMode="auto">
              <a:xfrm>
                <a:off x="1785" y="394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924" name="Freeform 1377"/>
              <p:cNvSpPr>
                <a:spLocks/>
              </p:cNvSpPr>
              <p:nvPr/>
            </p:nvSpPr>
            <p:spPr bwMode="auto">
              <a:xfrm>
                <a:off x="1785" y="3964"/>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grpSp>
        <p:sp>
          <p:nvSpPr>
            <p:cNvPr id="118887" name="Rectangle 1380"/>
            <p:cNvSpPr>
              <a:spLocks noChangeArrowheads="1"/>
            </p:cNvSpPr>
            <p:nvPr/>
          </p:nvSpPr>
          <p:spPr bwMode="auto">
            <a:xfrm>
              <a:off x="2608263" y="7345363"/>
              <a:ext cx="1670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400">
                  <a:solidFill>
                    <a:srgbClr val="000000"/>
                  </a:solidFill>
                  <a:latin typeface="Times New Roman" charset="0"/>
                </a:rPr>
                <a:t>X [ kg (</a:t>
              </a:r>
              <a:r>
                <a:rPr lang="it-IT" sz="1300">
                  <a:solidFill>
                    <a:srgbClr val="000000"/>
                  </a:solidFill>
                  <a:latin typeface="Times New Roman" charset="0"/>
                </a:rPr>
                <a:t>H</a:t>
              </a:r>
              <a:r>
                <a:rPr lang="it-IT" sz="1300" baseline="-25000">
                  <a:solidFill>
                    <a:srgbClr val="000000"/>
                  </a:solidFill>
                  <a:latin typeface="Times New Roman" charset="0"/>
                </a:rPr>
                <a:t>2</a:t>
              </a:r>
              <a:r>
                <a:rPr lang="it-IT" sz="1300">
                  <a:solidFill>
                    <a:srgbClr val="000000"/>
                  </a:solidFill>
                  <a:latin typeface="Times New Roman" charset="0"/>
                </a:rPr>
                <a:t>O</a:t>
              </a:r>
              <a:r>
                <a:rPr lang="it-IT" sz="1400">
                  <a:solidFill>
                    <a:srgbClr val="000000"/>
                  </a:solidFill>
                  <a:latin typeface="Times New Roman" charset="0"/>
                </a:rPr>
                <a:t>/ kg (</a:t>
              </a:r>
              <a:r>
                <a:rPr lang="it-IT" sz="1300">
                  <a:solidFill>
                    <a:srgbClr val="000000"/>
                  </a:solidFill>
                  <a:latin typeface="Times New Roman" charset="0"/>
                </a:rPr>
                <a:t>S.S.</a:t>
              </a:r>
              <a:r>
                <a:rPr lang="it-IT" sz="1400">
                  <a:solidFill>
                    <a:srgbClr val="000000"/>
                  </a:solidFill>
                  <a:latin typeface="Times New Roman" charset="0"/>
                </a:rPr>
                <a:t>) ]</a:t>
              </a:r>
              <a:endParaRPr lang="it-IT" sz="1400">
                <a:solidFill>
                  <a:srgbClr val="000000"/>
                </a:solidFill>
              </a:endParaRPr>
            </a:p>
          </p:txBody>
        </p:sp>
        <p:sp>
          <p:nvSpPr>
            <p:cNvPr id="118888" name="Line 1384"/>
            <p:cNvSpPr>
              <a:spLocks noChangeShapeType="1"/>
            </p:cNvSpPr>
            <p:nvPr/>
          </p:nvSpPr>
          <p:spPr bwMode="auto">
            <a:xfrm>
              <a:off x="1560513" y="7897813"/>
              <a:ext cx="950912"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5301" tIns="37650" rIns="75301" bIns="37650"/>
            <a:lstStyle/>
            <a:p>
              <a:endParaRPr lang="it-IT"/>
            </a:p>
          </p:txBody>
        </p:sp>
      </p:grpSp>
      <p:sp>
        <p:nvSpPr>
          <p:cNvPr id="118790" name="Rectangle 1743"/>
          <p:cNvSpPr>
            <a:spLocks noChangeArrowheads="1"/>
          </p:cNvSpPr>
          <p:nvPr/>
        </p:nvSpPr>
        <p:spPr bwMode="auto">
          <a:xfrm>
            <a:off x="4243388" y="3379788"/>
            <a:ext cx="1333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301" tIns="37650" rIns="75301" bIns="37650"/>
          <a:lstStyle/>
          <a:p>
            <a:pPr algn="just">
              <a:spcBef>
                <a:spcPts val="600"/>
              </a:spcBef>
              <a:spcAft>
                <a:spcPts val="600"/>
              </a:spcAft>
              <a:buFont typeface="Times New Roman" charset="0"/>
              <a:buNone/>
            </a:pPr>
            <a:endParaRPr lang="it-IT" sz="1800"/>
          </a:p>
        </p:txBody>
      </p:sp>
      <p:sp>
        <p:nvSpPr>
          <p:cNvPr id="118791" name="Freeform 1753"/>
          <p:cNvSpPr>
            <a:spLocks/>
          </p:cNvSpPr>
          <p:nvPr/>
        </p:nvSpPr>
        <p:spPr bwMode="auto">
          <a:xfrm>
            <a:off x="4395788" y="3197225"/>
            <a:ext cx="952500" cy="3687763"/>
          </a:xfrm>
          <a:custGeom>
            <a:avLst/>
            <a:gdLst>
              <a:gd name="T0" fmla="*/ 2147483647 w 537"/>
              <a:gd name="T1" fmla="*/ 0 h 904"/>
              <a:gd name="T2" fmla="*/ 2147483647 w 537"/>
              <a:gd name="T3" fmla="*/ 2147483647 h 904"/>
              <a:gd name="T4" fmla="*/ 2147483647 w 537"/>
              <a:gd name="T5" fmla="*/ 2147483647 h 904"/>
              <a:gd name="T6" fmla="*/ 2147483647 w 537"/>
              <a:gd name="T7" fmla="*/ 2147483647 h 904"/>
              <a:gd name="T8" fmla="*/ 2147483647 w 537"/>
              <a:gd name="T9" fmla="*/ 2147483647 h 904"/>
              <a:gd name="T10" fmla="*/ 2147483647 w 537"/>
              <a:gd name="T11" fmla="*/ 2147483647 h 904"/>
              <a:gd name="T12" fmla="*/ 2147483647 w 537"/>
              <a:gd name="T13" fmla="*/ 2147483647 h 904"/>
              <a:gd name="T14" fmla="*/ 2147483647 w 537"/>
              <a:gd name="T15" fmla="*/ 2147483647 h 904"/>
              <a:gd name="T16" fmla="*/ 0 w 537"/>
              <a:gd name="T17" fmla="*/ 2147483647 h 904"/>
              <a:gd name="T18" fmla="*/ 0 w 537"/>
              <a:gd name="T19" fmla="*/ 2147483647 h 904"/>
              <a:gd name="T20" fmla="*/ 2147483647 w 537"/>
              <a:gd name="T21" fmla="*/ 2147483647 h 904"/>
              <a:gd name="T22" fmla="*/ 2147483647 w 537"/>
              <a:gd name="T23" fmla="*/ 2147483647 h 904"/>
              <a:gd name="T24" fmla="*/ 2147483647 w 537"/>
              <a:gd name="T25" fmla="*/ 2147483647 h 904"/>
              <a:gd name="T26" fmla="*/ 2147483647 w 537"/>
              <a:gd name="T27" fmla="*/ 2147483647 h 904"/>
              <a:gd name="T28" fmla="*/ 2147483647 w 537"/>
              <a:gd name="T29" fmla="*/ 2147483647 h 904"/>
              <a:gd name="T30" fmla="*/ 2147483647 w 537"/>
              <a:gd name="T31" fmla="*/ 2147483647 h 904"/>
              <a:gd name="T32" fmla="*/ 2147483647 w 537"/>
              <a:gd name="T33" fmla="*/ 2147483647 h 904"/>
              <a:gd name="T34" fmla="*/ 2147483647 w 537"/>
              <a:gd name="T35" fmla="*/ 2147483647 h 904"/>
              <a:gd name="T36" fmla="*/ 2147483647 w 537"/>
              <a:gd name="T37" fmla="*/ 2147483647 h 904"/>
              <a:gd name="T38" fmla="*/ 2147483647 w 537"/>
              <a:gd name="T39" fmla="*/ 2147483647 h 904"/>
              <a:gd name="T40" fmla="*/ 2147483647 w 537"/>
              <a:gd name="T41" fmla="*/ 2147483647 h 904"/>
              <a:gd name="T42" fmla="*/ 2147483647 w 537"/>
              <a:gd name="T43" fmla="*/ 2147483647 h 904"/>
              <a:gd name="T44" fmla="*/ 2147483647 w 537"/>
              <a:gd name="T45" fmla="*/ 2147483647 h 904"/>
              <a:gd name="T46" fmla="*/ 2147483647 w 537"/>
              <a:gd name="T47" fmla="*/ 2147483647 h 904"/>
              <a:gd name="T48" fmla="*/ 2147483647 w 537"/>
              <a:gd name="T49" fmla="*/ 2147483647 h 904"/>
              <a:gd name="T50" fmla="*/ 2147483647 w 537"/>
              <a:gd name="T51" fmla="*/ 2147483647 h 904"/>
              <a:gd name="T52" fmla="*/ 2147483647 w 537"/>
              <a:gd name="T53" fmla="*/ 2147483647 h 904"/>
              <a:gd name="T54" fmla="*/ 2147483647 w 537"/>
              <a:gd name="T55" fmla="*/ 2147483647 h 904"/>
              <a:gd name="T56" fmla="*/ 2147483647 w 537"/>
              <a:gd name="T57" fmla="*/ 2147483647 h 904"/>
              <a:gd name="T58" fmla="*/ 2147483647 w 537"/>
              <a:gd name="T59" fmla="*/ 2147483647 h 904"/>
              <a:gd name="T60" fmla="*/ 2147483647 w 537"/>
              <a:gd name="T61" fmla="*/ 2147483647 h 904"/>
              <a:gd name="T62" fmla="*/ 2147483647 w 537"/>
              <a:gd name="T63" fmla="*/ 2147483647 h 904"/>
              <a:gd name="T64" fmla="*/ 2147483647 w 537"/>
              <a:gd name="T65" fmla="*/ 2147483647 h 904"/>
              <a:gd name="T66" fmla="*/ 2147483647 w 537"/>
              <a:gd name="T67" fmla="*/ 2147483647 h 904"/>
              <a:gd name="T68" fmla="*/ 2147483647 w 537"/>
              <a:gd name="T69" fmla="*/ 0 h 9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7" h="904">
                <a:moveTo>
                  <a:pt x="267" y="0"/>
                </a:moveTo>
                <a:lnTo>
                  <a:pt x="212" y="6"/>
                </a:lnTo>
                <a:lnTo>
                  <a:pt x="164" y="20"/>
                </a:lnTo>
                <a:lnTo>
                  <a:pt x="118" y="46"/>
                </a:lnTo>
                <a:lnTo>
                  <a:pt x="77" y="81"/>
                </a:lnTo>
                <a:lnTo>
                  <a:pt x="46" y="118"/>
                </a:lnTo>
                <a:lnTo>
                  <a:pt x="20" y="164"/>
                </a:lnTo>
                <a:lnTo>
                  <a:pt x="5" y="216"/>
                </a:lnTo>
                <a:lnTo>
                  <a:pt x="0" y="271"/>
                </a:lnTo>
                <a:lnTo>
                  <a:pt x="0" y="636"/>
                </a:lnTo>
                <a:lnTo>
                  <a:pt x="5" y="691"/>
                </a:lnTo>
                <a:lnTo>
                  <a:pt x="20" y="740"/>
                </a:lnTo>
                <a:lnTo>
                  <a:pt x="46" y="786"/>
                </a:lnTo>
                <a:lnTo>
                  <a:pt x="77" y="826"/>
                </a:lnTo>
                <a:lnTo>
                  <a:pt x="118" y="858"/>
                </a:lnTo>
                <a:lnTo>
                  <a:pt x="164" y="884"/>
                </a:lnTo>
                <a:lnTo>
                  <a:pt x="212" y="898"/>
                </a:lnTo>
                <a:lnTo>
                  <a:pt x="267" y="904"/>
                </a:lnTo>
                <a:lnTo>
                  <a:pt x="322" y="898"/>
                </a:lnTo>
                <a:lnTo>
                  <a:pt x="374" y="884"/>
                </a:lnTo>
                <a:lnTo>
                  <a:pt x="420" y="858"/>
                </a:lnTo>
                <a:lnTo>
                  <a:pt x="460" y="826"/>
                </a:lnTo>
                <a:lnTo>
                  <a:pt x="491" y="786"/>
                </a:lnTo>
                <a:lnTo>
                  <a:pt x="517" y="740"/>
                </a:lnTo>
                <a:lnTo>
                  <a:pt x="532" y="691"/>
                </a:lnTo>
                <a:lnTo>
                  <a:pt x="537" y="636"/>
                </a:lnTo>
                <a:lnTo>
                  <a:pt x="537" y="271"/>
                </a:lnTo>
                <a:lnTo>
                  <a:pt x="532" y="216"/>
                </a:lnTo>
                <a:lnTo>
                  <a:pt x="517" y="164"/>
                </a:lnTo>
                <a:lnTo>
                  <a:pt x="491" y="118"/>
                </a:lnTo>
                <a:lnTo>
                  <a:pt x="460" y="81"/>
                </a:lnTo>
                <a:lnTo>
                  <a:pt x="420" y="46"/>
                </a:lnTo>
                <a:lnTo>
                  <a:pt x="374" y="20"/>
                </a:lnTo>
                <a:lnTo>
                  <a:pt x="322" y="6"/>
                </a:lnTo>
                <a:lnTo>
                  <a:pt x="267" y="0"/>
                </a:lnTo>
                <a:close/>
              </a:path>
            </a:pathLst>
          </a:custGeom>
          <a:gradFill rotWithShape="1">
            <a:gsLst>
              <a:gs pos="0">
                <a:srgbClr val="FFCCCC"/>
              </a:gs>
              <a:gs pos="50000">
                <a:srgbClr val="990000"/>
              </a:gs>
              <a:gs pos="100000">
                <a:srgbClr val="FFCCCC"/>
              </a:gs>
            </a:gsLst>
            <a:lin ang="0" scaled="1"/>
          </a:gradFill>
          <a:ln w="9525">
            <a:solidFill>
              <a:srgbClr val="000000"/>
            </a:solidFill>
            <a:prstDash val="solid"/>
            <a:round/>
            <a:headEnd/>
            <a:tailEnd/>
          </a:ln>
        </p:spPr>
        <p:txBody>
          <a:bodyPr lIns="75301" tIns="37650" rIns="75301" bIns="37650"/>
          <a:lstStyle/>
          <a:p>
            <a:endParaRPr lang="it-IT"/>
          </a:p>
        </p:txBody>
      </p:sp>
      <p:sp>
        <p:nvSpPr>
          <p:cNvPr id="118792" name="Rectangle 1754"/>
          <p:cNvSpPr>
            <a:spLocks noChangeArrowheads="1"/>
          </p:cNvSpPr>
          <p:nvPr/>
        </p:nvSpPr>
        <p:spPr bwMode="auto">
          <a:xfrm>
            <a:off x="3713163" y="2420938"/>
            <a:ext cx="22240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600" b="1">
                <a:solidFill>
                  <a:srgbClr val="000000"/>
                </a:solidFill>
                <a:latin typeface="Times New Roman" charset="0"/>
              </a:rPr>
              <a:t>2nd approach</a:t>
            </a:r>
          </a:p>
          <a:p>
            <a:pPr algn="ctr" defTabSz="749300">
              <a:spcAft>
                <a:spcPts val="600"/>
              </a:spcAft>
              <a:buFont typeface="Times New Roman" charset="0"/>
              <a:buNone/>
            </a:pPr>
            <a:r>
              <a:rPr lang="it-IT" sz="1600" b="1">
                <a:solidFill>
                  <a:srgbClr val="336600"/>
                </a:solidFill>
                <a:cs typeface="Arial" charset="0"/>
              </a:rPr>
              <a:t>distributed parameters</a:t>
            </a:r>
          </a:p>
        </p:txBody>
      </p:sp>
      <p:sp>
        <p:nvSpPr>
          <p:cNvPr id="48154" name="Rectangle 1755"/>
          <p:cNvSpPr>
            <a:spLocks noChangeArrowheads="1"/>
          </p:cNvSpPr>
          <p:nvPr/>
        </p:nvSpPr>
        <p:spPr bwMode="auto">
          <a:xfrm>
            <a:off x="558800" y="1358900"/>
            <a:ext cx="576738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75301" tIns="37650" rIns="75301" bIns="0">
            <a:spAutoFit/>
          </a:bodyPr>
          <a:lstStyle/>
          <a:p>
            <a:pPr algn="ctr" defTabSz="749300">
              <a:lnSpc>
                <a:spcPct val="80000"/>
              </a:lnSpc>
              <a:spcBef>
                <a:spcPct val="20000"/>
              </a:spcBef>
              <a:spcAft>
                <a:spcPts val="600"/>
              </a:spcAft>
              <a:buClr>
                <a:schemeClr val="hlink"/>
              </a:buClr>
              <a:buSzPct val="110000"/>
              <a:buFont typeface="Times New Roman" charset="0"/>
              <a:buNone/>
              <a:defRPr/>
            </a:pPr>
            <a:r>
              <a:rPr lang="it-IT" sz="2300" b="1" dirty="0" err="1">
                <a:solidFill>
                  <a:srgbClr val="C00000"/>
                </a:solidFill>
              </a:rPr>
              <a:t>Description</a:t>
            </a:r>
            <a:r>
              <a:rPr lang="it-IT" sz="2300" b="1" dirty="0">
                <a:solidFill>
                  <a:srgbClr val="C00000"/>
                </a:solidFill>
              </a:rPr>
              <a:t> of </a:t>
            </a:r>
            <a:r>
              <a:rPr lang="it-IT" sz="2300" b="1" dirty="0" err="1">
                <a:solidFill>
                  <a:srgbClr val="C00000"/>
                </a:solidFill>
              </a:rPr>
              <a:t>internal</a:t>
            </a:r>
            <a:r>
              <a:rPr lang="it-IT" sz="2300" b="1" dirty="0">
                <a:solidFill>
                  <a:srgbClr val="C00000"/>
                </a:solidFill>
              </a:rPr>
              <a:t> </a:t>
            </a:r>
            <a:r>
              <a:rPr lang="it-IT" sz="2300" b="1" dirty="0" err="1">
                <a:solidFill>
                  <a:srgbClr val="C00000"/>
                </a:solidFill>
              </a:rPr>
              <a:t>moisture</a:t>
            </a:r>
            <a:r>
              <a:rPr lang="it-IT" sz="2300" b="1" dirty="0">
                <a:solidFill>
                  <a:srgbClr val="C00000"/>
                </a:solidFill>
              </a:rPr>
              <a:t> </a:t>
            </a:r>
            <a:r>
              <a:rPr lang="it-IT" sz="2300" b="1" dirty="0" err="1">
                <a:solidFill>
                  <a:srgbClr val="C00000"/>
                </a:solidFill>
              </a:rPr>
              <a:t>profile</a:t>
            </a:r>
            <a:endParaRPr lang="it-IT" sz="2300" b="1" dirty="0">
              <a:solidFill>
                <a:srgbClr val="C00000"/>
              </a:solidFill>
            </a:endParaRPr>
          </a:p>
          <a:p>
            <a:pPr algn="ctr" defTabSz="749300">
              <a:lnSpc>
                <a:spcPct val="80000"/>
              </a:lnSpc>
              <a:spcBef>
                <a:spcPct val="20000"/>
              </a:spcBef>
              <a:spcAft>
                <a:spcPts val="600"/>
              </a:spcAft>
              <a:buClr>
                <a:schemeClr val="hlink"/>
              </a:buClr>
              <a:buSzPct val="110000"/>
              <a:buFont typeface="Times New Roman" charset="0"/>
              <a:buNone/>
              <a:defRPr/>
            </a:pPr>
            <a:r>
              <a:rPr lang="it-IT" sz="2300" dirty="0"/>
              <a:t>X [=] mass of H</a:t>
            </a:r>
            <a:r>
              <a:rPr lang="it-IT" sz="2300" baseline="-25000" dirty="0"/>
              <a:t>2</a:t>
            </a:r>
            <a:r>
              <a:rPr lang="it-IT" sz="2300" dirty="0"/>
              <a:t>O (</a:t>
            </a:r>
            <a:r>
              <a:rPr lang="it-IT" sz="2300" dirty="0" err="1"/>
              <a:t>liq</a:t>
            </a:r>
            <a:r>
              <a:rPr lang="it-IT" sz="2300" dirty="0"/>
              <a:t>.) / mass of dry </a:t>
            </a:r>
            <a:r>
              <a:rPr lang="it-IT" sz="2300" dirty="0" err="1"/>
              <a:t>solids</a:t>
            </a:r>
            <a:endParaRPr lang="it-IT" sz="2300" dirty="0"/>
          </a:p>
        </p:txBody>
      </p:sp>
      <p:sp>
        <p:nvSpPr>
          <p:cNvPr id="118794"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F05AB3-A996-144A-8833-9F8F54D18B5D}" type="slidenum">
              <a:rPr lang="it-IT" sz="1400"/>
              <a:pPr eaLnBrk="1" hangingPunct="1"/>
              <a:t>53</a:t>
            </a:fld>
            <a:endParaRPr lang="it-IT" sz="1400"/>
          </a:p>
        </p:txBody>
      </p:sp>
      <p:grpSp>
        <p:nvGrpSpPr>
          <p:cNvPr id="118795" name="Gruppo 1"/>
          <p:cNvGrpSpPr>
            <a:grpSpLocks/>
          </p:cNvGrpSpPr>
          <p:nvPr/>
        </p:nvGrpSpPr>
        <p:grpSpPr bwMode="auto">
          <a:xfrm>
            <a:off x="3962400" y="6942138"/>
            <a:ext cx="1928813" cy="1541462"/>
            <a:chOff x="3962400" y="6942138"/>
            <a:chExt cx="1928813" cy="1541462"/>
          </a:xfrm>
        </p:grpSpPr>
        <p:grpSp>
          <p:nvGrpSpPr>
            <p:cNvPr id="118796" name="Group 1655"/>
            <p:cNvGrpSpPr>
              <a:grpSpLocks/>
            </p:cNvGrpSpPr>
            <p:nvPr/>
          </p:nvGrpSpPr>
          <p:grpSpPr bwMode="auto">
            <a:xfrm>
              <a:off x="4852988" y="7332663"/>
              <a:ext cx="76200" cy="795337"/>
              <a:chOff x="3108" y="3498"/>
              <a:chExt cx="43" cy="481"/>
            </a:xfrm>
          </p:grpSpPr>
          <p:sp>
            <p:nvSpPr>
              <p:cNvPr id="118878" name="Line 1653"/>
              <p:cNvSpPr>
                <a:spLocks noChangeShapeType="1"/>
              </p:cNvSpPr>
              <p:nvPr/>
            </p:nvSpPr>
            <p:spPr bwMode="auto">
              <a:xfrm flipV="1">
                <a:off x="3128" y="3552"/>
                <a:ext cx="1" cy="4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8879" name="Freeform 1654"/>
              <p:cNvSpPr>
                <a:spLocks/>
              </p:cNvSpPr>
              <p:nvPr/>
            </p:nvSpPr>
            <p:spPr bwMode="auto">
              <a:xfrm>
                <a:off x="3108" y="3498"/>
                <a:ext cx="43" cy="89"/>
              </a:xfrm>
              <a:custGeom>
                <a:avLst/>
                <a:gdLst>
                  <a:gd name="T0" fmla="*/ 43 w 43"/>
                  <a:gd name="T1" fmla="*/ 89 h 89"/>
                  <a:gd name="T2" fmla="*/ 20 w 43"/>
                  <a:gd name="T3" fmla="*/ 0 h 89"/>
                  <a:gd name="T4" fmla="*/ 0 w 43"/>
                  <a:gd name="T5" fmla="*/ 89 h 89"/>
                  <a:gd name="T6" fmla="*/ 20 w 43"/>
                  <a:gd name="T7" fmla="*/ 60 h 89"/>
                  <a:gd name="T8" fmla="*/ 43 w 43"/>
                  <a:gd name="T9" fmla="*/ 89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89">
                    <a:moveTo>
                      <a:pt x="43" y="89"/>
                    </a:moveTo>
                    <a:lnTo>
                      <a:pt x="20" y="0"/>
                    </a:lnTo>
                    <a:lnTo>
                      <a:pt x="0" y="89"/>
                    </a:lnTo>
                    <a:lnTo>
                      <a:pt x="20" y="60"/>
                    </a:lnTo>
                    <a:lnTo>
                      <a:pt x="43" y="89"/>
                    </a:lnTo>
                    <a:close/>
                  </a:path>
                </a:pathLst>
              </a:custGeom>
              <a:solidFill>
                <a:srgbClr val="000000"/>
              </a:solidFill>
              <a:ln w="9525">
                <a:solidFill>
                  <a:srgbClr val="000000"/>
                </a:solidFill>
                <a:round/>
                <a:headEnd/>
                <a:tailEnd/>
              </a:ln>
            </p:spPr>
            <p:txBody>
              <a:bodyPr/>
              <a:lstStyle/>
              <a:p>
                <a:endParaRPr lang="it-IT"/>
              </a:p>
            </p:txBody>
          </p:sp>
        </p:grpSp>
        <p:grpSp>
          <p:nvGrpSpPr>
            <p:cNvPr id="118797" name="Group 1659"/>
            <p:cNvGrpSpPr>
              <a:grpSpLocks/>
            </p:cNvGrpSpPr>
            <p:nvPr/>
          </p:nvGrpSpPr>
          <p:grpSpPr bwMode="auto">
            <a:xfrm>
              <a:off x="3962400" y="8097838"/>
              <a:ext cx="1928813" cy="76200"/>
              <a:chOff x="2605" y="3961"/>
              <a:chExt cx="1090" cy="46"/>
            </a:xfrm>
          </p:grpSpPr>
          <p:sp>
            <p:nvSpPr>
              <p:cNvPr id="118875" name="Line 1656"/>
              <p:cNvSpPr>
                <a:spLocks noChangeShapeType="1"/>
              </p:cNvSpPr>
              <p:nvPr/>
            </p:nvSpPr>
            <p:spPr bwMode="auto">
              <a:xfrm>
                <a:off x="2660" y="3984"/>
                <a:ext cx="9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8876" name="Freeform 1657"/>
              <p:cNvSpPr>
                <a:spLocks/>
              </p:cNvSpPr>
              <p:nvPr/>
            </p:nvSpPr>
            <p:spPr bwMode="auto">
              <a:xfrm>
                <a:off x="2605" y="3961"/>
                <a:ext cx="89" cy="43"/>
              </a:xfrm>
              <a:custGeom>
                <a:avLst/>
                <a:gdLst>
                  <a:gd name="T0" fmla="*/ 89 w 89"/>
                  <a:gd name="T1" fmla="*/ 0 h 43"/>
                  <a:gd name="T2" fmla="*/ 0 w 89"/>
                  <a:gd name="T3" fmla="*/ 23 h 43"/>
                  <a:gd name="T4" fmla="*/ 89 w 89"/>
                  <a:gd name="T5" fmla="*/ 43 h 43"/>
                  <a:gd name="T6" fmla="*/ 60 w 89"/>
                  <a:gd name="T7" fmla="*/ 23 h 43"/>
                  <a:gd name="T8" fmla="*/ 89 w 89"/>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43">
                    <a:moveTo>
                      <a:pt x="89" y="0"/>
                    </a:moveTo>
                    <a:lnTo>
                      <a:pt x="0" y="23"/>
                    </a:lnTo>
                    <a:lnTo>
                      <a:pt x="89" y="43"/>
                    </a:lnTo>
                    <a:lnTo>
                      <a:pt x="60" y="23"/>
                    </a:lnTo>
                    <a:lnTo>
                      <a:pt x="89" y="0"/>
                    </a:lnTo>
                    <a:close/>
                  </a:path>
                </a:pathLst>
              </a:custGeom>
              <a:solidFill>
                <a:srgbClr val="000000"/>
              </a:solidFill>
              <a:ln w="9525">
                <a:solidFill>
                  <a:srgbClr val="000000"/>
                </a:solidFill>
                <a:round/>
                <a:headEnd/>
                <a:tailEnd/>
              </a:ln>
            </p:spPr>
            <p:txBody>
              <a:bodyPr/>
              <a:lstStyle/>
              <a:p>
                <a:endParaRPr lang="it-IT"/>
              </a:p>
            </p:txBody>
          </p:sp>
          <p:sp>
            <p:nvSpPr>
              <p:cNvPr id="118877" name="Freeform 1658"/>
              <p:cNvSpPr>
                <a:spLocks/>
              </p:cNvSpPr>
              <p:nvPr/>
            </p:nvSpPr>
            <p:spPr bwMode="auto">
              <a:xfrm>
                <a:off x="3606" y="3964"/>
                <a:ext cx="89" cy="43"/>
              </a:xfrm>
              <a:custGeom>
                <a:avLst/>
                <a:gdLst>
                  <a:gd name="T0" fmla="*/ 0 w 89"/>
                  <a:gd name="T1" fmla="*/ 43 h 43"/>
                  <a:gd name="T2" fmla="*/ 89 w 89"/>
                  <a:gd name="T3" fmla="*/ 20 h 43"/>
                  <a:gd name="T4" fmla="*/ 0 w 89"/>
                  <a:gd name="T5" fmla="*/ 0 h 43"/>
                  <a:gd name="T6" fmla="*/ 29 w 89"/>
                  <a:gd name="T7" fmla="*/ 20 h 43"/>
                  <a:gd name="T8" fmla="*/ 0 w 89"/>
                  <a:gd name="T9" fmla="*/ 43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43">
                    <a:moveTo>
                      <a:pt x="0" y="43"/>
                    </a:moveTo>
                    <a:lnTo>
                      <a:pt x="89" y="20"/>
                    </a:lnTo>
                    <a:lnTo>
                      <a:pt x="0" y="0"/>
                    </a:lnTo>
                    <a:lnTo>
                      <a:pt x="29" y="20"/>
                    </a:lnTo>
                    <a:lnTo>
                      <a:pt x="0" y="43"/>
                    </a:lnTo>
                    <a:close/>
                  </a:path>
                </a:pathLst>
              </a:custGeom>
              <a:solidFill>
                <a:srgbClr val="000000"/>
              </a:solidFill>
              <a:ln w="9525">
                <a:solidFill>
                  <a:srgbClr val="000000"/>
                </a:solidFill>
                <a:round/>
                <a:headEnd/>
                <a:tailEnd/>
              </a:ln>
            </p:spPr>
            <p:txBody>
              <a:bodyPr/>
              <a:lstStyle/>
              <a:p>
                <a:endParaRPr lang="it-IT"/>
              </a:p>
            </p:txBody>
          </p:sp>
        </p:grpSp>
        <p:grpSp>
          <p:nvGrpSpPr>
            <p:cNvPr id="118798" name="Group 1696"/>
            <p:cNvGrpSpPr>
              <a:grpSpLocks/>
            </p:cNvGrpSpPr>
            <p:nvPr/>
          </p:nvGrpSpPr>
          <p:grpSpPr bwMode="auto">
            <a:xfrm>
              <a:off x="4395788" y="6942138"/>
              <a:ext cx="6350" cy="1185862"/>
              <a:chOff x="2867" y="3262"/>
              <a:chExt cx="3" cy="717"/>
            </a:xfrm>
          </p:grpSpPr>
          <p:sp>
            <p:nvSpPr>
              <p:cNvPr id="118839" name="Freeform 1660"/>
              <p:cNvSpPr>
                <a:spLocks/>
              </p:cNvSpPr>
              <p:nvPr/>
            </p:nvSpPr>
            <p:spPr bwMode="auto">
              <a:xfrm>
                <a:off x="2867" y="3262"/>
                <a:ext cx="3" cy="11"/>
              </a:xfrm>
              <a:custGeom>
                <a:avLst/>
                <a:gdLst>
                  <a:gd name="T0" fmla="*/ 3 w 3"/>
                  <a:gd name="T1" fmla="*/ 0 h 11"/>
                  <a:gd name="T2" fmla="*/ 0 w 3"/>
                  <a:gd name="T3" fmla="*/ 0 h 11"/>
                  <a:gd name="T4" fmla="*/ 0 w 3"/>
                  <a:gd name="T5" fmla="*/ 0 h 11"/>
                  <a:gd name="T6" fmla="*/ 0 w 3"/>
                  <a:gd name="T7" fmla="*/ 11 h 11"/>
                  <a:gd name="T8" fmla="*/ 0 w 3"/>
                  <a:gd name="T9" fmla="*/ 11 h 11"/>
                  <a:gd name="T10" fmla="*/ 3 w 3"/>
                  <a:gd name="T11" fmla="*/ 11 h 11"/>
                  <a:gd name="T12" fmla="*/ 3 w 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0"/>
                    </a:moveTo>
                    <a:lnTo>
                      <a:pt x="0" y="0"/>
                    </a:lnTo>
                    <a:lnTo>
                      <a:pt x="0" y="11"/>
                    </a:lnTo>
                    <a:lnTo>
                      <a:pt x="3" y="11"/>
                    </a:lnTo>
                    <a:lnTo>
                      <a:pt x="3" y="0"/>
                    </a:lnTo>
                    <a:close/>
                  </a:path>
                </a:pathLst>
              </a:custGeom>
              <a:solidFill>
                <a:srgbClr val="000000"/>
              </a:solidFill>
              <a:ln w="9525">
                <a:solidFill>
                  <a:srgbClr val="000000"/>
                </a:solidFill>
                <a:round/>
                <a:headEnd/>
                <a:tailEnd/>
              </a:ln>
            </p:spPr>
            <p:txBody>
              <a:bodyPr/>
              <a:lstStyle/>
              <a:p>
                <a:endParaRPr lang="it-IT"/>
              </a:p>
            </p:txBody>
          </p:sp>
          <p:sp>
            <p:nvSpPr>
              <p:cNvPr id="118840" name="Freeform 1661"/>
              <p:cNvSpPr>
                <a:spLocks/>
              </p:cNvSpPr>
              <p:nvPr/>
            </p:nvSpPr>
            <p:spPr bwMode="auto">
              <a:xfrm>
                <a:off x="2867" y="3279"/>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41" name="Freeform 1662"/>
              <p:cNvSpPr>
                <a:spLocks/>
              </p:cNvSpPr>
              <p:nvPr/>
            </p:nvSpPr>
            <p:spPr bwMode="auto">
              <a:xfrm>
                <a:off x="2867" y="329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42" name="Freeform 1663"/>
              <p:cNvSpPr>
                <a:spLocks/>
              </p:cNvSpPr>
              <p:nvPr/>
            </p:nvSpPr>
            <p:spPr bwMode="auto">
              <a:xfrm>
                <a:off x="2867" y="331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43" name="Freeform 1664"/>
              <p:cNvSpPr>
                <a:spLocks/>
              </p:cNvSpPr>
              <p:nvPr/>
            </p:nvSpPr>
            <p:spPr bwMode="auto">
              <a:xfrm>
                <a:off x="2867" y="333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44" name="Freeform 1665"/>
              <p:cNvSpPr>
                <a:spLocks/>
              </p:cNvSpPr>
              <p:nvPr/>
            </p:nvSpPr>
            <p:spPr bwMode="auto">
              <a:xfrm>
                <a:off x="2867" y="3360"/>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845" name="Freeform 1666"/>
              <p:cNvSpPr>
                <a:spLocks/>
              </p:cNvSpPr>
              <p:nvPr/>
            </p:nvSpPr>
            <p:spPr bwMode="auto">
              <a:xfrm>
                <a:off x="2867" y="338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46" name="Freeform 1667"/>
              <p:cNvSpPr>
                <a:spLocks/>
              </p:cNvSpPr>
              <p:nvPr/>
            </p:nvSpPr>
            <p:spPr bwMode="auto">
              <a:xfrm>
                <a:off x="2867" y="340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47" name="Freeform 1668"/>
              <p:cNvSpPr>
                <a:spLocks/>
              </p:cNvSpPr>
              <p:nvPr/>
            </p:nvSpPr>
            <p:spPr bwMode="auto">
              <a:xfrm>
                <a:off x="2867" y="342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48" name="Freeform 1669"/>
              <p:cNvSpPr>
                <a:spLocks/>
              </p:cNvSpPr>
              <p:nvPr/>
            </p:nvSpPr>
            <p:spPr bwMode="auto">
              <a:xfrm>
                <a:off x="2867" y="344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49" name="Freeform 1670"/>
              <p:cNvSpPr>
                <a:spLocks/>
              </p:cNvSpPr>
              <p:nvPr/>
            </p:nvSpPr>
            <p:spPr bwMode="auto">
              <a:xfrm>
                <a:off x="2867" y="346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50" name="Freeform 1671"/>
              <p:cNvSpPr>
                <a:spLocks/>
              </p:cNvSpPr>
              <p:nvPr/>
            </p:nvSpPr>
            <p:spPr bwMode="auto">
              <a:xfrm>
                <a:off x="2867" y="348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51" name="Freeform 1672"/>
              <p:cNvSpPr>
                <a:spLocks/>
              </p:cNvSpPr>
              <p:nvPr/>
            </p:nvSpPr>
            <p:spPr bwMode="auto">
              <a:xfrm>
                <a:off x="2867" y="350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52" name="Freeform 1673"/>
              <p:cNvSpPr>
                <a:spLocks/>
              </p:cNvSpPr>
              <p:nvPr/>
            </p:nvSpPr>
            <p:spPr bwMode="auto">
              <a:xfrm>
                <a:off x="2867" y="352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53" name="Freeform 1674"/>
              <p:cNvSpPr>
                <a:spLocks/>
              </p:cNvSpPr>
              <p:nvPr/>
            </p:nvSpPr>
            <p:spPr bwMode="auto">
              <a:xfrm>
                <a:off x="2867" y="354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54" name="Freeform 1675"/>
              <p:cNvSpPr>
                <a:spLocks/>
              </p:cNvSpPr>
              <p:nvPr/>
            </p:nvSpPr>
            <p:spPr bwMode="auto">
              <a:xfrm>
                <a:off x="2867" y="356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55" name="Freeform 1676"/>
              <p:cNvSpPr>
                <a:spLocks/>
              </p:cNvSpPr>
              <p:nvPr/>
            </p:nvSpPr>
            <p:spPr bwMode="auto">
              <a:xfrm>
                <a:off x="2867" y="358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56" name="Freeform 1677"/>
              <p:cNvSpPr>
                <a:spLocks/>
              </p:cNvSpPr>
              <p:nvPr/>
            </p:nvSpPr>
            <p:spPr bwMode="auto">
              <a:xfrm>
                <a:off x="2867" y="360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57" name="Freeform 1678"/>
              <p:cNvSpPr>
                <a:spLocks/>
              </p:cNvSpPr>
              <p:nvPr/>
            </p:nvSpPr>
            <p:spPr bwMode="auto">
              <a:xfrm>
                <a:off x="2867" y="3622"/>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858" name="Freeform 1679"/>
              <p:cNvSpPr>
                <a:spLocks/>
              </p:cNvSpPr>
              <p:nvPr/>
            </p:nvSpPr>
            <p:spPr bwMode="auto">
              <a:xfrm>
                <a:off x="2867" y="364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59" name="Freeform 1680"/>
              <p:cNvSpPr>
                <a:spLocks/>
              </p:cNvSpPr>
              <p:nvPr/>
            </p:nvSpPr>
            <p:spPr bwMode="auto">
              <a:xfrm>
                <a:off x="2867" y="366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60" name="Freeform 1681"/>
              <p:cNvSpPr>
                <a:spLocks/>
              </p:cNvSpPr>
              <p:nvPr/>
            </p:nvSpPr>
            <p:spPr bwMode="auto">
              <a:xfrm>
                <a:off x="2867" y="368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61" name="Freeform 1682"/>
              <p:cNvSpPr>
                <a:spLocks/>
              </p:cNvSpPr>
              <p:nvPr/>
            </p:nvSpPr>
            <p:spPr bwMode="auto">
              <a:xfrm>
                <a:off x="2867" y="370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62" name="Freeform 1683"/>
              <p:cNvSpPr>
                <a:spLocks/>
              </p:cNvSpPr>
              <p:nvPr/>
            </p:nvSpPr>
            <p:spPr bwMode="auto">
              <a:xfrm>
                <a:off x="2867" y="372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63" name="Freeform 1684"/>
              <p:cNvSpPr>
                <a:spLocks/>
              </p:cNvSpPr>
              <p:nvPr/>
            </p:nvSpPr>
            <p:spPr bwMode="auto">
              <a:xfrm>
                <a:off x="2867" y="374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64" name="Freeform 1685"/>
              <p:cNvSpPr>
                <a:spLocks/>
              </p:cNvSpPr>
              <p:nvPr/>
            </p:nvSpPr>
            <p:spPr bwMode="auto">
              <a:xfrm>
                <a:off x="2867" y="3763"/>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865" name="Freeform 1686"/>
              <p:cNvSpPr>
                <a:spLocks/>
              </p:cNvSpPr>
              <p:nvPr/>
            </p:nvSpPr>
            <p:spPr bwMode="auto">
              <a:xfrm>
                <a:off x="2867" y="378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66" name="Freeform 1687"/>
              <p:cNvSpPr>
                <a:spLocks/>
              </p:cNvSpPr>
              <p:nvPr/>
            </p:nvSpPr>
            <p:spPr bwMode="auto">
              <a:xfrm>
                <a:off x="2867" y="380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67" name="Freeform 1688"/>
              <p:cNvSpPr>
                <a:spLocks/>
              </p:cNvSpPr>
              <p:nvPr/>
            </p:nvSpPr>
            <p:spPr bwMode="auto">
              <a:xfrm>
                <a:off x="2867" y="382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68" name="Freeform 1689"/>
              <p:cNvSpPr>
                <a:spLocks/>
              </p:cNvSpPr>
              <p:nvPr/>
            </p:nvSpPr>
            <p:spPr bwMode="auto">
              <a:xfrm>
                <a:off x="2867" y="384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69" name="Freeform 1690"/>
              <p:cNvSpPr>
                <a:spLocks/>
              </p:cNvSpPr>
              <p:nvPr/>
            </p:nvSpPr>
            <p:spPr bwMode="auto">
              <a:xfrm>
                <a:off x="2867" y="386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70" name="Freeform 1691"/>
              <p:cNvSpPr>
                <a:spLocks/>
              </p:cNvSpPr>
              <p:nvPr/>
            </p:nvSpPr>
            <p:spPr bwMode="auto">
              <a:xfrm>
                <a:off x="2867" y="3884"/>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871" name="Freeform 1692"/>
              <p:cNvSpPr>
                <a:spLocks/>
              </p:cNvSpPr>
              <p:nvPr/>
            </p:nvSpPr>
            <p:spPr bwMode="auto">
              <a:xfrm>
                <a:off x="2867" y="390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72" name="Freeform 1693"/>
              <p:cNvSpPr>
                <a:spLocks/>
              </p:cNvSpPr>
              <p:nvPr/>
            </p:nvSpPr>
            <p:spPr bwMode="auto">
              <a:xfrm>
                <a:off x="2867" y="392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73" name="Freeform 1694"/>
              <p:cNvSpPr>
                <a:spLocks/>
              </p:cNvSpPr>
              <p:nvPr/>
            </p:nvSpPr>
            <p:spPr bwMode="auto">
              <a:xfrm>
                <a:off x="2867" y="394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74" name="Freeform 1695"/>
              <p:cNvSpPr>
                <a:spLocks/>
              </p:cNvSpPr>
              <p:nvPr/>
            </p:nvSpPr>
            <p:spPr bwMode="auto">
              <a:xfrm>
                <a:off x="2867" y="3964"/>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grpSp>
        <p:grpSp>
          <p:nvGrpSpPr>
            <p:cNvPr id="118799" name="Group 1733"/>
            <p:cNvGrpSpPr>
              <a:grpSpLocks/>
            </p:cNvGrpSpPr>
            <p:nvPr/>
          </p:nvGrpSpPr>
          <p:grpSpPr bwMode="auto">
            <a:xfrm>
              <a:off x="5376863" y="6942138"/>
              <a:ext cx="6350" cy="1185862"/>
              <a:chOff x="3404" y="3262"/>
              <a:chExt cx="3" cy="717"/>
            </a:xfrm>
          </p:grpSpPr>
          <p:sp>
            <p:nvSpPr>
              <p:cNvPr id="118803" name="Freeform 1697"/>
              <p:cNvSpPr>
                <a:spLocks/>
              </p:cNvSpPr>
              <p:nvPr/>
            </p:nvSpPr>
            <p:spPr bwMode="auto">
              <a:xfrm>
                <a:off x="3404" y="3262"/>
                <a:ext cx="3" cy="11"/>
              </a:xfrm>
              <a:custGeom>
                <a:avLst/>
                <a:gdLst>
                  <a:gd name="T0" fmla="*/ 3 w 3"/>
                  <a:gd name="T1" fmla="*/ 0 h 11"/>
                  <a:gd name="T2" fmla="*/ 0 w 3"/>
                  <a:gd name="T3" fmla="*/ 0 h 11"/>
                  <a:gd name="T4" fmla="*/ 0 w 3"/>
                  <a:gd name="T5" fmla="*/ 0 h 11"/>
                  <a:gd name="T6" fmla="*/ 0 w 3"/>
                  <a:gd name="T7" fmla="*/ 11 h 11"/>
                  <a:gd name="T8" fmla="*/ 0 w 3"/>
                  <a:gd name="T9" fmla="*/ 11 h 11"/>
                  <a:gd name="T10" fmla="*/ 3 w 3"/>
                  <a:gd name="T11" fmla="*/ 11 h 11"/>
                  <a:gd name="T12" fmla="*/ 3 w 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0"/>
                    </a:moveTo>
                    <a:lnTo>
                      <a:pt x="0" y="0"/>
                    </a:lnTo>
                    <a:lnTo>
                      <a:pt x="0" y="11"/>
                    </a:lnTo>
                    <a:lnTo>
                      <a:pt x="3" y="11"/>
                    </a:lnTo>
                    <a:lnTo>
                      <a:pt x="3" y="0"/>
                    </a:lnTo>
                    <a:close/>
                  </a:path>
                </a:pathLst>
              </a:custGeom>
              <a:solidFill>
                <a:srgbClr val="000000"/>
              </a:solidFill>
              <a:ln w="9525">
                <a:solidFill>
                  <a:srgbClr val="000000"/>
                </a:solidFill>
                <a:round/>
                <a:headEnd/>
                <a:tailEnd/>
              </a:ln>
            </p:spPr>
            <p:txBody>
              <a:bodyPr/>
              <a:lstStyle/>
              <a:p>
                <a:endParaRPr lang="it-IT"/>
              </a:p>
            </p:txBody>
          </p:sp>
          <p:sp>
            <p:nvSpPr>
              <p:cNvPr id="118804" name="Freeform 1698"/>
              <p:cNvSpPr>
                <a:spLocks/>
              </p:cNvSpPr>
              <p:nvPr/>
            </p:nvSpPr>
            <p:spPr bwMode="auto">
              <a:xfrm>
                <a:off x="3404" y="3279"/>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05" name="Freeform 1699"/>
              <p:cNvSpPr>
                <a:spLocks/>
              </p:cNvSpPr>
              <p:nvPr/>
            </p:nvSpPr>
            <p:spPr bwMode="auto">
              <a:xfrm>
                <a:off x="3404" y="329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06" name="Freeform 1700"/>
              <p:cNvSpPr>
                <a:spLocks/>
              </p:cNvSpPr>
              <p:nvPr/>
            </p:nvSpPr>
            <p:spPr bwMode="auto">
              <a:xfrm>
                <a:off x="3404" y="331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07" name="Freeform 1701"/>
              <p:cNvSpPr>
                <a:spLocks/>
              </p:cNvSpPr>
              <p:nvPr/>
            </p:nvSpPr>
            <p:spPr bwMode="auto">
              <a:xfrm>
                <a:off x="3404" y="3339"/>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08" name="Freeform 1702"/>
              <p:cNvSpPr>
                <a:spLocks/>
              </p:cNvSpPr>
              <p:nvPr/>
            </p:nvSpPr>
            <p:spPr bwMode="auto">
              <a:xfrm>
                <a:off x="3404" y="3360"/>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809" name="Freeform 1703"/>
              <p:cNvSpPr>
                <a:spLocks/>
              </p:cNvSpPr>
              <p:nvPr/>
            </p:nvSpPr>
            <p:spPr bwMode="auto">
              <a:xfrm>
                <a:off x="3404" y="338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10" name="Freeform 1704"/>
              <p:cNvSpPr>
                <a:spLocks/>
              </p:cNvSpPr>
              <p:nvPr/>
            </p:nvSpPr>
            <p:spPr bwMode="auto">
              <a:xfrm>
                <a:off x="3404" y="340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11" name="Freeform 1705"/>
              <p:cNvSpPr>
                <a:spLocks/>
              </p:cNvSpPr>
              <p:nvPr/>
            </p:nvSpPr>
            <p:spPr bwMode="auto">
              <a:xfrm>
                <a:off x="3404" y="3420"/>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12" name="Freeform 1706"/>
              <p:cNvSpPr>
                <a:spLocks/>
              </p:cNvSpPr>
              <p:nvPr/>
            </p:nvSpPr>
            <p:spPr bwMode="auto">
              <a:xfrm>
                <a:off x="3404" y="344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13" name="Freeform 1707"/>
              <p:cNvSpPr>
                <a:spLocks/>
              </p:cNvSpPr>
              <p:nvPr/>
            </p:nvSpPr>
            <p:spPr bwMode="auto">
              <a:xfrm>
                <a:off x="3404" y="346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14" name="Freeform 1708"/>
              <p:cNvSpPr>
                <a:spLocks/>
              </p:cNvSpPr>
              <p:nvPr/>
            </p:nvSpPr>
            <p:spPr bwMode="auto">
              <a:xfrm>
                <a:off x="3404" y="3480"/>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15" name="Freeform 1709"/>
              <p:cNvSpPr>
                <a:spLocks/>
              </p:cNvSpPr>
              <p:nvPr/>
            </p:nvSpPr>
            <p:spPr bwMode="auto">
              <a:xfrm>
                <a:off x="3404" y="350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16" name="Freeform 1710"/>
              <p:cNvSpPr>
                <a:spLocks/>
              </p:cNvSpPr>
              <p:nvPr/>
            </p:nvSpPr>
            <p:spPr bwMode="auto">
              <a:xfrm>
                <a:off x="3404" y="352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17" name="Freeform 1711"/>
              <p:cNvSpPr>
                <a:spLocks/>
              </p:cNvSpPr>
              <p:nvPr/>
            </p:nvSpPr>
            <p:spPr bwMode="auto">
              <a:xfrm>
                <a:off x="3404" y="354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18" name="Freeform 1712"/>
              <p:cNvSpPr>
                <a:spLocks/>
              </p:cNvSpPr>
              <p:nvPr/>
            </p:nvSpPr>
            <p:spPr bwMode="auto">
              <a:xfrm>
                <a:off x="3404" y="3561"/>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19" name="Freeform 1713"/>
              <p:cNvSpPr>
                <a:spLocks/>
              </p:cNvSpPr>
              <p:nvPr/>
            </p:nvSpPr>
            <p:spPr bwMode="auto">
              <a:xfrm>
                <a:off x="3404" y="358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20" name="Freeform 1714"/>
              <p:cNvSpPr>
                <a:spLocks/>
              </p:cNvSpPr>
              <p:nvPr/>
            </p:nvSpPr>
            <p:spPr bwMode="auto">
              <a:xfrm>
                <a:off x="3404" y="3601"/>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21" name="Freeform 1715"/>
              <p:cNvSpPr>
                <a:spLocks/>
              </p:cNvSpPr>
              <p:nvPr/>
            </p:nvSpPr>
            <p:spPr bwMode="auto">
              <a:xfrm>
                <a:off x="3404" y="3622"/>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822" name="Freeform 1716"/>
              <p:cNvSpPr>
                <a:spLocks/>
              </p:cNvSpPr>
              <p:nvPr/>
            </p:nvSpPr>
            <p:spPr bwMode="auto">
              <a:xfrm>
                <a:off x="3404" y="364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23" name="Freeform 1717"/>
              <p:cNvSpPr>
                <a:spLocks/>
              </p:cNvSpPr>
              <p:nvPr/>
            </p:nvSpPr>
            <p:spPr bwMode="auto">
              <a:xfrm>
                <a:off x="3404" y="366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24" name="Freeform 1718"/>
              <p:cNvSpPr>
                <a:spLocks/>
              </p:cNvSpPr>
              <p:nvPr/>
            </p:nvSpPr>
            <p:spPr bwMode="auto">
              <a:xfrm>
                <a:off x="3404" y="3682"/>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25" name="Freeform 1719"/>
              <p:cNvSpPr>
                <a:spLocks/>
              </p:cNvSpPr>
              <p:nvPr/>
            </p:nvSpPr>
            <p:spPr bwMode="auto">
              <a:xfrm>
                <a:off x="3404" y="370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26" name="Freeform 1720"/>
              <p:cNvSpPr>
                <a:spLocks/>
              </p:cNvSpPr>
              <p:nvPr/>
            </p:nvSpPr>
            <p:spPr bwMode="auto">
              <a:xfrm>
                <a:off x="3404" y="372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27" name="Freeform 1721"/>
              <p:cNvSpPr>
                <a:spLocks/>
              </p:cNvSpPr>
              <p:nvPr/>
            </p:nvSpPr>
            <p:spPr bwMode="auto">
              <a:xfrm>
                <a:off x="3404" y="3742"/>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28" name="Freeform 1722"/>
              <p:cNvSpPr>
                <a:spLocks/>
              </p:cNvSpPr>
              <p:nvPr/>
            </p:nvSpPr>
            <p:spPr bwMode="auto">
              <a:xfrm>
                <a:off x="3404" y="3763"/>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829" name="Freeform 1723"/>
              <p:cNvSpPr>
                <a:spLocks/>
              </p:cNvSpPr>
              <p:nvPr/>
            </p:nvSpPr>
            <p:spPr bwMode="auto">
              <a:xfrm>
                <a:off x="3404" y="378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30" name="Freeform 1724"/>
              <p:cNvSpPr>
                <a:spLocks/>
              </p:cNvSpPr>
              <p:nvPr/>
            </p:nvSpPr>
            <p:spPr bwMode="auto">
              <a:xfrm>
                <a:off x="3404" y="380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31" name="Freeform 1725"/>
              <p:cNvSpPr>
                <a:spLocks/>
              </p:cNvSpPr>
              <p:nvPr/>
            </p:nvSpPr>
            <p:spPr bwMode="auto">
              <a:xfrm>
                <a:off x="3404" y="3823"/>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32" name="Freeform 1726"/>
              <p:cNvSpPr>
                <a:spLocks/>
              </p:cNvSpPr>
              <p:nvPr/>
            </p:nvSpPr>
            <p:spPr bwMode="auto">
              <a:xfrm>
                <a:off x="3404" y="384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33" name="Freeform 1727"/>
              <p:cNvSpPr>
                <a:spLocks/>
              </p:cNvSpPr>
              <p:nvPr/>
            </p:nvSpPr>
            <p:spPr bwMode="auto">
              <a:xfrm>
                <a:off x="3404" y="3863"/>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sp>
            <p:nvSpPr>
              <p:cNvPr id="118834" name="Freeform 1728"/>
              <p:cNvSpPr>
                <a:spLocks/>
              </p:cNvSpPr>
              <p:nvPr/>
            </p:nvSpPr>
            <p:spPr bwMode="auto">
              <a:xfrm>
                <a:off x="3404" y="3884"/>
                <a:ext cx="3" cy="14"/>
              </a:xfrm>
              <a:custGeom>
                <a:avLst/>
                <a:gdLst>
                  <a:gd name="T0" fmla="*/ 3 w 3"/>
                  <a:gd name="T1" fmla="*/ 2 h 14"/>
                  <a:gd name="T2" fmla="*/ 0 w 3"/>
                  <a:gd name="T3" fmla="*/ 0 h 14"/>
                  <a:gd name="T4" fmla="*/ 0 w 3"/>
                  <a:gd name="T5" fmla="*/ 2 h 14"/>
                  <a:gd name="T6" fmla="*/ 0 w 3"/>
                  <a:gd name="T7" fmla="*/ 14 h 14"/>
                  <a:gd name="T8" fmla="*/ 0 w 3"/>
                  <a:gd name="T9" fmla="*/ 14 h 14"/>
                  <a:gd name="T10" fmla="*/ 3 w 3"/>
                  <a:gd name="T11" fmla="*/ 14 h 14"/>
                  <a:gd name="T12" fmla="*/ 3 w 3"/>
                  <a:gd name="T13" fmla="*/ 2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2"/>
                    </a:moveTo>
                    <a:lnTo>
                      <a:pt x="0" y="0"/>
                    </a:lnTo>
                    <a:lnTo>
                      <a:pt x="0" y="2"/>
                    </a:lnTo>
                    <a:lnTo>
                      <a:pt x="0" y="14"/>
                    </a:lnTo>
                    <a:lnTo>
                      <a:pt x="3" y="14"/>
                    </a:lnTo>
                    <a:lnTo>
                      <a:pt x="3" y="2"/>
                    </a:lnTo>
                    <a:close/>
                  </a:path>
                </a:pathLst>
              </a:custGeom>
              <a:solidFill>
                <a:srgbClr val="000000"/>
              </a:solidFill>
              <a:ln w="9525">
                <a:solidFill>
                  <a:srgbClr val="000000"/>
                </a:solidFill>
                <a:round/>
                <a:headEnd/>
                <a:tailEnd/>
              </a:ln>
            </p:spPr>
            <p:txBody>
              <a:bodyPr/>
              <a:lstStyle/>
              <a:p>
                <a:endParaRPr lang="it-IT"/>
              </a:p>
            </p:txBody>
          </p:sp>
          <p:sp>
            <p:nvSpPr>
              <p:cNvPr id="118835" name="Freeform 1729"/>
              <p:cNvSpPr>
                <a:spLocks/>
              </p:cNvSpPr>
              <p:nvPr/>
            </p:nvSpPr>
            <p:spPr bwMode="auto">
              <a:xfrm>
                <a:off x="3404" y="390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36" name="Freeform 1730"/>
              <p:cNvSpPr>
                <a:spLocks/>
              </p:cNvSpPr>
              <p:nvPr/>
            </p:nvSpPr>
            <p:spPr bwMode="auto">
              <a:xfrm>
                <a:off x="3404" y="392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37" name="Freeform 1731"/>
              <p:cNvSpPr>
                <a:spLocks/>
              </p:cNvSpPr>
              <p:nvPr/>
            </p:nvSpPr>
            <p:spPr bwMode="auto">
              <a:xfrm>
                <a:off x="3404" y="3944"/>
                <a:ext cx="3" cy="14"/>
              </a:xfrm>
              <a:custGeom>
                <a:avLst/>
                <a:gdLst>
                  <a:gd name="T0" fmla="*/ 3 w 3"/>
                  <a:gd name="T1" fmla="*/ 3 h 14"/>
                  <a:gd name="T2" fmla="*/ 0 w 3"/>
                  <a:gd name="T3" fmla="*/ 0 h 14"/>
                  <a:gd name="T4" fmla="*/ 0 w 3"/>
                  <a:gd name="T5" fmla="*/ 3 h 14"/>
                  <a:gd name="T6" fmla="*/ 0 w 3"/>
                  <a:gd name="T7" fmla="*/ 14 h 14"/>
                  <a:gd name="T8" fmla="*/ 0 w 3"/>
                  <a:gd name="T9" fmla="*/ 14 h 14"/>
                  <a:gd name="T10" fmla="*/ 3 w 3"/>
                  <a:gd name="T11" fmla="*/ 14 h 14"/>
                  <a:gd name="T12" fmla="*/ 3 w 3"/>
                  <a:gd name="T13" fmla="*/ 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3" y="3"/>
                    </a:moveTo>
                    <a:lnTo>
                      <a:pt x="0" y="0"/>
                    </a:lnTo>
                    <a:lnTo>
                      <a:pt x="0" y="3"/>
                    </a:lnTo>
                    <a:lnTo>
                      <a:pt x="0" y="14"/>
                    </a:lnTo>
                    <a:lnTo>
                      <a:pt x="3" y="14"/>
                    </a:lnTo>
                    <a:lnTo>
                      <a:pt x="3" y="3"/>
                    </a:lnTo>
                    <a:close/>
                  </a:path>
                </a:pathLst>
              </a:custGeom>
              <a:solidFill>
                <a:srgbClr val="000000"/>
              </a:solidFill>
              <a:ln w="9525">
                <a:solidFill>
                  <a:srgbClr val="000000"/>
                </a:solidFill>
                <a:round/>
                <a:headEnd/>
                <a:tailEnd/>
              </a:ln>
            </p:spPr>
            <p:txBody>
              <a:bodyPr/>
              <a:lstStyle/>
              <a:p>
                <a:endParaRPr lang="it-IT"/>
              </a:p>
            </p:txBody>
          </p:sp>
          <p:sp>
            <p:nvSpPr>
              <p:cNvPr id="118838" name="Freeform 1732"/>
              <p:cNvSpPr>
                <a:spLocks/>
              </p:cNvSpPr>
              <p:nvPr/>
            </p:nvSpPr>
            <p:spPr bwMode="auto">
              <a:xfrm>
                <a:off x="3404" y="3964"/>
                <a:ext cx="3" cy="15"/>
              </a:xfrm>
              <a:custGeom>
                <a:avLst/>
                <a:gdLst>
                  <a:gd name="T0" fmla="*/ 3 w 3"/>
                  <a:gd name="T1" fmla="*/ 3 h 15"/>
                  <a:gd name="T2" fmla="*/ 0 w 3"/>
                  <a:gd name="T3" fmla="*/ 0 h 15"/>
                  <a:gd name="T4" fmla="*/ 0 w 3"/>
                  <a:gd name="T5" fmla="*/ 3 h 15"/>
                  <a:gd name="T6" fmla="*/ 0 w 3"/>
                  <a:gd name="T7" fmla="*/ 15 h 15"/>
                  <a:gd name="T8" fmla="*/ 0 w 3"/>
                  <a:gd name="T9" fmla="*/ 15 h 15"/>
                  <a:gd name="T10" fmla="*/ 3 w 3"/>
                  <a:gd name="T11" fmla="*/ 15 h 15"/>
                  <a:gd name="T12" fmla="*/ 3 w 3"/>
                  <a:gd name="T13" fmla="*/ 3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5">
                    <a:moveTo>
                      <a:pt x="3" y="3"/>
                    </a:moveTo>
                    <a:lnTo>
                      <a:pt x="0" y="0"/>
                    </a:lnTo>
                    <a:lnTo>
                      <a:pt x="0" y="3"/>
                    </a:lnTo>
                    <a:lnTo>
                      <a:pt x="0" y="15"/>
                    </a:lnTo>
                    <a:lnTo>
                      <a:pt x="3" y="15"/>
                    </a:lnTo>
                    <a:lnTo>
                      <a:pt x="3" y="3"/>
                    </a:lnTo>
                    <a:close/>
                  </a:path>
                </a:pathLst>
              </a:custGeom>
              <a:solidFill>
                <a:srgbClr val="000000"/>
              </a:solidFill>
              <a:ln w="9525">
                <a:solidFill>
                  <a:srgbClr val="000000"/>
                </a:solidFill>
                <a:round/>
                <a:headEnd/>
                <a:tailEnd/>
              </a:ln>
            </p:spPr>
            <p:txBody>
              <a:bodyPr/>
              <a:lstStyle/>
              <a:p>
                <a:endParaRPr lang="it-IT"/>
              </a:p>
            </p:txBody>
          </p:sp>
        </p:grpSp>
        <p:sp>
          <p:nvSpPr>
            <p:cNvPr id="118800" name="Freeform 1741"/>
            <p:cNvSpPr>
              <a:spLocks/>
            </p:cNvSpPr>
            <p:nvPr/>
          </p:nvSpPr>
          <p:spPr bwMode="auto">
            <a:xfrm>
              <a:off x="4887913" y="7640638"/>
              <a:ext cx="488950" cy="385762"/>
            </a:xfrm>
            <a:custGeom>
              <a:avLst/>
              <a:gdLst>
                <a:gd name="T0" fmla="*/ 0 w 276"/>
                <a:gd name="T1" fmla="*/ 0 h 233"/>
                <a:gd name="T2" fmla="*/ 2147483647 w 276"/>
                <a:gd name="T3" fmla="*/ 2147483647 h 233"/>
                <a:gd name="T4" fmla="*/ 2147483647 w 276"/>
                <a:gd name="T5" fmla="*/ 2147483647 h 233"/>
                <a:gd name="T6" fmla="*/ 2147483647 w 276"/>
                <a:gd name="T7" fmla="*/ 2147483647 h 233"/>
                <a:gd name="T8" fmla="*/ 2147483647 w 276"/>
                <a:gd name="T9" fmla="*/ 2147483647 h 233"/>
                <a:gd name="T10" fmla="*/ 2147483647 w 276"/>
                <a:gd name="T11" fmla="*/ 2147483647 h 233"/>
                <a:gd name="T12" fmla="*/ 2147483647 w 276"/>
                <a:gd name="T13" fmla="*/ 2147483647 h 233"/>
                <a:gd name="T14" fmla="*/ 2147483647 w 276"/>
                <a:gd name="T15" fmla="*/ 2147483647 h 233"/>
                <a:gd name="T16" fmla="*/ 2147483647 w 276"/>
                <a:gd name="T17" fmla="*/ 2147483647 h 233"/>
                <a:gd name="T18" fmla="*/ 2147483647 w 276"/>
                <a:gd name="T19" fmla="*/ 2147483647 h 233"/>
                <a:gd name="T20" fmla="*/ 2147483647 w 276"/>
                <a:gd name="T21" fmla="*/ 2147483647 h 233"/>
                <a:gd name="T22" fmla="*/ 2147483647 w 276"/>
                <a:gd name="T23" fmla="*/ 2147483647 h 233"/>
                <a:gd name="T24" fmla="*/ 2147483647 w 276"/>
                <a:gd name="T25" fmla="*/ 2147483647 h 2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6" h="233">
                  <a:moveTo>
                    <a:pt x="0" y="0"/>
                  </a:moveTo>
                  <a:lnTo>
                    <a:pt x="12" y="34"/>
                  </a:lnTo>
                  <a:lnTo>
                    <a:pt x="23" y="69"/>
                  </a:lnTo>
                  <a:lnTo>
                    <a:pt x="35" y="98"/>
                  </a:lnTo>
                  <a:lnTo>
                    <a:pt x="46" y="124"/>
                  </a:lnTo>
                  <a:lnTo>
                    <a:pt x="61" y="144"/>
                  </a:lnTo>
                  <a:lnTo>
                    <a:pt x="72" y="161"/>
                  </a:lnTo>
                  <a:lnTo>
                    <a:pt x="101" y="187"/>
                  </a:lnTo>
                  <a:lnTo>
                    <a:pt x="136" y="204"/>
                  </a:lnTo>
                  <a:lnTo>
                    <a:pt x="156" y="213"/>
                  </a:lnTo>
                  <a:lnTo>
                    <a:pt x="179" y="219"/>
                  </a:lnTo>
                  <a:lnTo>
                    <a:pt x="225" y="227"/>
                  </a:lnTo>
                  <a:lnTo>
                    <a:pt x="276" y="23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75301" tIns="37650" rIns="75301" bIns="37650"/>
            <a:lstStyle/>
            <a:p>
              <a:endParaRPr lang="it-IT"/>
            </a:p>
          </p:txBody>
        </p:sp>
        <p:sp>
          <p:nvSpPr>
            <p:cNvPr id="118801" name="Freeform 1742"/>
            <p:cNvSpPr>
              <a:spLocks/>
            </p:cNvSpPr>
            <p:nvPr/>
          </p:nvSpPr>
          <p:spPr bwMode="auto">
            <a:xfrm>
              <a:off x="4400550" y="7640638"/>
              <a:ext cx="487363" cy="385762"/>
            </a:xfrm>
            <a:custGeom>
              <a:avLst/>
              <a:gdLst>
                <a:gd name="T0" fmla="*/ 2147483647 w 276"/>
                <a:gd name="T1" fmla="*/ 0 h 233"/>
                <a:gd name="T2" fmla="*/ 2147483647 w 276"/>
                <a:gd name="T3" fmla="*/ 2147483647 h 233"/>
                <a:gd name="T4" fmla="*/ 2147483647 w 276"/>
                <a:gd name="T5" fmla="*/ 2147483647 h 233"/>
                <a:gd name="T6" fmla="*/ 2147483647 w 276"/>
                <a:gd name="T7" fmla="*/ 2147483647 h 233"/>
                <a:gd name="T8" fmla="*/ 2147483647 w 276"/>
                <a:gd name="T9" fmla="*/ 2147483647 h 233"/>
                <a:gd name="T10" fmla="*/ 2147483647 w 276"/>
                <a:gd name="T11" fmla="*/ 2147483647 h 233"/>
                <a:gd name="T12" fmla="*/ 2147483647 w 276"/>
                <a:gd name="T13" fmla="*/ 2147483647 h 233"/>
                <a:gd name="T14" fmla="*/ 2147483647 w 276"/>
                <a:gd name="T15" fmla="*/ 2147483647 h 233"/>
                <a:gd name="T16" fmla="*/ 2147483647 w 276"/>
                <a:gd name="T17" fmla="*/ 2147483647 h 233"/>
                <a:gd name="T18" fmla="*/ 2147483647 w 276"/>
                <a:gd name="T19" fmla="*/ 2147483647 h 233"/>
                <a:gd name="T20" fmla="*/ 2147483647 w 276"/>
                <a:gd name="T21" fmla="*/ 2147483647 h 233"/>
                <a:gd name="T22" fmla="*/ 0 w 276"/>
                <a:gd name="T23" fmla="*/ 2147483647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6" h="233">
                  <a:moveTo>
                    <a:pt x="276" y="0"/>
                  </a:moveTo>
                  <a:lnTo>
                    <a:pt x="265" y="34"/>
                  </a:lnTo>
                  <a:lnTo>
                    <a:pt x="253" y="69"/>
                  </a:lnTo>
                  <a:lnTo>
                    <a:pt x="242" y="98"/>
                  </a:lnTo>
                  <a:lnTo>
                    <a:pt x="230" y="124"/>
                  </a:lnTo>
                  <a:lnTo>
                    <a:pt x="219" y="144"/>
                  </a:lnTo>
                  <a:lnTo>
                    <a:pt x="205" y="161"/>
                  </a:lnTo>
                  <a:lnTo>
                    <a:pt x="176" y="187"/>
                  </a:lnTo>
                  <a:lnTo>
                    <a:pt x="141" y="204"/>
                  </a:lnTo>
                  <a:lnTo>
                    <a:pt x="101" y="219"/>
                  </a:lnTo>
                  <a:lnTo>
                    <a:pt x="52" y="227"/>
                  </a:lnTo>
                  <a:lnTo>
                    <a:pt x="0" y="23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75301" tIns="37650" rIns="75301" bIns="37650"/>
            <a:lstStyle/>
            <a:p>
              <a:endParaRPr lang="it-IT"/>
            </a:p>
          </p:txBody>
        </p:sp>
        <p:sp>
          <p:nvSpPr>
            <p:cNvPr id="118802" name="Rectangle 1034"/>
            <p:cNvSpPr>
              <a:spLocks noChangeArrowheads="1"/>
            </p:cNvSpPr>
            <p:nvPr/>
          </p:nvSpPr>
          <p:spPr bwMode="auto">
            <a:xfrm>
              <a:off x="4630738" y="8267700"/>
              <a:ext cx="50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49300">
                <a:spcAft>
                  <a:spcPts val="600"/>
                </a:spcAft>
                <a:buFont typeface="Times New Roman" charset="0"/>
                <a:buNone/>
              </a:pPr>
              <a:r>
                <a:rPr lang="it-IT" sz="1400">
                  <a:solidFill>
                    <a:srgbClr val="000000"/>
                  </a:solidFill>
                  <a:latin typeface="Times New Roman" charset="0"/>
                </a:rPr>
                <a:t>r [mm]</a:t>
              </a:r>
              <a:endParaRPr lang="it-IT" sz="3300">
                <a:solidFill>
                  <a:srgbClr val="000000"/>
                </a:solidFill>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0350" y="377825"/>
            <a:ext cx="6337300" cy="1016000"/>
          </a:xfrm>
        </p:spPr>
        <p:txBody>
          <a:bodyPr/>
          <a:lstStyle/>
          <a:p>
            <a:pPr eaLnBrk="1" hangingPunct="1">
              <a:defRPr/>
            </a:pPr>
            <a:r>
              <a:rPr lang="en-US" b="1">
                <a:latin typeface="Arial" charset="0"/>
              </a:rPr>
              <a:t>COMPLETE MODEL </a:t>
            </a:r>
            <a:br>
              <a:rPr lang="en-US" b="1">
                <a:latin typeface="Arial" charset="0"/>
              </a:rPr>
            </a:br>
            <a:r>
              <a:rPr lang="en-US" sz="2400" b="1">
                <a:latin typeface="Arial" charset="0"/>
              </a:rPr>
              <a:t>(</a:t>
            </a:r>
            <a:r>
              <a:rPr lang="it-IT" sz="2400">
                <a:solidFill>
                  <a:srgbClr val="006600"/>
                </a:solidFill>
                <a:latin typeface="Arial" charset="0"/>
              </a:rPr>
              <a:t>Distributed parameters approach </a:t>
            </a:r>
            <a:r>
              <a:rPr lang="it-IT" sz="2400">
                <a:solidFill>
                  <a:srgbClr val="996633"/>
                </a:solidFill>
                <a:latin typeface="Arial" charset="0"/>
              </a:rPr>
              <a:t>– 1D</a:t>
            </a:r>
            <a:r>
              <a:rPr lang="en-US" sz="2400" b="1">
                <a:latin typeface="Arial" charset="0"/>
              </a:rPr>
              <a:t>)</a:t>
            </a:r>
            <a:r>
              <a:rPr lang="en-US" sz="1800" b="1">
                <a:latin typeface="Arial" charset="0"/>
              </a:rPr>
              <a:t>:</a:t>
            </a:r>
            <a:r>
              <a:rPr lang="en-US" b="1">
                <a:latin typeface="Arial" charset="0"/>
              </a:rPr>
              <a:t/>
            </a:r>
            <a:br>
              <a:rPr lang="en-US" b="1">
                <a:latin typeface="Arial" charset="0"/>
              </a:rPr>
            </a:br>
            <a:r>
              <a:rPr lang="en-US" b="1">
                <a:solidFill>
                  <a:srgbClr val="C00000"/>
                </a:solidFill>
                <a:latin typeface="Arial" charset="0"/>
              </a:rPr>
              <a:t>Equations</a:t>
            </a:r>
            <a:endParaRPr lang="it-IT" i="1">
              <a:solidFill>
                <a:srgbClr val="800000"/>
              </a:solidFill>
              <a:latin typeface="Arial" charset="0"/>
            </a:endParaRPr>
          </a:p>
        </p:txBody>
      </p:sp>
      <p:sp>
        <p:nvSpPr>
          <p:cNvPr id="20483" name="Rectangle 3"/>
          <p:cNvSpPr>
            <a:spLocks noGrp="1" noChangeArrowheads="1"/>
          </p:cNvSpPr>
          <p:nvPr>
            <p:ph type="body" idx="1"/>
          </p:nvPr>
        </p:nvSpPr>
        <p:spPr>
          <a:xfrm>
            <a:off x="514350" y="2771775"/>
            <a:ext cx="5829300" cy="984250"/>
          </a:xfrm>
        </p:spPr>
        <p:txBody>
          <a:bodyPr>
            <a:spAutoFit/>
          </a:bodyPr>
          <a:lstStyle/>
          <a:p>
            <a:pPr marL="0" indent="0" eaLnBrk="1" hangingPunct="1">
              <a:spcBef>
                <a:spcPct val="0"/>
              </a:spcBef>
              <a:spcAft>
                <a:spcPts val="1200"/>
              </a:spcAft>
              <a:buFontTx/>
              <a:buNone/>
              <a:defRPr/>
            </a:pPr>
            <a:r>
              <a:rPr lang="it-IT">
                <a:solidFill>
                  <a:srgbClr val="006600"/>
                </a:solidFill>
                <a:latin typeface="Arial" charset="0"/>
              </a:rPr>
              <a:t>Water </a:t>
            </a:r>
            <a:r>
              <a:rPr lang="en-US">
                <a:solidFill>
                  <a:srgbClr val="006600"/>
                </a:solidFill>
                <a:latin typeface="Arial" charset="0"/>
                <a:cs typeface="Times New Roman" charset="0"/>
              </a:rPr>
              <a:t>mass balance</a:t>
            </a:r>
            <a:r>
              <a:rPr lang="en-US">
                <a:latin typeface="Arial" charset="0"/>
                <a:cs typeface="Times New Roman" charset="0"/>
              </a:rPr>
              <a:t> in a cylindrical shell</a:t>
            </a:r>
          </a:p>
          <a:p>
            <a:pPr marL="0" indent="0" algn="ctr" eaLnBrk="1" hangingPunct="1">
              <a:spcBef>
                <a:spcPct val="0"/>
              </a:spcBef>
              <a:spcAft>
                <a:spcPts val="1200"/>
              </a:spcAft>
              <a:buFontTx/>
              <a:buNone/>
              <a:defRPr/>
            </a:pPr>
            <a:r>
              <a:rPr lang="it-IT">
                <a:solidFill>
                  <a:srgbClr val="A50021"/>
                </a:solidFill>
                <a:latin typeface="Arial" charset="0"/>
              </a:rPr>
              <a:t>[IN] – [OUT] + [GEN] = [ACC]</a:t>
            </a:r>
            <a:endParaRPr lang="en-GB">
              <a:solidFill>
                <a:srgbClr val="006600"/>
              </a:solidFill>
              <a:latin typeface="Arial" charset="0"/>
              <a:cs typeface="Times New Roman" charset="0"/>
            </a:endParaRPr>
          </a:p>
        </p:txBody>
      </p:sp>
      <p:sp>
        <p:nvSpPr>
          <p:cNvPr id="120835" name="Text Box 7"/>
          <p:cNvSpPr txBox="1">
            <a:spLocks noChangeArrowheads="1"/>
          </p:cNvSpPr>
          <p:nvPr/>
        </p:nvSpPr>
        <p:spPr bwMode="auto">
          <a:xfrm>
            <a:off x="188913" y="6372225"/>
            <a:ext cx="64801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Times New Roman" charset="0"/>
              <a:buNone/>
            </a:pPr>
            <a:r>
              <a:rPr lang="en-US">
                <a:latin typeface="Times New Roman" charset="0"/>
                <a:cs typeface="Times New Roman" charset="0"/>
              </a:rPr>
              <a:t> where:</a:t>
            </a:r>
          </a:p>
          <a:p>
            <a:pPr algn="just">
              <a:buFont typeface="Times New Roman" charset="0"/>
              <a:buNone/>
            </a:pPr>
            <a:r>
              <a:rPr lang="en-US">
                <a:latin typeface="Symbol" charset="0"/>
                <a:cs typeface="Times New Roman" charset="0"/>
              </a:rPr>
              <a:t>·</a:t>
            </a:r>
            <a:r>
              <a:rPr lang="en-US">
                <a:latin typeface="Times New Roman" charset="0"/>
                <a:cs typeface="Times New Roman" charset="0"/>
              </a:rPr>
              <a:t> D(X,T) is the mass diffusion coefficient depending on sausage moisture content and on sausage temperature (m</a:t>
            </a:r>
            <a:r>
              <a:rPr lang="en-US" baseline="30000">
                <a:latin typeface="Times New Roman" charset="0"/>
                <a:cs typeface="Times New Roman" charset="0"/>
              </a:rPr>
              <a:t>2</a:t>
            </a:r>
            <a:r>
              <a:rPr lang="en-US">
                <a:latin typeface="Times New Roman" charset="0"/>
                <a:cs typeface="Times New Roman" charset="0"/>
              </a:rPr>
              <a:t>/s)</a:t>
            </a:r>
          </a:p>
          <a:p>
            <a:pPr algn="just">
              <a:buFont typeface="Times New Roman" charset="0"/>
              <a:buNone/>
            </a:pPr>
            <a:r>
              <a:rPr lang="en-US">
                <a:latin typeface="Symbol" charset="0"/>
                <a:cs typeface="Times New Roman" charset="0"/>
              </a:rPr>
              <a:t>·</a:t>
            </a:r>
            <a:r>
              <a:rPr lang="en-US">
                <a:latin typeface="Times New Roman" charset="0"/>
                <a:cs typeface="Times New Roman" charset="0"/>
              </a:rPr>
              <a:t>  X is the moisture content on a dry basis (kg water/kg dry mass)</a:t>
            </a:r>
            <a:endParaRPr lang="en-GB">
              <a:latin typeface="Times New Roman" charset="0"/>
              <a:cs typeface="Times New Roman" charset="0"/>
            </a:endParaRPr>
          </a:p>
        </p:txBody>
      </p:sp>
      <p:sp>
        <p:nvSpPr>
          <p:cNvPr id="120836"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52185B-7F1D-E540-B0B6-DD959FC36344}" type="slidenum">
              <a:rPr lang="en-GB" sz="1400">
                <a:latin typeface="Times New Roman" charset="0"/>
              </a:rPr>
              <a:pPr/>
              <a:t>54</a:t>
            </a:fld>
            <a:endParaRPr lang="en-GB" sz="1400">
              <a:latin typeface="Times New Roman" charset="0"/>
            </a:endParaRPr>
          </a:p>
        </p:txBody>
      </p:sp>
      <p:sp>
        <p:nvSpPr>
          <p:cNvPr id="57350"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lgn="just">
              <a:spcBef>
                <a:spcPts val="600"/>
              </a:spcBef>
              <a:spcAft>
                <a:spcPts val="600"/>
              </a:spcAft>
              <a:buFont typeface="Times New Roman" charset="0"/>
              <a:buNone/>
              <a:defRPr/>
            </a:pPr>
            <a:endParaRPr lang="it-IT" sz="1800"/>
          </a:p>
        </p:txBody>
      </p:sp>
      <p:pic>
        <p:nvPicPr>
          <p:cNvPr id="120838"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8913" y="3941763"/>
            <a:ext cx="6583362" cy="2430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0839" name="Line 22"/>
          <p:cNvSpPr>
            <a:spLocks noChangeShapeType="1"/>
          </p:cNvSpPr>
          <p:nvPr/>
        </p:nvSpPr>
        <p:spPr bwMode="auto">
          <a:xfrm flipV="1">
            <a:off x="3344863" y="3179763"/>
            <a:ext cx="863600" cy="863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0840" name="CasellaDiTesto 1"/>
          <p:cNvSpPr txBox="1">
            <a:spLocks noChangeArrowheads="1"/>
          </p:cNvSpPr>
          <p:nvPr/>
        </p:nvSpPr>
        <p:spPr bwMode="auto">
          <a:xfrm>
            <a:off x="1033463" y="1776413"/>
            <a:ext cx="4791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2800">
                <a:cs typeface="Times New Roman" charset="0"/>
                <a:sym typeface="Webdings" charset="0"/>
              </a:rPr>
              <a:t></a:t>
            </a:r>
            <a:r>
              <a:rPr lang="it-IT" sz="2000">
                <a:cs typeface="Times New Roman" charset="0"/>
                <a:sym typeface="Webdings" charset="0"/>
              </a:rPr>
              <a:t>  </a:t>
            </a:r>
            <a:r>
              <a:rPr lang="it-IT" sz="2000">
                <a:cs typeface="Times New Roman" charset="0"/>
              </a:rPr>
              <a:t>Radius is the only </a:t>
            </a:r>
            <a:r>
              <a:rPr lang="it-IT" sz="2000">
                <a:solidFill>
                  <a:srgbClr val="006600"/>
                </a:solidFill>
                <a:cs typeface="Times New Roman" charset="0"/>
              </a:rPr>
              <a:t>spatial coordinate</a:t>
            </a:r>
          </a:p>
        </p:txBody>
      </p:sp>
      <p:sp>
        <p:nvSpPr>
          <p:cNvPr id="120841" name="Rettangolo 1"/>
          <p:cNvSpPr>
            <a:spLocks noChangeArrowheads="1"/>
          </p:cNvSpPr>
          <p:nvPr/>
        </p:nvSpPr>
        <p:spPr bwMode="auto">
          <a:xfrm>
            <a:off x="5454650" y="5959475"/>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6600"/>
                </a:solidFill>
              </a:rPr>
              <a:t>Lumped</a:t>
            </a:r>
            <a:endParaRPr lang="it-IT">
              <a:solidFill>
                <a:srgbClr val="0066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0350" y="250825"/>
            <a:ext cx="6337300" cy="1143000"/>
          </a:xfrm>
        </p:spPr>
        <p:txBody>
          <a:bodyPr/>
          <a:lstStyle/>
          <a:p>
            <a:pPr eaLnBrk="1" hangingPunct="1">
              <a:defRPr/>
            </a:pPr>
            <a:r>
              <a:rPr lang="en-US" b="1">
                <a:latin typeface="Arial" charset="0"/>
              </a:rPr>
              <a:t>COMPLETE MODEL </a:t>
            </a:r>
            <a:br>
              <a:rPr lang="en-US" b="1">
                <a:latin typeface="Arial" charset="0"/>
              </a:rPr>
            </a:br>
            <a:r>
              <a:rPr lang="en-US" sz="2400" b="1">
                <a:latin typeface="Arial" charset="0"/>
              </a:rPr>
              <a:t>(</a:t>
            </a:r>
            <a:r>
              <a:rPr lang="it-IT" sz="2400">
                <a:solidFill>
                  <a:srgbClr val="006600"/>
                </a:solidFill>
                <a:latin typeface="Arial" charset="0"/>
              </a:rPr>
              <a:t>Distributed parameters approach </a:t>
            </a:r>
            <a:r>
              <a:rPr lang="it-IT" sz="2400">
                <a:solidFill>
                  <a:srgbClr val="996633"/>
                </a:solidFill>
                <a:latin typeface="Arial" charset="0"/>
              </a:rPr>
              <a:t>– 1D</a:t>
            </a:r>
            <a:r>
              <a:rPr lang="en-US" sz="2400" b="1">
                <a:latin typeface="Arial" charset="0"/>
              </a:rPr>
              <a:t>):</a:t>
            </a:r>
            <a:br>
              <a:rPr lang="en-US" sz="2400" b="1">
                <a:latin typeface="Arial" charset="0"/>
              </a:rPr>
            </a:br>
            <a:r>
              <a:rPr lang="en-US" b="1">
                <a:solidFill>
                  <a:srgbClr val="C00000"/>
                </a:solidFill>
                <a:latin typeface="Arial" charset="0"/>
              </a:rPr>
              <a:t>Equations</a:t>
            </a:r>
            <a:endParaRPr lang="it-IT" i="1">
              <a:solidFill>
                <a:srgbClr val="800000"/>
              </a:solidFill>
              <a:latin typeface="Arial" charset="0"/>
            </a:endParaRPr>
          </a:p>
        </p:txBody>
      </p:sp>
      <p:sp>
        <p:nvSpPr>
          <p:cNvPr id="20483" name="Rectangle 3"/>
          <p:cNvSpPr>
            <a:spLocks noGrp="1" noChangeArrowheads="1"/>
          </p:cNvSpPr>
          <p:nvPr>
            <p:ph type="body" idx="1"/>
          </p:nvPr>
        </p:nvSpPr>
        <p:spPr>
          <a:xfrm>
            <a:off x="514350" y="1617663"/>
            <a:ext cx="5829300" cy="1187450"/>
          </a:xfrm>
        </p:spPr>
        <p:txBody>
          <a:bodyPr>
            <a:spAutoFit/>
          </a:bodyPr>
          <a:lstStyle/>
          <a:p>
            <a:pPr marL="0" indent="0" eaLnBrk="1" hangingPunct="1">
              <a:buFontTx/>
              <a:buNone/>
              <a:defRPr/>
            </a:pPr>
            <a:r>
              <a:rPr lang="it-IT" dirty="0">
                <a:solidFill>
                  <a:srgbClr val="006600"/>
                </a:solidFill>
              </a:rPr>
              <a:t>Water </a:t>
            </a:r>
            <a:r>
              <a:rPr lang="en-US" dirty="0">
                <a:solidFill>
                  <a:srgbClr val="006600"/>
                </a:solidFill>
                <a:cs typeface="Times New Roman" charset="0"/>
              </a:rPr>
              <a:t>mass balance</a:t>
            </a:r>
            <a:r>
              <a:rPr lang="en-US" dirty="0">
                <a:cs typeface="Times New Roman" charset="0"/>
              </a:rPr>
              <a:t>, </a:t>
            </a:r>
            <a:br>
              <a:rPr lang="en-US" dirty="0">
                <a:cs typeface="Times New Roman" charset="0"/>
              </a:rPr>
            </a:br>
            <a:r>
              <a:rPr lang="en-US" dirty="0">
                <a:cs typeface="Times New Roman" charset="0"/>
              </a:rPr>
              <a:t>with the corresponding </a:t>
            </a:r>
            <a:r>
              <a:rPr lang="en-US" dirty="0">
                <a:solidFill>
                  <a:srgbClr val="006600"/>
                </a:solidFill>
                <a:cs typeface="Times New Roman" charset="0"/>
              </a:rPr>
              <a:t>initial</a:t>
            </a:r>
            <a:r>
              <a:rPr lang="en-US" dirty="0">
                <a:solidFill>
                  <a:srgbClr val="0000CC"/>
                </a:solidFill>
                <a:cs typeface="Times New Roman" charset="0"/>
              </a:rPr>
              <a:t> </a:t>
            </a:r>
            <a:r>
              <a:rPr lang="en-US" dirty="0">
                <a:cs typeface="Times New Roman" charset="0"/>
              </a:rPr>
              <a:t>and </a:t>
            </a:r>
            <a:r>
              <a:rPr lang="en-US" dirty="0">
                <a:solidFill>
                  <a:srgbClr val="006600"/>
                </a:solidFill>
                <a:cs typeface="Times New Roman" charset="0"/>
              </a:rPr>
              <a:t>boundary conditions </a:t>
            </a:r>
            <a:endParaRPr lang="en-GB" dirty="0">
              <a:solidFill>
                <a:srgbClr val="006600"/>
              </a:solidFill>
              <a:cs typeface="Times New Roman" charset="0"/>
            </a:endParaRPr>
          </a:p>
        </p:txBody>
      </p:sp>
      <p:graphicFrame>
        <p:nvGraphicFramePr>
          <p:cNvPr id="122883" name="Object 2"/>
          <p:cNvGraphicFramePr>
            <a:graphicFrameLocks noChangeAspect="1"/>
          </p:cNvGraphicFramePr>
          <p:nvPr/>
        </p:nvGraphicFramePr>
        <p:xfrm>
          <a:off x="533400" y="2884488"/>
          <a:ext cx="5791200" cy="2813050"/>
        </p:xfrm>
        <a:graphic>
          <a:graphicData uri="http://schemas.openxmlformats.org/presentationml/2006/ole">
            <mc:AlternateContent xmlns:mc="http://schemas.openxmlformats.org/markup-compatibility/2006">
              <mc:Choice xmlns:v="urn:schemas-microsoft-com:vml" Requires="v">
                <p:oleObj spid="_x0000_s122902" name="Equation" r:id="rId4" imgW="3086100" imgH="1625600" progId="Equation.3">
                  <p:embed/>
                </p:oleObj>
              </mc:Choice>
              <mc:Fallback>
                <p:oleObj name="Equation" r:id="rId4" imgW="3086100" imgH="1625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84488"/>
                        <a:ext cx="5791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884" name="Text Box 7"/>
          <p:cNvSpPr txBox="1">
            <a:spLocks noChangeArrowheads="1"/>
          </p:cNvSpPr>
          <p:nvPr/>
        </p:nvSpPr>
        <p:spPr bwMode="auto">
          <a:xfrm>
            <a:off x="366713" y="5829300"/>
            <a:ext cx="6480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Times New Roman" charset="0"/>
              <a:buNone/>
            </a:pPr>
            <a:r>
              <a:rPr lang="en-US" sz="2000">
                <a:latin typeface="Times New Roman" charset="0"/>
                <a:cs typeface="Times New Roman" charset="0"/>
              </a:rPr>
              <a:t> where:</a:t>
            </a:r>
          </a:p>
          <a:p>
            <a:pPr algn="just">
              <a:buFont typeface="Times New Roman" charset="0"/>
              <a:buNone/>
            </a:pPr>
            <a:r>
              <a:rPr lang="en-US" sz="2000">
                <a:latin typeface="Symbol" charset="0"/>
                <a:cs typeface="Times New Roman" charset="0"/>
              </a:rPr>
              <a:t>·</a:t>
            </a:r>
            <a:r>
              <a:rPr lang="en-US" sz="2000">
                <a:latin typeface="Times New Roman" charset="0"/>
                <a:cs typeface="Times New Roman" charset="0"/>
              </a:rPr>
              <a:t> D(X,T) is the mass diffusion coefficient depending on sausage moisture content and on sausage temperature (m</a:t>
            </a:r>
            <a:r>
              <a:rPr lang="en-US" sz="2000" baseline="30000">
                <a:latin typeface="Times New Roman" charset="0"/>
                <a:cs typeface="Times New Roman" charset="0"/>
              </a:rPr>
              <a:t>2</a:t>
            </a:r>
            <a:r>
              <a:rPr lang="en-US" sz="2000">
                <a:latin typeface="Times New Roman" charset="0"/>
                <a:cs typeface="Times New Roman" charset="0"/>
              </a:rPr>
              <a:t>/s)</a:t>
            </a:r>
          </a:p>
          <a:p>
            <a:pPr algn="just">
              <a:buFont typeface="Times New Roman" charset="0"/>
              <a:buNone/>
            </a:pPr>
            <a:r>
              <a:rPr lang="en-US" sz="2000">
                <a:latin typeface="Symbol" charset="0"/>
                <a:cs typeface="Times New Roman" charset="0"/>
              </a:rPr>
              <a:t>·</a:t>
            </a:r>
            <a:r>
              <a:rPr lang="en-US" sz="2000">
                <a:latin typeface="Times New Roman" charset="0"/>
                <a:cs typeface="Times New Roman" charset="0"/>
              </a:rPr>
              <a:t>  </a:t>
            </a:r>
            <a:r>
              <a:rPr lang="en-US" sz="2000">
                <a:latin typeface="Times New Roman" charset="0"/>
                <a:cs typeface="Times New Roman" charset="0"/>
                <a:sym typeface="Symbol" charset="0"/>
              </a:rPr>
              <a:t></a:t>
            </a:r>
            <a:r>
              <a:rPr lang="en-US" sz="2000" baseline="-25000">
                <a:latin typeface="Times New Roman" charset="0"/>
                <a:cs typeface="Times New Roman" charset="0"/>
              </a:rPr>
              <a:t>ds</a:t>
            </a:r>
            <a:r>
              <a:rPr lang="en-US" sz="2000">
                <a:latin typeface="Times New Roman" charset="0"/>
                <a:cs typeface="Times New Roman" charset="0"/>
              </a:rPr>
              <a:t> is the dry mass density (kg/m</a:t>
            </a:r>
            <a:r>
              <a:rPr lang="en-US" sz="2000" baseline="30000">
                <a:latin typeface="Times New Roman" charset="0"/>
                <a:cs typeface="Times New Roman" charset="0"/>
              </a:rPr>
              <a:t>3</a:t>
            </a:r>
            <a:r>
              <a:rPr lang="en-US" sz="2000">
                <a:latin typeface="Times New Roman" charset="0"/>
                <a:cs typeface="Times New Roman" charset="0"/>
              </a:rPr>
              <a:t>)</a:t>
            </a:r>
          </a:p>
          <a:p>
            <a:pPr algn="just">
              <a:buFont typeface="Times New Roman" charset="0"/>
              <a:buNone/>
            </a:pPr>
            <a:r>
              <a:rPr lang="en-US" sz="2000">
                <a:latin typeface="Symbol" charset="0"/>
                <a:cs typeface="Times New Roman" charset="0"/>
              </a:rPr>
              <a:t>·</a:t>
            </a:r>
            <a:r>
              <a:rPr lang="en-US" sz="2000">
                <a:latin typeface="Times New Roman" charset="0"/>
                <a:cs typeface="Times New Roman" charset="0"/>
              </a:rPr>
              <a:t>  </a:t>
            </a:r>
            <a:r>
              <a:rPr lang="el-GR" sz="2000">
                <a:latin typeface="Times New Roman" charset="0"/>
                <a:cs typeface="Times New Roman" charset="0"/>
              </a:rPr>
              <a:t>β</a:t>
            </a:r>
            <a:r>
              <a:rPr lang="en-US" sz="2000">
                <a:latin typeface="Times New Roman" charset="0"/>
                <a:cs typeface="Times New Roman" charset="0"/>
              </a:rPr>
              <a:t> is a mass transfer coefficient</a:t>
            </a:r>
            <a:endParaRPr lang="en-GB" sz="2000">
              <a:latin typeface="Times New Roman" charset="0"/>
              <a:cs typeface="Times New Roman" charset="0"/>
            </a:endParaRPr>
          </a:p>
        </p:txBody>
      </p:sp>
      <p:sp>
        <p:nvSpPr>
          <p:cNvPr id="122885"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621E73-89F2-6245-BBDD-3EF3D06AF219}" type="slidenum">
              <a:rPr lang="en-GB" sz="1400">
                <a:latin typeface="Times New Roman" charset="0"/>
              </a:rPr>
              <a:pPr/>
              <a:t>55</a:t>
            </a:fld>
            <a:endParaRPr lang="en-GB" sz="1400">
              <a:latin typeface="Times New Roman" charset="0"/>
            </a:endParaRPr>
          </a:p>
        </p:txBody>
      </p:sp>
      <p:pic>
        <p:nvPicPr>
          <p:cNvPr id="122886" name="Immagine 8"/>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7788275"/>
            <a:ext cx="25908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9150" y="3851275"/>
            <a:ext cx="4495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8" name="Picture 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5461000"/>
            <a:ext cx="6780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889" name="Gruppo 9"/>
          <p:cNvGrpSpPr>
            <a:grpSpLocks/>
          </p:cNvGrpSpPr>
          <p:nvPr/>
        </p:nvGrpSpPr>
        <p:grpSpPr bwMode="auto">
          <a:xfrm>
            <a:off x="3576638" y="4932363"/>
            <a:ext cx="3092450" cy="469900"/>
            <a:chOff x="4816369" y="2194560"/>
            <a:chExt cx="3092663" cy="469466"/>
          </a:xfrm>
        </p:grpSpPr>
        <p:cxnSp>
          <p:nvCxnSpPr>
            <p:cNvPr id="11" name="Connettore 1 10"/>
            <p:cNvCxnSpPr/>
            <p:nvPr/>
          </p:nvCxnSpPr>
          <p:spPr>
            <a:xfrm>
              <a:off x="4952903" y="2194560"/>
              <a:ext cx="2741801" cy="0"/>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CasellaDiTesto 11"/>
            <p:cNvSpPr txBox="1">
              <a:spLocks noChangeArrowheads="1"/>
            </p:cNvSpPr>
            <p:nvPr/>
          </p:nvSpPr>
          <p:spPr bwMode="auto">
            <a:xfrm>
              <a:off x="4816369" y="2264345"/>
              <a:ext cx="3092663" cy="399681"/>
            </a:xfrm>
            <a:prstGeom prst="rect">
              <a:avLst/>
            </a:prstGeom>
            <a:solidFill>
              <a:srgbClr val="FFFF00"/>
            </a:solidFill>
            <a:ln>
              <a:noFill/>
            </a:ln>
            <a:effectLst>
              <a:outerShdw blurRad="40000" dist="20000" dir="5400000" sx="999" sy="999"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rIns="90000">
              <a:spAutoFit/>
            </a:bodyPr>
            <a:lstStyle/>
            <a:p>
              <a:pPr algn="just">
                <a:defRPr/>
              </a:pPr>
              <a:r>
                <a:rPr lang="it-IT" sz="2000" dirty="0">
                  <a:solidFill>
                    <a:schemeClr val="dk1"/>
                  </a:solidFill>
                  <a:latin typeface="+mn-lt"/>
                  <a:ea typeface="+mn-ea"/>
                  <a:cs typeface="+mn-cs"/>
                </a:rPr>
                <a:t>0			R</a:t>
              </a:r>
            </a:p>
          </p:txBody>
        </p:sp>
      </p:grpSp>
      <p:sp>
        <p:nvSpPr>
          <p:cNvPr id="64523" name="Text Box 4"/>
          <p:cNvSpPr txBox="1">
            <a:spLocks noChangeArrowheads="1"/>
          </p:cNvSpPr>
          <p:nvPr/>
        </p:nvSpPr>
        <p:spPr bwMode="auto">
          <a:xfrm>
            <a:off x="2590800" y="7769225"/>
            <a:ext cx="41846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379" tIns="45689" rIns="91379" bIns="45689">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5000"/>
              </a:spcBef>
              <a:defRPr/>
            </a:pPr>
            <a:r>
              <a:rPr lang="it-IT" sz="2800" smtClean="0">
                <a:latin typeface="Tahoma" charset="0"/>
                <a:sym typeface="Webdings" charset="0"/>
              </a:rPr>
              <a:t></a:t>
            </a:r>
            <a:endParaRPr lang="it-IT" sz="2800" smtClean="0">
              <a:latin typeface="Tahoma" charset="0"/>
            </a:endParaRPr>
          </a:p>
          <a:p>
            <a:pPr eaLnBrk="1" hangingPunct="1">
              <a:spcBef>
                <a:spcPct val="25000"/>
              </a:spcBef>
              <a:defRPr/>
            </a:pPr>
            <a:r>
              <a:rPr lang="it-IT" sz="2000" smtClean="0">
                <a:latin typeface="Tahoma" charset="0"/>
              </a:rPr>
              <a:t>1. </a:t>
            </a:r>
            <a:r>
              <a:rPr lang="it-IT" sz="2000" smtClean="0">
                <a:solidFill>
                  <a:srgbClr val="336600"/>
                </a:solidFill>
                <a:latin typeface="Tahoma" charset="0"/>
              </a:rPr>
              <a:t>parabolic,</a:t>
            </a:r>
            <a:r>
              <a:rPr lang="it-IT" sz="2000" smtClean="0">
                <a:latin typeface="Tahoma" charset="0"/>
              </a:rPr>
              <a:t> </a:t>
            </a:r>
            <a:r>
              <a:rPr lang="it-IT" sz="2000" smtClean="0">
                <a:solidFill>
                  <a:srgbClr val="336600"/>
                </a:solidFill>
                <a:latin typeface="Tahoma" charset="0"/>
              </a:rPr>
              <a:t>non-linear </a:t>
            </a:r>
            <a:r>
              <a:rPr lang="it-IT" sz="2000" smtClean="0">
                <a:latin typeface="Tahoma" charset="0"/>
              </a:rPr>
              <a:t>PDE </a:t>
            </a:r>
            <a:endParaRPr lang="it-IT" sz="2000" smtClean="0">
              <a:solidFill>
                <a:srgbClr val="336600"/>
              </a:solidFill>
              <a:latin typeface="Tahoma" charset="0"/>
            </a:endParaRPr>
          </a:p>
          <a:p>
            <a:pPr eaLnBrk="1" hangingPunct="1">
              <a:spcBef>
                <a:spcPct val="25000"/>
              </a:spcBef>
              <a:defRPr/>
            </a:pPr>
            <a:r>
              <a:rPr lang="it-IT" sz="2000" smtClean="0">
                <a:latin typeface="Tahoma" charset="0"/>
              </a:rPr>
              <a:t>2. Neumann </a:t>
            </a:r>
            <a:r>
              <a:rPr lang="it-IT" sz="2000" smtClean="0">
                <a:solidFill>
                  <a:srgbClr val="336600"/>
                </a:solidFill>
                <a:latin typeface="Tahoma" charset="0"/>
              </a:rPr>
              <a:t>boundary conditions</a:t>
            </a:r>
            <a:endParaRPr lang="it-IT" sz="2000" smtClean="0">
              <a:latin typeface="Tahoma"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29" name="Gruppo 3"/>
          <p:cNvGrpSpPr>
            <a:grpSpLocks/>
          </p:cNvGrpSpPr>
          <p:nvPr/>
        </p:nvGrpSpPr>
        <p:grpSpPr bwMode="auto">
          <a:xfrm>
            <a:off x="100013" y="5024438"/>
            <a:ext cx="6624637" cy="2082800"/>
            <a:chOff x="100013" y="5024625"/>
            <a:chExt cx="6624637" cy="2082612"/>
          </a:xfrm>
        </p:grpSpPr>
        <p:sp>
          <p:nvSpPr>
            <p:cNvPr id="124935" name="Callout 1 3"/>
            <p:cNvSpPr>
              <a:spLocks/>
            </p:cNvSpPr>
            <p:nvPr/>
          </p:nvSpPr>
          <p:spPr bwMode="auto">
            <a:xfrm>
              <a:off x="100013" y="5024625"/>
              <a:ext cx="6624637" cy="1347600"/>
            </a:xfrm>
            <a:prstGeom prst="borderCallout1">
              <a:avLst>
                <a:gd name="adj1" fmla="val 100231"/>
                <a:gd name="adj2" fmla="val 23176"/>
                <a:gd name="adj3" fmla="val 135606"/>
                <a:gd name="adj4" fmla="val 54088"/>
              </a:avLst>
            </a:prstGeom>
            <a:solidFill>
              <a:schemeClr val="accent1">
                <a:alpha val="20000"/>
              </a:schemeClr>
            </a:solidFill>
            <a:ln w="9525">
              <a:solidFill>
                <a:schemeClr val="tx1"/>
              </a:solidFill>
              <a:miter lim="800000"/>
              <a:headEnd/>
              <a:tailEnd/>
            </a:ln>
          </p:spPr>
          <p:txBody>
            <a:bodyPr anchor="ctr"/>
            <a:lstStyle/>
            <a:p>
              <a:pPr algn="ctr" eaLnBrk="0" hangingPunct="0"/>
              <a:endParaRPr lang="it-IT" sz="2000" b="1">
                <a:solidFill>
                  <a:srgbClr val="006600"/>
                </a:solidFill>
                <a:cs typeface="Times New Roman" charset="0"/>
              </a:endParaRPr>
            </a:p>
          </p:txBody>
        </p:sp>
        <p:sp>
          <p:nvSpPr>
            <p:cNvPr id="131080" name="Rettangolo 4"/>
            <p:cNvSpPr>
              <a:spLocks noChangeArrowheads="1"/>
            </p:cNvSpPr>
            <p:nvPr/>
          </p:nvSpPr>
          <p:spPr bwMode="auto">
            <a:xfrm>
              <a:off x="3649663" y="6646904"/>
              <a:ext cx="2703512" cy="46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eaLnBrk="1" hangingPunct="1">
                <a:spcBef>
                  <a:spcPct val="20000"/>
                </a:spcBef>
                <a:buSzPct val="50000"/>
                <a:defRPr/>
              </a:pPr>
              <a:r>
                <a:rPr lang="it-IT" altLang="it-IT" dirty="0" err="1" smtClean="0">
                  <a:solidFill>
                    <a:schemeClr val="bg1">
                      <a:lumMod val="50000"/>
                    </a:schemeClr>
                  </a:solidFill>
                  <a:cs typeface="+mn-cs"/>
                </a:rPr>
                <a:t>Dynamical</a:t>
              </a:r>
              <a:r>
                <a:rPr lang="it-IT" altLang="it-IT" dirty="0" smtClean="0">
                  <a:solidFill>
                    <a:schemeClr val="bg1">
                      <a:lumMod val="50000"/>
                    </a:schemeClr>
                  </a:solidFill>
                  <a:cs typeface="+mn-cs"/>
                </a:rPr>
                <a:t> </a:t>
              </a:r>
              <a:r>
                <a:rPr lang="it-IT" altLang="it-IT" dirty="0" err="1" smtClean="0">
                  <a:solidFill>
                    <a:schemeClr val="bg1">
                      <a:lumMod val="50000"/>
                    </a:schemeClr>
                  </a:solidFill>
                  <a:cs typeface="+mn-cs"/>
                </a:rPr>
                <a:t>models</a:t>
              </a:r>
              <a:endParaRPr lang="it-IT" altLang="it-IT" dirty="0" smtClean="0">
                <a:solidFill>
                  <a:schemeClr val="bg1">
                    <a:lumMod val="50000"/>
                  </a:schemeClr>
                </a:solidFill>
                <a:cs typeface="+mn-cs"/>
              </a:endParaRPr>
            </a:p>
          </p:txBody>
        </p:sp>
      </p:grpSp>
      <p:sp>
        <p:nvSpPr>
          <p:cNvPr id="124930" name="Rectangle 6"/>
          <p:cNvSpPr>
            <a:spLocks noGrp="1" noChangeArrowheads="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6715F0-0B5A-3B42-86C0-964DF8014C64}" type="slidenum">
              <a:rPr lang="en-GB" sz="1400">
                <a:latin typeface="Times New Roman" charset="0"/>
              </a:rPr>
              <a:pPr/>
              <a:t>56</a:t>
            </a:fld>
            <a:endParaRPr lang="en-GB" sz="1400">
              <a:latin typeface="Times New Roman" charset="0"/>
            </a:endParaRPr>
          </a:p>
        </p:txBody>
      </p:sp>
      <p:sp>
        <p:nvSpPr>
          <p:cNvPr id="2" name="Rectangle 2"/>
          <p:cNvSpPr>
            <a:spLocks noGrp="1" noChangeArrowheads="1"/>
          </p:cNvSpPr>
          <p:nvPr>
            <p:ph type="title"/>
          </p:nvPr>
        </p:nvSpPr>
        <p:spPr>
          <a:xfrm>
            <a:off x="514350" y="157163"/>
            <a:ext cx="5829300" cy="1109662"/>
          </a:xfrm>
        </p:spPr>
        <p:txBody>
          <a:bodyPr/>
          <a:lstStyle/>
          <a:p>
            <a:pPr eaLnBrk="1" hangingPunct="1">
              <a:defRPr/>
            </a:pPr>
            <a:r>
              <a:rPr lang="fi-FI" sz="3200" dirty="0"/>
              <a:t>Mathematical </a:t>
            </a:r>
            <a:r>
              <a:rPr lang="fi-FI" sz="3200" dirty="0" err="1" smtClean="0"/>
              <a:t>Models</a:t>
            </a:r>
            <a:r>
              <a:rPr lang="fi-FI" sz="3200" dirty="0"/>
              <a:t/>
            </a:r>
            <a:br>
              <a:rPr lang="fi-FI" sz="3200" dirty="0"/>
            </a:br>
            <a:r>
              <a:rPr lang="fi-FI" sz="3200" dirty="0"/>
              <a:t>3rd </a:t>
            </a:r>
            <a:r>
              <a:rPr lang="fi-FI" sz="3200" dirty="0" err="1"/>
              <a:t>classification</a:t>
            </a:r>
            <a:endParaRPr lang="it-IT" sz="3200" dirty="0"/>
          </a:p>
        </p:txBody>
      </p:sp>
      <p:sp>
        <p:nvSpPr>
          <p:cNvPr id="124932" name="Text Box 4"/>
          <p:cNvSpPr txBox="1">
            <a:spLocks noChangeArrowheads="1"/>
          </p:cNvSpPr>
          <p:nvPr/>
        </p:nvSpPr>
        <p:spPr bwMode="auto">
          <a:xfrm>
            <a:off x="144463" y="2771775"/>
            <a:ext cx="6480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3200">
                <a:latin typeface="Times New Roman" charset="0"/>
                <a:sym typeface="Wingdings" charset="0"/>
              </a:rPr>
              <a:t></a:t>
            </a:r>
            <a:r>
              <a:rPr lang="en-GB" sz="2000">
                <a:latin typeface="Times New Roman" charset="0"/>
                <a:sym typeface="Wingdings" charset="0"/>
              </a:rPr>
              <a:t> </a:t>
            </a:r>
            <a:r>
              <a:rPr lang="en-GB" altLang="ja-JP" sz="2000">
                <a:latin typeface="Times New Roman" charset="0"/>
              </a:rPr>
              <a:t>Ch.3 of </a:t>
            </a:r>
            <a:r>
              <a:rPr lang="en-GB" sz="2000">
                <a:latin typeface="Times New Roman" charset="0"/>
              </a:rPr>
              <a:t>Himmelblau D.M. and Bischoff K.B., </a:t>
            </a:r>
            <a:r>
              <a:rPr lang="ja-JP" altLang="en-GB" sz="2000">
                <a:latin typeface="Times New Roman" charset="0"/>
              </a:rPr>
              <a:t>“</a:t>
            </a:r>
            <a:r>
              <a:rPr lang="en-GB" altLang="ja-JP" sz="2000">
                <a:latin typeface="Times New Roman" charset="0"/>
              </a:rPr>
              <a:t>Process Analysis and Simulation</a:t>
            </a:r>
            <a:r>
              <a:rPr lang="ja-JP" altLang="en-GB" sz="2000">
                <a:latin typeface="Times New Roman" charset="0"/>
              </a:rPr>
              <a:t>”</a:t>
            </a:r>
            <a:r>
              <a:rPr lang="en-GB" altLang="ja-JP" sz="2000">
                <a:latin typeface="Times New Roman" charset="0"/>
              </a:rPr>
              <a:t>, Wiley, 1967</a:t>
            </a:r>
            <a:endParaRPr lang="it-IT" sz="2000">
              <a:latin typeface="Times New Roman" charset="0"/>
            </a:endParaRPr>
          </a:p>
        </p:txBody>
      </p:sp>
      <p:sp>
        <p:nvSpPr>
          <p:cNvPr id="3" name="Rettangolo 2"/>
          <p:cNvSpPr/>
          <p:nvPr/>
        </p:nvSpPr>
        <p:spPr>
          <a:xfrm>
            <a:off x="188913" y="1331913"/>
            <a:ext cx="6480175" cy="1108075"/>
          </a:xfrm>
          <a:prstGeom prst="rect">
            <a:avLst/>
          </a:prstGeom>
        </p:spPr>
        <p:txBody>
          <a:bodyPr>
            <a:spAutoFit/>
          </a:bodyPr>
          <a:lstStyle/>
          <a:p>
            <a:pPr algn="ctr">
              <a:spcBef>
                <a:spcPts val="0"/>
              </a:spcBef>
              <a:spcAft>
                <a:spcPts val="0"/>
              </a:spcAft>
              <a:defRPr/>
            </a:pPr>
            <a:r>
              <a:rPr lang="it-IT" sz="2200" dirty="0">
                <a:latin typeface="Times New Roman" pitchFamily="18" charset="0"/>
                <a:ea typeface="ＭＳ Ｐゴシック" pitchFamily="34" charset="-128"/>
                <a:cs typeface="+mn-cs"/>
              </a:rPr>
              <a:t>on the base of </a:t>
            </a:r>
          </a:p>
          <a:p>
            <a:pPr marL="342900" indent="-342900">
              <a:spcBef>
                <a:spcPts val="0"/>
              </a:spcBef>
              <a:spcAft>
                <a:spcPts val="0"/>
              </a:spcAft>
              <a:buFont typeface="Arial" pitchFamily="34" charset="0"/>
              <a:buChar char="•"/>
              <a:defRPr/>
            </a:pPr>
            <a:r>
              <a:rPr lang="it-IT" sz="2200" dirty="0" err="1">
                <a:solidFill>
                  <a:srgbClr val="800000"/>
                </a:solidFill>
                <a:latin typeface="Times New Roman" pitchFamily="18" charset="0"/>
                <a:ea typeface="ＭＳ Ｐゴシック" pitchFamily="34" charset="-128"/>
                <a:cs typeface="+mn-cs"/>
              </a:rPr>
              <a:t>mathematical</a:t>
            </a:r>
            <a:r>
              <a:rPr lang="it-IT" sz="2200" dirty="0">
                <a:solidFill>
                  <a:srgbClr val="800000"/>
                </a:solidFill>
                <a:latin typeface="Times New Roman" pitchFamily="18" charset="0"/>
                <a:ea typeface="ＭＳ Ｐゴシック" pitchFamily="34" charset="-128"/>
                <a:cs typeface="+mn-cs"/>
              </a:rPr>
              <a:t> </a:t>
            </a:r>
            <a:r>
              <a:rPr lang="it-IT" sz="2200" dirty="0" err="1">
                <a:solidFill>
                  <a:srgbClr val="800000"/>
                </a:solidFill>
                <a:latin typeface="Times New Roman" pitchFamily="18" charset="0"/>
                <a:ea typeface="ＭＳ Ｐゴシック" pitchFamily="34" charset="-128"/>
                <a:cs typeface="+mn-cs"/>
              </a:rPr>
              <a:t>features</a:t>
            </a:r>
            <a:r>
              <a:rPr lang="it-IT" sz="2200" dirty="0">
                <a:solidFill>
                  <a:srgbClr val="800000"/>
                </a:solidFill>
                <a:latin typeface="Times New Roman" pitchFamily="18" charset="0"/>
                <a:ea typeface="ＭＳ Ｐゴシック" pitchFamily="34" charset="-128"/>
                <a:cs typeface="+mn-cs"/>
              </a:rPr>
              <a:t> of </a:t>
            </a:r>
            <a:r>
              <a:rPr lang="it-IT" sz="2200" dirty="0" err="1">
                <a:solidFill>
                  <a:srgbClr val="800000"/>
                </a:solidFill>
                <a:latin typeface="Times New Roman" pitchFamily="18" charset="0"/>
                <a:ea typeface="ＭＳ Ｐゴシック" pitchFamily="34" charset="-128"/>
                <a:cs typeface="+mn-cs"/>
              </a:rPr>
              <a:t>equations</a:t>
            </a:r>
            <a:r>
              <a:rPr lang="it-IT" sz="2200" dirty="0">
                <a:solidFill>
                  <a:srgbClr val="800000"/>
                </a:solidFill>
                <a:latin typeface="Times New Roman" pitchFamily="18" charset="0"/>
                <a:ea typeface="ＭＳ Ｐゴシック" pitchFamily="34" charset="-128"/>
                <a:cs typeface="+mn-cs"/>
              </a:rPr>
              <a:t> and </a:t>
            </a:r>
            <a:r>
              <a:rPr lang="it-IT" sz="2200" dirty="0" err="1">
                <a:solidFill>
                  <a:srgbClr val="800000"/>
                </a:solidFill>
                <a:latin typeface="Times New Roman" pitchFamily="18" charset="0"/>
                <a:ea typeface="ＭＳ Ｐゴシック" pitchFamily="34" charset="-128"/>
                <a:cs typeface="+mn-cs"/>
              </a:rPr>
              <a:t>variables</a:t>
            </a:r>
            <a:r>
              <a:rPr lang="it-IT" sz="2200" dirty="0">
                <a:solidFill>
                  <a:srgbClr val="800000"/>
                </a:solidFill>
                <a:latin typeface="Times New Roman" pitchFamily="18" charset="0"/>
                <a:ea typeface="ＭＳ Ｐゴシック" pitchFamily="34" charset="-128"/>
                <a:cs typeface="+mn-cs"/>
              </a:rPr>
              <a:t>, </a:t>
            </a:r>
          </a:p>
          <a:p>
            <a:pPr marL="342900" indent="-342900">
              <a:spcBef>
                <a:spcPts val="0"/>
              </a:spcBef>
              <a:spcAft>
                <a:spcPts val="0"/>
              </a:spcAft>
              <a:buFont typeface="Arial" pitchFamily="34" charset="0"/>
              <a:buChar char="•"/>
              <a:defRPr/>
            </a:pPr>
            <a:r>
              <a:rPr lang="it-IT" sz="2200" dirty="0" err="1">
                <a:latin typeface="Times New Roman" pitchFamily="18" charset="0"/>
                <a:ea typeface="ＭＳ Ｐゴシック" pitchFamily="34" charset="-128"/>
                <a:cs typeface="+mn-cs"/>
              </a:rPr>
              <a:t>also</a:t>
            </a:r>
            <a:r>
              <a:rPr lang="it-IT" sz="2200" dirty="0">
                <a:latin typeface="Times New Roman" pitchFamily="18" charset="0"/>
                <a:ea typeface="ＭＳ Ｐゴシック" pitchFamily="34" charset="-128"/>
                <a:cs typeface="+mn-cs"/>
              </a:rPr>
              <a:t> </a:t>
            </a:r>
            <a:r>
              <a:rPr lang="it-IT" sz="2200" dirty="0" err="1">
                <a:latin typeface="Times New Roman" pitchFamily="18" charset="0"/>
                <a:ea typeface="ＭＳ Ｐゴシック" pitchFamily="34" charset="-128"/>
                <a:cs typeface="+mn-cs"/>
              </a:rPr>
              <a:t>affecting</a:t>
            </a:r>
            <a:r>
              <a:rPr lang="it-IT" sz="2200" dirty="0">
                <a:latin typeface="Times New Roman" pitchFamily="18" charset="0"/>
                <a:ea typeface="ＭＳ Ｐゴシック" pitchFamily="34" charset="-128"/>
                <a:cs typeface="+mn-cs"/>
              </a:rPr>
              <a:t> </a:t>
            </a:r>
            <a:r>
              <a:rPr lang="it-IT" sz="2200" dirty="0" err="1">
                <a:solidFill>
                  <a:srgbClr val="800000"/>
                </a:solidFill>
                <a:latin typeface="Times New Roman" pitchFamily="18" charset="0"/>
                <a:ea typeface="ＭＳ Ｐゴシック" pitchFamily="34" charset="-128"/>
                <a:cs typeface="+mn-cs"/>
              </a:rPr>
              <a:t>type</a:t>
            </a:r>
            <a:r>
              <a:rPr lang="it-IT" sz="2200" dirty="0">
                <a:solidFill>
                  <a:srgbClr val="800000"/>
                </a:solidFill>
                <a:latin typeface="Times New Roman" pitchFamily="18" charset="0"/>
                <a:ea typeface="ＭＳ Ｐゴシック" pitchFamily="34" charset="-128"/>
                <a:cs typeface="+mn-cs"/>
              </a:rPr>
              <a:t> or </a:t>
            </a:r>
            <a:r>
              <a:rPr lang="it-IT" sz="2200" dirty="0" err="1">
                <a:solidFill>
                  <a:srgbClr val="800000"/>
                </a:solidFill>
                <a:latin typeface="Times New Roman" pitchFamily="18" charset="0"/>
                <a:ea typeface="ＭＳ Ｐゴシック" pitchFamily="34" charset="-128"/>
                <a:cs typeface="+mn-cs"/>
              </a:rPr>
              <a:t>easiness</a:t>
            </a:r>
            <a:r>
              <a:rPr lang="it-IT" sz="2200" dirty="0">
                <a:solidFill>
                  <a:srgbClr val="800000"/>
                </a:solidFill>
                <a:latin typeface="Times New Roman" pitchFamily="18" charset="0"/>
                <a:ea typeface="ＭＳ Ｐゴシック" pitchFamily="34" charset="-128"/>
                <a:cs typeface="+mn-cs"/>
              </a:rPr>
              <a:t> of </a:t>
            </a:r>
            <a:r>
              <a:rPr lang="it-IT" sz="2200" dirty="0" err="1">
                <a:solidFill>
                  <a:srgbClr val="800000"/>
                </a:solidFill>
                <a:latin typeface="Times New Roman" pitchFamily="18" charset="0"/>
                <a:ea typeface="ＭＳ Ｐゴシック" pitchFamily="34" charset="-128"/>
                <a:cs typeface="+mn-cs"/>
              </a:rPr>
              <a:t>solution</a:t>
            </a:r>
            <a:endParaRPr lang="it-IT" sz="2200" dirty="0">
              <a:latin typeface="Times New Roman" pitchFamily="18" charset="0"/>
              <a:ea typeface="ＭＳ Ｐゴシック" pitchFamily="34" charset="-128"/>
              <a:cs typeface="+mn-cs"/>
            </a:endParaRPr>
          </a:p>
        </p:txBody>
      </p:sp>
      <p:sp>
        <p:nvSpPr>
          <p:cNvPr id="124934" name="Rettangolo 4"/>
          <p:cNvSpPr>
            <a:spLocks noChangeArrowheads="1"/>
          </p:cNvSpPr>
          <p:nvPr/>
        </p:nvSpPr>
        <p:spPr bwMode="auto">
          <a:xfrm>
            <a:off x="144463" y="3952875"/>
            <a:ext cx="65770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457200" indent="-457200" eaLnBrk="0" hangingPunct="0">
              <a:buFont typeface="Times New Roman" charset="0"/>
              <a:buAutoNum type="arabicPeriod"/>
            </a:pPr>
            <a:r>
              <a:rPr lang="it-IT" sz="2200">
                <a:solidFill>
                  <a:srgbClr val="7F7F7F"/>
                </a:solidFill>
              </a:rPr>
              <a:t>deterministic      vs 	     	stocastic</a:t>
            </a:r>
          </a:p>
          <a:p>
            <a:pPr marL="457200" indent="-457200" eaLnBrk="0" hangingPunct="0">
              <a:buFont typeface="Times New Roman" charset="0"/>
              <a:buAutoNum type="arabicPeriod"/>
            </a:pPr>
            <a:r>
              <a:rPr lang="it-IT" sz="2200">
                <a:solidFill>
                  <a:srgbClr val="7F7F7F"/>
                </a:solidFill>
              </a:rPr>
              <a:t>lumped parameters vs   distributed parameters</a:t>
            </a:r>
            <a:endParaRPr lang="en-US" sz="2200">
              <a:solidFill>
                <a:srgbClr val="7F7F7F"/>
              </a:solidFill>
            </a:endParaRPr>
          </a:p>
          <a:p>
            <a:pPr marL="457200" indent="-457200" eaLnBrk="0" hangingPunct="0">
              <a:buFont typeface="Times New Roman" charset="0"/>
              <a:buAutoNum type="arabicPeriod"/>
            </a:pPr>
            <a:r>
              <a:rPr lang="fi-FI" sz="2200">
                <a:solidFill>
                  <a:schemeClr val="accent2"/>
                </a:solidFill>
              </a:rPr>
              <a:t>one</a:t>
            </a:r>
            <a:r>
              <a:rPr lang="fi-FI" sz="2200"/>
              <a:t> </a:t>
            </a:r>
            <a:r>
              <a:rPr lang="fi-FI" sz="2200">
                <a:solidFill>
                  <a:schemeClr val="accent2"/>
                </a:solidFill>
              </a:rPr>
              <a:t>dimension</a:t>
            </a:r>
            <a:r>
              <a:rPr lang="fi-FI" sz="2200"/>
              <a:t>   </a:t>
            </a:r>
            <a:r>
              <a:rPr lang="it-IT" sz="2200"/>
              <a:t>vs 	</a:t>
            </a:r>
            <a:r>
              <a:rPr lang="fi-FI" sz="2200">
                <a:solidFill>
                  <a:srgbClr val="006600"/>
                </a:solidFill>
              </a:rPr>
              <a:t>several dimensions</a:t>
            </a:r>
            <a:endParaRPr lang="en-US" sz="2200">
              <a:solidFill>
                <a:srgbClr val="006600"/>
              </a:solidFill>
            </a:endParaRPr>
          </a:p>
          <a:p>
            <a:pPr marL="457200" indent="-457200" eaLnBrk="0" hangingPunct="0">
              <a:buFontTx/>
              <a:buAutoNum type="arabicPeriod" startAt="4"/>
            </a:pPr>
            <a:r>
              <a:rPr lang="it-IT" sz="2200">
                <a:solidFill>
                  <a:srgbClr val="7F7F7F"/>
                </a:solidFill>
              </a:rPr>
              <a:t>linear	      vs		non linear</a:t>
            </a:r>
          </a:p>
          <a:p>
            <a:pPr marL="457200" indent="-457200" eaLnBrk="0" hangingPunct="0">
              <a:buFontTx/>
              <a:buAutoNum type="arabicPeriod" startAt="4"/>
            </a:pPr>
            <a:r>
              <a:rPr lang="it-IT" sz="2200">
                <a:solidFill>
                  <a:srgbClr val="7F7F7F"/>
                </a:solidFill>
              </a:rPr>
              <a:t>steady state    vs 		</a:t>
            </a:r>
            <a:r>
              <a:rPr lang="en-US" sz="2200">
                <a:solidFill>
                  <a:srgbClr val="7F7F7F"/>
                </a:solidFill>
              </a:rPr>
              <a:t>time dependent</a:t>
            </a:r>
            <a:endParaRPr lang="it-IT" sz="2200">
              <a:solidFill>
                <a:srgbClr val="7F7F7F"/>
              </a:solidFill>
            </a:endParaRPr>
          </a:p>
          <a:p>
            <a:pPr marL="457200" indent="-457200" eaLnBrk="0" hangingPunct="0">
              <a:buFont typeface="Times New Roman" charset="0"/>
              <a:buAutoNum type="arabicPeriod" startAt="4"/>
            </a:pPr>
            <a:r>
              <a:rPr lang="it-IT" sz="2200">
                <a:solidFill>
                  <a:srgbClr val="7F7F7F"/>
                </a:solidFill>
              </a:rPr>
              <a:t>time-invariant     vs    	time – varying </a:t>
            </a:r>
          </a:p>
          <a:p>
            <a:pPr marL="457200" indent="-457200" eaLnBrk="0" hangingPunct="0">
              <a:buFont typeface="Times New Roman" charset="0"/>
              <a:buAutoNum type="arabicPeriod" startAt="4"/>
            </a:pPr>
            <a:r>
              <a:rPr lang="it-IT" sz="2200">
                <a:solidFill>
                  <a:srgbClr val="7F7F7F"/>
                </a:solidFill>
              </a:rPr>
              <a:t>autonomous	vs    	non – autonomous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0350" y="250825"/>
            <a:ext cx="6337300" cy="1143000"/>
          </a:xfrm>
        </p:spPr>
        <p:txBody>
          <a:bodyPr/>
          <a:lstStyle/>
          <a:p>
            <a:pPr eaLnBrk="1" hangingPunct="1">
              <a:defRPr/>
            </a:pPr>
            <a:r>
              <a:rPr lang="en-US" b="1">
                <a:latin typeface="Arial" charset="0"/>
              </a:rPr>
              <a:t>Example No.4 - COMPLETE MODEL </a:t>
            </a:r>
            <a:br>
              <a:rPr lang="en-US" b="1">
                <a:latin typeface="Arial" charset="0"/>
              </a:rPr>
            </a:br>
            <a:r>
              <a:rPr lang="en-US" sz="2400" b="1">
                <a:latin typeface="Arial" charset="0"/>
              </a:rPr>
              <a:t>(</a:t>
            </a:r>
            <a:r>
              <a:rPr lang="it-IT" sz="2400">
                <a:solidFill>
                  <a:srgbClr val="006600"/>
                </a:solidFill>
                <a:latin typeface="Arial" charset="0"/>
              </a:rPr>
              <a:t>Distributed parameters approach </a:t>
            </a:r>
            <a:r>
              <a:rPr lang="it-IT" sz="2400">
                <a:solidFill>
                  <a:srgbClr val="996633"/>
                </a:solidFill>
                <a:latin typeface="Arial" charset="0"/>
              </a:rPr>
              <a:t>– 1D</a:t>
            </a:r>
            <a:r>
              <a:rPr lang="en-US" sz="2400" b="1">
                <a:latin typeface="Arial" charset="0"/>
              </a:rPr>
              <a:t>):</a:t>
            </a:r>
            <a:br>
              <a:rPr lang="en-US" sz="2400" b="1">
                <a:latin typeface="Arial" charset="0"/>
              </a:rPr>
            </a:br>
            <a:r>
              <a:rPr lang="en-US" b="1">
                <a:solidFill>
                  <a:srgbClr val="C00000"/>
                </a:solidFill>
                <a:latin typeface="Arial" charset="0"/>
              </a:rPr>
              <a:t>Geometrical domain</a:t>
            </a:r>
            <a:endParaRPr lang="it-IT" i="1">
              <a:solidFill>
                <a:srgbClr val="800000"/>
              </a:solidFill>
              <a:latin typeface="Arial" charset="0"/>
            </a:endParaRPr>
          </a:p>
        </p:txBody>
      </p:sp>
      <p:sp>
        <p:nvSpPr>
          <p:cNvPr id="126978"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0566D8-04D2-AA44-8F18-9D37CC06F4C4}" type="slidenum">
              <a:rPr lang="en-GB" sz="1400">
                <a:latin typeface="Times New Roman" charset="0"/>
              </a:rPr>
              <a:pPr/>
              <a:t>57</a:t>
            </a:fld>
            <a:endParaRPr lang="en-GB" sz="1400">
              <a:latin typeface="Times New Roman" charset="0"/>
            </a:endParaRPr>
          </a:p>
        </p:txBody>
      </p:sp>
      <p:pic>
        <p:nvPicPr>
          <p:cNvPr id="12697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t="10526" r="4024" b="14455"/>
          <a:stretch>
            <a:fillRect/>
          </a:stretch>
        </p:blipFill>
        <p:spPr bwMode="auto">
          <a:xfrm>
            <a:off x="1184275" y="8269288"/>
            <a:ext cx="4464050" cy="86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6980" name="Gruppo 2"/>
          <p:cNvGrpSpPr>
            <a:grpSpLocks/>
          </p:cNvGrpSpPr>
          <p:nvPr/>
        </p:nvGrpSpPr>
        <p:grpSpPr bwMode="auto">
          <a:xfrm>
            <a:off x="0" y="2057400"/>
            <a:ext cx="6861175" cy="3033713"/>
            <a:chOff x="0" y="2057399"/>
            <a:chExt cx="6861917" cy="3033075"/>
          </a:xfrm>
        </p:grpSpPr>
        <p:pic>
          <p:nvPicPr>
            <p:cNvPr id="126981" name="Picture 31" descr="2"/>
            <p:cNvPicPr>
              <a:picLocks noChangeAspect="1" noChangeArrowheads="1"/>
            </p:cNvPicPr>
            <p:nvPr/>
          </p:nvPicPr>
          <p:blipFill>
            <a:blip r:embed="rId4">
              <a:extLst>
                <a:ext uri="{28A0092B-C50C-407E-A947-70E740481C1C}">
                  <a14:useLocalDpi xmlns:a14="http://schemas.microsoft.com/office/drawing/2010/main" val="0"/>
                </a:ext>
              </a:extLst>
            </a:blip>
            <a:srcRect t="11606" b="10738"/>
            <a:stretch>
              <a:fillRect/>
            </a:stretch>
          </p:blipFill>
          <p:spPr bwMode="auto">
            <a:xfrm>
              <a:off x="0" y="2057399"/>
              <a:ext cx="3429000" cy="303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Immagine 254"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251" y="2328671"/>
              <a:ext cx="3479666" cy="26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Arrow 35"/>
            <p:cNvSpPr/>
            <p:nvPr/>
          </p:nvSpPr>
          <p:spPr>
            <a:xfrm>
              <a:off x="2348167" y="3387444"/>
              <a:ext cx="838291" cy="485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50825"/>
            <a:ext cx="6858000" cy="1143000"/>
          </a:xfrm>
        </p:spPr>
        <p:txBody>
          <a:bodyPr/>
          <a:lstStyle/>
          <a:p>
            <a:pPr eaLnBrk="1" hangingPunct="1">
              <a:defRPr/>
            </a:pPr>
            <a:r>
              <a:rPr lang="en-US" b="1">
                <a:latin typeface="Arial" charset="0"/>
              </a:rPr>
              <a:t>Example No.4 - COMPLETE MODEL </a:t>
            </a:r>
            <a:br>
              <a:rPr lang="en-US" b="1">
                <a:latin typeface="Arial" charset="0"/>
              </a:rPr>
            </a:br>
            <a:r>
              <a:rPr lang="en-US" sz="2400" b="1">
                <a:latin typeface="Arial" charset="0"/>
              </a:rPr>
              <a:t>(</a:t>
            </a:r>
            <a:r>
              <a:rPr lang="it-IT" sz="2400">
                <a:solidFill>
                  <a:srgbClr val="006600"/>
                </a:solidFill>
                <a:latin typeface="Arial" charset="0"/>
              </a:rPr>
              <a:t>Distributed parameters approach </a:t>
            </a:r>
            <a:r>
              <a:rPr lang="it-IT" sz="2400">
                <a:solidFill>
                  <a:srgbClr val="800000"/>
                </a:solidFill>
                <a:latin typeface="Arial" charset="0"/>
              </a:rPr>
              <a:t>– 3D</a:t>
            </a:r>
            <a:r>
              <a:rPr lang="en-US" sz="2400" b="1">
                <a:latin typeface="Arial" charset="0"/>
              </a:rPr>
              <a:t>):</a:t>
            </a:r>
            <a:br>
              <a:rPr lang="en-US" sz="2400" b="1">
                <a:latin typeface="Arial" charset="0"/>
              </a:rPr>
            </a:br>
            <a:r>
              <a:rPr lang="en-US" b="1">
                <a:solidFill>
                  <a:srgbClr val="C00000"/>
                </a:solidFill>
                <a:latin typeface="Arial" charset="0"/>
              </a:rPr>
              <a:t>Geometrical domain</a:t>
            </a:r>
            <a:endParaRPr lang="it-IT" i="1">
              <a:solidFill>
                <a:srgbClr val="800000"/>
              </a:solidFill>
              <a:latin typeface="Arial" charset="0"/>
            </a:endParaRPr>
          </a:p>
        </p:txBody>
      </p:sp>
      <p:sp>
        <p:nvSpPr>
          <p:cNvPr id="129026"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6E1D0A-5DA6-1840-8A29-B4E2883DE840}" type="slidenum">
              <a:rPr lang="en-GB" sz="1400">
                <a:latin typeface="Times New Roman" charset="0"/>
              </a:rPr>
              <a:pPr/>
              <a:t>58</a:t>
            </a:fld>
            <a:endParaRPr lang="en-GB" sz="1400">
              <a:latin typeface="Times New Roman" charset="0"/>
            </a:endParaRPr>
          </a:p>
        </p:txBody>
      </p:sp>
      <p:pic>
        <p:nvPicPr>
          <p:cNvPr id="129027"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8091488"/>
            <a:ext cx="4286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8" name="Gruppo 44"/>
          <p:cNvGrpSpPr>
            <a:grpSpLocks/>
          </p:cNvGrpSpPr>
          <p:nvPr/>
        </p:nvGrpSpPr>
        <p:grpSpPr bwMode="auto">
          <a:xfrm>
            <a:off x="2466975" y="3132138"/>
            <a:ext cx="1924050" cy="4403725"/>
            <a:chOff x="0" y="0"/>
            <a:chExt cx="1924493" cy="4402570"/>
          </a:xfrm>
        </p:grpSpPr>
        <p:pic>
          <p:nvPicPr>
            <p:cNvPr id="129030" name="Immagin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24493" cy="379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Casella di testo 32"/>
            <p:cNvSpPr txBox="1">
              <a:spLocks noChangeArrowheads="1"/>
            </p:cNvSpPr>
            <p:nvPr/>
          </p:nvSpPr>
          <p:spPr bwMode="auto">
            <a:xfrm>
              <a:off x="0" y="3848735"/>
              <a:ext cx="1923223" cy="553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b="1">
                  <a:latin typeface="Times New Roman" charset="0"/>
                </a:rPr>
                <a:t>3D plot  of internal moisture content</a:t>
              </a:r>
              <a:endParaRPr lang="it-IT" sz="1800"/>
            </a:p>
          </p:txBody>
        </p:sp>
      </p:grpSp>
      <p:sp>
        <p:nvSpPr>
          <p:cNvPr id="129029" name="CasellaDiTesto 5"/>
          <p:cNvSpPr txBox="1">
            <a:spLocks noChangeArrowheads="1"/>
          </p:cNvSpPr>
          <p:nvPr/>
        </p:nvSpPr>
        <p:spPr bwMode="auto">
          <a:xfrm>
            <a:off x="1628775" y="2611438"/>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2000" b="1">
                <a:solidFill>
                  <a:srgbClr val="C00000"/>
                </a:solidFill>
                <a:cs typeface="Times New Roman" charset="0"/>
              </a:rPr>
              <a:t>Cylindrical geometry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0350" y="250825"/>
            <a:ext cx="6337300" cy="1143000"/>
          </a:xfrm>
        </p:spPr>
        <p:txBody>
          <a:bodyPr/>
          <a:lstStyle/>
          <a:p>
            <a:pPr eaLnBrk="1" hangingPunct="1">
              <a:defRPr/>
            </a:pPr>
            <a:r>
              <a:rPr lang="en-US" b="1">
                <a:latin typeface="Arial" charset="0"/>
              </a:rPr>
              <a:t>Example No.4 - COMPLETE MODEL </a:t>
            </a:r>
            <a:br>
              <a:rPr lang="en-US" b="1">
                <a:latin typeface="Arial" charset="0"/>
              </a:rPr>
            </a:br>
            <a:r>
              <a:rPr lang="en-US" sz="2400" b="1">
                <a:solidFill>
                  <a:srgbClr val="000000"/>
                </a:solidFill>
                <a:latin typeface="Arial" charset="0"/>
              </a:rPr>
              <a:t>(</a:t>
            </a:r>
            <a:r>
              <a:rPr lang="it-IT" sz="2400">
                <a:solidFill>
                  <a:srgbClr val="006600"/>
                </a:solidFill>
                <a:latin typeface="Arial" charset="0"/>
              </a:rPr>
              <a:t>Distributed parameters approach </a:t>
            </a:r>
            <a:r>
              <a:rPr lang="it-IT" sz="2400">
                <a:solidFill>
                  <a:srgbClr val="800000"/>
                </a:solidFill>
                <a:latin typeface="Arial" charset="0"/>
              </a:rPr>
              <a:t>– 3D</a:t>
            </a:r>
            <a:r>
              <a:rPr lang="en-US" sz="2400" b="1">
                <a:solidFill>
                  <a:srgbClr val="000000"/>
                </a:solidFill>
                <a:latin typeface="Arial" charset="0"/>
              </a:rPr>
              <a:t>):</a:t>
            </a:r>
            <a:br>
              <a:rPr lang="en-US" sz="2400" b="1">
                <a:solidFill>
                  <a:srgbClr val="000000"/>
                </a:solidFill>
                <a:latin typeface="Arial" charset="0"/>
              </a:rPr>
            </a:br>
            <a:r>
              <a:rPr lang="en-US" b="1">
                <a:solidFill>
                  <a:srgbClr val="C00000"/>
                </a:solidFill>
                <a:latin typeface="Arial" charset="0"/>
              </a:rPr>
              <a:t>Geometrical domain</a:t>
            </a:r>
            <a:endParaRPr lang="it-IT" i="1">
              <a:solidFill>
                <a:srgbClr val="800000"/>
              </a:solidFill>
              <a:latin typeface="Arial" charset="0"/>
            </a:endParaRPr>
          </a:p>
        </p:txBody>
      </p:sp>
      <p:sp>
        <p:nvSpPr>
          <p:cNvPr id="131074"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C5FE81-12E6-FB4E-9F5E-4E7237091031}" type="slidenum">
              <a:rPr lang="en-GB" sz="1400">
                <a:latin typeface="Times New Roman" charset="0"/>
              </a:rPr>
              <a:pPr/>
              <a:t>59</a:t>
            </a:fld>
            <a:endParaRPr lang="en-GB" sz="1400">
              <a:latin typeface="Times New Roman" charset="0"/>
            </a:endParaRPr>
          </a:p>
        </p:txBody>
      </p:sp>
      <p:pic>
        <p:nvPicPr>
          <p:cNvPr id="131075"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8091488"/>
            <a:ext cx="4286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Casella di testo 32"/>
          <p:cNvSpPr txBox="1">
            <a:spLocks noChangeArrowheads="1"/>
          </p:cNvSpPr>
          <p:nvPr/>
        </p:nvSpPr>
        <p:spPr bwMode="auto">
          <a:xfrm>
            <a:off x="2466975" y="6981825"/>
            <a:ext cx="1922463" cy="554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b="1">
                <a:latin typeface="Times New Roman" charset="0"/>
              </a:rPr>
              <a:t>3D plot  of internal moisture content</a:t>
            </a:r>
            <a:endParaRPr lang="it-IT" sz="1800"/>
          </a:p>
        </p:txBody>
      </p:sp>
      <p:sp>
        <p:nvSpPr>
          <p:cNvPr id="131077" name="CasellaDiTesto 5"/>
          <p:cNvSpPr txBox="1">
            <a:spLocks noChangeArrowheads="1"/>
          </p:cNvSpPr>
          <p:nvPr/>
        </p:nvSpPr>
        <p:spPr bwMode="auto">
          <a:xfrm>
            <a:off x="188913" y="2611438"/>
            <a:ext cx="648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2000" b="1">
                <a:solidFill>
                  <a:srgbClr val="C00000"/>
                </a:solidFill>
                <a:cs typeface="Times New Roman" charset="0"/>
              </a:rPr>
              <a:t>Irregular axial-symmetric geometry</a:t>
            </a:r>
          </a:p>
        </p:txBody>
      </p:sp>
      <p:pic>
        <p:nvPicPr>
          <p:cNvPr id="131078" name="Immagin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9500" y="3114675"/>
            <a:ext cx="21383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42900" y="30163"/>
            <a:ext cx="5829300" cy="1301750"/>
          </a:xfrm>
        </p:spPr>
        <p:txBody>
          <a:bodyPr/>
          <a:lstStyle/>
          <a:p>
            <a:pPr>
              <a:defRPr/>
            </a:pPr>
            <a:r>
              <a:rPr lang="en-US" sz="3200" dirty="0" smtClean="0"/>
              <a:t>Why Math Modeling ?</a:t>
            </a:r>
            <a:br>
              <a:rPr lang="en-US" sz="3200" dirty="0" smtClean="0"/>
            </a:br>
            <a:endParaRPr lang="en-US" sz="3200" dirty="0"/>
          </a:p>
        </p:txBody>
      </p:sp>
      <p:sp>
        <p:nvSpPr>
          <p:cNvPr id="252931" name="Rectangle 3"/>
          <p:cNvSpPr>
            <a:spLocks noGrp="1" noChangeArrowheads="1"/>
          </p:cNvSpPr>
          <p:nvPr>
            <p:ph type="body" idx="1"/>
          </p:nvPr>
        </p:nvSpPr>
        <p:spPr>
          <a:xfrm>
            <a:off x="514350" y="1331913"/>
            <a:ext cx="5943600" cy="3367087"/>
          </a:xfrm>
        </p:spPr>
        <p:txBody>
          <a:bodyPr>
            <a:spAutoFit/>
          </a:bodyPr>
          <a:lstStyle/>
          <a:p>
            <a:pPr>
              <a:defRPr/>
            </a:pPr>
            <a:r>
              <a:rPr lang="en-US" altLang="it-IT" sz="2800" smtClean="0">
                <a:ea typeface="ＭＳ Ｐゴシック" pitchFamily="34" charset="-128"/>
              </a:rPr>
              <a:t>Is it:</a:t>
            </a:r>
          </a:p>
          <a:p>
            <a:pPr lvl="1">
              <a:buFont typeface="Wingdings" pitchFamily="2" charset="2"/>
              <a:buChar char="Ø"/>
              <a:defRPr/>
            </a:pPr>
            <a:r>
              <a:rPr lang="en-US" altLang="it-IT" sz="2400" smtClean="0">
                <a:ea typeface="ＭＳ Ｐゴシック" pitchFamily="34" charset="-128"/>
              </a:rPr>
              <a:t>to design a controller?</a:t>
            </a:r>
          </a:p>
          <a:p>
            <a:pPr lvl="1">
              <a:buFont typeface="Wingdings" pitchFamily="2" charset="2"/>
              <a:buChar char="Ø"/>
              <a:defRPr/>
            </a:pPr>
            <a:r>
              <a:rPr lang="en-US" altLang="it-IT" sz="2400" smtClean="0">
                <a:ea typeface="ＭＳ Ｐゴシック" pitchFamily="34" charset="-128"/>
              </a:rPr>
              <a:t>to analyze the performance of the process?</a:t>
            </a:r>
          </a:p>
          <a:p>
            <a:pPr lvl="1">
              <a:buFont typeface="Wingdings" pitchFamily="2" charset="2"/>
              <a:buChar char="Ø"/>
              <a:defRPr/>
            </a:pPr>
            <a:r>
              <a:rPr lang="en-US" altLang="it-IT" sz="2400" smtClean="0">
                <a:ea typeface="ＭＳ Ｐゴシック" pitchFamily="34" charset="-128"/>
              </a:rPr>
              <a:t>to understand the process/system better?</a:t>
            </a:r>
          </a:p>
          <a:p>
            <a:pPr lvl="1">
              <a:buFont typeface="Wingdings" pitchFamily="2" charset="2"/>
              <a:buChar char="Ø"/>
              <a:defRPr/>
            </a:pPr>
            <a:r>
              <a:rPr lang="en-US" altLang="it-IT" sz="2400" smtClean="0">
                <a:ea typeface="ＭＳ Ｐゴシック" pitchFamily="34" charset="-128"/>
              </a:rPr>
              <a:t>to simplify the complexity of a system?</a:t>
            </a:r>
          </a:p>
        </p:txBody>
      </p:sp>
      <p:sp>
        <p:nvSpPr>
          <p:cNvPr id="252932" name="Text Box 4"/>
          <p:cNvSpPr txBox="1">
            <a:spLocks noChangeArrowheads="1"/>
          </p:cNvSpPr>
          <p:nvPr/>
        </p:nvSpPr>
        <p:spPr bwMode="auto">
          <a:xfrm>
            <a:off x="276225" y="8856663"/>
            <a:ext cx="63928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eaLnBrk="0" hangingPunct="0">
              <a:defRPr/>
            </a:pPr>
            <a:r>
              <a:rPr lang="en-US" sz="1200" dirty="0">
                <a:solidFill>
                  <a:srgbClr val="6699FF"/>
                </a:solidFill>
              </a:rPr>
              <a:t>Introduction to Process Control			</a:t>
            </a:r>
            <a:r>
              <a:rPr lang="en-US" sz="1200" dirty="0" err="1">
                <a:solidFill>
                  <a:srgbClr val="6699FF"/>
                </a:solidFill>
              </a:rPr>
              <a:t>Romagnoli</a:t>
            </a:r>
            <a:r>
              <a:rPr lang="en-US" sz="1200" dirty="0">
                <a:solidFill>
                  <a:srgbClr val="6699FF"/>
                </a:solidFill>
              </a:rPr>
              <a:t> &amp; </a:t>
            </a:r>
            <a:r>
              <a:rPr lang="en-US" sz="1200" dirty="0" err="1">
                <a:solidFill>
                  <a:srgbClr val="6699FF"/>
                </a:solidFill>
              </a:rPr>
              <a:t>Palazoglu</a:t>
            </a:r>
            <a:endParaRPr lang="en-US" sz="1200" dirty="0">
              <a:solidFill>
                <a:srgbClr val="6699FF"/>
              </a:solidFill>
            </a:endParaRPr>
          </a:p>
        </p:txBody>
      </p:sp>
      <p:grpSp>
        <p:nvGrpSpPr>
          <p:cNvPr id="25604" name="Group 5"/>
          <p:cNvGrpSpPr>
            <a:grpSpLocks/>
          </p:cNvGrpSpPr>
          <p:nvPr/>
        </p:nvGrpSpPr>
        <p:grpSpPr bwMode="auto">
          <a:xfrm>
            <a:off x="2708275" y="4572000"/>
            <a:ext cx="3960813" cy="4294188"/>
            <a:chOff x="3312" y="1551"/>
            <a:chExt cx="2422" cy="2558"/>
          </a:xfrm>
        </p:grpSpPr>
        <p:sp>
          <p:nvSpPr>
            <p:cNvPr id="25606" name="Freeform 6"/>
            <p:cNvSpPr>
              <a:spLocks/>
            </p:cNvSpPr>
            <p:nvPr/>
          </p:nvSpPr>
          <p:spPr bwMode="auto">
            <a:xfrm>
              <a:off x="4690" y="2691"/>
              <a:ext cx="79" cy="52"/>
            </a:xfrm>
            <a:custGeom>
              <a:avLst/>
              <a:gdLst>
                <a:gd name="T0" fmla="*/ 0 w 159"/>
                <a:gd name="T1" fmla="*/ 1 h 104"/>
                <a:gd name="T2" fmla="*/ 0 w 159"/>
                <a:gd name="T3" fmla="*/ 1 h 104"/>
                <a:gd name="T4" fmla="*/ 0 w 159"/>
                <a:gd name="T5" fmla="*/ 1 h 104"/>
                <a:gd name="T6" fmla="*/ 0 w 159"/>
                <a:gd name="T7" fmla="*/ 1 h 104"/>
                <a:gd name="T8" fmla="*/ 0 w 159"/>
                <a:gd name="T9" fmla="*/ 1 h 104"/>
                <a:gd name="T10" fmla="*/ 0 w 159"/>
                <a:gd name="T11" fmla="*/ 1 h 104"/>
                <a:gd name="T12" fmla="*/ 0 w 159"/>
                <a:gd name="T13" fmla="*/ 1 h 104"/>
                <a:gd name="T14" fmla="*/ 0 w 159"/>
                <a:gd name="T15" fmla="*/ 1 h 104"/>
                <a:gd name="T16" fmla="*/ 0 w 159"/>
                <a:gd name="T17" fmla="*/ 1 h 104"/>
                <a:gd name="T18" fmla="*/ 0 w 159"/>
                <a:gd name="T19" fmla="*/ 1 h 104"/>
                <a:gd name="T20" fmla="*/ 0 w 159"/>
                <a:gd name="T21" fmla="*/ 0 h 104"/>
                <a:gd name="T22" fmla="*/ 0 w 159"/>
                <a:gd name="T23" fmla="*/ 1 h 104"/>
                <a:gd name="T24" fmla="*/ 0 w 159"/>
                <a:gd name="T25" fmla="*/ 1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 h="104">
                  <a:moveTo>
                    <a:pt x="159" y="52"/>
                  </a:moveTo>
                  <a:lnTo>
                    <a:pt x="150" y="71"/>
                  </a:lnTo>
                  <a:lnTo>
                    <a:pt x="127" y="94"/>
                  </a:lnTo>
                  <a:lnTo>
                    <a:pt x="86" y="104"/>
                  </a:lnTo>
                  <a:lnTo>
                    <a:pt x="56" y="96"/>
                  </a:lnTo>
                  <a:lnTo>
                    <a:pt x="22" y="86"/>
                  </a:lnTo>
                  <a:lnTo>
                    <a:pt x="0" y="40"/>
                  </a:lnTo>
                  <a:lnTo>
                    <a:pt x="66" y="3"/>
                  </a:lnTo>
                  <a:lnTo>
                    <a:pt x="79" y="1"/>
                  </a:lnTo>
                  <a:lnTo>
                    <a:pt x="94" y="1"/>
                  </a:lnTo>
                  <a:lnTo>
                    <a:pt x="111" y="0"/>
                  </a:lnTo>
                  <a:lnTo>
                    <a:pt x="142" y="13"/>
                  </a:lnTo>
                  <a:lnTo>
                    <a:pt x="15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07" name="Freeform 7"/>
            <p:cNvSpPr>
              <a:spLocks/>
            </p:cNvSpPr>
            <p:nvPr/>
          </p:nvSpPr>
          <p:spPr bwMode="auto">
            <a:xfrm>
              <a:off x="4843" y="2548"/>
              <a:ext cx="514" cy="479"/>
            </a:xfrm>
            <a:custGeom>
              <a:avLst/>
              <a:gdLst>
                <a:gd name="T0" fmla="*/ 0 w 1029"/>
                <a:gd name="T1" fmla="*/ 0 h 959"/>
                <a:gd name="T2" fmla="*/ 0 w 1029"/>
                <a:gd name="T3" fmla="*/ 0 h 959"/>
                <a:gd name="T4" fmla="*/ 0 w 1029"/>
                <a:gd name="T5" fmla="*/ 0 h 959"/>
                <a:gd name="T6" fmla="*/ 0 w 1029"/>
                <a:gd name="T7" fmla="*/ 0 h 959"/>
                <a:gd name="T8" fmla="*/ 0 w 1029"/>
                <a:gd name="T9" fmla="*/ 0 h 959"/>
                <a:gd name="T10" fmla="*/ 0 w 1029"/>
                <a:gd name="T11" fmla="*/ 0 h 959"/>
                <a:gd name="T12" fmla="*/ 0 w 1029"/>
                <a:gd name="T13" fmla="*/ 0 h 959"/>
                <a:gd name="T14" fmla="*/ 0 w 1029"/>
                <a:gd name="T15" fmla="*/ 0 h 959"/>
                <a:gd name="T16" fmla="*/ 0 w 1029"/>
                <a:gd name="T17" fmla="*/ 0 h 959"/>
                <a:gd name="T18" fmla="*/ 0 w 1029"/>
                <a:gd name="T19" fmla="*/ 0 h 959"/>
                <a:gd name="T20" fmla="*/ 0 w 1029"/>
                <a:gd name="T21" fmla="*/ 0 h 959"/>
                <a:gd name="T22" fmla="*/ 0 w 1029"/>
                <a:gd name="T23" fmla="*/ 0 h 959"/>
                <a:gd name="T24" fmla="*/ 0 w 1029"/>
                <a:gd name="T25" fmla="*/ 0 h 959"/>
                <a:gd name="T26" fmla="*/ 0 w 1029"/>
                <a:gd name="T27" fmla="*/ 0 h 959"/>
                <a:gd name="T28" fmla="*/ 0 w 1029"/>
                <a:gd name="T29" fmla="*/ 0 h 959"/>
                <a:gd name="T30" fmla="*/ 0 w 1029"/>
                <a:gd name="T31" fmla="*/ 0 h 959"/>
                <a:gd name="T32" fmla="*/ 0 w 1029"/>
                <a:gd name="T33" fmla="*/ 0 h 959"/>
                <a:gd name="T34" fmla="*/ 0 w 1029"/>
                <a:gd name="T35" fmla="*/ 0 h 959"/>
                <a:gd name="T36" fmla="*/ 0 w 1029"/>
                <a:gd name="T37" fmla="*/ 0 h 959"/>
                <a:gd name="T38" fmla="*/ 0 w 1029"/>
                <a:gd name="T39" fmla="*/ 0 h 959"/>
                <a:gd name="T40" fmla="*/ 0 w 1029"/>
                <a:gd name="T41" fmla="*/ 0 h 959"/>
                <a:gd name="T42" fmla="*/ 0 w 1029"/>
                <a:gd name="T43" fmla="*/ 0 h 959"/>
                <a:gd name="T44" fmla="*/ 0 w 1029"/>
                <a:gd name="T45" fmla="*/ 0 h 959"/>
                <a:gd name="T46" fmla="*/ 0 w 1029"/>
                <a:gd name="T47" fmla="*/ 0 h 959"/>
                <a:gd name="T48" fmla="*/ 0 w 1029"/>
                <a:gd name="T49" fmla="*/ 0 h 959"/>
                <a:gd name="T50" fmla="*/ 0 w 1029"/>
                <a:gd name="T51" fmla="*/ 0 h 959"/>
                <a:gd name="T52" fmla="*/ 0 w 1029"/>
                <a:gd name="T53" fmla="*/ 0 h 959"/>
                <a:gd name="T54" fmla="*/ 0 w 1029"/>
                <a:gd name="T55" fmla="*/ 0 h 959"/>
                <a:gd name="T56" fmla="*/ 0 w 1029"/>
                <a:gd name="T57" fmla="*/ 0 h 959"/>
                <a:gd name="T58" fmla="*/ 0 w 1029"/>
                <a:gd name="T59" fmla="*/ 0 h 959"/>
                <a:gd name="T60" fmla="*/ 0 w 1029"/>
                <a:gd name="T61" fmla="*/ 0 h 9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29" h="959">
                  <a:moveTo>
                    <a:pt x="14" y="316"/>
                  </a:moveTo>
                  <a:lnTo>
                    <a:pt x="26" y="433"/>
                  </a:lnTo>
                  <a:lnTo>
                    <a:pt x="49" y="503"/>
                  </a:lnTo>
                  <a:lnTo>
                    <a:pt x="98" y="568"/>
                  </a:lnTo>
                  <a:lnTo>
                    <a:pt x="193" y="597"/>
                  </a:lnTo>
                  <a:lnTo>
                    <a:pt x="310" y="612"/>
                  </a:lnTo>
                  <a:lnTo>
                    <a:pt x="351" y="614"/>
                  </a:lnTo>
                  <a:lnTo>
                    <a:pt x="415" y="612"/>
                  </a:lnTo>
                  <a:lnTo>
                    <a:pt x="499" y="606"/>
                  </a:lnTo>
                  <a:lnTo>
                    <a:pt x="505" y="654"/>
                  </a:lnTo>
                  <a:lnTo>
                    <a:pt x="519" y="691"/>
                  </a:lnTo>
                  <a:lnTo>
                    <a:pt x="547" y="716"/>
                  </a:lnTo>
                  <a:lnTo>
                    <a:pt x="667" y="737"/>
                  </a:lnTo>
                  <a:lnTo>
                    <a:pt x="743" y="747"/>
                  </a:lnTo>
                  <a:lnTo>
                    <a:pt x="799" y="768"/>
                  </a:lnTo>
                  <a:lnTo>
                    <a:pt x="842" y="839"/>
                  </a:lnTo>
                  <a:lnTo>
                    <a:pt x="906" y="899"/>
                  </a:lnTo>
                  <a:lnTo>
                    <a:pt x="1029" y="959"/>
                  </a:lnTo>
                  <a:lnTo>
                    <a:pt x="862" y="727"/>
                  </a:lnTo>
                  <a:lnTo>
                    <a:pt x="682" y="504"/>
                  </a:lnTo>
                  <a:lnTo>
                    <a:pt x="476" y="273"/>
                  </a:lnTo>
                  <a:lnTo>
                    <a:pt x="277" y="91"/>
                  </a:lnTo>
                  <a:lnTo>
                    <a:pt x="189" y="32"/>
                  </a:lnTo>
                  <a:lnTo>
                    <a:pt x="112" y="3"/>
                  </a:lnTo>
                  <a:lnTo>
                    <a:pt x="82" y="0"/>
                  </a:lnTo>
                  <a:lnTo>
                    <a:pt x="55" y="10"/>
                  </a:lnTo>
                  <a:lnTo>
                    <a:pt x="32" y="28"/>
                  </a:lnTo>
                  <a:lnTo>
                    <a:pt x="15" y="60"/>
                  </a:lnTo>
                  <a:lnTo>
                    <a:pt x="0" y="160"/>
                  </a:lnTo>
                  <a:lnTo>
                    <a:pt x="2" y="230"/>
                  </a:lnTo>
                  <a:lnTo>
                    <a:pt x="14" y="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08" name="Freeform 8"/>
            <p:cNvSpPr>
              <a:spLocks/>
            </p:cNvSpPr>
            <p:nvPr/>
          </p:nvSpPr>
          <p:spPr bwMode="auto">
            <a:xfrm>
              <a:off x="4904" y="2042"/>
              <a:ext cx="830" cy="566"/>
            </a:xfrm>
            <a:custGeom>
              <a:avLst/>
              <a:gdLst>
                <a:gd name="T0" fmla="*/ 1 w 1659"/>
                <a:gd name="T1" fmla="*/ 0 h 1133"/>
                <a:gd name="T2" fmla="*/ 1 w 1659"/>
                <a:gd name="T3" fmla="*/ 0 h 1133"/>
                <a:gd name="T4" fmla="*/ 1 w 1659"/>
                <a:gd name="T5" fmla="*/ 0 h 1133"/>
                <a:gd name="T6" fmla="*/ 1 w 1659"/>
                <a:gd name="T7" fmla="*/ 0 h 1133"/>
                <a:gd name="T8" fmla="*/ 1 w 1659"/>
                <a:gd name="T9" fmla="*/ 0 h 1133"/>
                <a:gd name="T10" fmla="*/ 1 w 1659"/>
                <a:gd name="T11" fmla="*/ 0 h 1133"/>
                <a:gd name="T12" fmla="*/ 0 w 1659"/>
                <a:gd name="T13" fmla="*/ 0 h 1133"/>
                <a:gd name="T14" fmla="*/ 1 w 1659"/>
                <a:gd name="T15" fmla="*/ 0 h 1133"/>
                <a:gd name="T16" fmla="*/ 1 w 1659"/>
                <a:gd name="T17" fmla="*/ 0 h 1133"/>
                <a:gd name="T18" fmla="*/ 1 w 1659"/>
                <a:gd name="T19" fmla="*/ 0 h 1133"/>
                <a:gd name="T20" fmla="*/ 1 w 1659"/>
                <a:gd name="T21" fmla="*/ 0 h 1133"/>
                <a:gd name="T22" fmla="*/ 1 w 1659"/>
                <a:gd name="T23" fmla="*/ 0 h 1133"/>
                <a:gd name="T24" fmla="*/ 1 w 1659"/>
                <a:gd name="T25" fmla="*/ 0 h 1133"/>
                <a:gd name="T26" fmla="*/ 1 w 1659"/>
                <a:gd name="T27" fmla="*/ 0 h 1133"/>
                <a:gd name="T28" fmla="*/ 1 w 1659"/>
                <a:gd name="T29" fmla="*/ 0 h 1133"/>
                <a:gd name="T30" fmla="*/ 1 w 1659"/>
                <a:gd name="T31" fmla="*/ 0 h 1133"/>
                <a:gd name="T32" fmla="*/ 1 w 1659"/>
                <a:gd name="T33" fmla="*/ 0 h 1133"/>
                <a:gd name="T34" fmla="*/ 1 w 1659"/>
                <a:gd name="T35" fmla="*/ 0 h 1133"/>
                <a:gd name="T36" fmla="*/ 1 w 1659"/>
                <a:gd name="T37" fmla="*/ 0 h 1133"/>
                <a:gd name="T38" fmla="*/ 1 w 1659"/>
                <a:gd name="T39" fmla="*/ 0 h 1133"/>
                <a:gd name="T40" fmla="*/ 1 w 1659"/>
                <a:gd name="T41" fmla="*/ 0 h 1133"/>
                <a:gd name="T42" fmla="*/ 1 w 1659"/>
                <a:gd name="T43" fmla="*/ 0 h 1133"/>
                <a:gd name="T44" fmla="*/ 1 w 1659"/>
                <a:gd name="T45" fmla="*/ 0 h 1133"/>
                <a:gd name="T46" fmla="*/ 1 w 1659"/>
                <a:gd name="T47" fmla="*/ 0 h 1133"/>
                <a:gd name="T48" fmla="*/ 1 w 1659"/>
                <a:gd name="T49" fmla="*/ 0 h 1133"/>
                <a:gd name="T50" fmla="*/ 1 w 1659"/>
                <a:gd name="T51" fmla="*/ 0 h 1133"/>
                <a:gd name="T52" fmla="*/ 1 w 1659"/>
                <a:gd name="T53" fmla="*/ 0 h 1133"/>
                <a:gd name="T54" fmla="*/ 1 w 1659"/>
                <a:gd name="T55" fmla="*/ 0 h 1133"/>
                <a:gd name="T56" fmla="*/ 1 w 1659"/>
                <a:gd name="T57" fmla="*/ 0 h 1133"/>
                <a:gd name="T58" fmla="*/ 1 w 1659"/>
                <a:gd name="T59" fmla="*/ 0 h 1133"/>
                <a:gd name="T60" fmla="*/ 1 w 1659"/>
                <a:gd name="T61" fmla="*/ 0 h 1133"/>
                <a:gd name="T62" fmla="*/ 1 w 1659"/>
                <a:gd name="T63" fmla="*/ 0 h 1133"/>
                <a:gd name="T64" fmla="*/ 1 w 1659"/>
                <a:gd name="T65" fmla="*/ 0 h 1133"/>
                <a:gd name="T66" fmla="*/ 1 w 1659"/>
                <a:gd name="T67" fmla="*/ 0 h 1133"/>
                <a:gd name="T68" fmla="*/ 1 w 1659"/>
                <a:gd name="T69" fmla="*/ 0 h 1133"/>
                <a:gd name="T70" fmla="*/ 1 w 1659"/>
                <a:gd name="T71" fmla="*/ 0 h 1133"/>
                <a:gd name="T72" fmla="*/ 1 w 1659"/>
                <a:gd name="T73" fmla="*/ 0 h 1133"/>
                <a:gd name="T74" fmla="*/ 1 w 1659"/>
                <a:gd name="T75" fmla="*/ 0 h 1133"/>
                <a:gd name="T76" fmla="*/ 1 w 1659"/>
                <a:gd name="T77" fmla="*/ 0 h 11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9" h="1133">
                  <a:moveTo>
                    <a:pt x="419" y="100"/>
                  </a:moveTo>
                  <a:lnTo>
                    <a:pt x="384" y="95"/>
                  </a:lnTo>
                  <a:lnTo>
                    <a:pt x="360" y="95"/>
                  </a:lnTo>
                  <a:lnTo>
                    <a:pt x="332" y="96"/>
                  </a:lnTo>
                  <a:lnTo>
                    <a:pt x="235" y="113"/>
                  </a:lnTo>
                  <a:lnTo>
                    <a:pt x="161" y="166"/>
                  </a:lnTo>
                  <a:lnTo>
                    <a:pt x="122" y="202"/>
                  </a:lnTo>
                  <a:lnTo>
                    <a:pt x="96" y="244"/>
                  </a:lnTo>
                  <a:lnTo>
                    <a:pt x="109" y="334"/>
                  </a:lnTo>
                  <a:lnTo>
                    <a:pt x="130" y="426"/>
                  </a:lnTo>
                  <a:lnTo>
                    <a:pt x="79" y="474"/>
                  </a:lnTo>
                  <a:lnTo>
                    <a:pt x="22" y="516"/>
                  </a:lnTo>
                  <a:lnTo>
                    <a:pt x="1" y="582"/>
                  </a:lnTo>
                  <a:lnTo>
                    <a:pt x="0" y="621"/>
                  </a:lnTo>
                  <a:lnTo>
                    <a:pt x="3" y="657"/>
                  </a:lnTo>
                  <a:lnTo>
                    <a:pt x="18" y="766"/>
                  </a:lnTo>
                  <a:lnTo>
                    <a:pt x="42" y="837"/>
                  </a:lnTo>
                  <a:lnTo>
                    <a:pt x="96" y="903"/>
                  </a:lnTo>
                  <a:lnTo>
                    <a:pt x="125" y="891"/>
                  </a:lnTo>
                  <a:lnTo>
                    <a:pt x="167" y="846"/>
                  </a:lnTo>
                  <a:lnTo>
                    <a:pt x="235" y="782"/>
                  </a:lnTo>
                  <a:lnTo>
                    <a:pt x="472" y="903"/>
                  </a:lnTo>
                  <a:lnTo>
                    <a:pt x="528" y="836"/>
                  </a:lnTo>
                  <a:lnTo>
                    <a:pt x="577" y="793"/>
                  </a:lnTo>
                  <a:lnTo>
                    <a:pt x="617" y="782"/>
                  </a:lnTo>
                  <a:lnTo>
                    <a:pt x="633" y="787"/>
                  </a:lnTo>
                  <a:lnTo>
                    <a:pt x="657" y="785"/>
                  </a:lnTo>
                  <a:lnTo>
                    <a:pt x="716" y="766"/>
                  </a:lnTo>
                  <a:lnTo>
                    <a:pt x="776" y="745"/>
                  </a:lnTo>
                  <a:lnTo>
                    <a:pt x="801" y="739"/>
                  </a:lnTo>
                  <a:lnTo>
                    <a:pt x="822" y="743"/>
                  </a:lnTo>
                  <a:lnTo>
                    <a:pt x="892" y="778"/>
                  </a:lnTo>
                  <a:lnTo>
                    <a:pt x="1098" y="859"/>
                  </a:lnTo>
                  <a:lnTo>
                    <a:pt x="1143" y="911"/>
                  </a:lnTo>
                  <a:lnTo>
                    <a:pt x="1202" y="1007"/>
                  </a:lnTo>
                  <a:lnTo>
                    <a:pt x="1257" y="1095"/>
                  </a:lnTo>
                  <a:lnTo>
                    <a:pt x="1295" y="1133"/>
                  </a:lnTo>
                  <a:lnTo>
                    <a:pt x="1401" y="1078"/>
                  </a:lnTo>
                  <a:lnTo>
                    <a:pt x="1460" y="1040"/>
                  </a:lnTo>
                  <a:lnTo>
                    <a:pt x="1496" y="1003"/>
                  </a:lnTo>
                  <a:lnTo>
                    <a:pt x="1469" y="939"/>
                  </a:lnTo>
                  <a:lnTo>
                    <a:pt x="1443" y="895"/>
                  </a:lnTo>
                  <a:lnTo>
                    <a:pt x="1436" y="859"/>
                  </a:lnTo>
                  <a:lnTo>
                    <a:pt x="1444" y="852"/>
                  </a:lnTo>
                  <a:lnTo>
                    <a:pt x="1461" y="852"/>
                  </a:lnTo>
                  <a:lnTo>
                    <a:pt x="1503" y="870"/>
                  </a:lnTo>
                  <a:lnTo>
                    <a:pt x="1574" y="895"/>
                  </a:lnTo>
                  <a:lnTo>
                    <a:pt x="1639" y="730"/>
                  </a:lnTo>
                  <a:lnTo>
                    <a:pt x="1649" y="667"/>
                  </a:lnTo>
                  <a:lnTo>
                    <a:pt x="1656" y="628"/>
                  </a:lnTo>
                  <a:lnTo>
                    <a:pt x="1658" y="606"/>
                  </a:lnTo>
                  <a:lnTo>
                    <a:pt x="1659" y="582"/>
                  </a:lnTo>
                  <a:lnTo>
                    <a:pt x="1659" y="559"/>
                  </a:lnTo>
                  <a:lnTo>
                    <a:pt x="1655" y="535"/>
                  </a:lnTo>
                  <a:lnTo>
                    <a:pt x="1636" y="487"/>
                  </a:lnTo>
                  <a:lnTo>
                    <a:pt x="1603" y="439"/>
                  </a:lnTo>
                  <a:lnTo>
                    <a:pt x="1548" y="391"/>
                  </a:lnTo>
                  <a:lnTo>
                    <a:pt x="1425" y="361"/>
                  </a:lnTo>
                  <a:lnTo>
                    <a:pt x="1311" y="333"/>
                  </a:lnTo>
                  <a:lnTo>
                    <a:pt x="1308" y="310"/>
                  </a:lnTo>
                  <a:lnTo>
                    <a:pt x="1319" y="280"/>
                  </a:lnTo>
                  <a:lnTo>
                    <a:pt x="1335" y="228"/>
                  </a:lnTo>
                  <a:lnTo>
                    <a:pt x="1269" y="135"/>
                  </a:lnTo>
                  <a:lnTo>
                    <a:pt x="1176" y="59"/>
                  </a:lnTo>
                  <a:lnTo>
                    <a:pt x="1124" y="45"/>
                  </a:lnTo>
                  <a:lnTo>
                    <a:pt x="1108" y="45"/>
                  </a:lnTo>
                  <a:lnTo>
                    <a:pt x="1090" y="46"/>
                  </a:lnTo>
                  <a:lnTo>
                    <a:pt x="1054" y="52"/>
                  </a:lnTo>
                  <a:lnTo>
                    <a:pt x="930" y="76"/>
                  </a:lnTo>
                  <a:lnTo>
                    <a:pt x="832" y="33"/>
                  </a:lnTo>
                  <a:lnTo>
                    <a:pt x="775" y="6"/>
                  </a:lnTo>
                  <a:lnTo>
                    <a:pt x="750" y="0"/>
                  </a:lnTo>
                  <a:lnTo>
                    <a:pt x="729" y="4"/>
                  </a:lnTo>
                  <a:lnTo>
                    <a:pt x="612" y="90"/>
                  </a:lnTo>
                  <a:lnTo>
                    <a:pt x="563" y="152"/>
                  </a:lnTo>
                  <a:lnTo>
                    <a:pt x="546" y="165"/>
                  </a:lnTo>
                  <a:lnTo>
                    <a:pt x="520" y="162"/>
                  </a:lnTo>
                  <a:lnTo>
                    <a:pt x="419" y="100"/>
                  </a:lnTo>
                  <a:close/>
                </a:path>
              </a:pathLst>
            </a:custGeom>
            <a:solidFill>
              <a:srgbClr val="ADD8C3"/>
            </a:solidFill>
            <a:ln w="11113">
              <a:solidFill>
                <a:srgbClr val="000000"/>
              </a:solidFill>
              <a:prstDash val="solid"/>
              <a:round/>
              <a:headEnd/>
              <a:tailEnd/>
            </a:ln>
          </p:spPr>
          <p:txBody>
            <a:bodyPr/>
            <a:lstStyle/>
            <a:p>
              <a:endParaRPr lang="it-IT"/>
            </a:p>
          </p:txBody>
        </p:sp>
        <p:sp>
          <p:nvSpPr>
            <p:cNvPr id="25609" name="Freeform 9"/>
            <p:cNvSpPr>
              <a:spLocks/>
            </p:cNvSpPr>
            <p:nvPr/>
          </p:nvSpPr>
          <p:spPr bwMode="auto">
            <a:xfrm>
              <a:off x="3759" y="1987"/>
              <a:ext cx="746" cy="540"/>
            </a:xfrm>
            <a:custGeom>
              <a:avLst/>
              <a:gdLst>
                <a:gd name="T0" fmla="*/ 1 w 1492"/>
                <a:gd name="T1" fmla="*/ 0 h 1081"/>
                <a:gd name="T2" fmla="*/ 1 w 1492"/>
                <a:gd name="T3" fmla="*/ 0 h 1081"/>
                <a:gd name="T4" fmla="*/ 1 w 1492"/>
                <a:gd name="T5" fmla="*/ 0 h 1081"/>
                <a:gd name="T6" fmla="*/ 1 w 1492"/>
                <a:gd name="T7" fmla="*/ 0 h 1081"/>
                <a:gd name="T8" fmla="*/ 1 w 1492"/>
                <a:gd name="T9" fmla="*/ 0 h 1081"/>
                <a:gd name="T10" fmla="*/ 1 w 1492"/>
                <a:gd name="T11" fmla="*/ 0 h 1081"/>
                <a:gd name="T12" fmla="*/ 1 w 1492"/>
                <a:gd name="T13" fmla="*/ 0 h 1081"/>
                <a:gd name="T14" fmla="*/ 1 w 1492"/>
                <a:gd name="T15" fmla="*/ 0 h 1081"/>
                <a:gd name="T16" fmla="*/ 1 w 1492"/>
                <a:gd name="T17" fmla="*/ 0 h 1081"/>
                <a:gd name="T18" fmla="*/ 1 w 1492"/>
                <a:gd name="T19" fmla="*/ 0 h 1081"/>
                <a:gd name="T20" fmla="*/ 1 w 1492"/>
                <a:gd name="T21" fmla="*/ 0 h 1081"/>
                <a:gd name="T22" fmla="*/ 1 w 1492"/>
                <a:gd name="T23" fmla="*/ 0 h 1081"/>
                <a:gd name="T24" fmla="*/ 1 w 1492"/>
                <a:gd name="T25" fmla="*/ 0 h 1081"/>
                <a:gd name="T26" fmla="*/ 1 w 1492"/>
                <a:gd name="T27" fmla="*/ 0 h 1081"/>
                <a:gd name="T28" fmla="*/ 1 w 1492"/>
                <a:gd name="T29" fmla="*/ 0 h 1081"/>
                <a:gd name="T30" fmla="*/ 1 w 1492"/>
                <a:gd name="T31" fmla="*/ 0 h 1081"/>
                <a:gd name="T32" fmla="*/ 1 w 1492"/>
                <a:gd name="T33" fmla="*/ 0 h 1081"/>
                <a:gd name="T34" fmla="*/ 1 w 1492"/>
                <a:gd name="T35" fmla="*/ 0 h 1081"/>
                <a:gd name="T36" fmla="*/ 1 w 1492"/>
                <a:gd name="T37" fmla="*/ 0 h 1081"/>
                <a:gd name="T38" fmla="*/ 1 w 1492"/>
                <a:gd name="T39" fmla="*/ 0 h 1081"/>
                <a:gd name="T40" fmla="*/ 1 w 1492"/>
                <a:gd name="T41" fmla="*/ 0 h 1081"/>
                <a:gd name="T42" fmla="*/ 1 w 1492"/>
                <a:gd name="T43" fmla="*/ 0 h 1081"/>
                <a:gd name="T44" fmla="*/ 1 w 1492"/>
                <a:gd name="T45" fmla="*/ 0 h 1081"/>
                <a:gd name="T46" fmla="*/ 1 w 1492"/>
                <a:gd name="T47" fmla="*/ 0 h 1081"/>
                <a:gd name="T48" fmla="*/ 1 w 1492"/>
                <a:gd name="T49" fmla="*/ 0 h 1081"/>
                <a:gd name="T50" fmla="*/ 1 w 1492"/>
                <a:gd name="T51" fmla="*/ 0 h 1081"/>
                <a:gd name="T52" fmla="*/ 1 w 1492"/>
                <a:gd name="T53" fmla="*/ 0 h 1081"/>
                <a:gd name="T54" fmla="*/ 1 w 1492"/>
                <a:gd name="T55" fmla="*/ 0 h 1081"/>
                <a:gd name="T56" fmla="*/ 1 w 1492"/>
                <a:gd name="T57" fmla="*/ 0 h 1081"/>
                <a:gd name="T58" fmla="*/ 1 w 1492"/>
                <a:gd name="T59" fmla="*/ 0 h 1081"/>
                <a:gd name="T60" fmla="*/ 1 w 1492"/>
                <a:gd name="T61" fmla="*/ 0 h 1081"/>
                <a:gd name="T62" fmla="*/ 1 w 1492"/>
                <a:gd name="T63" fmla="*/ 0 h 1081"/>
                <a:gd name="T64" fmla="*/ 1 w 1492"/>
                <a:gd name="T65" fmla="*/ 0 h 1081"/>
                <a:gd name="T66" fmla="*/ 1 w 1492"/>
                <a:gd name="T67" fmla="*/ 0 h 1081"/>
                <a:gd name="T68" fmla="*/ 0 w 1492"/>
                <a:gd name="T69" fmla="*/ 0 h 1081"/>
                <a:gd name="T70" fmla="*/ 1 w 1492"/>
                <a:gd name="T71" fmla="*/ 0 h 1081"/>
                <a:gd name="T72" fmla="*/ 1 w 1492"/>
                <a:gd name="T73" fmla="*/ 0 h 1081"/>
                <a:gd name="T74" fmla="*/ 1 w 1492"/>
                <a:gd name="T75" fmla="*/ 0 h 1081"/>
                <a:gd name="T76" fmla="*/ 1 w 1492"/>
                <a:gd name="T77" fmla="*/ 0 h 1081"/>
                <a:gd name="T78" fmla="*/ 1 w 1492"/>
                <a:gd name="T79" fmla="*/ 0 h 1081"/>
                <a:gd name="T80" fmla="*/ 1 w 1492"/>
                <a:gd name="T81" fmla="*/ 0 h 1081"/>
                <a:gd name="T82" fmla="*/ 1 w 1492"/>
                <a:gd name="T83" fmla="*/ 0 h 1081"/>
                <a:gd name="T84" fmla="*/ 1 w 1492"/>
                <a:gd name="T85" fmla="*/ 0 h 1081"/>
                <a:gd name="T86" fmla="*/ 1 w 1492"/>
                <a:gd name="T87" fmla="*/ 0 h 1081"/>
                <a:gd name="T88" fmla="*/ 1 w 1492"/>
                <a:gd name="T89" fmla="*/ 0 h 1081"/>
                <a:gd name="T90" fmla="*/ 1 w 1492"/>
                <a:gd name="T91" fmla="*/ 0 h 1081"/>
                <a:gd name="T92" fmla="*/ 1 w 1492"/>
                <a:gd name="T93" fmla="*/ 0 h 1081"/>
                <a:gd name="T94" fmla="*/ 1 w 1492"/>
                <a:gd name="T95" fmla="*/ 0 h 1081"/>
                <a:gd name="T96" fmla="*/ 1 w 1492"/>
                <a:gd name="T97" fmla="*/ 0 h 1081"/>
                <a:gd name="T98" fmla="*/ 1 w 1492"/>
                <a:gd name="T99" fmla="*/ 0 h 1081"/>
                <a:gd name="T100" fmla="*/ 1 w 1492"/>
                <a:gd name="T101" fmla="*/ 0 h 10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92" h="1081">
                  <a:moveTo>
                    <a:pt x="1326" y="956"/>
                  </a:moveTo>
                  <a:lnTo>
                    <a:pt x="1316" y="955"/>
                  </a:lnTo>
                  <a:lnTo>
                    <a:pt x="1289" y="958"/>
                  </a:lnTo>
                  <a:lnTo>
                    <a:pt x="1260" y="961"/>
                  </a:lnTo>
                  <a:lnTo>
                    <a:pt x="1236" y="959"/>
                  </a:lnTo>
                  <a:lnTo>
                    <a:pt x="1215" y="934"/>
                  </a:lnTo>
                  <a:lnTo>
                    <a:pt x="1201" y="923"/>
                  </a:lnTo>
                  <a:lnTo>
                    <a:pt x="1182" y="919"/>
                  </a:lnTo>
                  <a:lnTo>
                    <a:pt x="1163" y="946"/>
                  </a:lnTo>
                  <a:lnTo>
                    <a:pt x="1148" y="997"/>
                  </a:lnTo>
                  <a:lnTo>
                    <a:pt x="1133" y="1049"/>
                  </a:lnTo>
                  <a:lnTo>
                    <a:pt x="1109" y="1081"/>
                  </a:lnTo>
                  <a:lnTo>
                    <a:pt x="1063" y="1047"/>
                  </a:lnTo>
                  <a:lnTo>
                    <a:pt x="1022" y="1010"/>
                  </a:lnTo>
                  <a:lnTo>
                    <a:pt x="1001" y="1017"/>
                  </a:lnTo>
                  <a:lnTo>
                    <a:pt x="977" y="1034"/>
                  </a:lnTo>
                  <a:lnTo>
                    <a:pt x="930" y="1066"/>
                  </a:lnTo>
                  <a:lnTo>
                    <a:pt x="890" y="1070"/>
                  </a:lnTo>
                  <a:lnTo>
                    <a:pt x="843" y="1066"/>
                  </a:lnTo>
                  <a:lnTo>
                    <a:pt x="755" y="1033"/>
                  </a:lnTo>
                  <a:lnTo>
                    <a:pt x="654" y="932"/>
                  </a:lnTo>
                  <a:lnTo>
                    <a:pt x="585" y="970"/>
                  </a:lnTo>
                  <a:lnTo>
                    <a:pt x="493" y="1005"/>
                  </a:lnTo>
                  <a:lnTo>
                    <a:pt x="362" y="951"/>
                  </a:lnTo>
                  <a:lnTo>
                    <a:pt x="262" y="889"/>
                  </a:lnTo>
                  <a:lnTo>
                    <a:pt x="174" y="807"/>
                  </a:lnTo>
                  <a:lnTo>
                    <a:pt x="194" y="740"/>
                  </a:lnTo>
                  <a:lnTo>
                    <a:pt x="214" y="698"/>
                  </a:lnTo>
                  <a:lnTo>
                    <a:pt x="221" y="667"/>
                  </a:lnTo>
                  <a:lnTo>
                    <a:pt x="196" y="637"/>
                  </a:lnTo>
                  <a:lnTo>
                    <a:pt x="145" y="599"/>
                  </a:lnTo>
                  <a:lnTo>
                    <a:pt x="70" y="541"/>
                  </a:lnTo>
                  <a:lnTo>
                    <a:pt x="110" y="468"/>
                  </a:lnTo>
                  <a:lnTo>
                    <a:pt x="148" y="389"/>
                  </a:lnTo>
                  <a:lnTo>
                    <a:pt x="0" y="208"/>
                  </a:lnTo>
                  <a:lnTo>
                    <a:pt x="70" y="30"/>
                  </a:lnTo>
                  <a:lnTo>
                    <a:pt x="136" y="19"/>
                  </a:lnTo>
                  <a:lnTo>
                    <a:pt x="197" y="0"/>
                  </a:lnTo>
                  <a:lnTo>
                    <a:pt x="315" y="406"/>
                  </a:lnTo>
                  <a:lnTo>
                    <a:pt x="388" y="689"/>
                  </a:lnTo>
                  <a:lnTo>
                    <a:pt x="424" y="803"/>
                  </a:lnTo>
                  <a:lnTo>
                    <a:pt x="569" y="767"/>
                  </a:lnTo>
                  <a:lnTo>
                    <a:pt x="883" y="716"/>
                  </a:lnTo>
                  <a:lnTo>
                    <a:pt x="1192" y="678"/>
                  </a:lnTo>
                  <a:lnTo>
                    <a:pt x="1289" y="670"/>
                  </a:lnTo>
                  <a:lnTo>
                    <a:pt x="1321" y="673"/>
                  </a:lnTo>
                  <a:lnTo>
                    <a:pt x="1336" y="715"/>
                  </a:lnTo>
                  <a:lnTo>
                    <a:pt x="1391" y="785"/>
                  </a:lnTo>
                  <a:lnTo>
                    <a:pt x="1492" y="906"/>
                  </a:lnTo>
                  <a:lnTo>
                    <a:pt x="1405" y="928"/>
                  </a:lnTo>
                  <a:lnTo>
                    <a:pt x="1326" y="9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10" name="Freeform 10"/>
            <p:cNvSpPr>
              <a:spLocks/>
            </p:cNvSpPr>
            <p:nvPr/>
          </p:nvSpPr>
          <p:spPr bwMode="auto">
            <a:xfrm>
              <a:off x="3774" y="1801"/>
              <a:ext cx="1025" cy="704"/>
            </a:xfrm>
            <a:custGeom>
              <a:avLst/>
              <a:gdLst>
                <a:gd name="T0" fmla="*/ 0 w 2051"/>
                <a:gd name="T1" fmla="*/ 1 h 1407"/>
                <a:gd name="T2" fmla="*/ 0 w 2051"/>
                <a:gd name="T3" fmla="*/ 1 h 1407"/>
                <a:gd name="T4" fmla="*/ 0 w 2051"/>
                <a:gd name="T5" fmla="*/ 1 h 1407"/>
                <a:gd name="T6" fmla="*/ 0 w 2051"/>
                <a:gd name="T7" fmla="*/ 1 h 1407"/>
                <a:gd name="T8" fmla="*/ 0 w 2051"/>
                <a:gd name="T9" fmla="*/ 1 h 1407"/>
                <a:gd name="T10" fmla="*/ 0 w 2051"/>
                <a:gd name="T11" fmla="*/ 1 h 1407"/>
                <a:gd name="T12" fmla="*/ 0 w 2051"/>
                <a:gd name="T13" fmla="*/ 1 h 1407"/>
                <a:gd name="T14" fmla="*/ 0 w 2051"/>
                <a:gd name="T15" fmla="*/ 1 h 1407"/>
                <a:gd name="T16" fmla="*/ 0 w 2051"/>
                <a:gd name="T17" fmla="*/ 1 h 1407"/>
                <a:gd name="T18" fmla="*/ 0 w 2051"/>
                <a:gd name="T19" fmla="*/ 1 h 1407"/>
                <a:gd name="T20" fmla="*/ 0 w 2051"/>
                <a:gd name="T21" fmla="*/ 1 h 1407"/>
                <a:gd name="T22" fmla="*/ 0 w 2051"/>
                <a:gd name="T23" fmla="*/ 1 h 1407"/>
                <a:gd name="T24" fmla="*/ 0 w 2051"/>
                <a:gd name="T25" fmla="*/ 1 h 1407"/>
                <a:gd name="T26" fmla="*/ 0 w 2051"/>
                <a:gd name="T27" fmla="*/ 1 h 1407"/>
                <a:gd name="T28" fmla="*/ 0 w 2051"/>
                <a:gd name="T29" fmla="*/ 1 h 1407"/>
                <a:gd name="T30" fmla="*/ 0 w 2051"/>
                <a:gd name="T31" fmla="*/ 1 h 1407"/>
                <a:gd name="T32" fmla="*/ 0 w 2051"/>
                <a:gd name="T33" fmla="*/ 1 h 1407"/>
                <a:gd name="T34" fmla="*/ 0 w 2051"/>
                <a:gd name="T35" fmla="*/ 1 h 1407"/>
                <a:gd name="T36" fmla="*/ 0 w 2051"/>
                <a:gd name="T37" fmla="*/ 1 h 1407"/>
                <a:gd name="T38" fmla="*/ 0 w 2051"/>
                <a:gd name="T39" fmla="*/ 1 h 1407"/>
                <a:gd name="T40" fmla="*/ 0 w 2051"/>
                <a:gd name="T41" fmla="*/ 1 h 1407"/>
                <a:gd name="T42" fmla="*/ 0 w 2051"/>
                <a:gd name="T43" fmla="*/ 1 h 1407"/>
                <a:gd name="T44" fmla="*/ 0 w 2051"/>
                <a:gd name="T45" fmla="*/ 1 h 1407"/>
                <a:gd name="T46" fmla="*/ 0 w 2051"/>
                <a:gd name="T47" fmla="*/ 1 h 1407"/>
                <a:gd name="T48" fmla="*/ 0 w 2051"/>
                <a:gd name="T49" fmla="*/ 1 h 1407"/>
                <a:gd name="T50" fmla="*/ 0 w 2051"/>
                <a:gd name="T51" fmla="*/ 1 h 1407"/>
                <a:gd name="T52" fmla="*/ 0 w 2051"/>
                <a:gd name="T53" fmla="*/ 1 h 1407"/>
                <a:gd name="T54" fmla="*/ 0 w 2051"/>
                <a:gd name="T55" fmla="*/ 1 h 1407"/>
                <a:gd name="T56" fmla="*/ 0 w 2051"/>
                <a:gd name="T57" fmla="*/ 1 h 1407"/>
                <a:gd name="T58" fmla="*/ 0 w 2051"/>
                <a:gd name="T59" fmla="*/ 1 h 1407"/>
                <a:gd name="T60" fmla="*/ 0 w 2051"/>
                <a:gd name="T61" fmla="*/ 1 h 1407"/>
                <a:gd name="T62" fmla="*/ 0 w 2051"/>
                <a:gd name="T63" fmla="*/ 1 h 1407"/>
                <a:gd name="T64" fmla="*/ 0 w 2051"/>
                <a:gd name="T65" fmla="*/ 1 h 1407"/>
                <a:gd name="T66" fmla="*/ 0 w 2051"/>
                <a:gd name="T67" fmla="*/ 1 h 1407"/>
                <a:gd name="T68" fmla="*/ 0 w 2051"/>
                <a:gd name="T69" fmla="*/ 1 h 1407"/>
                <a:gd name="T70" fmla="*/ 0 w 2051"/>
                <a:gd name="T71" fmla="*/ 1 h 1407"/>
                <a:gd name="T72" fmla="*/ 0 w 2051"/>
                <a:gd name="T73" fmla="*/ 1 h 1407"/>
                <a:gd name="T74" fmla="*/ 0 w 2051"/>
                <a:gd name="T75" fmla="*/ 1 h 1407"/>
                <a:gd name="T76" fmla="*/ 0 w 2051"/>
                <a:gd name="T77" fmla="*/ 1 h 1407"/>
                <a:gd name="T78" fmla="*/ 0 w 2051"/>
                <a:gd name="T79" fmla="*/ 1 h 1407"/>
                <a:gd name="T80" fmla="*/ 0 w 2051"/>
                <a:gd name="T81" fmla="*/ 1 h 1407"/>
                <a:gd name="T82" fmla="*/ 0 w 2051"/>
                <a:gd name="T83" fmla="*/ 1 h 1407"/>
                <a:gd name="T84" fmla="*/ 0 w 2051"/>
                <a:gd name="T85" fmla="*/ 1 h 1407"/>
                <a:gd name="T86" fmla="*/ 0 w 2051"/>
                <a:gd name="T87" fmla="*/ 1 h 14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51" h="1407">
                  <a:moveTo>
                    <a:pt x="1335" y="1301"/>
                  </a:moveTo>
                  <a:lnTo>
                    <a:pt x="1296" y="1301"/>
                  </a:lnTo>
                  <a:lnTo>
                    <a:pt x="1266" y="1301"/>
                  </a:lnTo>
                  <a:lnTo>
                    <a:pt x="1245" y="1301"/>
                  </a:lnTo>
                  <a:lnTo>
                    <a:pt x="1214" y="1272"/>
                  </a:lnTo>
                  <a:lnTo>
                    <a:pt x="1187" y="1250"/>
                  </a:lnTo>
                  <a:lnTo>
                    <a:pt x="1166" y="1277"/>
                  </a:lnTo>
                  <a:lnTo>
                    <a:pt x="1151" y="1328"/>
                  </a:lnTo>
                  <a:lnTo>
                    <a:pt x="1136" y="1379"/>
                  </a:lnTo>
                  <a:lnTo>
                    <a:pt x="1112" y="1407"/>
                  </a:lnTo>
                  <a:lnTo>
                    <a:pt x="1069" y="1374"/>
                  </a:lnTo>
                  <a:lnTo>
                    <a:pt x="1022" y="1340"/>
                  </a:lnTo>
                  <a:lnTo>
                    <a:pt x="1003" y="1347"/>
                  </a:lnTo>
                  <a:lnTo>
                    <a:pt x="980" y="1366"/>
                  </a:lnTo>
                  <a:lnTo>
                    <a:pt x="937" y="1398"/>
                  </a:lnTo>
                  <a:lnTo>
                    <a:pt x="893" y="1399"/>
                  </a:lnTo>
                  <a:lnTo>
                    <a:pt x="869" y="1399"/>
                  </a:lnTo>
                  <a:lnTo>
                    <a:pt x="845" y="1398"/>
                  </a:lnTo>
                  <a:lnTo>
                    <a:pt x="759" y="1376"/>
                  </a:lnTo>
                  <a:lnTo>
                    <a:pt x="695" y="1324"/>
                  </a:lnTo>
                  <a:lnTo>
                    <a:pt x="647" y="1268"/>
                  </a:lnTo>
                  <a:lnTo>
                    <a:pt x="585" y="1307"/>
                  </a:lnTo>
                  <a:lnTo>
                    <a:pt x="531" y="1326"/>
                  </a:lnTo>
                  <a:lnTo>
                    <a:pt x="507" y="1330"/>
                  </a:lnTo>
                  <a:lnTo>
                    <a:pt x="486" y="1333"/>
                  </a:lnTo>
                  <a:lnTo>
                    <a:pt x="363" y="1280"/>
                  </a:lnTo>
                  <a:lnTo>
                    <a:pt x="262" y="1221"/>
                  </a:lnTo>
                  <a:lnTo>
                    <a:pt x="174" y="1145"/>
                  </a:lnTo>
                  <a:lnTo>
                    <a:pt x="196" y="1078"/>
                  </a:lnTo>
                  <a:lnTo>
                    <a:pt x="216" y="1033"/>
                  </a:lnTo>
                  <a:lnTo>
                    <a:pt x="224" y="997"/>
                  </a:lnTo>
                  <a:lnTo>
                    <a:pt x="151" y="940"/>
                  </a:lnTo>
                  <a:lnTo>
                    <a:pt x="74" y="888"/>
                  </a:lnTo>
                  <a:lnTo>
                    <a:pt x="114" y="805"/>
                  </a:lnTo>
                  <a:lnTo>
                    <a:pt x="151" y="738"/>
                  </a:lnTo>
                  <a:lnTo>
                    <a:pt x="71" y="642"/>
                  </a:lnTo>
                  <a:lnTo>
                    <a:pt x="23" y="581"/>
                  </a:lnTo>
                  <a:lnTo>
                    <a:pt x="0" y="540"/>
                  </a:lnTo>
                  <a:lnTo>
                    <a:pt x="74" y="359"/>
                  </a:lnTo>
                  <a:lnTo>
                    <a:pt x="137" y="347"/>
                  </a:lnTo>
                  <a:lnTo>
                    <a:pt x="205" y="338"/>
                  </a:lnTo>
                  <a:lnTo>
                    <a:pt x="226" y="289"/>
                  </a:lnTo>
                  <a:lnTo>
                    <a:pt x="239" y="233"/>
                  </a:lnTo>
                  <a:lnTo>
                    <a:pt x="262" y="189"/>
                  </a:lnTo>
                  <a:lnTo>
                    <a:pt x="313" y="130"/>
                  </a:lnTo>
                  <a:lnTo>
                    <a:pt x="400" y="48"/>
                  </a:lnTo>
                  <a:lnTo>
                    <a:pt x="484" y="88"/>
                  </a:lnTo>
                  <a:lnTo>
                    <a:pt x="559" y="132"/>
                  </a:lnTo>
                  <a:lnTo>
                    <a:pt x="578" y="82"/>
                  </a:lnTo>
                  <a:lnTo>
                    <a:pt x="596" y="32"/>
                  </a:lnTo>
                  <a:lnTo>
                    <a:pt x="628" y="25"/>
                  </a:lnTo>
                  <a:lnTo>
                    <a:pt x="645" y="26"/>
                  </a:lnTo>
                  <a:lnTo>
                    <a:pt x="663" y="32"/>
                  </a:lnTo>
                  <a:lnTo>
                    <a:pt x="726" y="74"/>
                  </a:lnTo>
                  <a:lnTo>
                    <a:pt x="799" y="145"/>
                  </a:lnTo>
                  <a:lnTo>
                    <a:pt x="811" y="117"/>
                  </a:lnTo>
                  <a:lnTo>
                    <a:pt x="830" y="86"/>
                  </a:lnTo>
                  <a:lnTo>
                    <a:pt x="889" y="39"/>
                  </a:lnTo>
                  <a:lnTo>
                    <a:pt x="961" y="0"/>
                  </a:lnTo>
                  <a:lnTo>
                    <a:pt x="1111" y="13"/>
                  </a:lnTo>
                  <a:lnTo>
                    <a:pt x="1272" y="55"/>
                  </a:lnTo>
                  <a:lnTo>
                    <a:pt x="1333" y="185"/>
                  </a:lnTo>
                  <a:lnTo>
                    <a:pt x="1420" y="161"/>
                  </a:lnTo>
                  <a:lnTo>
                    <a:pt x="1446" y="158"/>
                  </a:lnTo>
                  <a:lnTo>
                    <a:pt x="1464" y="158"/>
                  </a:lnTo>
                  <a:lnTo>
                    <a:pt x="1485" y="161"/>
                  </a:lnTo>
                  <a:lnTo>
                    <a:pt x="1557" y="176"/>
                  </a:lnTo>
                  <a:lnTo>
                    <a:pt x="1596" y="214"/>
                  </a:lnTo>
                  <a:lnTo>
                    <a:pt x="1618" y="241"/>
                  </a:lnTo>
                  <a:lnTo>
                    <a:pt x="1641" y="255"/>
                  </a:lnTo>
                  <a:lnTo>
                    <a:pt x="1744" y="258"/>
                  </a:lnTo>
                  <a:lnTo>
                    <a:pt x="1844" y="257"/>
                  </a:lnTo>
                  <a:lnTo>
                    <a:pt x="1871" y="278"/>
                  </a:lnTo>
                  <a:lnTo>
                    <a:pt x="1895" y="330"/>
                  </a:lnTo>
                  <a:lnTo>
                    <a:pt x="1924" y="418"/>
                  </a:lnTo>
                  <a:lnTo>
                    <a:pt x="1983" y="509"/>
                  </a:lnTo>
                  <a:lnTo>
                    <a:pt x="2044" y="611"/>
                  </a:lnTo>
                  <a:lnTo>
                    <a:pt x="2049" y="662"/>
                  </a:lnTo>
                  <a:lnTo>
                    <a:pt x="2049" y="696"/>
                  </a:lnTo>
                  <a:lnTo>
                    <a:pt x="2049" y="713"/>
                  </a:lnTo>
                  <a:lnTo>
                    <a:pt x="2051" y="734"/>
                  </a:lnTo>
                  <a:lnTo>
                    <a:pt x="2031" y="837"/>
                  </a:lnTo>
                  <a:lnTo>
                    <a:pt x="1996" y="894"/>
                  </a:lnTo>
                  <a:lnTo>
                    <a:pt x="1959" y="931"/>
                  </a:lnTo>
                  <a:lnTo>
                    <a:pt x="1709" y="1077"/>
                  </a:lnTo>
                  <a:lnTo>
                    <a:pt x="1559" y="1177"/>
                  </a:lnTo>
                  <a:lnTo>
                    <a:pt x="1498" y="1235"/>
                  </a:lnTo>
                  <a:lnTo>
                    <a:pt x="1415" y="1265"/>
                  </a:lnTo>
                  <a:lnTo>
                    <a:pt x="1335" y="1301"/>
                  </a:lnTo>
                  <a:close/>
                </a:path>
              </a:pathLst>
            </a:custGeom>
            <a:solidFill>
              <a:srgbClr val="FFC0C0"/>
            </a:solidFill>
            <a:ln w="11113">
              <a:solidFill>
                <a:srgbClr val="000000"/>
              </a:solidFill>
              <a:prstDash val="solid"/>
              <a:round/>
              <a:headEnd/>
              <a:tailEnd/>
            </a:ln>
          </p:spPr>
          <p:txBody>
            <a:bodyPr/>
            <a:lstStyle/>
            <a:p>
              <a:endParaRPr lang="it-IT"/>
            </a:p>
          </p:txBody>
        </p:sp>
        <p:sp>
          <p:nvSpPr>
            <p:cNvPr id="25611" name="Freeform 11"/>
            <p:cNvSpPr>
              <a:spLocks/>
            </p:cNvSpPr>
            <p:nvPr/>
          </p:nvSpPr>
          <p:spPr bwMode="auto">
            <a:xfrm>
              <a:off x="4690" y="2681"/>
              <a:ext cx="79" cy="54"/>
            </a:xfrm>
            <a:custGeom>
              <a:avLst/>
              <a:gdLst>
                <a:gd name="T0" fmla="*/ 0 w 159"/>
                <a:gd name="T1" fmla="*/ 0 h 109"/>
                <a:gd name="T2" fmla="*/ 0 w 159"/>
                <a:gd name="T3" fmla="*/ 0 h 109"/>
                <a:gd name="T4" fmla="*/ 0 w 159"/>
                <a:gd name="T5" fmla="*/ 0 h 109"/>
                <a:gd name="T6" fmla="*/ 0 w 159"/>
                <a:gd name="T7" fmla="*/ 0 h 109"/>
                <a:gd name="T8" fmla="*/ 0 w 159"/>
                <a:gd name="T9" fmla="*/ 0 h 109"/>
                <a:gd name="T10" fmla="*/ 0 w 159"/>
                <a:gd name="T11" fmla="*/ 0 h 109"/>
                <a:gd name="T12" fmla="*/ 0 w 159"/>
                <a:gd name="T13" fmla="*/ 0 h 109"/>
                <a:gd name="T14" fmla="*/ 0 w 159"/>
                <a:gd name="T15" fmla="*/ 0 h 109"/>
                <a:gd name="T16" fmla="*/ 0 w 159"/>
                <a:gd name="T17" fmla="*/ 0 h 109"/>
                <a:gd name="T18" fmla="*/ 0 w 159"/>
                <a:gd name="T19" fmla="*/ 0 h 109"/>
                <a:gd name="T20" fmla="*/ 0 w 159"/>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9" h="109">
                  <a:moveTo>
                    <a:pt x="159" y="49"/>
                  </a:moveTo>
                  <a:lnTo>
                    <a:pt x="127" y="103"/>
                  </a:lnTo>
                  <a:lnTo>
                    <a:pt x="86" y="109"/>
                  </a:lnTo>
                  <a:lnTo>
                    <a:pt x="56" y="103"/>
                  </a:lnTo>
                  <a:lnTo>
                    <a:pt x="22" y="90"/>
                  </a:lnTo>
                  <a:lnTo>
                    <a:pt x="0" y="40"/>
                  </a:lnTo>
                  <a:lnTo>
                    <a:pt x="66" y="9"/>
                  </a:lnTo>
                  <a:lnTo>
                    <a:pt x="111" y="0"/>
                  </a:lnTo>
                  <a:lnTo>
                    <a:pt x="127" y="1"/>
                  </a:lnTo>
                  <a:lnTo>
                    <a:pt x="142" y="9"/>
                  </a:lnTo>
                  <a:lnTo>
                    <a:pt x="159" y="49"/>
                  </a:lnTo>
                  <a:close/>
                </a:path>
              </a:pathLst>
            </a:custGeom>
            <a:solidFill>
              <a:srgbClr val="E6E6E6"/>
            </a:solidFill>
            <a:ln w="11113">
              <a:solidFill>
                <a:srgbClr val="000000"/>
              </a:solidFill>
              <a:prstDash val="solid"/>
              <a:round/>
              <a:headEnd/>
              <a:tailEnd/>
            </a:ln>
          </p:spPr>
          <p:txBody>
            <a:bodyPr/>
            <a:lstStyle/>
            <a:p>
              <a:endParaRPr lang="it-IT"/>
            </a:p>
          </p:txBody>
        </p:sp>
        <p:sp>
          <p:nvSpPr>
            <p:cNvPr id="25612" name="Freeform 12"/>
            <p:cNvSpPr>
              <a:spLocks/>
            </p:cNvSpPr>
            <p:nvPr/>
          </p:nvSpPr>
          <p:spPr bwMode="auto">
            <a:xfrm>
              <a:off x="4405" y="2253"/>
              <a:ext cx="597" cy="385"/>
            </a:xfrm>
            <a:custGeom>
              <a:avLst/>
              <a:gdLst>
                <a:gd name="T0" fmla="*/ 0 w 1195"/>
                <a:gd name="T1" fmla="*/ 1 h 768"/>
                <a:gd name="T2" fmla="*/ 0 w 1195"/>
                <a:gd name="T3" fmla="*/ 1 h 768"/>
                <a:gd name="T4" fmla="*/ 0 w 1195"/>
                <a:gd name="T5" fmla="*/ 1 h 768"/>
                <a:gd name="T6" fmla="*/ 0 w 1195"/>
                <a:gd name="T7" fmla="*/ 1 h 768"/>
                <a:gd name="T8" fmla="*/ 0 w 1195"/>
                <a:gd name="T9" fmla="*/ 1 h 768"/>
                <a:gd name="T10" fmla="*/ 0 w 1195"/>
                <a:gd name="T11" fmla="*/ 1 h 768"/>
                <a:gd name="T12" fmla="*/ 0 w 1195"/>
                <a:gd name="T13" fmla="*/ 1 h 768"/>
                <a:gd name="T14" fmla="*/ 0 w 1195"/>
                <a:gd name="T15" fmla="*/ 1 h 768"/>
                <a:gd name="T16" fmla="*/ 0 w 1195"/>
                <a:gd name="T17" fmla="*/ 1 h 768"/>
                <a:gd name="T18" fmla="*/ 0 w 1195"/>
                <a:gd name="T19" fmla="*/ 1 h 768"/>
                <a:gd name="T20" fmla="*/ 0 w 1195"/>
                <a:gd name="T21" fmla="*/ 1 h 768"/>
                <a:gd name="T22" fmla="*/ 0 w 1195"/>
                <a:gd name="T23" fmla="*/ 1 h 768"/>
                <a:gd name="T24" fmla="*/ 0 w 1195"/>
                <a:gd name="T25" fmla="*/ 1 h 768"/>
                <a:gd name="T26" fmla="*/ 0 w 1195"/>
                <a:gd name="T27" fmla="*/ 1 h 768"/>
                <a:gd name="T28" fmla="*/ 0 w 1195"/>
                <a:gd name="T29" fmla="*/ 1 h 768"/>
                <a:gd name="T30" fmla="*/ 0 w 1195"/>
                <a:gd name="T31" fmla="*/ 1 h 768"/>
                <a:gd name="T32" fmla="*/ 0 w 1195"/>
                <a:gd name="T33" fmla="*/ 1 h 768"/>
                <a:gd name="T34" fmla="*/ 0 w 1195"/>
                <a:gd name="T35" fmla="*/ 1 h 768"/>
                <a:gd name="T36" fmla="*/ 0 w 1195"/>
                <a:gd name="T37" fmla="*/ 1 h 768"/>
                <a:gd name="T38" fmla="*/ 0 w 1195"/>
                <a:gd name="T39" fmla="*/ 1 h 768"/>
                <a:gd name="T40" fmla="*/ 0 w 1195"/>
                <a:gd name="T41" fmla="*/ 1 h 768"/>
                <a:gd name="T42" fmla="*/ 0 w 1195"/>
                <a:gd name="T43" fmla="*/ 1 h 768"/>
                <a:gd name="T44" fmla="*/ 0 w 1195"/>
                <a:gd name="T45" fmla="*/ 1 h 768"/>
                <a:gd name="T46" fmla="*/ 0 w 1195"/>
                <a:gd name="T47" fmla="*/ 1 h 768"/>
                <a:gd name="T48" fmla="*/ 0 w 1195"/>
                <a:gd name="T49" fmla="*/ 1 h 768"/>
                <a:gd name="T50" fmla="*/ 0 w 1195"/>
                <a:gd name="T51" fmla="*/ 1 h 768"/>
                <a:gd name="T52" fmla="*/ 0 w 1195"/>
                <a:gd name="T53" fmla="*/ 1 h 768"/>
                <a:gd name="T54" fmla="*/ 0 w 1195"/>
                <a:gd name="T55" fmla="*/ 1 h 768"/>
                <a:gd name="T56" fmla="*/ 0 w 1195"/>
                <a:gd name="T57" fmla="*/ 1 h 768"/>
                <a:gd name="T58" fmla="*/ 0 w 1195"/>
                <a:gd name="T59" fmla="*/ 1 h 768"/>
                <a:gd name="T60" fmla="*/ 0 w 1195"/>
                <a:gd name="T61" fmla="*/ 1 h 768"/>
                <a:gd name="T62" fmla="*/ 0 w 1195"/>
                <a:gd name="T63" fmla="*/ 1 h 768"/>
                <a:gd name="T64" fmla="*/ 0 w 1195"/>
                <a:gd name="T65" fmla="*/ 1 h 768"/>
                <a:gd name="T66" fmla="*/ 0 w 1195"/>
                <a:gd name="T67" fmla="*/ 0 h 768"/>
                <a:gd name="T68" fmla="*/ 0 w 1195"/>
                <a:gd name="T69" fmla="*/ 1 h 768"/>
                <a:gd name="T70" fmla="*/ 0 w 1195"/>
                <a:gd name="T71" fmla="*/ 1 h 768"/>
                <a:gd name="T72" fmla="*/ 0 w 1195"/>
                <a:gd name="T73" fmla="*/ 1 h 768"/>
                <a:gd name="T74" fmla="*/ 0 w 1195"/>
                <a:gd name="T75" fmla="*/ 1 h 7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95" h="768">
                  <a:moveTo>
                    <a:pt x="861" y="63"/>
                  </a:moveTo>
                  <a:lnTo>
                    <a:pt x="887" y="55"/>
                  </a:lnTo>
                  <a:lnTo>
                    <a:pt x="907" y="54"/>
                  </a:lnTo>
                  <a:lnTo>
                    <a:pt x="928" y="55"/>
                  </a:lnTo>
                  <a:lnTo>
                    <a:pt x="966" y="78"/>
                  </a:lnTo>
                  <a:lnTo>
                    <a:pt x="988" y="139"/>
                  </a:lnTo>
                  <a:lnTo>
                    <a:pt x="1010" y="154"/>
                  </a:lnTo>
                  <a:lnTo>
                    <a:pt x="1058" y="165"/>
                  </a:lnTo>
                  <a:lnTo>
                    <a:pt x="1137" y="179"/>
                  </a:lnTo>
                  <a:lnTo>
                    <a:pt x="1166" y="198"/>
                  </a:lnTo>
                  <a:lnTo>
                    <a:pt x="1182" y="222"/>
                  </a:lnTo>
                  <a:lnTo>
                    <a:pt x="1195" y="266"/>
                  </a:lnTo>
                  <a:lnTo>
                    <a:pt x="1133" y="333"/>
                  </a:lnTo>
                  <a:lnTo>
                    <a:pt x="1090" y="372"/>
                  </a:lnTo>
                  <a:lnTo>
                    <a:pt x="1040" y="408"/>
                  </a:lnTo>
                  <a:lnTo>
                    <a:pt x="1025" y="438"/>
                  </a:lnTo>
                  <a:lnTo>
                    <a:pt x="1013" y="493"/>
                  </a:lnTo>
                  <a:lnTo>
                    <a:pt x="1029" y="576"/>
                  </a:lnTo>
                  <a:lnTo>
                    <a:pt x="1036" y="624"/>
                  </a:lnTo>
                  <a:lnTo>
                    <a:pt x="1029" y="648"/>
                  </a:lnTo>
                  <a:lnTo>
                    <a:pt x="943" y="674"/>
                  </a:lnTo>
                  <a:lnTo>
                    <a:pt x="896" y="715"/>
                  </a:lnTo>
                  <a:lnTo>
                    <a:pt x="842" y="743"/>
                  </a:lnTo>
                  <a:lnTo>
                    <a:pt x="772" y="758"/>
                  </a:lnTo>
                  <a:lnTo>
                    <a:pt x="709" y="744"/>
                  </a:lnTo>
                  <a:lnTo>
                    <a:pt x="657" y="712"/>
                  </a:lnTo>
                  <a:lnTo>
                    <a:pt x="614" y="686"/>
                  </a:lnTo>
                  <a:lnTo>
                    <a:pt x="597" y="679"/>
                  </a:lnTo>
                  <a:lnTo>
                    <a:pt x="580" y="681"/>
                  </a:lnTo>
                  <a:lnTo>
                    <a:pt x="512" y="731"/>
                  </a:lnTo>
                  <a:lnTo>
                    <a:pt x="421" y="768"/>
                  </a:lnTo>
                  <a:lnTo>
                    <a:pt x="385" y="765"/>
                  </a:lnTo>
                  <a:lnTo>
                    <a:pt x="333" y="749"/>
                  </a:lnTo>
                  <a:lnTo>
                    <a:pt x="267" y="723"/>
                  </a:lnTo>
                  <a:lnTo>
                    <a:pt x="239" y="729"/>
                  </a:lnTo>
                  <a:lnTo>
                    <a:pt x="218" y="729"/>
                  </a:lnTo>
                  <a:lnTo>
                    <a:pt x="190" y="711"/>
                  </a:lnTo>
                  <a:lnTo>
                    <a:pt x="164" y="669"/>
                  </a:lnTo>
                  <a:lnTo>
                    <a:pt x="152" y="622"/>
                  </a:lnTo>
                  <a:lnTo>
                    <a:pt x="133" y="593"/>
                  </a:lnTo>
                  <a:lnTo>
                    <a:pt x="119" y="584"/>
                  </a:lnTo>
                  <a:lnTo>
                    <a:pt x="98" y="580"/>
                  </a:lnTo>
                  <a:lnTo>
                    <a:pt x="51" y="567"/>
                  </a:lnTo>
                  <a:lnTo>
                    <a:pt x="2" y="532"/>
                  </a:lnTo>
                  <a:lnTo>
                    <a:pt x="0" y="506"/>
                  </a:lnTo>
                  <a:lnTo>
                    <a:pt x="0" y="485"/>
                  </a:lnTo>
                  <a:lnTo>
                    <a:pt x="3" y="461"/>
                  </a:lnTo>
                  <a:lnTo>
                    <a:pt x="15" y="420"/>
                  </a:lnTo>
                  <a:lnTo>
                    <a:pt x="44" y="398"/>
                  </a:lnTo>
                  <a:lnTo>
                    <a:pt x="44" y="389"/>
                  </a:lnTo>
                  <a:lnTo>
                    <a:pt x="43" y="363"/>
                  </a:lnTo>
                  <a:lnTo>
                    <a:pt x="41" y="329"/>
                  </a:lnTo>
                  <a:lnTo>
                    <a:pt x="41" y="308"/>
                  </a:lnTo>
                  <a:lnTo>
                    <a:pt x="39" y="288"/>
                  </a:lnTo>
                  <a:lnTo>
                    <a:pt x="53" y="212"/>
                  </a:lnTo>
                  <a:lnTo>
                    <a:pt x="73" y="188"/>
                  </a:lnTo>
                  <a:lnTo>
                    <a:pt x="105" y="175"/>
                  </a:lnTo>
                  <a:lnTo>
                    <a:pt x="240" y="170"/>
                  </a:lnTo>
                  <a:lnTo>
                    <a:pt x="254" y="118"/>
                  </a:lnTo>
                  <a:lnTo>
                    <a:pt x="293" y="87"/>
                  </a:lnTo>
                  <a:lnTo>
                    <a:pt x="341" y="76"/>
                  </a:lnTo>
                  <a:lnTo>
                    <a:pt x="365" y="74"/>
                  </a:lnTo>
                  <a:lnTo>
                    <a:pt x="389" y="80"/>
                  </a:lnTo>
                  <a:lnTo>
                    <a:pt x="416" y="72"/>
                  </a:lnTo>
                  <a:lnTo>
                    <a:pt x="448" y="45"/>
                  </a:lnTo>
                  <a:lnTo>
                    <a:pt x="480" y="16"/>
                  </a:lnTo>
                  <a:lnTo>
                    <a:pt x="511" y="0"/>
                  </a:lnTo>
                  <a:lnTo>
                    <a:pt x="529" y="0"/>
                  </a:lnTo>
                  <a:lnTo>
                    <a:pt x="551" y="2"/>
                  </a:lnTo>
                  <a:lnTo>
                    <a:pt x="600" y="15"/>
                  </a:lnTo>
                  <a:lnTo>
                    <a:pt x="663" y="30"/>
                  </a:lnTo>
                  <a:lnTo>
                    <a:pt x="686" y="31"/>
                  </a:lnTo>
                  <a:lnTo>
                    <a:pt x="705" y="42"/>
                  </a:lnTo>
                  <a:lnTo>
                    <a:pt x="736" y="76"/>
                  </a:lnTo>
                  <a:lnTo>
                    <a:pt x="778" y="94"/>
                  </a:lnTo>
                  <a:lnTo>
                    <a:pt x="861" y="63"/>
                  </a:lnTo>
                  <a:close/>
                </a:path>
              </a:pathLst>
            </a:custGeom>
            <a:solidFill>
              <a:srgbClr val="FFFFFF"/>
            </a:solidFill>
            <a:ln w="11113">
              <a:solidFill>
                <a:srgbClr val="000000"/>
              </a:solidFill>
              <a:prstDash val="solid"/>
              <a:round/>
              <a:headEnd/>
              <a:tailEnd/>
            </a:ln>
          </p:spPr>
          <p:txBody>
            <a:bodyPr/>
            <a:lstStyle/>
            <a:p>
              <a:endParaRPr lang="it-IT"/>
            </a:p>
          </p:txBody>
        </p:sp>
        <p:sp>
          <p:nvSpPr>
            <p:cNvPr id="25613" name="Freeform 13"/>
            <p:cNvSpPr>
              <a:spLocks/>
            </p:cNvSpPr>
            <p:nvPr/>
          </p:nvSpPr>
          <p:spPr bwMode="auto">
            <a:xfrm>
              <a:off x="4405" y="2343"/>
              <a:ext cx="471" cy="285"/>
            </a:xfrm>
            <a:custGeom>
              <a:avLst/>
              <a:gdLst>
                <a:gd name="T0" fmla="*/ 1 w 941"/>
                <a:gd name="T1" fmla="*/ 1 h 570"/>
                <a:gd name="T2" fmla="*/ 1 w 941"/>
                <a:gd name="T3" fmla="*/ 1 h 570"/>
                <a:gd name="T4" fmla="*/ 1 w 941"/>
                <a:gd name="T5" fmla="*/ 1 h 570"/>
                <a:gd name="T6" fmla="*/ 1 w 941"/>
                <a:gd name="T7" fmla="*/ 1 h 570"/>
                <a:gd name="T8" fmla="*/ 1 w 941"/>
                <a:gd name="T9" fmla="*/ 1 h 570"/>
                <a:gd name="T10" fmla="*/ 1 w 941"/>
                <a:gd name="T11" fmla="*/ 1 h 570"/>
                <a:gd name="T12" fmla="*/ 1 w 941"/>
                <a:gd name="T13" fmla="*/ 1 h 570"/>
                <a:gd name="T14" fmla="*/ 1 w 941"/>
                <a:gd name="T15" fmla="*/ 1 h 570"/>
                <a:gd name="T16" fmla="*/ 1 w 941"/>
                <a:gd name="T17" fmla="*/ 1 h 570"/>
                <a:gd name="T18" fmla="*/ 1 w 941"/>
                <a:gd name="T19" fmla="*/ 1 h 570"/>
                <a:gd name="T20" fmla="*/ 1 w 941"/>
                <a:gd name="T21" fmla="*/ 1 h 570"/>
                <a:gd name="T22" fmla="*/ 1 w 941"/>
                <a:gd name="T23" fmla="*/ 1 h 570"/>
                <a:gd name="T24" fmla="*/ 1 w 941"/>
                <a:gd name="T25" fmla="*/ 1 h 570"/>
                <a:gd name="T26" fmla="*/ 1 w 941"/>
                <a:gd name="T27" fmla="*/ 1 h 570"/>
                <a:gd name="T28" fmla="*/ 1 w 941"/>
                <a:gd name="T29" fmla="*/ 1 h 570"/>
                <a:gd name="T30" fmla="*/ 1 w 941"/>
                <a:gd name="T31" fmla="*/ 1 h 570"/>
                <a:gd name="T32" fmla="*/ 1 w 941"/>
                <a:gd name="T33" fmla="*/ 1 h 570"/>
                <a:gd name="T34" fmla="*/ 1 w 941"/>
                <a:gd name="T35" fmla="*/ 1 h 570"/>
                <a:gd name="T36" fmla="*/ 1 w 941"/>
                <a:gd name="T37" fmla="*/ 1 h 570"/>
                <a:gd name="T38" fmla="*/ 1 w 941"/>
                <a:gd name="T39" fmla="*/ 1 h 570"/>
                <a:gd name="T40" fmla="*/ 1 w 941"/>
                <a:gd name="T41" fmla="*/ 1 h 570"/>
                <a:gd name="T42" fmla="*/ 1 w 941"/>
                <a:gd name="T43" fmla="*/ 1 h 570"/>
                <a:gd name="T44" fmla="*/ 1 w 941"/>
                <a:gd name="T45" fmla="*/ 1 h 570"/>
                <a:gd name="T46" fmla="*/ 1 w 941"/>
                <a:gd name="T47" fmla="*/ 0 h 570"/>
                <a:gd name="T48" fmla="*/ 1 w 941"/>
                <a:gd name="T49" fmla="*/ 1 h 570"/>
                <a:gd name="T50" fmla="*/ 1 w 941"/>
                <a:gd name="T51" fmla="*/ 1 h 570"/>
                <a:gd name="T52" fmla="*/ 1 w 941"/>
                <a:gd name="T53" fmla="*/ 1 h 570"/>
                <a:gd name="T54" fmla="*/ 1 w 941"/>
                <a:gd name="T55" fmla="*/ 1 h 570"/>
                <a:gd name="T56" fmla="*/ 1 w 941"/>
                <a:gd name="T57" fmla="*/ 1 h 570"/>
                <a:gd name="T58" fmla="*/ 1 w 941"/>
                <a:gd name="T59" fmla="*/ 1 h 570"/>
                <a:gd name="T60" fmla="*/ 1 w 941"/>
                <a:gd name="T61" fmla="*/ 1 h 570"/>
                <a:gd name="T62" fmla="*/ 1 w 941"/>
                <a:gd name="T63" fmla="*/ 1 h 570"/>
                <a:gd name="T64" fmla="*/ 1 w 941"/>
                <a:gd name="T65" fmla="*/ 1 h 570"/>
                <a:gd name="T66" fmla="*/ 1 w 941"/>
                <a:gd name="T67" fmla="*/ 1 h 570"/>
                <a:gd name="T68" fmla="*/ 1 w 941"/>
                <a:gd name="T69" fmla="*/ 1 h 570"/>
                <a:gd name="T70" fmla="*/ 1 w 941"/>
                <a:gd name="T71" fmla="*/ 1 h 5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41" h="570">
                  <a:moveTo>
                    <a:pt x="546" y="469"/>
                  </a:moveTo>
                  <a:lnTo>
                    <a:pt x="573" y="424"/>
                  </a:lnTo>
                  <a:lnTo>
                    <a:pt x="602" y="397"/>
                  </a:lnTo>
                  <a:lnTo>
                    <a:pt x="660" y="450"/>
                  </a:lnTo>
                  <a:lnTo>
                    <a:pt x="715" y="482"/>
                  </a:lnTo>
                  <a:lnTo>
                    <a:pt x="760" y="498"/>
                  </a:lnTo>
                  <a:lnTo>
                    <a:pt x="781" y="500"/>
                  </a:lnTo>
                  <a:lnTo>
                    <a:pt x="800" y="501"/>
                  </a:lnTo>
                  <a:lnTo>
                    <a:pt x="854" y="489"/>
                  </a:lnTo>
                  <a:lnTo>
                    <a:pt x="878" y="478"/>
                  </a:lnTo>
                  <a:lnTo>
                    <a:pt x="909" y="486"/>
                  </a:lnTo>
                  <a:lnTo>
                    <a:pt x="930" y="486"/>
                  </a:lnTo>
                  <a:lnTo>
                    <a:pt x="941" y="478"/>
                  </a:lnTo>
                  <a:lnTo>
                    <a:pt x="897" y="518"/>
                  </a:lnTo>
                  <a:lnTo>
                    <a:pt x="843" y="547"/>
                  </a:lnTo>
                  <a:lnTo>
                    <a:pt x="775" y="562"/>
                  </a:lnTo>
                  <a:lnTo>
                    <a:pt x="742" y="561"/>
                  </a:lnTo>
                  <a:lnTo>
                    <a:pt x="710" y="550"/>
                  </a:lnTo>
                  <a:lnTo>
                    <a:pt x="656" y="518"/>
                  </a:lnTo>
                  <a:lnTo>
                    <a:pt x="613" y="490"/>
                  </a:lnTo>
                  <a:lnTo>
                    <a:pt x="597" y="483"/>
                  </a:lnTo>
                  <a:lnTo>
                    <a:pt x="581" y="485"/>
                  </a:lnTo>
                  <a:lnTo>
                    <a:pt x="513" y="531"/>
                  </a:lnTo>
                  <a:lnTo>
                    <a:pt x="423" y="570"/>
                  </a:lnTo>
                  <a:lnTo>
                    <a:pt x="385" y="567"/>
                  </a:lnTo>
                  <a:lnTo>
                    <a:pt x="333" y="554"/>
                  </a:lnTo>
                  <a:lnTo>
                    <a:pt x="269" y="532"/>
                  </a:lnTo>
                  <a:lnTo>
                    <a:pt x="242" y="538"/>
                  </a:lnTo>
                  <a:lnTo>
                    <a:pt x="219" y="537"/>
                  </a:lnTo>
                  <a:lnTo>
                    <a:pt x="190" y="517"/>
                  </a:lnTo>
                  <a:lnTo>
                    <a:pt x="167" y="472"/>
                  </a:lnTo>
                  <a:lnTo>
                    <a:pt x="152" y="429"/>
                  </a:lnTo>
                  <a:lnTo>
                    <a:pt x="134" y="401"/>
                  </a:lnTo>
                  <a:lnTo>
                    <a:pt x="120" y="393"/>
                  </a:lnTo>
                  <a:lnTo>
                    <a:pt x="99" y="391"/>
                  </a:lnTo>
                  <a:lnTo>
                    <a:pt x="52" y="371"/>
                  </a:lnTo>
                  <a:lnTo>
                    <a:pt x="0" y="329"/>
                  </a:lnTo>
                  <a:lnTo>
                    <a:pt x="4" y="269"/>
                  </a:lnTo>
                  <a:lnTo>
                    <a:pt x="17" y="230"/>
                  </a:lnTo>
                  <a:lnTo>
                    <a:pt x="45" y="206"/>
                  </a:lnTo>
                  <a:lnTo>
                    <a:pt x="45" y="198"/>
                  </a:lnTo>
                  <a:lnTo>
                    <a:pt x="45" y="175"/>
                  </a:lnTo>
                  <a:lnTo>
                    <a:pt x="45" y="143"/>
                  </a:lnTo>
                  <a:lnTo>
                    <a:pt x="45" y="126"/>
                  </a:lnTo>
                  <a:lnTo>
                    <a:pt x="45" y="105"/>
                  </a:lnTo>
                  <a:lnTo>
                    <a:pt x="63" y="35"/>
                  </a:lnTo>
                  <a:lnTo>
                    <a:pt x="83" y="11"/>
                  </a:lnTo>
                  <a:lnTo>
                    <a:pt x="117" y="0"/>
                  </a:lnTo>
                  <a:lnTo>
                    <a:pt x="120" y="9"/>
                  </a:lnTo>
                  <a:lnTo>
                    <a:pt x="112" y="31"/>
                  </a:lnTo>
                  <a:lnTo>
                    <a:pt x="96" y="63"/>
                  </a:lnTo>
                  <a:lnTo>
                    <a:pt x="64" y="171"/>
                  </a:lnTo>
                  <a:lnTo>
                    <a:pt x="44" y="256"/>
                  </a:lnTo>
                  <a:lnTo>
                    <a:pt x="40" y="292"/>
                  </a:lnTo>
                  <a:lnTo>
                    <a:pt x="40" y="307"/>
                  </a:lnTo>
                  <a:lnTo>
                    <a:pt x="42" y="320"/>
                  </a:lnTo>
                  <a:lnTo>
                    <a:pt x="52" y="344"/>
                  </a:lnTo>
                  <a:lnTo>
                    <a:pt x="76" y="359"/>
                  </a:lnTo>
                  <a:lnTo>
                    <a:pt x="106" y="365"/>
                  </a:lnTo>
                  <a:lnTo>
                    <a:pt x="123" y="365"/>
                  </a:lnTo>
                  <a:lnTo>
                    <a:pt x="143" y="363"/>
                  </a:lnTo>
                  <a:lnTo>
                    <a:pt x="172" y="374"/>
                  </a:lnTo>
                  <a:lnTo>
                    <a:pt x="207" y="405"/>
                  </a:lnTo>
                  <a:lnTo>
                    <a:pt x="258" y="446"/>
                  </a:lnTo>
                  <a:lnTo>
                    <a:pt x="297" y="433"/>
                  </a:lnTo>
                  <a:lnTo>
                    <a:pt x="314" y="432"/>
                  </a:lnTo>
                  <a:lnTo>
                    <a:pt x="331" y="436"/>
                  </a:lnTo>
                  <a:lnTo>
                    <a:pt x="391" y="469"/>
                  </a:lnTo>
                  <a:lnTo>
                    <a:pt x="454" y="495"/>
                  </a:lnTo>
                  <a:lnTo>
                    <a:pt x="473" y="495"/>
                  </a:lnTo>
                  <a:lnTo>
                    <a:pt x="495" y="493"/>
                  </a:lnTo>
                  <a:lnTo>
                    <a:pt x="546" y="46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14" name="Freeform 14"/>
            <p:cNvSpPr>
              <a:spLocks/>
            </p:cNvSpPr>
            <p:nvPr/>
          </p:nvSpPr>
          <p:spPr bwMode="auto">
            <a:xfrm>
              <a:off x="3857" y="2645"/>
              <a:ext cx="657" cy="344"/>
            </a:xfrm>
            <a:custGeom>
              <a:avLst/>
              <a:gdLst>
                <a:gd name="T0" fmla="*/ 0 w 1315"/>
                <a:gd name="T1" fmla="*/ 0 h 689"/>
                <a:gd name="T2" fmla="*/ 0 w 1315"/>
                <a:gd name="T3" fmla="*/ 0 h 689"/>
                <a:gd name="T4" fmla="*/ 0 w 1315"/>
                <a:gd name="T5" fmla="*/ 0 h 689"/>
                <a:gd name="T6" fmla="*/ 0 w 1315"/>
                <a:gd name="T7" fmla="*/ 0 h 689"/>
                <a:gd name="T8" fmla="*/ 0 w 1315"/>
                <a:gd name="T9" fmla="*/ 0 h 689"/>
                <a:gd name="T10" fmla="*/ 0 w 1315"/>
                <a:gd name="T11" fmla="*/ 0 h 689"/>
                <a:gd name="T12" fmla="*/ 0 w 1315"/>
                <a:gd name="T13" fmla="*/ 0 h 689"/>
                <a:gd name="T14" fmla="*/ 0 w 1315"/>
                <a:gd name="T15" fmla="*/ 0 h 689"/>
                <a:gd name="T16" fmla="*/ 0 w 1315"/>
                <a:gd name="T17" fmla="*/ 0 h 689"/>
                <a:gd name="T18" fmla="*/ 0 w 1315"/>
                <a:gd name="T19" fmla="*/ 0 h 689"/>
                <a:gd name="T20" fmla="*/ 0 w 1315"/>
                <a:gd name="T21" fmla="*/ 0 h 689"/>
                <a:gd name="T22" fmla="*/ 0 w 1315"/>
                <a:gd name="T23" fmla="*/ 0 h 689"/>
                <a:gd name="T24" fmla="*/ 0 w 1315"/>
                <a:gd name="T25" fmla="*/ 0 h 689"/>
                <a:gd name="T26" fmla="*/ 0 w 1315"/>
                <a:gd name="T27" fmla="*/ 0 h 689"/>
                <a:gd name="T28" fmla="*/ 0 w 1315"/>
                <a:gd name="T29" fmla="*/ 0 h 689"/>
                <a:gd name="T30" fmla="*/ 0 w 1315"/>
                <a:gd name="T31" fmla="*/ 0 h 689"/>
                <a:gd name="T32" fmla="*/ 0 w 1315"/>
                <a:gd name="T33" fmla="*/ 0 h 689"/>
                <a:gd name="T34" fmla="*/ 0 w 1315"/>
                <a:gd name="T35" fmla="*/ 0 h 689"/>
                <a:gd name="T36" fmla="*/ 0 w 1315"/>
                <a:gd name="T37" fmla="*/ 0 h 689"/>
                <a:gd name="T38" fmla="*/ 0 w 1315"/>
                <a:gd name="T39" fmla="*/ 0 h 689"/>
                <a:gd name="T40" fmla="*/ 0 w 1315"/>
                <a:gd name="T41" fmla="*/ 0 h 689"/>
                <a:gd name="T42" fmla="*/ 0 w 1315"/>
                <a:gd name="T43" fmla="*/ 0 h 689"/>
                <a:gd name="T44" fmla="*/ 0 w 1315"/>
                <a:gd name="T45" fmla="*/ 0 h 689"/>
                <a:gd name="T46" fmla="*/ 0 w 1315"/>
                <a:gd name="T47" fmla="*/ 0 h 689"/>
                <a:gd name="T48" fmla="*/ 0 w 1315"/>
                <a:gd name="T49" fmla="*/ 0 h 689"/>
                <a:gd name="T50" fmla="*/ 0 w 1315"/>
                <a:gd name="T51" fmla="*/ 0 h 689"/>
                <a:gd name="T52" fmla="*/ 0 w 1315"/>
                <a:gd name="T53" fmla="*/ 0 h 689"/>
                <a:gd name="T54" fmla="*/ 0 w 1315"/>
                <a:gd name="T55" fmla="*/ 0 h 689"/>
                <a:gd name="T56" fmla="*/ 0 w 1315"/>
                <a:gd name="T57" fmla="*/ 0 h 689"/>
                <a:gd name="T58" fmla="*/ 0 w 1315"/>
                <a:gd name="T59" fmla="*/ 0 h 689"/>
                <a:gd name="T60" fmla="*/ 0 w 1315"/>
                <a:gd name="T61" fmla="*/ 0 h 689"/>
                <a:gd name="T62" fmla="*/ 0 w 1315"/>
                <a:gd name="T63" fmla="*/ 0 h 689"/>
                <a:gd name="T64" fmla="*/ 0 w 1315"/>
                <a:gd name="T65" fmla="*/ 0 h 689"/>
                <a:gd name="T66" fmla="*/ 0 w 1315"/>
                <a:gd name="T67" fmla="*/ 0 h 689"/>
                <a:gd name="T68" fmla="*/ 0 w 1315"/>
                <a:gd name="T69" fmla="*/ 0 h 689"/>
                <a:gd name="T70" fmla="*/ 0 w 1315"/>
                <a:gd name="T71" fmla="*/ 0 h 689"/>
                <a:gd name="T72" fmla="*/ 0 w 1315"/>
                <a:gd name="T73" fmla="*/ 0 h 689"/>
                <a:gd name="T74" fmla="*/ 0 w 1315"/>
                <a:gd name="T75" fmla="*/ 0 h 689"/>
                <a:gd name="T76" fmla="*/ 0 w 1315"/>
                <a:gd name="T77" fmla="*/ 0 h 689"/>
                <a:gd name="T78" fmla="*/ 0 w 1315"/>
                <a:gd name="T79" fmla="*/ 0 h 689"/>
                <a:gd name="T80" fmla="*/ 0 w 1315"/>
                <a:gd name="T81" fmla="*/ 0 h 689"/>
                <a:gd name="T82" fmla="*/ 0 w 1315"/>
                <a:gd name="T83" fmla="*/ 0 h 689"/>
                <a:gd name="T84" fmla="*/ 0 w 1315"/>
                <a:gd name="T85" fmla="*/ 0 h 689"/>
                <a:gd name="T86" fmla="*/ 0 w 1315"/>
                <a:gd name="T87" fmla="*/ 0 h 689"/>
                <a:gd name="T88" fmla="*/ 0 w 1315"/>
                <a:gd name="T89" fmla="*/ 0 h 689"/>
                <a:gd name="T90" fmla="*/ 0 w 1315"/>
                <a:gd name="T91" fmla="*/ 0 h 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15" h="689">
                  <a:moveTo>
                    <a:pt x="1315" y="530"/>
                  </a:moveTo>
                  <a:lnTo>
                    <a:pt x="1266" y="593"/>
                  </a:lnTo>
                  <a:lnTo>
                    <a:pt x="1227" y="638"/>
                  </a:lnTo>
                  <a:lnTo>
                    <a:pt x="1196" y="662"/>
                  </a:lnTo>
                  <a:lnTo>
                    <a:pt x="1171" y="652"/>
                  </a:lnTo>
                  <a:lnTo>
                    <a:pt x="1137" y="624"/>
                  </a:lnTo>
                  <a:lnTo>
                    <a:pt x="1093" y="584"/>
                  </a:lnTo>
                  <a:lnTo>
                    <a:pt x="1040" y="635"/>
                  </a:lnTo>
                  <a:lnTo>
                    <a:pt x="980" y="669"/>
                  </a:lnTo>
                  <a:lnTo>
                    <a:pt x="899" y="689"/>
                  </a:lnTo>
                  <a:lnTo>
                    <a:pt x="864" y="685"/>
                  </a:lnTo>
                  <a:lnTo>
                    <a:pt x="828" y="670"/>
                  </a:lnTo>
                  <a:lnTo>
                    <a:pt x="765" y="624"/>
                  </a:lnTo>
                  <a:lnTo>
                    <a:pt x="716" y="583"/>
                  </a:lnTo>
                  <a:lnTo>
                    <a:pt x="696" y="574"/>
                  </a:lnTo>
                  <a:lnTo>
                    <a:pt x="680" y="578"/>
                  </a:lnTo>
                  <a:lnTo>
                    <a:pt x="598" y="630"/>
                  </a:lnTo>
                  <a:lnTo>
                    <a:pt x="505" y="682"/>
                  </a:lnTo>
                  <a:lnTo>
                    <a:pt x="471" y="683"/>
                  </a:lnTo>
                  <a:lnTo>
                    <a:pt x="430" y="675"/>
                  </a:lnTo>
                  <a:lnTo>
                    <a:pt x="337" y="644"/>
                  </a:lnTo>
                  <a:lnTo>
                    <a:pt x="204" y="581"/>
                  </a:lnTo>
                  <a:lnTo>
                    <a:pt x="103" y="455"/>
                  </a:lnTo>
                  <a:lnTo>
                    <a:pt x="41" y="364"/>
                  </a:lnTo>
                  <a:lnTo>
                    <a:pt x="13" y="305"/>
                  </a:lnTo>
                  <a:lnTo>
                    <a:pt x="3" y="253"/>
                  </a:lnTo>
                  <a:lnTo>
                    <a:pt x="0" y="216"/>
                  </a:lnTo>
                  <a:lnTo>
                    <a:pt x="0" y="195"/>
                  </a:lnTo>
                  <a:lnTo>
                    <a:pt x="0" y="173"/>
                  </a:lnTo>
                  <a:lnTo>
                    <a:pt x="26" y="85"/>
                  </a:lnTo>
                  <a:lnTo>
                    <a:pt x="56" y="43"/>
                  </a:lnTo>
                  <a:lnTo>
                    <a:pt x="103" y="0"/>
                  </a:lnTo>
                  <a:lnTo>
                    <a:pt x="70" y="75"/>
                  </a:lnTo>
                  <a:lnTo>
                    <a:pt x="63" y="116"/>
                  </a:lnTo>
                  <a:lnTo>
                    <a:pt x="63" y="139"/>
                  </a:lnTo>
                  <a:lnTo>
                    <a:pt x="62" y="163"/>
                  </a:lnTo>
                  <a:lnTo>
                    <a:pt x="100" y="268"/>
                  </a:lnTo>
                  <a:lnTo>
                    <a:pt x="144" y="318"/>
                  </a:lnTo>
                  <a:lnTo>
                    <a:pt x="213" y="369"/>
                  </a:lnTo>
                  <a:lnTo>
                    <a:pt x="307" y="416"/>
                  </a:lnTo>
                  <a:lnTo>
                    <a:pt x="435" y="458"/>
                  </a:lnTo>
                  <a:lnTo>
                    <a:pt x="593" y="490"/>
                  </a:lnTo>
                  <a:lnTo>
                    <a:pt x="790" y="515"/>
                  </a:lnTo>
                  <a:lnTo>
                    <a:pt x="1029" y="529"/>
                  </a:lnTo>
                  <a:lnTo>
                    <a:pt x="1164" y="530"/>
                  </a:lnTo>
                  <a:lnTo>
                    <a:pt x="1315" y="5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15" name="Freeform 15"/>
            <p:cNvSpPr>
              <a:spLocks/>
            </p:cNvSpPr>
            <p:nvPr/>
          </p:nvSpPr>
          <p:spPr bwMode="auto">
            <a:xfrm>
              <a:off x="3872" y="2489"/>
              <a:ext cx="696" cy="487"/>
            </a:xfrm>
            <a:custGeom>
              <a:avLst/>
              <a:gdLst>
                <a:gd name="T0" fmla="*/ 1 w 1391"/>
                <a:gd name="T1" fmla="*/ 1 h 973"/>
                <a:gd name="T2" fmla="*/ 1 w 1391"/>
                <a:gd name="T3" fmla="*/ 1 h 973"/>
                <a:gd name="T4" fmla="*/ 1 w 1391"/>
                <a:gd name="T5" fmla="*/ 1 h 973"/>
                <a:gd name="T6" fmla="*/ 1 w 1391"/>
                <a:gd name="T7" fmla="*/ 1 h 973"/>
                <a:gd name="T8" fmla="*/ 1 w 1391"/>
                <a:gd name="T9" fmla="*/ 1 h 973"/>
                <a:gd name="T10" fmla="*/ 1 w 1391"/>
                <a:gd name="T11" fmla="*/ 1 h 973"/>
                <a:gd name="T12" fmla="*/ 1 w 1391"/>
                <a:gd name="T13" fmla="*/ 1 h 973"/>
                <a:gd name="T14" fmla="*/ 1 w 1391"/>
                <a:gd name="T15" fmla="*/ 1 h 973"/>
                <a:gd name="T16" fmla="*/ 1 w 1391"/>
                <a:gd name="T17" fmla="*/ 1 h 973"/>
                <a:gd name="T18" fmla="*/ 1 w 1391"/>
                <a:gd name="T19" fmla="*/ 1 h 973"/>
                <a:gd name="T20" fmla="*/ 1 w 1391"/>
                <a:gd name="T21" fmla="*/ 1 h 973"/>
                <a:gd name="T22" fmla="*/ 1 w 1391"/>
                <a:gd name="T23" fmla="*/ 1 h 973"/>
                <a:gd name="T24" fmla="*/ 1 w 1391"/>
                <a:gd name="T25" fmla="*/ 1 h 973"/>
                <a:gd name="T26" fmla="*/ 1 w 1391"/>
                <a:gd name="T27" fmla="*/ 1 h 973"/>
                <a:gd name="T28" fmla="*/ 1 w 1391"/>
                <a:gd name="T29" fmla="*/ 1 h 973"/>
                <a:gd name="T30" fmla="*/ 1 w 1391"/>
                <a:gd name="T31" fmla="*/ 1 h 973"/>
                <a:gd name="T32" fmla="*/ 1 w 1391"/>
                <a:gd name="T33" fmla="*/ 1 h 973"/>
                <a:gd name="T34" fmla="*/ 1 w 1391"/>
                <a:gd name="T35" fmla="*/ 1 h 973"/>
                <a:gd name="T36" fmla="*/ 1 w 1391"/>
                <a:gd name="T37" fmla="*/ 1 h 973"/>
                <a:gd name="T38" fmla="*/ 1 w 1391"/>
                <a:gd name="T39" fmla="*/ 1 h 973"/>
                <a:gd name="T40" fmla="*/ 1 w 1391"/>
                <a:gd name="T41" fmla="*/ 1 h 973"/>
                <a:gd name="T42" fmla="*/ 1 w 1391"/>
                <a:gd name="T43" fmla="*/ 1 h 973"/>
                <a:gd name="T44" fmla="*/ 1 w 1391"/>
                <a:gd name="T45" fmla="*/ 1 h 973"/>
                <a:gd name="T46" fmla="*/ 1 w 1391"/>
                <a:gd name="T47" fmla="*/ 1 h 973"/>
                <a:gd name="T48" fmla="*/ 1 w 1391"/>
                <a:gd name="T49" fmla="*/ 1 h 973"/>
                <a:gd name="T50" fmla="*/ 1 w 1391"/>
                <a:gd name="T51" fmla="*/ 1 h 973"/>
                <a:gd name="T52" fmla="*/ 1 w 1391"/>
                <a:gd name="T53" fmla="*/ 0 h 973"/>
                <a:gd name="T54" fmla="*/ 1 w 1391"/>
                <a:gd name="T55" fmla="*/ 0 h 973"/>
                <a:gd name="T56" fmla="*/ 1 w 1391"/>
                <a:gd name="T57" fmla="*/ 1 h 973"/>
                <a:gd name="T58" fmla="*/ 1 w 1391"/>
                <a:gd name="T59" fmla="*/ 1 h 973"/>
                <a:gd name="T60" fmla="*/ 1 w 1391"/>
                <a:gd name="T61" fmla="*/ 1 h 973"/>
                <a:gd name="T62" fmla="*/ 1 w 1391"/>
                <a:gd name="T63" fmla="*/ 1 h 9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1" h="973">
                  <a:moveTo>
                    <a:pt x="1048" y="108"/>
                  </a:moveTo>
                  <a:lnTo>
                    <a:pt x="1076" y="101"/>
                  </a:lnTo>
                  <a:lnTo>
                    <a:pt x="1095" y="101"/>
                  </a:lnTo>
                  <a:lnTo>
                    <a:pt x="1117" y="102"/>
                  </a:lnTo>
                  <a:lnTo>
                    <a:pt x="1196" y="120"/>
                  </a:lnTo>
                  <a:lnTo>
                    <a:pt x="1263" y="167"/>
                  </a:lnTo>
                  <a:lnTo>
                    <a:pt x="1295" y="198"/>
                  </a:lnTo>
                  <a:lnTo>
                    <a:pt x="1314" y="234"/>
                  </a:lnTo>
                  <a:lnTo>
                    <a:pt x="1303" y="311"/>
                  </a:lnTo>
                  <a:lnTo>
                    <a:pt x="1294" y="364"/>
                  </a:lnTo>
                  <a:lnTo>
                    <a:pt x="1292" y="386"/>
                  </a:lnTo>
                  <a:lnTo>
                    <a:pt x="1292" y="403"/>
                  </a:lnTo>
                  <a:lnTo>
                    <a:pt x="1374" y="481"/>
                  </a:lnTo>
                  <a:lnTo>
                    <a:pt x="1389" y="532"/>
                  </a:lnTo>
                  <a:lnTo>
                    <a:pt x="1391" y="565"/>
                  </a:lnTo>
                  <a:lnTo>
                    <a:pt x="1391" y="590"/>
                  </a:lnTo>
                  <a:lnTo>
                    <a:pt x="1379" y="693"/>
                  </a:lnTo>
                  <a:lnTo>
                    <a:pt x="1359" y="756"/>
                  </a:lnTo>
                  <a:lnTo>
                    <a:pt x="1314" y="815"/>
                  </a:lnTo>
                  <a:lnTo>
                    <a:pt x="1261" y="878"/>
                  </a:lnTo>
                  <a:lnTo>
                    <a:pt x="1197" y="942"/>
                  </a:lnTo>
                  <a:lnTo>
                    <a:pt x="1168" y="938"/>
                  </a:lnTo>
                  <a:lnTo>
                    <a:pt x="1132" y="915"/>
                  </a:lnTo>
                  <a:lnTo>
                    <a:pt x="1089" y="876"/>
                  </a:lnTo>
                  <a:lnTo>
                    <a:pt x="1035" y="922"/>
                  </a:lnTo>
                  <a:lnTo>
                    <a:pt x="976" y="955"/>
                  </a:lnTo>
                  <a:lnTo>
                    <a:pt x="902" y="973"/>
                  </a:lnTo>
                  <a:lnTo>
                    <a:pt x="829" y="953"/>
                  </a:lnTo>
                  <a:lnTo>
                    <a:pt x="764" y="906"/>
                  </a:lnTo>
                  <a:lnTo>
                    <a:pt x="713" y="862"/>
                  </a:lnTo>
                  <a:lnTo>
                    <a:pt x="694" y="850"/>
                  </a:lnTo>
                  <a:lnTo>
                    <a:pt x="679" y="852"/>
                  </a:lnTo>
                  <a:lnTo>
                    <a:pt x="595" y="918"/>
                  </a:lnTo>
                  <a:lnTo>
                    <a:pt x="503" y="969"/>
                  </a:lnTo>
                  <a:lnTo>
                    <a:pt x="473" y="967"/>
                  </a:lnTo>
                  <a:lnTo>
                    <a:pt x="431" y="959"/>
                  </a:lnTo>
                  <a:lnTo>
                    <a:pt x="339" y="928"/>
                  </a:lnTo>
                  <a:lnTo>
                    <a:pt x="200" y="858"/>
                  </a:lnTo>
                  <a:lnTo>
                    <a:pt x="102" y="735"/>
                  </a:lnTo>
                  <a:lnTo>
                    <a:pt x="10" y="587"/>
                  </a:lnTo>
                  <a:lnTo>
                    <a:pt x="9" y="564"/>
                  </a:lnTo>
                  <a:lnTo>
                    <a:pt x="4" y="533"/>
                  </a:lnTo>
                  <a:lnTo>
                    <a:pt x="1" y="497"/>
                  </a:lnTo>
                  <a:lnTo>
                    <a:pt x="1" y="476"/>
                  </a:lnTo>
                  <a:lnTo>
                    <a:pt x="0" y="455"/>
                  </a:lnTo>
                  <a:lnTo>
                    <a:pt x="24" y="366"/>
                  </a:lnTo>
                  <a:lnTo>
                    <a:pt x="53" y="322"/>
                  </a:lnTo>
                  <a:lnTo>
                    <a:pt x="100" y="275"/>
                  </a:lnTo>
                  <a:lnTo>
                    <a:pt x="198" y="246"/>
                  </a:lnTo>
                  <a:lnTo>
                    <a:pt x="284" y="217"/>
                  </a:lnTo>
                  <a:lnTo>
                    <a:pt x="347" y="139"/>
                  </a:lnTo>
                  <a:lnTo>
                    <a:pt x="427" y="77"/>
                  </a:lnTo>
                  <a:lnTo>
                    <a:pt x="512" y="28"/>
                  </a:lnTo>
                  <a:lnTo>
                    <a:pt x="607" y="0"/>
                  </a:lnTo>
                  <a:lnTo>
                    <a:pt x="630" y="0"/>
                  </a:lnTo>
                  <a:lnTo>
                    <a:pt x="646" y="0"/>
                  </a:lnTo>
                  <a:lnTo>
                    <a:pt x="665" y="0"/>
                  </a:lnTo>
                  <a:lnTo>
                    <a:pt x="756" y="8"/>
                  </a:lnTo>
                  <a:lnTo>
                    <a:pt x="902" y="37"/>
                  </a:lnTo>
                  <a:lnTo>
                    <a:pt x="953" y="79"/>
                  </a:lnTo>
                  <a:lnTo>
                    <a:pt x="980" y="117"/>
                  </a:lnTo>
                  <a:lnTo>
                    <a:pt x="986" y="146"/>
                  </a:lnTo>
                  <a:lnTo>
                    <a:pt x="982" y="167"/>
                  </a:lnTo>
                  <a:lnTo>
                    <a:pt x="981" y="169"/>
                  </a:lnTo>
                  <a:lnTo>
                    <a:pt x="1048" y="108"/>
                  </a:lnTo>
                  <a:close/>
                </a:path>
              </a:pathLst>
            </a:custGeom>
            <a:solidFill>
              <a:srgbClr val="1079FF"/>
            </a:solidFill>
            <a:ln w="11113">
              <a:solidFill>
                <a:srgbClr val="000000"/>
              </a:solidFill>
              <a:prstDash val="solid"/>
              <a:round/>
              <a:headEnd/>
              <a:tailEnd/>
            </a:ln>
          </p:spPr>
          <p:txBody>
            <a:bodyPr/>
            <a:lstStyle/>
            <a:p>
              <a:endParaRPr lang="it-IT"/>
            </a:p>
          </p:txBody>
        </p:sp>
        <p:sp>
          <p:nvSpPr>
            <p:cNvPr id="25616" name="Freeform 16"/>
            <p:cNvSpPr>
              <a:spLocks/>
            </p:cNvSpPr>
            <p:nvPr/>
          </p:nvSpPr>
          <p:spPr bwMode="auto">
            <a:xfrm>
              <a:off x="5110" y="2916"/>
              <a:ext cx="66" cy="58"/>
            </a:xfrm>
            <a:custGeom>
              <a:avLst/>
              <a:gdLst>
                <a:gd name="T0" fmla="*/ 0 w 132"/>
                <a:gd name="T1" fmla="*/ 1 h 116"/>
                <a:gd name="T2" fmla="*/ 1 w 132"/>
                <a:gd name="T3" fmla="*/ 1 h 116"/>
                <a:gd name="T4" fmla="*/ 1 w 132"/>
                <a:gd name="T5" fmla="*/ 1 h 116"/>
                <a:gd name="T6" fmla="*/ 1 w 132"/>
                <a:gd name="T7" fmla="*/ 1 h 116"/>
                <a:gd name="T8" fmla="*/ 1 w 132"/>
                <a:gd name="T9" fmla="*/ 1 h 116"/>
                <a:gd name="T10" fmla="*/ 1 w 132"/>
                <a:gd name="T11" fmla="*/ 1 h 116"/>
                <a:gd name="T12" fmla="*/ 1 w 132"/>
                <a:gd name="T13" fmla="*/ 1 h 116"/>
                <a:gd name="T14" fmla="*/ 1 w 132"/>
                <a:gd name="T15" fmla="*/ 1 h 116"/>
                <a:gd name="T16" fmla="*/ 1 w 132"/>
                <a:gd name="T17" fmla="*/ 1 h 116"/>
                <a:gd name="T18" fmla="*/ 1 w 132"/>
                <a:gd name="T19" fmla="*/ 0 h 116"/>
                <a:gd name="T20" fmla="*/ 0 w 132"/>
                <a:gd name="T21" fmla="*/ 1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116">
                  <a:moveTo>
                    <a:pt x="0" y="31"/>
                  </a:moveTo>
                  <a:lnTo>
                    <a:pt x="14" y="78"/>
                  </a:lnTo>
                  <a:lnTo>
                    <a:pt x="38" y="110"/>
                  </a:lnTo>
                  <a:lnTo>
                    <a:pt x="62" y="115"/>
                  </a:lnTo>
                  <a:lnTo>
                    <a:pt x="79" y="116"/>
                  </a:lnTo>
                  <a:lnTo>
                    <a:pt x="99" y="115"/>
                  </a:lnTo>
                  <a:lnTo>
                    <a:pt x="132" y="85"/>
                  </a:lnTo>
                  <a:lnTo>
                    <a:pt x="101" y="29"/>
                  </a:lnTo>
                  <a:lnTo>
                    <a:pt x="63" y="4"/>
                  </a:lnTo>
                  <a:lnTo>
                    <a:pt x="31"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17" name="Freeform 17"/>
            <p:cNvSpPr>
              <a:spLocks/>
            </p:cNvSpPr>
            <p:nvPr/>
          </p:nvSpPr>
          <p:spPr bwMode="auto">
            <a:xfrm>
              <a:off x="5079" y="2982"/>
              <a:ext cx="44" cy="41"/>
            </a:xfrm>
            <a:custGeom>
              <a:avLst/>
              <a:gdLst>
                <a:gd name="T0" fmla="*/ 0 w 89"/>
                <a:gd name="T1" fmla="*/ 0 h 81"/>
                <a:gd name="T2" fmla="*/ 0 w 89"/>
                <a:gd name="T3" fmla="*/ 1 h 81"/>
                <a:gd name="T4" fmla="*/ 0 w 89"/>
                <a:gd name="T5" fmla="*/ 1 h 81"/>
                <a:gd name="T6" fmla="*/ 0 w 89"/>
                <a:gd name="T7" fmla="*/ 1 h 81"/>
                <a:gd name="T8" fmla="*/ 0 w 89"/>
                <a:gd name="T9" fmla="*/ 1 h 81"/>
                <a:gd name="T10" fmla="*/ 0 w 89"/>
                <a:gd name="T11" fmla="*/ 1 h 81"/>
                <a:gd name="T12" fmla="*/ 0 w 89"/>
                <a:gd name="T13" fmla="*/ 1 h 81"/>
                <a:gd name="T14" fmla="*/ 0 w 89"/>
                <a:gd name="T15" fmla="*/ 1 h 81"/>
                <a:gd name="T16" fmla="*/ 0 w 89"/>
                <a:gd name="T17" fmla="*/ 1 h 81"/>
                <a:gd name="T18" fmla="*/ 0 w 8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81">
                  <a:moveTo>
                    <a:pt x="36" y="0"/>
                  </a:moveTo>
                  <a:lnTo>
                    <a:pt x="0" y="17"/>
                  </a:lnTo>
                  <a:lnTo>
                    <a:pt x="9" y="66"/>
                  </a:lnTo>
                  <a:lnTo>
                    <a:pt x="37" y="81"/>
                  </a:lnTo>
                  <a:lnTo>
                    <a:pt x="63" y="80"/>
                  </a:lnTo>
                  <a:lnTo>
                    <a:pt x="89" y="66"/>
                  </a:lnTo>
                  <a:lnTo>
                    <a:pt x="89" y="59"/>
                  </a:lnTo>
                  <a:lnTo>
                    <a:pt x="85" y="41"/>
                  </a:lnTo>
                  <a:lnTo>
                    <a:pt x="70" y="2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18" name="Freeform 18"/>
            <p:cNvSpPr>
              <a:spLocks/>
            </p:cNvSpPr>
            <p:nvPr/>
          </p:nvSpPr>
          <p:spPr bwMode="auto">
            <a:xfrm>
              <a:off x="4735" y="2782"/>
              <a:ext cx="45" cy="39"/>
            </a:xfrm>
            <a:custGeom>
              <a:avLst/>
              <a:gdLst>
                <a:gd name="T0" fmla="*/ 1 w 90"/>
                <a:gd name="T1" fmla="*/ 0 h 78"/>
                <a:gd name="T2" fmla="*/ 1 w 90"/>
                <a:gd name="T3" fmla="*/ 1 h 78"/>
                <a:gd name="T4" fmla="*/ 1 w 90"/>
                <a:gd name="T5" fmla="*/ 1 h 78"/>
                <a:gd name="T6" fmla="*/ 1 w 90"/>
                <a:gd name="T7" fmla="*/ 1 h 78"/>
                <a:gd name="T8" fmla="*/ 1 w 90"/>
                <a:gd name="T9" fmla="*/ 1 h 78"/>
                <a:gd name="T10" fmla="*/ 1 w 90"/>
                <a:gd name="T11" fmla="*/ 1 h 78"/>
                <a:gd name="T12" fmla="*/ 0 w 90"/>
                <a:gd name="T13" fmla="*/ 1 h 78"/>
                <a:gd name="T14" fmla="*/ 0 w 90"/>
                <a:gd name="T15" fmla="*/ 1 h 78"/>
                <a:gd name="T16" fmla="*/ 1 w 90"/>
                <a:gd name="T17" fmla="*/ 1 h 78"/>
                <a:gd name="T18" fmla="*/ 1 w 90"/>
                <a:gd name="T19" fmla="*/ 1 h 78"/>
                <a:gd name="T20" fmla="*/ 1 w 90"/>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78">
                  <a:moveTo>
                    <a:pt x="62" y="0"/>
                  </a:moveTo>
                  <a:lnTo>
                    <a:pt x="82" y="14"/>
                  </a:lnTo>
                  <a:lnTo>
                    <a:pt x="90" y="35"/>
                  </a:lnTo>
                  <a:lnTo>
                    <a:pt x="75" y="70"/>
                  </a:lnTo>
                  <a:lnTo>
                    <a:pt x="36" y="78"/>
                  </a:lnTo>
                  <a:lnTo>
                    <a:pt x="13" y="73"/>
                  </a:lnTo>
                  <a:lnTo>
                    <a:pt x="0" y="56"/>
                  </a:lnTo>
                  <a:lnTo>
                    <a:pt x="0" y="47"/>
                  </a:lnTo>
                  <a:lnTo>
                    <a:pt x="6" y="29"/>
                  </a:lnTo>
                  <a:lnTo>
                    <a:pt x="24" y="12"/>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19" name="Freeform 19"/>
            <p:cNvSpPr>
              <a:spLocks/>
            </p:cNvSpPr>
            <p:nvPr/>
          </p:nvSpPr>
          <p:spPr bwMode="auto">
            <a:xfrm>
              <a:off x="4813" y="1925"/>
              <a:ext cx="83" cy="65"/>
            </a:xfrm>
            <a:custGeom>
              <a:avLst/>
              <a:gdLst>
                <a:gd name="T0" fmla="*/ 0 w 165"/>
                <a:gd name="T1" fmla="*/ 1 h 130"/>
                <a:gd name="T2" fmla="*/ 1 w 165"/>
                <a:gd name="T3" fmla="*/ 1 h 130"/>
                <a:gd name="T4" fmla="*/ 1 w 165"/>
                <a:gd name="T5" fmla="*/ 1 h 130"/>
                <a:gd name="T6" fmla="*/ 1 w 165"/>
                <a:gd name="T7" fmla="*/ 0 h 130"/>
                <a:gd name="T8" fmla="*/ 1 w 165"/>
                <a:gd name="T9" fmla="*/ 1 h 130"/>
                <a:gd name="T10" fmla="*/ 1 w 165"/>
                <a:gd name="T11" fmla="*/ 1 h 130"/>
                <a:gd name="T12" fmla="*/ 1 w 165"/>
                <a:gd name="T13" fmla="*/ 1 h 130"/>
                <a:gd name="T14" fmla="*/ 1 w 165"/>
                <a:gd name="T15" fmla="*/ 1 h 130"/>
                <a:gd name="T16" fmla="*/ 1 w 165"/>
                <a:gd name="T17" fmla="*/ 1 h 130"/>
                <a:gd name="T18" fmla="*/ 1 w 165"/>
                <a:gd name="T19" fmla="*/ 1 h 130"/>
                <a:gd name="T20" fmla="*/ 1 w 165"/>
                <a:gd name="T21" fmla="*/ 1 h 130"/>
                <a:gd name="T22" fmla="*/ 1 w 165"/>
                <a:gd name="T23" fmla="*/ 1 h 130"/>
                <a:gd name="T24" fmla="*/ 1 w 165"/>
                <a:gd name="T25" fmla="*/ 1 h 130"/>
                <a:gd name="T26" fmla="*/ 1 w 165"/>
                <a:gd name="T27" fmla="*/ 1 h 130"/>
                <a:gd name="T28" fmla="*/ 0 w 165"/>
                <a:gd name="T29" fmla="*/ 1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130">
                  <a:moveTo>
                    <a:pt x="0" y="68"/>
                  </a:moveTo>
                  <a:lnTo>
                    <a:pt x="8" y="42"/>
                  </a:lnTo>
                  <a:lnTo>
                    <a:pt x="37" y="8"/>
                  </a:lnTo>
                  <a:lnTo>
                    <a:pt x="76" y="0"/>
                  </a:lnTo>
                  <a:lnTo>
                    <a:pt x="110" y="8"/>
                  </a:lnTo>
                  <a:lnTo>
                    <a:pt x="127" y="11"/>
                  </a:lnTo>
                  <a:lnTo>
                    <a:pt x="145" y="21"/>
                  </a:lnTo>
                  <a:lnTo>
                    <a:pt x="165" y="77"/>
                  </a:lnTo>
                  <a:lnTo>
                    <a:pt x="130" y="103"/>
                  </a:lnTo>
                  <a:lnTo>
                    <a:pt x="93" y="122"/>
                  </a:lnTo>
                  <a:lnTo>
                    <a:pt x="80" y="127"/>
                  </a:lnTo>
                  <a:lnTo>
                    <a:pt x="66" y="129"/>
                  </a:lnTo>
                  <a:lnTo>
                    <a:pt x="48" y="130"/>
                  </a:lnTo>
                  <a:lnTo>
                    <a:pt x="17" y="117"/>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20" name="Freeform 20"/>
            <p:cNvSpPr>
              <a:spLocks/>
            </p:cNvSpPr>
            <p:nvPr/>
          </p:nvSpPr>
          <p:spPr bwMode="auto">
            <a:xfrm>
              <a:off x="4855" y="2077"/>
              <a:ext cx="52" cy="50"/>
            </a:xfrm>
            <a:custGeom>
              <a:avLst/>
              <a:gdLst>
                <a:gd name="T0" fmla="*/ 1 w 104"/>
                <a:gd name="T1" fmla="*/ 0 h 101"/>
                <a:gd name="T2" fmla="*/ 1 w 104"/>
                <a:gd name="T3" fmla="*/ 0 h 101"/>
                <a:gd name="T4" fmla="*/ 0 w 104"/>
                <a:gd name="T5" fmla="*/ 0 h 101"/>
                <a:gd name="T6" fmla="*/ 1 w 104"/>
                <a:gd name="T7" fmla="*/ 0 h 101"/>
                <a:gd name="T8" fmla="*/ 1 w 104"/>
                <a:gd name="T9" fmla="*/ 0 h 101"/>
                <a:gd name="T10" fmla="*/ 1 w 104"/>
                <a:gd name="T11" fmla="*/ 0 h 101"/>
                <a:gd name="T12" fmla="*/ 1 w 104"/>
                <a:gd name="T13" fmla="*/ 0 h 101"/>
                <a:gd name="T14" fmla="*/ 1 w 104"/>
                <a:gd name="T15" fmla="*/ 0 h 101"/>
                <a:gd name="T16" fmla="*/ 1 w 104"/>
                <a:gd name="T17" fmla="*/ 0 h 101"/>
                <a:gd name="T18" fmla="*/ 1 w 104"/>
                <a:gd name="T19" fmla="*/ 0 h 101"/>
                <a:gd name="T20" fmla="*/ 1 w 104"/>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101">
                  <a:moveTo>
                    <a:pt x="42" y="101"/>
                  </a:moveTo>
                  <a:lnTo>
                    <a:pt x="11" y="80"/>
                  </a:lnTo>
                  <a:lnTo>
                    <a:pt x="0" y="50"/>
                  </a:lnTo>
                  <a:lnTo>
                    <a:pt x="24" y="13"/>
                  </a:lnTo>
                  <a:lnTo>
                    <a:pt x="60" y="0"/>
                  </a:lnTo>
                  <a:lnTo>
                    <a:pt x="84" y="8"/>
                  </a:lnTo>
                  <a:lnTo>
                    <a:pt x="102" y="34"/>
                  </a:lnTo>
                  <a:lnTo>
                    <a:pt x="104" y="46"/>
                  </a:lnTo>
                  <a:lnTo>
                    <a:pt x="95" y="67"/>
                  </a:lnTo>
                  <a:lnTo>
                    <a:pt x="77" y="87"/>
                  </a:lnTo>
                  <a:lnTo>
                    <a:pt x="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21" name="Freeform 21"/>
            <p:cNvSpPr>
              <a:spLocks/>
            </p:cNvSpPr>
            <p:nvPr/>
          </p:nvSpPr>
          <p:spPr bwMode="auto">
            <a:xfrm>
              <a:off x="4615" y="3549"/>
              <a:ext cx="218" cy="560"/>
            </a:xfrm>
            <a:custGeom>
              <a:avLst/>
              <a:gdLst>
                <a:gd name="T0" fmla="*/ 1 w 436"/>
                <a:gd name="T1" fmla="*/ 0 h 1120"/>
                <a:gd name="T2" fmla="*/ 1 w 436"/>
                <a:gd name="T3" fmla="*/ 0 h 1120"/>
                <a:gd name="T4" fmla="*/ 1 w 436"/>
                <a:gd name="T5" fmla="*/ 1 h 1120"/>
                <a:gd name="T6" fmla="*/ 1 w 436"/>
                <a:gd name="T7" fmla="*/ 1 h 1120"/>
                <a:gd name="T8" fmla="*/ 1 w 436"/>
                <a:gd name="T9" fmla="*/ 1 h 1120"/>
                <a:gd name="T10" fmla="*/ 1 w 436"/>
                <a:gd name="T11" fmla="*/ 1 h 1120"/>
                <a:gd name="T12" fmla="*/ 1 w 436"/>
                <a:gd name="T13" fmla="*/ 1 h 1120"/>
                <a:gd name="T14" fmla="*/ 1 w 436"/>
                <a:gd name="T15" fmla="*/ 1 h 1120"/>
                <a:gd name="T16" fmla="*/ 1 w 436"/>
                <a:gd name="T17" fmla="*/ 1 h 1120"/>
                <a:gd name="T18" fmla="*/ 1 w 436"/>
                <a:gd name="T19" fmla="*/ 1 h 1120"/>
                <a:gd name="T20" fmla="*/ 1 w 436"/>
                <a:gd name="T21" fmla="*/ 1 h 1120"/>
                <a:gd name="T22" fmla="*/ 1 w 436"/>
                <a:gd name="T23" fmla="*/ 1 h 1120"/>
                <a:gd name="T24" fmla="*/ 1 w 436"/>
                <a:gd name="T25" fmla="*/ 1 h 1120"/>
                <a:gd name="T26" fmla="*/ 1 w 436"/>
                <a:gd name="T27" fmla="*/ 1 h 1120"/>
                <a:gd name="T28" fmla="*/ 1 w 436"/>
                <a:gd name="T29" fmla="*/ 1 h 1120"/>
                <a:gd name="T30" fmla="*/ 1 w 436"/>
                <a:gd name="T31" fmla="*/ 1 h 1120"/>
                <a:gd name="T32" fmla="*/ 1 w 436"/>
                <a:gd name="T33" fmla="*/ 1 h 1120"/>
                <a:gd name="T34" fmla="*/ 1 w 436"/>
                <a:gd name="T35" fmla="*/ 1 h 1120"/>
                <a:gd name="T36" fmla="*/ 1 w 436"/>
                <a:gd name="T37" fmla="*/ 1 h 1120"/>
                <a:gd name="T38" fmla="*/ 1 w 436"/>
                <a:gd name="T39" fmla="*/ 1 h 1120"/>
                <a:gd name="T40" fmla="*/ 1 w 436"/>
                <a:gd name="T41" fmla="*/ 1 h 1120"/>
                <a:gd name="T42" fmla="*/ 1 w 436"/>
                <a:gd name="T43" fmla="*/ 1 h 1120"/>
                <a:gd name="T44" fmla="*/ 0 w 436"/>
                <a:gd name="T45" fmla="*/ 1 h 1120"/>
                <a:gd name="T46" fmla="*/ 1 w 436"/>
                <a:gd name="T47" fmla="*/ 1 h 1120"/>
                <a:gd name="T48" fmla="*/ 1 w 436"/>
                <a:gd name="T49" fmla="*/ 1 h 1120"/>
                <a:gd name="T50" fmla="*/ 1 w 436"/>
                <a:gd name="T51" fmla="*/ 1 h 1120"/>
                <a:gd name="T52" fmla="*/ 1 w 436"/>
                <a:gd name="T53" fmla="*/ 1 h 1120"/>
                <a:gd name="T54" fmla="*/ 1 w 436"/>
                <a:gd name="T55" fmla="*/ 1 h 1120"/>
                <a:gd name="T56" fmla="*/ 1 w 436"/>
                <a:gd name="T57" fmla="*/ 1 h 1120"/>
                <a:gd name="T58" fmla="*/ 1 w 436"/>
                <a:gd name="T59" fmla="*/ 1 h 1120"/>
                <a:gd name="T60" fmla="*/ 1 w 436"/>
                <a:gd name="T61" fmla="*/ 1 h 1120"/>
                <a:gd name="T62" fmla="*/ 1 w 436"/>
                <a:gd name="T63" fmla="*/ 1 h 1120"/>
                <a:gd name="T64" fmla="*/ 1 w 436"/>
                <a:gd name="T65" fmla="*/ 1 h 1120"/>
                <a:gd name="T66" fmla="*/ 1 w 436"/>
                <a:gd name="T67" fmla="*/ 1 h 1120"/>
                <a:gd name="T68" fmla="*/ 1 w 436"/>
                <a:gd name="T69" fmla="*/ 1 h 1120"/>
                <a:gd name="T70" fmla="*/ 1 w 436"/>
                <a:gd name="T71" fmla="*/ 1 h 1120"/>
                <a:gd name="T72" fmla="*/ 1 w 436"/>
                <a:gd name="T73" fmla="*/ 1 h 1120"/>
                <a:gd name="T74" fmla="*/ 1 w 436"/>
                <a:gd name="T75" fmla="*/ 1 h 1120"/>
                <a:gd name="T76" fmla="*/ 1 w 436"/>
                <a:gd name="T77" fmla="*/ 1 h 1120"/>
                <a:gd name="T78" fmla="*/ 1 w 436"/>
                <a:gd name="T79" fmla="*/ 1 h 1120"/>
                <a:gd name="T80" fmla="*/ 1 w 436"/>
                <a:gd name="T81" fmla="*/ 1 h 1120"/>
                <a:gd name="T82" fmla="*/ 1 w 436"/>
                <a:gd name="T83" fmla="*/ 1 h 1120"/>
                <a:gd name="T84" fmla="*/ 1 w 436"/>
                <a:gd name="T85" fmla="*/ 1 h 1120"/>
                <a:gd name="T86" fmla="*/ 1 w 436"/>
                <a:gd name="T87" fmla="*/ 1 h 1120"/>
                <a:gd name="T88" fmla="*/ 1 w 436"/>
                <a:gd name="T89" fmla="*/ 0 h 1120"/>
                <a:gd name="T90" fmla="*/ 1 w 436"/>
                <a:gd name="T91" fmla="*/ 0 h 1120"/>
                <a:gd name="T92" fmla="*/ 1 w 436"/>
                <a:gd name="T93" fmla="*/ 0 h 11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6" h="1120">
                  <a:moveTo>
                    <a:pt x="309" y="0"/>
                  </a:moveTo>
                  <a:lnTo>
                    <a:pt x="306" y="0"/>
                  </a:lnTo>
                  <a:lnTo>
                    <a:pt x="309" y="99"/>
                  </a:lnTo>
                  <a:lnTo>
                    <a:pt x="310" y="150"/>
                  </a:lnTo>
                  <a:lnTo>
                    <a:pt x="310" y="173"/>
                  </a:lnTo>
                  <a:lnTo>
                    <a:pt x="309" y="194"/>
                  </a:lnTo>
                  <a:lnTo>
                    <a:pt x="307" y="221"/>
                  </a:lnTo>
                  <a:lnTo>
                    <a:pt x="307" y="238"/>
                  </a:lnTo>
                  <a:lnTo>
                    <a:pt x="307" y="257"/>
                  </a:lnTo>
                  <a:lnTo>
                    <a:pt x="308" y="295"/>
                  </a:lnTo>
                  <a:lnTo>
                    <a:pt x="309" y="327"/>
                  </a:lnTo>
                  <a:lnTo>
                    <a:pt x="300" y="364"/>
                  </a:lnTo>
                  <a:lnTo>
                    <a:pt x="289" y="408"/>
                  </a:lnTo>
                  <a:lnTo>
                    <a:pt x="294" y="539"/>
                  </a:lnTo>
                  <a:lnTo>
                    <a:pt x="297" y="626"/>
                  </a:lnTo>
                  <a:lnTo>
                    <a:pt x="297" y="657"/>
                  </a:lnTo>
                  <a:lnTo>
                    <a:pt x="296" y="674"/>
                  </a:lnTo>
                  <a:lnTo>
                    <a:pt x="269" y="709"/>
                  </a:lnTo>
                  <a:lnTo>
                    <a:pt x="240" y="739"/>
                  </a:lnTo>
                  <a:lnTo>
                    <a:pt x="113" y="923"/>
                  </a:lnTo>
                  <a:lnTo>
                    <a:pt x="23" y="1039"/>
                  </a:lnTo>
                  <a:lnTo>
                    <a:pt x="6" y="1081"/>
                  </a:lnTo>
                  <a:lnTo>
                    <a:pt x="0" y="1120"/>
                  </a:lnTo>
                  <a:lnTo>
                    <a:pt x="156" y="1039"/>
                  </a:lnTo>
                  <a:lnTo>
                    <a:pt x="170" y="995"/>
                  </a:lnTo>
                  <a:lnTo>
                    <a:pt x="302" y="923"/>
                  </a:lnTo>
                  <a:lnTo>
                    <a:pt x="409" y="831"/>
                  </a:lnTo>
                  <a:lnTo>
                    <a:pt x="410" y="800"/>
                  </a:lnTo>
                  <a:lnTo>
                    <a:pt x="410" y="784"/>
                  </a:lnTo>
                  <a:lnTo>
                    <a:pt x="409" y="773"/>
                  </a:lnTo>
                  <a:lnTo>
                    <a:pt x="395" y="750"/>
                  </a:lnTo>
                  <a:lnTo>
                    <a:pt x="374" y="723"/>
                  </a:lnTo>
                  <a:lnTo>
                    <a:pt x="400" y="674"/>
                  </a:lnTo>
                  <a:lnTo>
                    <a:pt x="395" y="603"/>
                  </a:lnTo>
                  <a:lnTo>
                    <a:pt x="400" y="560"/>
                  </a:lnTo>
                  <a:lnTo>
                    <a:pt x="405" y="331"/>
                  </a:lnTo>
                  <a:lnTo>
                    <a:pt x="421" y="295"/>
                  </a:lnTo>
                  <a:lnTo>
                    <a:pt x="433" y="256"/>
                  </a:lnTo>
                  <a:lnTo>
                    <a:pt x="425" y="163"/>
                  </a:lnTo>
                  <a:lnTo>
                    <a:pt x="423" y="100"/>
                  </a:lnTo>
                  <a:lnTo>
                    <a:pt x="423" y="77"/>
                  </a:lnTo>
                  <a:lnTo>
                    <a:pt x="426" y="61"/>
                  </a:lnTo>
                  <a:lnTo>
                    <a:pt x="436" y="18"/>
                  </a:lnTo>
                  <a:lnTo>
                    <a:pt x="408" y="5"/>
                  </a:lnTo>
                  <a:lnTo>
                    <a:pt x="365" y="0"/>
                  </a:lnTo>
                  <a:lnTo>
                    <a:pt x="326" y="0"/>
                  </a:lnTo>
                  <a:lnTo>
                    <a:pt x="3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22" name="Freeform 22"/>
            <p:cNvSpPr>
              <a:spLocks/>
            </p:cNvSpPr>
            <p:nvPr/>
          </p:nvSpPr>
          <p:spPr bwMode="auto">
            <a:xfrm>
              <a:off x="4830" y="3510"/>
              <a:ext cx="280" cy="491"/>
            </a:xfrm>
            <a:custGeom>
              <a:avLst/>
              <a:gdLst>
                <a:gd name="T0" fmla="*/ 1 w 560"/>
                <a:gd name="T1" fmla="*/ 1 h 981"/>
                <a:gd name="T2" fmla="*/ 1 w 560"/>
                <a:gd name="T3" fmla="*/ 1 h 981"/>
                <a:gd name="T4" fmla="*/ 1 w 560"/>
                <a:gd name="T5" fmla="*/ 1 h 981"/>
                <a:gd name="T6" fmla="*/ 1 w 560"/>
                <a:gd name="T7" fmla="*/ 1 h 981"/>
                <a:gd name="T8" fmla="*/ 1 w 560"/>
                <a:gd name="T9" fmla="*/ 1 h 981"/>
                <a:gd name="T10" fmla="*/ 1 w 560"/>
                <a:gd name="T11" fmla="*/ 1 h 981"/>
                <a:gd name="T12" fmla="*/ 1 w 560"/>
                <a:gd name="T13" fmla="*/ 1 h 981"/>
                <a:gd name="T14" fmla="*/ 1 w 560"/>
                <a:gd name="T15" fmla="*/ 1 h 981"/>
                <a:gd name="T16" fmla="*/ 1 w 560"/>
                <a:gd name="T17" fmla="*/ 1 h 981"/>
                <a:gd name="T18" fmla="*/ 1 w 560"/>
                <a:gd name="T19" fmla="*/ 1 h 981"/>
                <a:gd name="T20" fmla="*/ 1 w 560"/>
                <a:gd name="T21" fmla="*/ 1 h 981"/>
                <a:gd name="T22" fmla="*/ 1 w 560"/>
                <a:gd name="T23" fmla="*/ 1 h 981"/>
                <a:gd name="T24" fmla="*/ 1 w 560"/>
                <a:gd name="T25" fmla="*/ 1 h 981"/>
                <a:gd name="T26" fmla="*/ 0 w 560"/>
                <a:gd name="T27" fmla="*/ 1 h 981"/>
                <a:gd name="T28" fmla="*/ 1 w 560"/>
                <a:gd name="T29" fmla="*/ 1 h 981"/>
                <a:gd name="T30" fmla="*/ 1 w 560"/>
                <a:gd name="T31" fmla="*/ 1 h 981"/>
                <a:gd name="T32" fmla="*/ 1 w 560"/>
                <a:gd name="T33" fmla="*/ 1 h 981"/>
                <a:gd name="T34" fmla="*/ 1 w 560"/>
                <a:gd name="T35" fmla="*/ 1 h 981"/>
                <a:gd name="T36" fmla="*/ 1 w 560"/>
                <a:gd name="T37" fmla="*/ 1 h 981"/>
                <a:gd name="T38" fmla="*/ 1 w 560"/>
                <a:gd name="T39" fmla="*/ 1 h 981"/>
                <a:gd name="T40" fmla="*/ 1 w 560"/>
                <a:gd name="T41" fmla="*/ 1 h 981"/>
                <a:gd name="T42" fmla="*/ 1 w 560"/>
                <a:gd name="T43" fmla="*/ 1 h 981"/>
                <a:gd name="T44" fmla="*/ 1 w 560"/>
                <a:gd name="T45" fmla="*/ 1 h 981"/>
                <a:gd name="T46" fmla="*/ 1 w 560"/>
                <a:gd name="T47" fmla="*/ 1 h 981"/>
                <a:gd name="T48" fmla="*/ 1 w 560"/>
                <a:gd name="T49" fmla="*/ 1 h 981"/>
                <a:gd name="T50" fmla="*/ 1 w 560"/>
                <a:gd name="T51" fmla="*/ 1 h 981"/>
                <a:gd name="T52" fmla="*/ 1 w 560"/>
                <a:gd name="T53" fmla="*/ 1 h 981"/>
                <a:gd name="T54" fmla="*/ 1 w 560"/>
                <a:gd name="T55" fmla="*/ 1 h 981"/>
                <a:gd name="T56" fmla="*/ 1 w 560"/>
                <a:gd name="T57" fmla="*/ 1 h 981"/>
                <a:gd name="T58" fmla="*/ 1 w 560"/>
                <a:gd name="T59" fmla="*/ 1 h 981"/>
                <a:gd name="T60" fmla="*/ 1 w 560"/>
                <a:gd name="T61" fmla="*/ 1 h 981"/>
                <a:gd name="T62" fmla="*/ 1 w 560"/>
                <a:gd name="T63" fmla="*/ 1 h 981"/>
                <a:gd name="T64" fmla="*/ 1 w 560"/>
                <a:gd name="T65" fmla="*/ 1 h 981"/>
                <a:gd name="T66" fmla="*/ 1 w 560"/>
                <a:gd name="T67" fmla="*/ 1 h 981"/>
                <a:gd name="T68" fmla="*/ 1 w 560"/>
                <a:gd name="T69" fmla="*/ 0 h 981"/>
                <a:gd name="T70" fmla="*/ 1 w 560"/>
                <a:gd name="T71" fmla="*/ 1 h 981"/>
                <a:gd name="T72" fmla="*/ 1 w 560"/>
                <a:gd name="T73" fmla="*/ 1 h 981"/>
                <a:gd name="T74" fmla="*/ 1 w 560"/>
                <a:gd name="T75" fmla="*/ 1 h 981"/>
                <a:gd name="T76" fmla="*/ 1 w 560"/>
                <a:gd name="T77" fmla="*/ 1 h 9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0" h="981">
                  <a:moveTo>
                    <a:pt x="123" y="68"/>
                  </a:moveTo>
                  <a:lnTo>
                    <a:pt x="125" y="148"/>
                  </a:lnTo>
                  <a:lnTo>
                    <a:pt x="125" y="256"/>
                  </a:lnTo>
                  <a:lnTo>
                    <a:pt x="119" y="317"/>
                  </a:lnTo>
                  <a:lnTo>
                    <a:pt x="112" y="379"/>
                  </a:lnTo>
                  <a:lnTo>
                    <a:pt x="123" y="451"/>
                  </a:lnTo>
                  <a:lnTo>
                    <a:pt x="123" y="488"/>
                  </a:lnTo>
                  <a:lnTo>
                    <a:pt x="123" y="516"/>
                  </a:lnTo>
                  <a:lnTo>
                    <a:pt x="121" y="549"/>
                  </a:lnTo>
                  <a:lnTo>
                    <a:pt x="112" y="647"/>
                  </a:lnTo>
                  <a:lnTo>
                    <a:pt x="90" y="722"/>
                  </a:lnTo>
                  <a:lnTo>
                    <a:pt x="42" y="777"/>
                  </a:lnTo>
                  <a:lnTo>
                    <a:pt x="7" y="828"/>
                  </a:lnTo>
                  <a:lnTo>
                    <a:pt x="0" y="869"/>
                  </a:lnTo>
                  <a:lnTo>
                    <a:pt x="11" y="909"/>
                  </a:lnTo>
                  <a:lnTo>
                    <a:pt x="33" y="922"/>
                  </a:lnTo>
                  <a:lnTo>
                    <a:pt x="67" y="926"/>
                  </a:lnTo>
                  <a:lnTo>
                    <a:pt x="129" y="921"/>
                  </a:lnTo>
                  <a:lnTo>
                    <a:pt x="283" y="958"/>
                  </a:lnTo>
                  <a:lnTo>
                    <a:pt x="369" y="952"/>
                  </a:lnTo>
                  <a:lnTo>
                    <a:pt x="436" y="981"/>
                  </a:lnTo>
                  <a:lnTo>
                    <a:pt x="503" y="974"/>
                  </a:lnTo>
                  <a:lnTo>
                    <a:pt x="560" y="958"/>
                  </a:lnTo>
                  <a:lnTo>
                    <a:pt x="538" y="939"/>
                  </a:lnTo>
                  <a:lnTo>
                    <a:pt x="513" y="927"/>
                  </a:lnTo>
                  <a:lnTo>
                    <a:pt x="412" y="861"/>
                  </a:lnTo>
                  <a:lnTo>
                    <a:pt x="304" y="777"/>
                  </a:lnTo>
                  <a:lnTo>
                    <a:pt x="216" y="722"/>
                  </a:lnTo>
                  <a:lnTo>
                    <a:pt x="226" y="618"/>
                  </a:lnTo>
                  <a:lnTo>
                    <a:pt x="220" y="588"/>
                  </a:lnTo>
                  <a:lnTo>
                    <a:pt x="214" y="560"/>
                  </a:lnTo>
                  <a:lnTo>
                    <a:pt x="229" y="411"/>
                  </a:lnTo>
                  <a:lnTo>
                    <a:pt x="261" y="82"/>
                  </a:lnTo>
                  <a:lnTo>
                    <a:pt x="283" y="3"/>
                  </a:lnTo>
                  <a:lnTo>
                    <a:pt x="270" y="0"/>
                  </a:lnTo>
                  <a:lnTo>
                    <a:pt x="249" y="2"/>
                  </a:lnTo>
                  <a:lnTo>
                    <a:pt x="197" y="17"/>
                  </a:lnTo>
                  <a:lnTo>
                    <a:pt x="148" y="42"/>
                  </a:lnTo>
                  <a:lnTo>
                    <a:pt x="123"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23" name="Freeform 23"/>
            <p:cNvSpPr>
              <a:spLocks/>
            </p:cNvSpPr>
            <p:nvPr/>
          </p:nvSpPr>
          <p:spPr bwMode="auto">
            <a:xfrm>
              <a:off x="4635" y="1637"/>
              <a:ext cx="395" cy="283"/>
            </a:xfrm>
            <a:custGeom>
              <a:avLst/>
              <a:gdLst>
                <a:gd name="T0" fmla="*/ 0 w 792"/>
                <a:gd name="T1" fmla="*/ 1 h 564"/>
                <a:gd name="T2" fmla="*/ 0 w 792"/>
                <a:gd name="T3" fmla="*/ 1 h 564"/>
                <a:gd name="T4" fmla="*/ 0 w 792"/>
                <a:gd name="T5" fmla="*/ 1 h 564"/>
                <a:gd name="T6" fmla="*/ 0 w 792"/>
                <a:gd name="T7" fmla="*/ 1 h 564"/>
                <a:gd name="T8" fmla="*/ 0 w 792"/>
                <a:gd name="T9" fmla="*/ 1 h 564"/>
                <a:gd name="T10" fmla="*/ 0 w 792"/>
                <a:gd name="T11" fmla="*/ 1 h 564"/>
                <a:gd name="T12" fmla="*/ 0 w 792"/>
                <a:gd name="T13" fmla="*/ 1 h 564"/>
                <a:gd name="T14" fmla="*/ 0 w 792"/>
                <a:gd name="T15" fmla="*/ 1 h 564"/>
                <a:gd name="T16" fmla="*/ 0 w 792"/>
                <a:gd name="T17" fmla="*/ 1 h 564"/>
                <a:gd name="T18" fmla="*/ 0 w 792"/>
                <a:gd name="T19" fmla="*/ 1 h 564"/>
                <a:gd name="T20" fmla="*/ 0 w 792"/>
                <a:gd name="T21" fmla="*/ 1 h 564"/>
                <a:gd name="T22" fmla="*/ 0 w 792"/>
                <a:gd name="T23" fmla="*/ 0 h 564"/>
                <a:gd name="T24" fmla="*/ 0 w 792"/>
                <a:gd name="T25" fmla="*/ 1 h 564"/>
                <a:gd name="T26" fmla="*/ 0 w 792"/>
                <a:gd name="T27" fmla="*/ 1 h 564"/>
                <a:gd name="T28" fmla="*/ 0 w 792"/>
                <a:gd name="T29" fmla="*/ 1 h 564"/>
                <a:gd name="T30" fmla="*/ 0 w 792"/>
                <a:gd name="T31" fmla="*/ 1 h 564"/>
                <a:gd name="T32" fmla="*/ 0 w 792"/>
                <a:gd name="T33" fmla="*/ 1 h 564"/>
                <a:gd name="T34" fmla="*/ 0 w 792"/>
                <a:gd name="T35" fmla="*/ 1 h 564"/>
                <a:gd name="T36" fmla="*/ 0 w 792"/>
                <a:gd name="T37" fmla="*/ 1 h 564"/>
                <a:gd name="T38" fmla="*/ 0 w 792"/>
                <a:gd name="T39" fmla="*/ 1 h 564"/>
                <a:gd name="T40" fmla="*/ 0 w 792"/>
                <a:gd name="T41" fmla="*/ 1 h 564"/>
                <a:gd name="T42" fmla="*/ 0 w 792"/>
                <a:gd name="T43" fmla="*/ 1 h 564"/>
                <a:gd name="T44" fmla="*/ 0 w 792"/>
                <a:gd name="T45" fmla="*/ 1 h 564"/>
                <a:gd name="T46" fmla="*/ 0 w 792"/>
                <a:gd name="T47" fmla="*/ 1 h 564"/>
                <a:gd name="T48" fmla="*/ 0 w 792"/>
                <a:gd name="T49" fmla="*/ 1 h 564"/>
                <a:gd name="T50" fmla="*/ 0 w 792"/>
                <a:gd name="T51" fmla="*/ 1 h 564"/>
                <a:gd name="T52" fmla="*/ 0 w 792"/>
                <a:gd name="T53" fmla="*/ 1 h 564"/>
                <a:gd name="T54" fmla="*/ 0 w 792"/>
                <a:gd name="T55" fmla="*/ 1 h 564"/>
                <a:gd name="T56" fmla="*/ 0 w 792"/>
                <a:gd name="T57" fmla="*/ 1 h 564"/>
                <a:gd name="T58" fmla="*/ 0 w 792"/>
                <a:gd name="T59" fmla="*/ 1 h 564"/>
                <a:gd name="T60" fmla="*/ 0 w 792"/>
                <a:gd name="T61" fmla="*/ 1 h 564"/>
                <a:gd name="T62" fmla="*/ 0 w 792"/>
                <a:gd name="T63" fmla="*/ 1 h 564"/>
                <a:gd name="T64" fmla="*/ 0 w 792"/>
                <a:gd name="T65" fmla="*/ 1 h 564"/>
                <a:gd name="T66" fmla="*/ 0 w 792"/>
                <a:gd name="T67" fmla="*/ 1 h 564"/>
                <a:gd name="T68" fmla="*/ 0 w 792"/>
                <a:gd name="T69" fmla="*/ 1 h 564"/>
                <a:gd name="T70" fmla="*/ 0 w 792"/>
                <a:gd name="T71" fmla="*/ 1 h 5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2" h="564">
                  <a:moveTo>
                    <a:pt x="749" y="434"/>
                  </a:moveTo>
                  <a:lnTo>
                    <a:pt x="462" y="462"/>
                  </a:lnTo>
                  <a:lnTo>
                    <a:pt x="272" y="433"/>
                  </a:lnTo>
                  <a:lnTo>
                    <a:pt x="210" y="403"/>
                  </a:lnTo>
                  <a:lnTo>
                    <a:pt x="166" y="366"/>
                  </a:lnTo>
                  <a:lnTo>
                    <a:pt x="137" y="322"/>
                  </a:lnTo>
                  <a:lnTo>
                    <a:pt x="120" y="273"/>
                  </a:lnTo>
                  <a:lnTo>
                    <a:pt x="114" y="225"/>
                  </a:lnTo>
                  <a:lnTo>
                    <a:pt x="114" y="200"/>
                  </a:lnTo>
                  <a:lnTo>
                    <a:pt x="116" y="175"/>
                  </a:lnTo>
                  <a:lnTo>
                    <a:pt x="137" y="85"/>
                  </a:lnTo>
                  <a:lnTo>
                    <a:pt x="171" y="0"/>
                  </a:lnTo>
                  <a:lnTo>
                    <a:pt x="88" y="12"/>
                  </a:lnTo>
                  <a:lnTo>
                    <a:pt x="8" y="24"/>
                  </a:lnTo>
                  <a:lnTo>
                    <a:pt x="0" y="83"/>
                  </a:lnTo>
                  <a:lnTo>
                    <a:pt x="2" y="121"/>
                  </a:lnTo>
                  <a:lnTo>
                    <a:pt x="8" y="145"/>
                  </a:lnTo>
                  <a:lnTo>
                    <a:pt x="47" y="166"/>
                  </a:lnTo>
                  <a:lnTo>
                    <a:pt x="80" y="187"/>
                  </a:lnTo>
                  <a:lnTo>
                    <a:pt x="74" y="216"/>
                  </a:lnTo>
                  <a:lnTo>
                    <a:pt x="50" y="247"/>
                  </a:lnTo>
                  <a:lnTo>
                    <a:pt x="23" y="278"/>
                  </a:lnTo>
                  <a:lnTo>
                    <a:pt x="8" y="311"/>
                  </a:lnTo>
                  <a:lnTo>
                    <a:pt x="75" y="425"/>
                  </a:lnTo>
                  <a:lnTo>
                    <a:pt x="129" y="490"/>
                  </a:lnTo>
                  <a:lnTo>
                    <a:pt x="171" y="525"/>
                  </a:lnTo>
                  <a:lnTo>
                    <a:pt x="261" y="556"/>
                  </a:lnTo>
                  <a:lnTo>
                    <a:pt x="316" y="563"/>
                  </a:lnTo>
                  <a:lnTo>
                    <a:pt x="340" y="564"/>
                  </a:lnTo>
                  <a:lnTo>
                    <a:pt x="361" y="564"/>
                  </a:lnTo>
                  <a:lnTo>
                    <a:pt x="429" y="538"/>
                  </a:lnTo>
                  <a:lnTo>
                    <a:pt x="497" y="503"/>
                  </a:lnTo>
                  <a:lnTo>
                    <a:pt x="569" y="434"/>
                  </a:lnTo>
                  <a:lnTo>
                    <a:pt x="722" y="428"/>
                  </a:lnTo>
                  <a:lnTo>
                    <a:pt x="792" y="426"/>
                  </a:lnTo>
                  <a:lnTo>
                    <a:pt x="749" y="4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24" name="Freeform 24"/>
            <p:cNvSpPr>
              <a:spLocks/>
            </p:cNvSpPr>
            <p:nvPr/>
          </p:nvSpPr>
          <p:spPr bwMode="auto">
            <a:xfrm>
              <a:off x="4136" y="1926"/>
              <a:ext cx="305" cy="248"/>
            </a:xfrm>
            <a:custGeom>
              <a:avLst/>
              <a:gdLst>
                <a:gd name="T0" fmla="*/ 1 w 610"/>
                <a:gd name="T1" fmla="*/ 1 h 495"/>
                <a:gd name="T2" fmla="*/ 1 w 610"/>
                <a:gd name="T3" fmla="*/ 1 h 495"/>
                <a:gd name="T4" fmla="*/ 1 w 610"/>
                <a:gd name="T5" fmla="*/ 1 h 495"/>
                <a:gd name="T6" fmla="*/ 1 w 610"/>
                <a:gd name="T7" fmla="*/ 1 h 495"/>
                <a:gd name="T8" fmla="*/ 1 w 610"/>
                <a:gd name="T9" fmla="*/ 1 h 495"/>
                <a:gd name="T10" fmla="*/ 1 w 610"/>
                <a:gd name="T11" fmla="*/ 1 h 495"/>
                <a:gd name="T12" fmla="*/ 1 w 610"/>
                <a:gd name="T13" fmla="*/ 1 h 495"/>
                <a:gd name="T14" fmla="*/ 1 w 610"/>
                <a:gd name="T15" fmla="*/ 1 h 495"/>
                <a:gd name="T16" fmla="*/ 1 w 610"/>
                <a:gd name="T17" fmla="*/ 1 h 495"/>
                <a:gd name="T18" fmla="*/ 1 w 610"/>
                <a:gd name="T19" fmla="*/ 1 h 495"/>
                <a:gd name="T20" fmla="*/ 1 w 610"/>
                <a:gd name="T21" fmla="*/ 1 h 495"/>
                <a:gd name="T22" fmla="*/ 1 w 610"/>
                <a:gd name="T23" fmla="*/ 1 h 495"/>
                <a:gd name="T24" fmla="*/ 1 w 610"/>
                <a:gd name="T25" fmla="*/ 0 h 495"/>
                <a:gd name="T26" fmla="*/ 1 w 610"/>
                <a:gd name="T27" fmla="*/ 1 h 495"/>
                <a:gd name="T28" fmla="*/ 1 w 610"/>
                <a:gd name="T29" fmla="*/ 1 h 495"/>
                <a:gd name="T30" fmla="*/ 1 w 610"/>
                <a:gd name="T31" fmla="*/ 1 h 495"/>
                <a:gd name="T32" fmla="*/ 0 w 610"/>
                <a:gd name="T33" fmla="*/ 1 h 495"/>
                <a:gd name="T34" fmla="*/ 1 w 610"/>
                <a:gd name="T35" fmla="*/ 1 h 495"/>
                <a:gd name="T36" fmla="*/ 1 w 610"/>
                <a:gd name="T37" fmla="*/ 1 h 495"/>
                <a:gd name="T38" fmla="*/ 1 w 610"/>
                <a:gd name="T39" fmla="*/ 1 h 495"/>
                <a:gd name="T40" fmla="*/ 1 w 610"/>
                <a:gd name="T41" fmla="*/ 1 h 495"/>
                <a:gd name="T42" fmla="*/ 1 w 610"/>
                <a:gd name="T43" fmla="*/ 1 h 4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0" h="495">
                  <a:moveTo>
                    <a:pt x="297" y="495"/>
                  </a:moveTo>
                  <a:lnTo>
                    <a:pt x="316" y="487"/>
                  </a:lnTo>
                  <a:lnTo>
                    <a:pt x="340" y="456"/>
                  </a:lnTo>
                  <a:lnTo>
                    <a:pt x="387" y="398"/>
                  </a:lnTo>
                  <a:lnTo>
                    <a:pt x="468" y="363"/>
                  </a:lnTo>
                  <a:lnTo>
                    <a:pt x="550" y="331"/>
                  </a:lnTo>
                  <a:lnTo>
                    <a:pt x="583" y="318"/>
                  </a:lnTo>
                  <a:lnTo>
                    <a:pt x="610" y="290"/>
                  </a:lnTo>
                  <a:lnTo>
                    <a:pt x="581" y="257"/>
                  </a:lnTo>
                  <a:lnTo>
                    <a:pt x="517" y="217"/>
                  </a:lnTo>
                  <a:lnTo>
                    <a:pt x="415" y="163"/>
                  </a:lnTo>
                  <a:lnTo>
                    <a:pt x="359" y="74"/>
                  </a:lnTo>
                  <a:lnTo>
                    <a:pt x="297" y="0"/>
                  </a:lnTo>
                  <a:lnTo>
                    <a:pt x="271" y="3"/>
                  </a:lnTo>
                  <a:lnTo>
                    <a:pt x="235" y="22"/>
                  </a:lnTo>
                  <a:lnTo>
                    <a:pt x="145" y="85"/>
                  </a:lnTo>
                  <a:lnTo>
                    <a:pt x="0" y="199"/>
                  </a:lnTo>
                  <a:lnTo>
                    <a:pt x="8" y="241"/>
                  </a:lnTo>
                  <a:lnTo>
                    <a:pt x="34" y="288"/>
                  </a:lnTo>
                  <a:lnTo>
                    <a:pt x="120" y="379"/>
                  </a:lnTo>
                  <a:lnTo>
                    <a:pt x="220" y="454"/>
                  </a:lnTo>
                  <a:lnTo>
                    <a:pt x="297" y="495"/>
                  </a:lnTo>
                  <a:close/>
                </a:path>
              </a:pathLst>
            </a:custGeom>
            <a:solidFill>
              <a:srgbClr val="FFFFA4"/>
            </a:solidFill>
            <a:ln w="11113">
              <a:solidFill>
                <a:srgbClr val="000000"/>
              </a:solidFill>
              <a:prstDash val="solid"/>
              <a:round/>
              <a:headEnd/>
              <a:tailEnd/>
            </a:ln>
          </p:spPr>
          <p:txBody>
            <a:bodyPr/>
            <a:lstStyle/>
            <a:p>
              <a:endParaRPr lang="it-IT"/>
            </a:p>
          </p:txBody>
        </p:sp>
        <p:sp>
          <p:nvSpPr>
            <p:cNvPr id="25625" name="Rectangle 25"/>
            <p:cNvSpPr>
              <a:spLocks noChangeArrowheads="1"/>
            </p:cNvSpPr>
            <p:nvPr/>
          </p:nvSpPr>
          <p:spPr bwMode="auto">
            <a:xfrm>
              <a:off x="4615" y="4029"/>
              <a:ext cx="220" cy="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26" name="Rectangle 26"/>
            <p:cNvSpPr>
              <a:spLocks noChangeArrowheads="1"/>
            </p:cNvSpPr>
            <p:nvPr/>
          </p:nvSpPr>
          <p:spPr bwMode="auto">
            <a:xfrm>
              <a:off x="4615" y="4000"/>
              <a:ext cx="220" cy="29"/>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27" name="Rectangle 27"/>
            <p:cNvSpPr>
              <a:spLocks noChangeArrowheads="1"/>
            </p:cNvSpPr>
            <p:nvPr/>
          </p:nvSpPr>
          <p:spPr bwMode="auto">
            <a:xfrm>
              <a:off x="4615" y="3972"/>
              <a:ext cx="220" cy="28"/>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28" name="Rectangle 28"/>
            <p:cNvSpPr>
              <a:spLocks noChangeArrowheads="1"/>
            </p:cNvSpPr>
            <p:nvPr/>
          </p:nvSpPr>
          <p:spPr bwMode="auto">
            <a:xfrm>
              <a:off x="4615" y="3944"/>
              <a:ext cx="220" cy="2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29" name="Rectangle 29"/>
            <p:cNvSpPr>
              <a:spLocks noChangeArrowheads="1"/>
            </p:cNvSpPr>
            <p:nvPr/>
          </p:nvSpPr>
          <p:spPr bwMode="auto">
            <a:xfrm>
              <a:off x="4615" y="3915"/>
              <a:ext cx="220" cy="29"/>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0" name="Rectangle 30"/>
            <p:cNvSpPr>
              <a:spLocks noChangeArrowheads="1"/>
            </p:cNvSpPr>
            <p:nvPr/>
          </p:nvSpPr>
          <p:spPr bwMode="auto">
            <a:xfrm>
              <a:off x="4615" y="3887"/>
              <a:ext cx="220" cy="28"/>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1" name="Rectangle 31"/>
            <p:cNvSpPr>
              <a:spLocks noChangeArrowheads="1"/>
            </p:cNvSpPr>
            <p:nvPr/>
          </p:nvSpPr>
          <p:spPr bwMode="auto">
            <a:xfrm>
              <a:off x="4615" y="3859"/>
              <a:ext cx="220" cy="2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2" name="Rectangle 32"/>
            <p:cNvSpPr>
              <a:spLocks noChangeArrowheads="1"/>
            </p:cNvSpPr>
            <p:nvPr/>
          </p:nvSpPr>
          <p:spPr bwMode="auto">
            <a:xfrm>
              <a:off x="4615" y="3830"/>
              <a:ext cx="220" cy="29"/>
            </a:xfrm>
            <a:prstGeom prst="rect">
              <a:avLst/>
            </a:prstGeom>
            <a:solidFill>
              <a:srgbClr val="A2A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3" name="Rectangle 33"/>
            <p:cNvSpPr>
              <a:spLocks noChangeArrowheads="1"/>
            </p:cNvSpPr>
            <p:nvPr/>
          </p:nvSpPr>
          <p:spPr bwMode="auto">
            <a:xfrm>
              <a:off x="4615" y="3802"/>
              <a:ext cx="220" cy="28"/>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4" name="Rectangle 34"/>
            <p:cNvSpPr>
              <a:spLocks noChangeArrowheads="1"/>
            </p:cNvSpPr>
            <p:nvPr/>
          </p:nvSpPr>
          <p:spPr bwMode="auto">
            <a:xfrm>
              <a:off x="4615" y="3774"/>
              <a:ext cx="220" cy="28"/>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5" name="Rectangle 35"/>
            <p:cNvSpPr>
              <a:spLocks noChangeArrowheads="1"/>
            </p:cNvSpPr>
            <p:nvPr/>
          </p:nvSpPr>
          <p:spPr bwMode="auto">
            <a:xfrm>
              <a:off x="4615" y="3746"/>
              <a:ext cx="220" cy="28"/>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6" name="Rectangle 36"/>
            <p:cNvSpPr>
              <a:spLocks noChangeArrowheads="1"/>
            </p:cNvSpPr>
            <p:nvPr/>
          </p:nvSpPr>
          <p:spPr bwMode="auto">
            <a:xfrm>
              <a:off x="4615" y="3717"/>
              <a:ext cx="220" cy="29"/>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7" name="Rectangle 37"/>
            <p:cNvSpPr>
              <a:spLocks noChangeArrowheads="1"/>
            </p:cNvSpPr>
            <p:nvPr/>
          </p:nvSpPr>
          <p:spPr bwMode="auto">
            <a:xfrm>
              <a:off x="4615" y="3689"/>
              <a:ext cx="220" cy="28"/>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8" name="Rectangle 38"/>
            <p:cNvSpPr>
              <a:spLocks noChangeArrowheads="1"/>
            </p:cNvSpPr>
            <p:nvPr/>
          </p:nvSpPr>
          <p:spPr bwMode="auto">
            <a:xfrm>
              <a:off x="4615" y="3661"/>
              <a:ext cx="220" cy="28"/>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39" name="Rectangle 39"/>
            <p:cNvSpPr>
              <a:spLocks noChangeArrowheads="1"/>
            </p:cNvSpPr>
            <p:nvPr/>
          </p:nvSpPr>
          <p:spPr bwMode="auto">
            <a:xfrm>
              <a:off x="4615" y="3632"/>
              <a:ext cx="220" cy="29"/>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40" name="Rectangle 40"/>
            <p:cNvSpPr>
              <a:spLocks noChangeArrowheads="1"/>
            </p:cNvSpPr>
            <p:nvPr/>
          </p:nvSpPr>
          <p:spPr bwMode="auto">
            <a:xfrm>
              <a:off x="4615" y="3604"/>
              <a:ext cx="220" cy="2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41" name="Freeform 41"/>
            <p:cNvSpPr>
              <a:spLocks/>
            </p:cNvSpPr>
            <p:nvPr/>
          </p:nvSpPr>
          <p:spPr bwMode="auto">
            <a:xfrm>
              <a:off x="4615" y="3604"/>
              <a:ext cx="220" cy="453"/>
            </a:xfrm>
            <a:custGeom>
              <a:avLst/>
              <a:gdLst>
                <a:gd name="T0" fmla="*/ 1 w 440"/>
                <a:gd name="T1" fmla="*/ 0 h 905"/>
                <a:gd name="T2" fmla="*/ 1 w 440"/>
                <a:gd name="T3" fmla="*/ 0 h 905"/>
                <a:gd name="T4" fmla="*/ 1 w 440"/>
                <a:gd name="T5" fmla="*/ 1 h 905"/>
                <a:gd name="T6" fmla="*/ 1 w 440"/>
                <a:gd name="T7" fmla="*/ 1 h 905"/>
                <a:gd name="T8" fmla="*/ 1 w 440"/>
                <a:gd name="T9" fmla="*/ 1 h 905"/>
                <a:gd name="T10" fmla="*/ 1 w 440"/>
                <a:gd name="T11" fmla="*/ 1 h 905"/>
                <a:gd name="T12" fmla="*/ 1 w 440"/>
                <a:gd name="T13" fmla="*/ 1 h 905"/>
                <a:gd name="T14" fmla="*/ 1 w 440"/>
                <a:gd name="T15" fmla="*/ 1 h 905"/>
                <a:gd name="T16" fmla="*/ 1 w 440"/>
                <a:gd name="T17" fmla="*/ 1 h 905"/>
                <a:gd name="T18" fmla="*/ 1 w 440"/>
                <a:gd name="T19" fmla="*/ 1 h 905"/>
                <a:gd name="T20" fmla="*/ 1 w 440"/>
                <a:gd name="T21" fmla="*/ 1 h 905"/>
                <a:gd name="T22" fmla="*/ 1 w 440"/>
                <a:gd name="T23" fmla="*/ 1 h 905"/>
                <a:gd name="T24" fmla="*/ 1 w 440"/>
                <a:gd name="T25" fmla="*/ 1 h 905"/>
                <a:gd name="T26" fmla="*/ 1 w 440"/>
                <a:gd name="T27" fmla="*/ 1 h 905"/>
                <a:gd name="T28" fmla="*/ 1 w 440"/>
                <a:gd name="T29" fmla="*/ 1 h 905"/>
                <a:gd name="T30" fmla="*/ 1 w 440"/>
                <a:gd name="T31" fmla="*/ 1 h 905"/>
                <a:gd name="T32" fmla="*/ 1 w 440"/>
                <a:gd name="T33" fmla="*/ 1 h 905"/>
                <a:gd name="T34" fmla="*/ 1 w 440"/>
                <a:gd name="T35" fmla="*/ 1 h 905"/>
                <a:gd name="T36" fmla="*/ 1 w 440"/>
                <a:gd name="T37" fmla="*/ 1 h 905"/>
                <a:gd name="T38" fmla="*/ 1 w 440"/>
                <a:gd name="T39" fmla="*/ 1 h 905"/>
                <a:gd name="T40" fmla="*/ 1 w 440"/>
                <a:gd name="T41" fmla="*/ 1 h 905"/>
                <a:gd name="T42" fmla="*/ 0 w 440"/>
                <a:gd name="T43" fmla="*/ 1 h 905"/>
                <a:gd name="T44" fmla="*/ 1 w 440"/>
                <a:gd name="T45" fmla="*/ 1 h 905"/>
                <a:gd name="T46" fmla="*/ 1 w 440"/>
                <a:gd name="T47" fmla="*/ 1 h 905"/>
                <a:gd name="T48" fmla="*/ 1 w 440"/>
                <a:gd name="T49" fmla="*/ 1 h 905"/>
                <a:gd name="T50" fmla="*/ 1 w 440"/>
                <a:gd name="T51" fmla="*/ 1 h 905"/>
                <a:gd name="T52" fmla="*/ 1 w 440"/>
                <a:gd name="T53" fmla="*/ 1 h 905"/>
                <a:gd name="T54" fmla="*/ 1 w 440"/>
                <a:gd name="T55" fmla="*/ 1 h 905"/>
                <a:gd name="T56" fmla="*/ 1 w 440"/>
                <a:gd name="T57" fmla="*/ 1 h 905"/>
                <a:gd name="T58" fmla="*/ 1 w 440"/>
                <a:gd name="T59" fmla="*/ 1 h 905"/>
                <a:gd name="T60" fmla="*/ 1 w 440"/>
                <a:gd name="T61" fmla="*/ 1 h 905"/>
                <a:gd name="T62" fmla="*/ 1 w 440"/>
                <a:gd name="T63" fmla="*/ 1 h 905"/>
                <a:gd name="T64" fmla="*/ 1 w 440"/>
                <a:gd name="T65" fmla="*/ 1 h 905"/>
                <a:gd name="T66" fmla="*/ 1 w 440"/>
                <a:gd name="T67" fmla="*/ 1 h 905"/>
                <a:gd name="T68" fmla="*/ 1 w 440"/>
                <a:gd name="T69" fmla="*/ 1 h 905"/>
                <a:gd name="T70" fmla="*/ 1 w 440"/>
                <a:gd name="T71" fmla="*/ 1 h 905"/>
                <a:gd name="T72" fmla="*/ 1 w 440"/>
                <a:gd name="T73" fmla="*/ 1 h 905"/>
                <a:gd name="T74" fmla="*/ 1 w 440"/>
                <a:gd name="T75" fmla="*/ 1 h 905"/>
                <a:gd name="T76" fmla="*/ 1 w 440"/>
                <a:gd name="T77" fmla="*/ 1 h 905"/>
                <a:gd name="T78" fmla="*/ 1 w 440"/>
                <a:gd name="T79" fmla="*/ 1 h 905"/>
                <a:gd name="T80" fmla="*/ 1 w 440"/>
                <a:gd name="T81" fmla="*/ 1 h 905"/>
                <a:gd name="T82" fmla="*/ 1 w 440"/>
                <a:gd name="T83" fmla="*/ 1 h 905"/>
                <a:gd name="T84" fmla="*/ 1 w 440"/>
                <a:gd name="T85" fmla="*/ 0 h 905"/>
                <a:gd name="T86" fmla="*/ 1 w 440"/>
                <a:gd name="T87" fmla="*/ 0 h 9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0" h="905">
                  <a:moveTo>
                    <a:pt x="309" y="0"/>
                  </a:moveTo>
                  <a:lnTo>
                    <a:pt x="306" y="0"/>
                  </a:lnTo>
                  <a:lnTo>
                    <a:pt x="309" y="78"/>
                  </a:lnTo>
                  <a:lnTo>
                    <a:pt x="310" y="119"/>
                  </a:lnTo>
                  <a:lnTo>
                    <a:pt x="310" y="137"/>
                  </a:lnTo>
                  <a:lnTo>
                    <a:pt x="309" y="156"/>
                  </a:lnTo>
                  <a:lnTo>
                    <a:pt x="307" y="175"/>
                  </a:lnTo>
                  <a:lnTo>
                    <a:pt x="307" y="189"/>
                  </a:lnTo>
                  <a:lnTo>
                    <a:pt x="307" y="206"/>
                  </a:lnTo>
                  <a:lnTo>
                    <a:pt x="308" y="238"/>
                  </a:lnTo>
                  <a:lnTo>
                    <a:pt x="309" y="266"/>
                  </a:lnTo>
                  <a:lnTo>
                    <a:pt x="289" y="325"/>
                  </a:lnTo>
                  <a:lnTo>
                    <a:pt x="294" y="433"/>
                  </a:lnTo>
                  <a:lnTo>
                    <a:pt x="297" y="503"/>
                  </a:lnTo>
                  <a:lnTo>
                    <a:pt x="297" y="526"/>
                  </a:lnTo>
                  <a:lnTo>
                    <a:pt x="296" y="540"/>
                  </a:lnTo>
                  <a:lnTo>
                    <a:pt x="268" y="571"/>
                  </a:lnTo>
                  <a:lnTo>
                    <a:pt x="237" y="595"/>
                  </a:lnTo>
                  <a:lnTo>
                    <a:pt x="109" y="745"/>
                  </a:lnTo>
                  <a:lnTo>
                    <a:pt x="69" y="798"/>
                  </a:lnTo>
                  <a:lnTo>
                    <a:pt x="13" y="854"/>
                  </a:lnTo>
                  <a:lnTo>
                    <a:pt x="0" y="905"/>
                  </a:lnTo>
                  <a:lnTo>
                    <a:pt x="74" y="886"/>
                  </a:lnTo>
                  <a:lnTo>
                    <a:pt x="156" y="854"/>
                  </a:lnTo>
                  <a:lnTo>
                    <a:pt x="170" y="806"/>
                  </a:lnTo>
                  <a:lnTo>
                    <a:pt x="299" y="743"/>
                  </a:lnTo>
                  <a:lnTo>
                    <a:pt x="409" y="672"/>
                  </a:lnTo>
                  <a:lnTo>
                    <a:pt x="410" y="642"/>
                  </a:lnTo>
                  <a:lnTo>
                    <a:pt x="410" y="627"/>
                  </a:lnTo>
                  <a:lnTo>
                    <a:pt x="409" y="618"/>
                  </a:lnTo>
                  <a:lnTo>
                    <a:pt x="374" y="587"/>
                  </a:lnTo>
                  <a:lnTo>
                    <a:pt x="400" y="540"/>
                  </a:lnTo>
                  <a:lnTo>
                    <a:pt x="395" y="483"/>
                  </a:lnTo>
                  <a:lnTo>
                    <a:pt x="400" y="449"/>
                  </a:lnTo>
                  <a:lnTo>
                    <a:pt x="405" y="270"/>
                  </a:lnTo>
                  <a:lnTo>
                    <a:pt x="421" y="236"/>
                  </a:lnTo>
                  <a:lnTo>
                    <a:pt x="433" y="206"/>
                  </a:lnTo>
                  <a:lnTo>
                    <a:pt x="426" y="130"/>
                  </a:lnTo>
                  <a:lnTo>
                    <a:pt x="425" y="79"/>
                  </a:lnTo>
                  <a:lnTo>
                    <a:pt x="425" y="59"/>
                  </a:lnTo>
                  <a:lnTo>
                    <a:pt x="426" y="47"/>
                  </a:lnTo>
                  <a:lnTo>
                    <a:pt x="440" y="13"/>
                  </a:lnTo>
                  <a:lnTo>
                    <a:pt x="365" y="0"/>
                  </a:lnTo>
                  <a:lnTo>
                    <a:pt x="3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42" name="Rectangle 42"/>
            <p:cNvSpPr>
              <a:spLocks noChangeArrowheads="1"/>
            </p:cNvSpPr>
            <p:nvPr/>
          </p:nvSpPr>
          <p:spPr bwMode="auto">
            <a:xfrm>
              <a:off x="4615" y="4029"/>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43" name="Rectangle 43"/>
            <p:cNvSpPr>
              <a:spLocks noChangeArrowheads="1"/>
            </p:cNvSpPr>
            <p:nvPr/>
          </p:nvSpPr>
          <p:spPr bwMode="auto">
            <a:xfrm>
              <a:off x="4615" y="4000"/>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44" name="Rectangle 44"/>
            <p:cNvSpPr>
              <a:spLocks noChangeArrowheads="1"/>
            </p:cNvSpPr>
            <p:nvPr/>
          </p:nvSpPr>
          <p:spPr bwMode="auto">
            <a:xfrm>
              <a:off x="4615" y="3972"/>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45" name="Rectangle 45"/>
            <p:cNvSpPr>
              <a:spLocks noChangeArrowheads="1"/>
            </p:cNvSpPr>
            <p:nvPr/>
          </p:nvSpPr>
          <p:spPr bwMode="auto">
            <a:xfrm>
              <a:off x="4615" y="3944"/>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46" name="Rectangle 46"/>
            <p:cNvSpPr>
              <a:spLocks noChangeArrowheads="1"/>
            </p:cNvSpPr>
            <p:nvPr/>
          </p:nvSpPr>
          <p:spPr bwMode="auto">
            <a:xfrm>
              <a:off x="4615" y="3915"/>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47" name="Rectangle 47"/>
            <p:cNvSpPr>
              <a:spLocks noChangeArrowheads="1"/>
            </p:cNvSpPr>
            <p:nvPr/>
          </p:nvSpPr>
          <p:spPr bwMode="auto">
            <a:xfrm>
              <a:off x="4615" y="3887"/>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48" name="Rectangle 48"/>
            <p:cNvSpPr>
              <a:spLocks noChangeArrowheads="1"/>
            </p:cNvSpPr>
            <p:nvPr/>
          </p:nvSpPr>
          <p:spPr bwMode="auto">
            <a:xfrm>
              <a:off x="4615" y="3859"/>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49" name="Rectangle 49"/>
            <p:cNvSpPr>
              <a:spLocks noChangeArrowheads="1"/>
            </p:cNvSpPr>
            <p:nvPr/>
          </p:nvSpPr>
          <p:spPr bwMode="auto">
            <a:xfrm>
              <a:off x="4615" y="3830"/>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50" name="Rectangle 50"/>
            <p:cNvSpPr>
              <a:spLocks noChangeArrowheads="1"/>
            </p:cNvSpPr>
            <p:nvPr/>
          </p:nvSpPr>
          <p:spPr bwMode="auto">
            <a:xfrm>
              <a:off x="4615" y="3802"/>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51" name="Rectangle 51"/>
            <p:cNvSpPr>
              <a:spLocks noChangeArrowheads="1"/>
            </p:cNvSpPr>
            <p:nvPr/>
          </p:nvSpPr>
          <p:spPr bwMode="auto">
            <a:xfrm>
              <a:off x="4615" y="3774"/>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52" name="Rectangle 52"/>
            <p:cNvSpPr>
              <a:spLocks noChangeArrowheads="1"/>
            </p:cNvSpPr>
            <p:nvPr/>
          </p:nvSpPr>
          <p:spPr bwMode="auto">
            <a:xfrm>
              <a:off x="4615" y="3746"/>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53" name="Rectangle 53"/>
            <p:cNvSpPr>
              <a:spLocks noChangeArrowheads="1"/>
            </p:cNvSpPr>
            <p:nvPr/>
          </p:nvSpPr>
          <p:spPr bwMode="auto">
            <a:xfrm>
              <a:off x="4615" y="3717"/>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54" name="Rectangle 54"/>
            <p:cNvSpPr>
              <a:spLocks noChangeArrowheads="1"/>
            </p:cNvSpPr>
            <p:nvPr/>
          </p:nvSpPr>
          <p:spPr bwMode="auto">
            <a:xfrm>
              <a:off x="4615" y="3689"/>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55" name="Rectangle 55"/>
            <p:cNvSpPr>
              <a:spLocks noChangeArrowheads="1"/>
            </p:cNvSpPr>
            <p:nvPr/>
          </p:nvSpPr>
          <p:spPr bwMode="auto">
            <a:xfrm>
              <a:off x="4615" y="3661"/>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56" name="Rectangle 56"/>
            <p:cNvSpPr>
              <a:spLocks noChangeArrowheads="1"/>
            </p:cNvSpPr>
            <p:nvPr/>
          </p:nvSpPr>
          <p:spPr bwMode="auto">
            <a:xfrm>
              <a:off x="4615" y="3632"/>
              <a:ext cx="220"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57" name="Rectangle 57"/>
            <p:cNvSpPr>
              <a:spLocks noChangeArrowheads="1"/>
            </p:cNvSpPr>
            <p:nvPr/>
          </p:nvSpPr>
          <p:spPr bwMode="auto">
            <a:xfrm>
              <a:off x="4615" y="3604"/>
              <a:ext cx="220"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58" name="Freeform 58"/>
            <p:cNvSpPr>
              <a:spLocks/>
            </p:cNvSpPr>
            <p:nvPr/>
          </p:nvSpPr>
          <p:spPr bwMode="auto">
            <a:xfrm>
              <a:off x="4615" y="3604"/>
              <a:ext cx="220" cy="453"/>
            </a:xfrm>
            <a:custGeom>
              <a:avLst/>
              <a:gdLst>
                <a:gd name="T0" fmla="*/ 1 w 440"/>
                <a:gd name="T1" fmla="*/ 0 h 905"/>
                <a:gd name="T2" fmla="*/ 1 w 440"/>
                <a:gd name="T3" fmla="*/ 0 h 905"/>
                <a:gd name="T4" fmla="*/ 1 w 440"/>
                <a:gd name="T5" fmla="*/ 1 h 905"/>
                <a:gd name="T6" fmla="*/ 1 w 440"/>
                <a:gd name="T7" fmla="*/ 1 h 905"/>
                <a:gd name="T8" fmla="*/ 1 w 440"/>
                <a:gd name="T9" fmla="*/ 1 h 905"/>
                <a:gd name="T10" fmla="*/ 1 w 440"/>
                <a:gd name="T11" fmla="*/ 1 h 905"/>
                <a:gd name="T12" fmla="*/ 1 w 440"/>
                <a:gd name="T13" fmla="*/ 1 h 905"/>
                <a:gd name="T14" fmla="*/ 1 w 440"/>
                <a:gd name="T15" fmla="*/ 1 h 905"/>
                <a:gd name="T16" fmla="*/ 1 w 440"/>
                <a:gd name="T17" fmla="*/ 1 h 905"/>
                <a:gd name="T18" fmla="*/ 1 w 440"/>
                <a:gd name="T19" fmla="*/ 1 h 905"/>
                <a:gd name="T20" fmla="*/ 1 w 440"/>
                <a:gd name="T21" fmla="*/ 1 h 905"/>
                <a:gd name="T22" fmla="*/ 1 w 440"/>
                <a:gd name="T23" fmla="*/ 1 h 905"/>
                <a:gd name="T24" fmla="*/ 1 w 440"/>
                <a:gd name="T25" fmla="*/ 1 h 905"/>
                <a:gd name="T26" fmla="*/ 1 w 440"/>
                <a:gd name="T27" fmla="*/ 1 h 905"/>
                <a:gd name="T28" fmla="*/ 1 w 440"/>
                <a:gd name="T29" fmla="*/ 1 h 905"/>
                <a:gd name="T30" fmla="*/ 1 w 440"/>
                <a:gd name="T31" fmla="*/ 1 h 905"/>
                <a:gd name="T32" fmla="*/ 1 w 440"/>
                <a:gd name="T33" fmla="*/ 1 h 905"/>
                <a:gd name="T34" fmla="*/ 1 w 440"/>
                <a:gd name="T35" fmla="*/ 1 h 905"/>
                <a:gd name="T36" fmla="*/ 1 w 440"/>
                <a:gd name="T37" fmla="*/ 1 h 905"/>
                <a:gd name="T38" fmla="*/ 1 w 440"/>
                <a:gd name="T39" fmla="*/ 1 h 905"/>
                <a:gd name="T40" fmla="*/ 1 w 440"/>
                <a:gd name="T41" fmla="*/ 1 h 905"/>
                <a:gd name="T42" fmla="*/ 0 w 440"/>
                <a:gd name="T43" fmla="*/ 1 h 905"/>
                <a:gd name="T44" fmla="*/ 1 w 440"/>
                <a:gd name="T45" fmla="*/ 1 h 905"/>
                <a:gd name="T46" fmla="*/ 1 w 440"/>
                <a:gd name="T47" fmla="*/ 1 h 905"/>
                <a:gd name="T48" fmla="*/ 1 w 440"/>
                <a:gd name="T49" fmla="*/ 1 h 905"/>
                <a:gd name="T50" fmla="*/ 1 w 440"/>
                <a:gd name="T51" fmla="*/ 1 h 905"/>
                <a:gd name="T52" fmla="*/ 1 w 440"/>
                <a:gd name="T53" fmla="*/ 1 h 905"/>
                <a:gd name="T54" fmla="*/ 1 w 440"/>
                <a:gd name="T55" fmla="*/ 1 h 905"/>
                <a:gd name="T56" fmla="*/ 1 w 440"/>
                <a:gd name="T57" fmla="*/ 1 h 905"/>
                <a:gd name="T58" fmla="*/ 1 w 440"/>
                <a:gd name="T59" fmla="*/ 1 h 905"/>
                <a:gd name="T60" fmla="*/ 1 w 440"/>
                <a:gd name="T61" fmla="*/ 1 h 905"/>
                <a:gd name="T62" fmla="*/ 1 w 440"/>
                <a:gd name="T63" fmla="*/ 1 h 905"/>
                <a:gd name="T64" fmla="*/ 1 w 440"/>
                <a:gd name="T65" fmla="*/ 1 h 905"/>
                <a:gd name="T66" fmla="*/ 1 w 440"/>
                <a:gd name="T67" fmla="*/ 1 h 905"/>
                <a:gd name="T68" fmla="*/ 1 w 440"/>
                <a:gd name="T69" fmla="*/ 1 h 905"/>
                <a:gd name="T70" fmla="*/ 1 w 440"/>
                <a:gd name="T71" fmla="*/ 1 h 905"/>
                <a:gd name="T72" fmla="*/ 1 w 440"/>
                <a:gd name="T73" fmla="*/ 1 h 905"/>
                <a:gd name="T74" fmla="*/ 1 w 440"/>
                <a:gd name="T75" fmla="*/ 1 h 905"/>
                <a:gd name="T76" fmla="*/ 1 w 440"/>
                <a:gd name="T77" fmla="*/ 1 h 905"/>
                <a:gd name="T78" fmla="*/ 1 w 440"/>
                <a:gd name="T79" fmla="*/ 1 h 905"/>
                <a:gd name="T80" fmla="*/ 1 w 440"/>
                <a:gd name="T81" fmla="*/ 1 h 905"/>
                <a:gd name="T82" fmla="*/ 1 w 440"/>
                <a:gd name="T83" fmla="*/ 1 h 905"/>
                <a:gd name="T84" fmla="*/ 1 w 440"/>
                <a:gd name="T85" fmla="*/ 0 h 905"/>
                <a:gd name="T86" fmla="*/ 1 w 440"/>
                <a:gd name="T87" fmla="*/ 0 h 9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0" h="905">
                  <a:moveTo>
                    <a:pt x="309" y="0"/>
                  </a:moveTo>
                  <a:lnTo>
                    <a:pt x="306" y="0"/>
                  </a:lnTo>
                  <a:lnTo>
                    <a:pt x="309" y="78"/>
                  </a:lnTo>
                  <a:lnTo>
                    <a:pt x="310" y="119"/>
                  </a:lnTo>
                  <a:lnTo>
                    <a:pt x="310" y="137"/>
                  </a:lnTo>
                  <a:lnTo>
                    <a:pt x="309" y="156"/>
                  </a:lnTo>
                  <a:lnTo>
                    <a:pt x="307" y="175"/>
                  </a:lnTo>
                  <a:lnTo>
                    <a:pt x="307" y="189"/>
                  </a:lnTo>
                  <a:lnTo>
                    <a:pt x="307" y="206"/>
                  </a:lnTo>
                  <a:lnTo>
                    <a:pt x="308" y="238"/>
                  </a:lnTo>
                  <a:lnTo>
                    <a:pt x="309" y="266"/>
                  </a:lnTo>
                  <a:lnTo>
                    <a:pt x="289" y="325"/>
                  </a:lnTo>
                  <a:lnTo>
                    <a:pt x="294" y="433"/>
                  </a:lnTo>
                  <a:lnTo>
                    <a:pt x="297" y="503"/>
                  </a:lnTo>
                  <a:lnTo>
                    <a:pt x="297" y="526"/>
                  </a:lnTo>
                  <a:lnTo>
                    <a:pt x="296" y="540"/>
                  </a:lnTo>
                  <a:lnTo>
                    <a:pt x="268" y="571"/>
                  </a:lnTo>
                  <a:lnTo>
                    <a:pt x="237" y="595"/>
                  </a:lnTo>
                  <a:lnTo>
                    <a:pt x="109" y="745"/>
                  </a:lnTo>
                  <a:lnTo>
                    <a:pt x="69" y="798"/>
                  </a:lnTo>
                  <a:lnTo>
                    <a:pt x="13" y="854"/>
                  </a:lnTo>
                  <a:lnTo>
                    <a:pt x="0" y="905"/>
                  </a:lnTo>
                  <a:lnTo>
                    <a:pt x="74" y="886"/>
                  </a:lnTo>
                  <a:lnTo>
                    <a:pt x="156" y="854"/>
                  </a:lnTo>
                  <a:lnTo>
                    <a:pt x="170" y="806"/>
                  </a:lnTo>
                  <a:lnTo>
                    <a:pt x="299" y="743"/>
                  </a:lnTo>
                  <a:lnTo>
                    <a:pt x="409" y="672"/>
                  </a:lnTo>
                  <a:lnTo>
                    <a:pt x="410" y="642"/>
                  </a:lnTo>
                  <a:lnTo>
                    <a:pt x="410" y="627"/>
                  </a:lnTo>
                  <a:lnTo>
                    <a:pt x="409" y="618"/>
                  </a:lnTo>
                  <a:lnTo>
                    <a:pt x="374" y="587"/>
                  </a:lnTo>
                  <a:lnTo>
                    <a:pt x="400" y="540"/>
                  </a:lnTo>
                  <a:lnTo>
                    <a:pt x="395" y="483"/>
                  </a:lnTo>
                  <a:lnTo>
                    <a:pt x="400" y="449"/>
                  </a:lnTo>
                  <a:lnTo>
                    <a:pt x="405" y="270"/>
                  </a:lnTo>
                  <a:lnTo>
                    <a:pt x="421" y="236"/>
                  </a:lnTo>
                  <a:lnTo>
                    <a:pt x="433" y="206"/>
                  </a:lnTo>
                  <a:lnTo>
                    <a:pt x="426" y="130"/>
                  </a:lnTo>
                  <a:lnTo>
                    <a:pt x="425" y="79"/>
                  </a:lnTo>
                  <a:lnTo>
                    <a:pt x="425" y="59"/>
                  </a:lnTo>
                  <a:lnTo>
                    <a:pt x="426" y="47"/>
                  </a:lnTo>
                  <a:lnTo>
                    <a:pt x="440" y="13"/>
                  </a:lnTo>
                  <a:lnTo>
                    <a:pt x="365" y="0"/>
                  </a:lnTo>
                  <a:lnTo>
                    <a:pt x="3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59" name="Freeform 59"/>
            <p:cNvSpPr>
              <a:spLocks/>
            </p:cNvSpPr>
            <p:nvPr/>
          </p:nvSpPr>
          <p:spPr bwMode="auto">
            <a:xfrm>
              <a:off x="4608" y="3600"/>
              <a:ext cx="220" cy="453"/>
            </a:xfrm>
            <a:custGeom>
              <a:avLst/>
              <a:gdLst>
                <a:gd name="T0" fmla="*/ 1 w 440"/>
                <a:gd name="T1" fmla="*/ 0 h 905"/>
                <a:gd name="T2" fmla="*/ 1 w 440"/>
                <a:gd name="T3" fmla="*/ 0 h 905"/>
                <a:gd name="T4" fmla="*/ 1 w 440"/>
                <a:gd name="T5" fmla="*/ 1 h 905"/>
                <a:gd name="T6" fmla="*/ 1 w 440"/>
                <a:gd name="T7" fmla="*/ 1 h 905"/>
                <a:gd name="T8" fmla="*/ 1 w 440"/>
                <a:gd name="T9" fmla="*/ 1 h 905"/>
                <a:gd name="T10" fmla="*/ 1 w 440"/>
                <a:gd name="T11" fmla="*/ 1 h 905"/>
                <a:gd name="T12" fmla="*/ 1 w 440"/>
                <a:gd name="T13" fmla="*/ 1 h 905"/>
                <a:gd name="T14" fmla="*/ 1 w 440"/>
                <a:gd name="T15" fmla="*/ 1 h 905"/>
                <a:gd name="T16" fmla="*/ 1 w 440"/>
                <a:gd name="T17" fmla="*/ 1 h 905"/>
                <a:gd name="T18" fmla="*/ 1 w 440"/>
                <a:gd name="T19" fmla="*/ 1 h 905"/>
                <a:gd name="T20" fmla="*/ 1 w 440"/>
                <a:gd name="T21" fmla="*/ 1 h 905"/>
                <a:gd name="T22" fmla="*/ 1 w 440"/>
                <a:gd name="T23" fmla="*/ 1 h 905"/>
                <a:gd name="T24" fmla="*/ 1 w 440"/>
                <a:gd name="T25" fmla="*/ 1 h 905"/>
                <a:gd name="T26" fmla="*/ 1 w 440"/>
                <a:gd name="T27" fmla="*/ 1 h 905"/>
                <a:gd name="T28" fmla="*/ 1 w 440"/>
                <a:gd name="T29" fmla="*/ 1 h 905"/>
                <a:gd name="T30" fmla="*/ 1 w 440"/>
                <a:gd name="T31" fmla="*/ 1 h 905"/>
                <a:gd name="T32" fmla="*/ 1 w 440"/>
                <a:gd name="T33" fmla="*/ 1 h 905"/>
                <a:gd name="T34" fmla="*/ 1 w 440"/>
                <a:gd name="T35" fmla="*/ 1 h 905"/>
                <a:gd name="T36" fmla="*/ 1 w 440"/>
                <a:gd name="T37" fmla="*/ 1 h 905"/>
                <a:gd name="T38" fmla="*/ 1 w 440"/>
                <a:gd name="T39" fmla="*/ 1 h 905"/>
                <a:gd name="T40" fmla="*/ 1 w 440"/>
                <a:gd name="T41" fmla="*/ 1 h 905"/>
                <a:gd name="T42" fmla="*/ 0 w 440"/>
                <a:gd name="T43" fmla="*/ 1 h 905"/>
                <a:gd name="T44" fmla="*/ 1 w 440"/>
                <a:gd name="T45" fmla="*/ 1 h 905"/>
                <a:gd name="T46" fmla="*/ 1 w 440"/>
                <a:gd name="T47" fmla="*/ 1 h 905"/>
                <a:gd name="T48" fmla="*/ 1 w 440"/>
                <a:gd name="T49" fmla="*/ 1 h 905"/>
                <a:gd name="T50" fmla="*/ 1 w 440"/>
                <a:gd name="T51" fmla="*/ 1 h 905"/>
                <a:gd name="T52" fmla="*/ 1 w 440"/>
                <a:gd name="T53" fmla="*/ 1 h 905"/>
                <a:gd name="T54" fmla="*/ 1 w 440"/>
                <a:gd name="T55" fmla="*/ 1 h 905"/>
                <a:gd name="T56" fmla="*/ 1 w 440"/>
                <a:gd name="T57" fmla="*/ 1 h 905"/>
                <a:gd name="T58" fmla="*/ 1 w 440"/>
                <a:gd name="T59" fmla="*/ 1 h 905"/>
                <a:gd name="T60" fmla="*/ 1 w 440"/>
                <a:gd name="T61" fmla="*/ 1 h 905"/>
                <a:gd name="T62" fmla="*/ 1 w 440"/>
                <a:gd name="T63" fmla="*/ 1 h 905"/>
                <a:gd name="T64" fmla="*/ 1 w 440"/>
                <a:gd name="T65" fmla="*/ 1 h 905"/>
                <a:gd name="T66" fmla="*/ 1 w 440"/>
                <a:gd name="T67" fmla="*/ 1 h 905"/>
                <a:gd name="T68" fmla="*/ 1 w 440"/>
                <a:gd name="T69" fmla="*/ 1 h 905"/>
                <a:gd name="T70" fmla="*/ 1 w 440"/>
                <a:gd name="T71" fmla="*/ 1 h 905"/>
                <a:gd name="T72" fmla="*/ 1 w 440"/>
                <a:gd name="T73" fmla="*/ 1 h 905"/>
                <a:gd name="T74" fmla="*/ 1 w 440"/>
                <a:gd name="T75" fmla="*/ 1 h 905"/>
                <a:gd name="T76" fmla="*/ 1 w 440"/>
                <a:gd name="T77" fmla="*/ 1 h 905"/>
                <a:gd name="T78" fmla="*/ 1 w 440"/>
                <a:gd name="T79" fmla="*/ 1 h 905"/>
                <a:gd name="T80" fmla="*/ 1 w 440"/>
                <a:gd name="T81" fmla="*/ 1 h 905"/>
                <a:gd name="T82" fmla="*/ 1 w 440"/>
                <a:gd name="T83" fmla="*/ 1 h 905"/>
                <a:gd name="T84" fmla="*/ 1 w 440"/>
                <a:gd name="T85" fmla="*/ 0 h 905"/>
                <a:gd name="T86" fmla="*/ 1 w 440"/>
                <a:gd name="T87" fmla="*/ 0 h 9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0" h="905">
                  <a:moveTo>
                    <a:pt x="309" y="0"/>
                  </a:moveTo>
                  <a:lnTo>
                    <a:pt x="306" y="0"/>
                  </a:lnTo>
                  <a:lnTo>
                    <a:pt x="309" y="78"/>
                  </a:lnTo>
                  <a:lnTo>
                    <a:pt x="310" y="119"/>
                  </a:lnTo>
                  <a:lnTo>
                    <a:pt x="310" y="137"/>
                  </a:lnTo>
                  <a:lnTo>
                    <a:pt x="309" y="156"/>
                  </a:lnTo>
                  <a:lnTo>
                    <a:pt x="307" y="175"/>
                  </a:lnTo>
                  <a:lnTo>
                    <a:pt x="307" y="189"/>
                  </a:lnTo>
                  <a:lnTo>
                    <a:pt x="307" y="206"/>
                  </a:lnTo>
                  <a:lnTo>
                    <a:pt x="308" y="238"/>
                  </a:lnTo>
                  <a:lnTo>
                    <a:pt x="309" y="266"/>
                  </a:lnTo>
                  <a:lnTo>
                    <a:pt x="289" y="325"/>
                  </a:lnTo>
                  <a:lnTo>
                    <a:pt x="294" y="433"/>
                  </a:lnTo>
                  <a:lnTo>
                    <a:pt x="297" y="503"/>
                  </a:lnTo>
                  <a:lnTo>
                    <a:pt x="297" y="526"/>
                  </a:lnTo>
                  <a:lnTo>
                    <a:pt x="296" y="540"/>
                  </a:lnTo>
                  <a:lnTo>
                    <a:pt x="268" y="571"/>
                  </a:lnTo>
                  <a:lnTo>
                    <a:pt x="237" y="595"/>
                  </a:lnTo>
                  <a:lnTo>
                    <a:pt x="109" y="745"/>
                  </a:lnTo>
                  <a:lnTo>
                    <a:pt x="69" y="798"/>
                  </a:lnTo>
                  <a:lnTo>
                    <a:pt x="13" y="854"/>
                  </a:lnTo>
                  <a:lnTo>
                    <a:pt x="0" y="905"/>
                  </a:lnTo>
                  <a:lnTo>
                    <a:pt x="74" y="886"/>
                  </a:lnTo>
                  <a:lnTo>
                    <a:pt x="156" y="854"/>
                  </a:lnTo>
                  <a:lnTo>
                    <a:pt x="170" y="806"/>
                  </a:lnTo>
                  <a:lnTo>
                    <a:pt x="299" y="743"/>
                  </a:lnTo>
                  <a:lnTo>
                    <a:pt x="409" y="672"/>
                  </a:lnTo>
                  <a:lnTo>
                    <a:pt x="410" y="642"/>
                  </a:lnTo>
                  <a:lnTo>
                    <a:pt x="410" y="627"/>
                  </a:lnTo>
                  <a:lnTo>
                    <a:pt x="409" y="618"/>
                  </a:lnTo>
                  <a:lnTo>
                    <a:pt x="374" y="587"/>
                  </a:lnTo>
                  <a:lnTo>
                    <a:pt x="400" y="540"/>
                  </a:lnTo>
                  <a:lnTo>
                    <a:pt x="395" y="483"/>
                  </a:lnTo>
                  <a:lnTo>
                    <a:pt x="400" y="449"/>
                  </a:lnTo>
                  <a:lnTo>
                    <a:pt x="405" y="270"/>
                  </a:lnTo>
                  <a:lnTo>
                    <a:pt x="421" y="236"/>
                  </a:lnTo>
                  <a:lnTo>
                    <a:pt x="433" y="206"/>
                  </a:lnTo>
                  <a:lnTo>
                    <a:pt x="426" y="130"/>
                  </a:lnTo>
                  <a:lnTo>
                    <a:pt x="425" y="79"/>
                  </a:lnTo>
                  <a:lnTo>
                    <a:pt x="425" y="59"/>
                  </a:lnTo>
                  <a:lnTo>
                    <a:pt x="426" y="47"/>
                  </a:lnTo>
                  <a:lnTo>
                    <a:pt x="440" y="13"/>
                  </a:lnTo>
                  <a:lnTo>
                    <a:pt x="365" y="0"/>
                  </a:lnTo>
                  <a:lnTo>
                    <a:pt x="309" y="0"/>
                  </a:lnTo>
                </a:path>
              </a:pathLst>
            </a:custGeom>
            <a:solidFill>
              <a:srgbClr val="000000"/>
            </a:solidFill>
            <a:ln w="1588">
              <a:solidFill>
                <a:srgbClr val="000000"/>
              </a:solidFill>
              <a:prstDash val="solid"/>
              <a:round/>
              <a:headEnd/>
              <a:tailEnd/>
            </a:ln>
          </p:spPr>
          <p:txBody>
            <a:bodyPr/>
            <a:lstStyle/>
            <a:p>
              <a:endParaRPr lang="it-IT"/>
            </a:p>
          </p:txBody>
        </p:sp>
        <p:sp>
          <p:nvSpPr>
            <p:cNvPr id="25660" name="Line 60"/>
            <p:cNvSpPr>
              <a:spLocks noChangeShapeType="1"/>
            </p:cNvSpPr>
            <p:nvPr/>
          </p:nvSpPr>
          <p:spPr bwMode="auto">
            <a:xfrm>
              <a:off x="4769" y="360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61" name="Rectangle 61"/>
            <p:cNvSpPr>
              <a:spLocks noChangeArrowheads="1"/>
            </p:cNvSpPr>
            <p:nvPr/>
          </p:nvSpPr>
          <p:spPr bwMode="auto">
            <a:xfrm>
              <a:off x="4830" y="3943"/>
              <a:ext cx="284" cy="2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62" name="Rectangle 62"/>
            <p:cNvSpPr>
              <a:spLocks noChangeArrowheads="1"/>
            </p:cNvSpPr>
            <p:nvPr/>
          </p:nvSpPr>
          <p:spPr bwMode="auto">
            <a:xfrm>
              <a:off x="4830" y="3918"/>
              <a:ext cx="284" cy="25"/>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63" name="Rectangle 63"/>
            <p:cNvSpPr>
              <a:spLocks noChangeArrowheads="1"/>
            </p:cNvSpPr>
            <p:nvPr/>
          </p:nvSpPr>
          <p:spPr bwMode="auto">
            <a:xfrm>
              <a:off x="4830" y="3893"/>
              <a:ext cx="284" cy="25"/>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64" name="Rectangle 64"/>
            <p:cNvSpPr>
              <a:spLocks noChangeArrowheads="1"/>
            </p:cNvSpPr>
            <p:nvPr/>
          </p:nvSpPr>
          <p:spPr bwMode="auto">
            <a:xfrm>
              <a:off x="4830" y="3869"/>
              <a:ext cx="284" cy="2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65" name="Rectangle 65"/>
            <p:cNvSpPr>
              <a:spLocks noChangeArrowheads="1"/>
            </p:cNvSpPr>
            <p:nvPr/>
          </p:nvSpPr>
          <p:spPr bwMode="auto">
            <a:xfrm>
              <a:off x="4830" y="3844"/>
              <a:ext cx="284" cy="25"/>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66" name="Rectangle 66"/>
            <p:cNvSpPr>
              <a:spLocks noChangeArrowheads="1"/>
            </p:cNvSpPr>
            <p:nvPr/>
          </p:nvSpPr>
          <p:spPr bwMode="auto">
            <a:xfrm>
              <a:off x="4830" y="3819"/>
              <a:ext cx="284" cy="25"/>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67" name="Rectangle 67"/>
            <p:cNvSpPr>
              <a:spLocks noChangeArrowheads="1"/>
            </p:cNvSpPr>
            <p:nvPr/>
          </p:nvSpPr>
          <p:spPr bwMode="auto">
            <a:xfrm>
              <a:off x="4830" y="3795"/>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68" name="Rectangle 68"/>
            <p:cNvSpPr>
              <a:spLocks noChangeArrowheads="1"/>
            </p:cNvSpPr>
            <p:nvPr/>
          </p:nvSpPr>
          <p:spPr bwMode="auto">
            <a:xfrm>
              <a:off x="4830" y="3769"/>
              <a:ext cx="284"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69" name="Rectangle 69"/>
            <p:cNvSpPr>
              <a:spLocks noChangeArrowheads="1"/>
            </p:cNvSpPr>
            <p:nvPr/>
          </p:nvSpPr>
          <p:spPr bwMode="auto">
            <a:xfrm>
              <a:off x="4830" y="3745"/>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70" name="Rectangle 70"/>
            <p:cNvSpPr>
              <a:spLocks noChangeArrowheads="1"/>
            </p:cNvSpPr>
            <p:nvPr/>
          </p:nvSpPr>
          <p:spPr bwMode="auto">
            <a:xfrm>
              <a:off x="4830" y="3720"/>
              <a:ext cx="284" cy="2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71" name="Rectangle 71"/>
            <p:cNvSpPr>
              <a:spLocks noChangeArrowheads="1"/>
            </p:cNvSpPr>
            <p:nvPr/>
          </p:nvSpPr>
          <p:spPr bwMode="auto">
            <a:xfrm>
              <a:off x="4830" y="3696"/>
              <a:ext cx="284" cy="24"/>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72" name="Rectangle 72"/>
            <p:cNvSpPr>
              <a:spLocks noChangeArrowheads="1"/>
            </p:cNvSpPr>
            <p:nvPr/>
          </p:nvSpPr>
          <p:spPr bwMode="auto">
            <a:xfrm>
              <a:off x="4830" y="3671"/>
              <a:ext cx="284" cy="25"/>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73" name="Rectangle 73"/>
            <p:cNvSpPr>
              <a:spLocks noChangeArrowheads="1"/>
            </p:cNvSpPr>
            <p:nvPr/>
          </p:nvSpPr>
          <p:spPr bwMode="auto">
            <a:xfrm>
              <a:off x="4830" y="3646"/>
              <a:ext cx="284" cy="25"/>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74" name="Rectangle 74"/>
            <p:cNvSpPr>
              <a:spLocks noChangeArrowheads="1"/>
            </p:cNvSpPr>
            <p:nvPr/>
          </p:nvSpPr>
          <p:spPr bwMode="auto">
            <a:xfrm>
              <a:off x="4830" y="3622"/>
              <a:ext cx="284" cy="24"/>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75" name="Rectangle 75"/>
            <p:cNvSpPr>
              <a:spLocks noChangeArrowheads="1"/>
            </p:cNvSpPr>
            <p:nvPr/>
          </p:nvSpPr>
          <p:spPr bwMode="auto">
            <a:xfrm>
              <a:off x="4830" y="3597"/>
              <a:ext cx="284" cy="25"/>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76" name="Rectangle 76"/>
            <p:cNvSpPr>
              <a:spLocks noChangeArrowheads="1"/>
            </p:cNvSpPr>
            <p:nvPr/>
          </p:nvSpPr>
          <p:spPr bwMode="auto">
            <a:xfrm>
              <a:off x="4830" y="3572"/>
              <a:ext cx="284" cy="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77" name="Freeform 77"/>
            <p:cNvSpPr>
              <a:spLocks/>
            </p:cNvSpPr>
            <p:nvPr/>
          </p:nvSpPr>
          <p:spPr bwMode="auto">
            <a:xfrm>
              <a:off x="4830" y="3572"/>
              <a:ext cx="284" cy="395"/>
            </a:xfrm>
            <a:custGeom>
              <a:avLst/>
              <a:gdLst>
                <a:gd name="T0" fmla="*/ 0 w 569"/>
                <a:gd name="T1" fmla="*/ 0 h 791"/>
                <a:gd name="T2" fmla="*/ 0 w 569"/>
                <a:gd name="T3" fmla="*/ 0 h 791"/>
                <a:gd name="T4" fmla="*/ 0 w 569"/>
                <a:gd name="T5" fmla="*/ 0 h 791"/>
                <a:gd name="T6" fmla="*/ 0 w 569"/>
                <a:gd name="T7" fmla="*/ 0 h 791"/>
                <a:gd name="T8" fmla="*/ 0 w 569"/>
                <a:gd name="T9" fmla="*/ 0 h 791"/>
                <a:gd name="T10" fmla="*/ 0 w 569"/>
                <a:gd name="T11" fmla="*/ 0 h 791"/>
                <a:gd name="T12" fmla="*/ 0 w 569"/>
                <a:gd name="T13" fmla="*/ 0 h 791"/>
                <a:gd name="T14" fmla="*/ 0 w 569"/>
                <a:gd name="T15" fmla="*/ 0 h 791"/>
                <a:gd name="T16" fmla="*/ 0 w 569"/>
                <a:gd name="T17" fmla="*/ 0 h 791"/>
                <a:gd name="T18" fmla="*/ 0 w 569"/>
                <a:gd name="T19" fmla="*/ 0 h 791"/>
                <a:gd name="T20" fmla="*/ 0 w 569"/>
                <a:gd name="T21" fmla="*/ 0 h 791"/>
                <a:gd name="T22" fmla="*/ 0 w 569"/>
                <a:gd name="T23" fmla="*/ 0 h 791"/>
                <a:gd name="T24" fmla="*/ 0 w 569"/>
                <a:gd name="T25" fmla="*/ 0 h 791"/>
                <a:gd name="T26" fmla="*/ 0 w 569"/>
                <a:gd name="T27" fmla="*/ 0 h 791"/>
                <a:gd name="T28" fmla="*/ 0 w 569"/>
                <a:gd name="T29" fmla="*/ 0 h 791"/>
                <a:gd name="T30" fmla="*/ 0 w 569"/>
                <a:gd name="T31" fmla="*/ 0 h 791"/>
                <a:gd name="T32" fmla="*/ 0 w 569"/>
                <a:gd name="T33" fmla="*/ 0 h 791"/>
                <a:gd name="T34" fmla="*/ 0 w 569"/>
                <a:gd name="T35" fmla="*/ 0 h 791"/>
                <a:gd name="T36" fmla="*/ 0 w 569"/>
                <a:gd name="T37" fmla="*/ 0 h 791"/>
                <a:gd name="T38" fmla="*/ 0 w 569"/>
                <a:gd name="T39" fmla="*/ 0 h 791"/>
                <a:gd name="T40" fmla="*/ 0 w 569"/>
                <a:gd name="T41" fmla="*/ 0 h 791"/>
                <a:gd name="T42" fmla="*/ 0 w 569"/>
                <a:gd name="T43" fmla="*/ 0 h 791"/>
                <a:gd name="T44" fmla="*/ 0 w 569"/>
                <a:gd name="T45" fmla="*/ 0 h 791"/>
                <a:gd name="T46" fmla="*/ 0 w 569"/>
                <a:gd name="T47" fmla="*/ 0 h 791"/>
                <a:gd name="T48" fmla="*/ 0 w 569"/>
                <a:gd name="T49" fmla="*/ 0 h 791"/>
                <a:gd name="T50" fmla="*/ 0 w 569"/>
                <a:gd name="T51" fmla="*/ 0 h 791"/>
                <a:gd name="T52" fmla="*/ 0 w 569"/>
                <a:gd name="T53" fmla="*/ 0 h 791"/>
                <a:gd name="T54" fmla="*/ 0 w 569"/>
                <a:gd name="T55" fmla="*/ 0 h 791"/>
                <a:gd name="T56" fmla="*/ 0 w 569"/>
                <a:gd name="T57" fmla="*/ 0 h 791"/>
                <a:gd name="T58" fmla="*/ 0 w 569"/>
                <a:gd name="T59" fmla="*/ 0 h 791"/>
                <a:gd name="T60" fmla="*/ 0 w 569"/>
                <a:gd name="T61" fmla="*/ 0 h 791"/>
                <a:gd name="T62" fmla="*/ 0 w 569"/>
                <a:gd name="T63" fmla="*/ 0 h 791"/>
                <a:gd name="T64" fmla="*/ 0 w 569"/>
                <a:gd name="T65" fmla="*/ 0 h 791"/>
                <a:gd name="T66" fmla="*/ 0 w 569"/>
                <a:gd name="T67" fmla="*/ 0 h 791"/>
                <a:gd name="T68" fmla="*/ 0 w 569"/>
                <a:gd name="T69" fmla="*/ 0 h 791"/>
                <a:gd name="T70" fmla="*/ 0 w 569"/>
                <a:gd name="T71" fmla="*/ 0 h 791"/>
                <a:gd name="T72" fmla="*/ 0 w 569"/>
                <a:gd name="T73" fmla="*/ 0 h 7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9" h="791">
                  <a:moveTo>
                    <a:pt x="123" y="55"/>
                  </a:moveTo>
                  <a:lnTo>
                    <a:pt x="125" y="119"/>
                  </a:lnTo>
                  <a:lnTo>
                    <a:pt x="125" y="205"/>
                  </a:lnTo>
                  <a:lnTo>
                    <a:pt x="120" y="255"/>
                  </a:lnTo>
                  <a:lnTo>
                    <a:pt x="114" y="304"/>
                  </a:lnTo>
                  <a:lnTo>
                    <a:pt x="123" y="364"/>
                  </a:lnTo>
                  <a:lnTo>
                    <a:pt x="123" y="395"/>
                  </a:lnTo>
                  <a:lnTo>
                    <a:pt x="123" y="418"/>
                  </a:lnTo>
                  <a:lnTo>
                    <a:pt x="123" y="444"/>
                  </a:lnTo>
                  <a:lnTo>
                    <a:pt x="114" y="523"/>
                  </a:lnTo>
                  <a:lnTo>
                    <a:pt x="90" y="581"/>
                  </a:lnTo>
                  <a:lnTo>
                    <a:pt x="42" y="627"/>
                  </a:lnTo>
                  <a:lnTo>
                    <a:pt x="7" y="670"/>
                  </a:lnTo>
                  <a:lnTo>
                    <a:pt x="0" y="702"/>
                  </a:lnTo>
                  <a:lnTo>
                    <a:pt x="11" y="737"/>
                  </a:lnTo>
                  <a:lnTo>
                    <a:pt x="67" y="746"/>
                  </a:lnTo>
                  <a:lnTo>
                    <a:pt x="101" y="745"/>
                  </a:lnTo>
                  <a:lnTo>
                    <a:pt x="129" y="744"/>
                  </a:lnTo>
                  <a:lnTo>
                    <a:pt x="287" y="774"/>
                  </a:lnTo>
                  <a:lnTo>
                    <a:pt x="369" y="767"/>
                  </a:lnTo>
                  <a:lnTo>
                    <a:pt x="439" y="791"/>
                  </a:lnTo>
                  <a:lnTo>
                    <a:pt x="507" y="786"/>
                  </a:lnTo>
                  <a:lnTo>
                    <a:pt x="569" y="774"/>
                  </a:lnTo>
                  <a:lnTo>
                    <a:pt x="520" y="746"/>
                  </a:lnTo>
                  <a:lnTo>
                    <a:pt x="419" y="690"/>
                  </a:lnTo>
                  <a:lnTo>
                    <a:pt x="307" y="628"/>
                  </a:lnTo>
                  <a:lnTo>
                    <a:pt x="216" y="581"/>
                  </a:lnTo>
                  <a:lnTo>
                    <a:pt x="229" y="494"/>
                  </a:lnTo>
                  <a:lnTo>
                    <a:pt x="214" y="454"/>
                  </a:lnTo>
                  <a:lnTo>
                    <a:pt x="233" y="335"/>
                  </a:lnTo>
                  <a:lnTo>
                    <a:pt x="261" y="69"/>
                  </a:lnTo>
                  <a:lnTo>
                    <a:pt x="283" y="4"/>
                  </a:lnTo>
                  <a:lnTo>
                    <a:pt x="272" y="1"/>
                  </a:lnTo>
                  <a:lnTo>
                    <a:pt x="252" y="0"/>
                  </a:lnTo>
                  <a:lnTo>
                    <a:pt x="198" y="13"/>
                  </a:lnTo>
                  <a:lnTo>
                    <a:pt x="148" y="32"/>
                  </a:lnTo>
                  <a:lnTo>
                    <a:pt x="12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78" name="Rectangle 78"/>
            <p:cNvSpPr>
              <a:spLocks noChangeArrowheads="1"/>
            </p:cNvSpPr>
            <p:nvPr/>
          </p:nvSpPr>
          <p:spPr bwMode="auto">
            <a:xfrm>
              <a:off x="4830" y="3943"/>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79" name="Rectangle 79"/>
            <p:cNvSpPr>
              <a:spLocks noChangeArrowheads="1"/>
            </p:cNvSpPr>
            <p:nvPr/>
          </p:nvSpPr>
          <p:spPr bwMode="auto">
            <a:xfrm>
              <a:off x="4830" y="3918"/>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0" name="Rectangle 80"/>
            <p:cNvSpPr>
              <a:spLocks noChangeArrowheads="1"/>
            </p:cNvSpPr>
            <p:nvPr/>
          </p:nvSpPr>
          <p:spPr bwMode="auto">
            <a:xfrm>
              <a:off x="4830" y="3893"/>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1" name="Rectangle 81"/>
            <p:cNvSpPr>
              <a:spLocks noChangeArrowheads="1"/>
            </p:cNvSpPr>
            <p:nvPr/>
          </p:nvSpPr>
          <p:spPr bwMode="auto">
            <a:xfrm>
              <a:off x="4830" y="3869"/>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2" name="Rectangle 82"/>
            <p:cNvSpPr>
              <a:spLocks noChangeArrowheads="1"/>
            </p:cNvSpPr>
            <p:nvPr/>
          </p:nvSpPr>
          <p:spPr bwMode="auto">
            <a:xfrm>
              <a:off x="4830" y="3844"/>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3" name="Rectangle 83"/>
            <p:cNvSpPr>
              <a:spLocks noChangeArrowheads="1"/>
            </p:cNvSpPr>
            <p:nvPr/>
          </p:nvSpPr>
          <p:spPr bwMode="auto">
            <a:xfrm>
              <a:off x="4830" y="3819"/>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4" name="Rectangle 84"/>
            <p:cNvSpPr>
              <a:spLocks noChangeArrowheads="1"/>
            </p:cNvSpPr>
            <p:nvPr/>
          </p:nvSpPr>
          <p:spPr bwMode="auto">
            <a:xfrm>
              <a:off x="5184" y="3888"/>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5" name="Rectangle 85"/>
            <p:cNvSpPr>
              <a:spLocks noChangeArrowheads="1"/>
            </p:cNvSpPr>
            <p:nvPr/>
          </p:nvSpPr>
          <p:spPr bwMode="auto">
            <a:xfrm>
              <a:off x="3312" y="3984"/>
              <a:ext cx="284"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6" name="Rectangle 86"/>
            <p:cNvSpPr>
              <a:spLocks noChangeArrowheads="1"/>
            </p:cNvSpPr>
            <p:nvPr/>
          </p:nvSpPr>
          <p:spPr bwMode="auto">
            <a:xfrm>
              <a:off x="3840" y="4032"/>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7" name="Rectangle 87"/>
            <p:cNvSpPr>
              <a:spLocks noChangeArrowheads="1"/>
            </p:cNvSpPr>
            <p:nvPr/>
          </p:nvSpPr>
          <p:spPr bwMode="auto">
            <a:xfrm>
              <a:off x="4830" y="3720"/>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8" name="Rectangle 88"/>
            <p:cNvSpPr>
              <a:spLocks noChangeArrowheads="1"/>
            </p:cNvSpPr>
            <p:nvPr/>
          </p:nvSpPr>
          <p:spPr bwMode="auto">
            <a:xfrm>
              <a:off x="4830" y="3696"/>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89" name="Rectangle 89"/>
            <p:cNvSpPr>
              <a:spLocks noChangeArrowheads="1"/>
            </p:cNvSpPr>
            <p:nvPr/>
          </p:nvSpPr>
          <p:spPr bwMode="auto">
            <a:xfrm>
              <a:off x="4830" y="3671"/>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90" name="Rectangle 90"/>
            <p:cNvSpPr>
              <a:spLocks noChangeArrowheads="1"/>
            </p:cNvSpPr>
            <p:nvPr/>
          </p:nvSpPr>
          <p:spPr bwMode="auto">
            <a:xfrm>
              <a:off x="4830" y="3646"/>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91" name="Rectangle 91"/>
            <p:cNvSpPr>
              <a:spLocks noChangeArrowheads="1"/>
            </p:cNvSpPr>
            <p:nvPr/>
          </p:nvSpPr>
          <p:spPr bwMode="auto">
            <a:xfrm>
              <a:off x="4830" y="3622"/>
              <a:ext cx="28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92" name="Rectangle 92"/>
            <p:cNvSpPr>
              <a:spLocks noChangeArrowheads="1"/>
            </p:cNvSpPr>
            <p:nvPr/>
          </p:nvSpPr>
          <p:spPr bwMode="auto">
            <a:xfrm>
              <a:off x="4830" y="3597"/>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93" name="Rectangle 93"/>
            <p:cNvSpPr>
              <a:spLocks noChangeArrowheads="1"/>
            </p:cNvSpPr>
            <p:nvPr/>
          </p:nvSpPr>
          <p:spPr bwMode="auto">
            <a:xfrm>
              <a:off x="4830" y="3572"/>
              <a:ext cx="28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25694" name="Freeform 94"/>
            <p:cNvSpPr>
              <a:spLocks/>
            </p:cNvSpPr>
            <p:nvPr/>
          </p:nvSpPr>
          <p:spPr bwMode="auto">
            <a:xfrm>
              <a:off x="5328" y="3696"/>
              <a:ext cx="284" cy="395"/>
            </a:xfrm>
            <a:custGeom>
              <a:avLst/>
              <a:gdLst>
                <a:gd name="T0" fmla="*/ 0 w 569"/>
                <a:gd name="T1" fmla="*/ 0 h 791"/>
                <a:gd name="T2" fmla="*/ 0 w 569"/>
                <a:gd name="T3" fmla="*/ 0 h 791"/>
                <a:gd name="T4" fmla="*/ 0 w 569"/>
                <a:gd name="T5" fmla="*/ 0 h 791"/>
                <a:gd name="T6" fmla="*/ 0 w 569"/>
                <a:gd name="T7" fmla="*/ 0 h 791"/>
                <a:gd name="T8" fmla="*/ 0 w 569"/>
                <a:gd name="T9" fmla="*/ 0 h 791"/>
                <a:gd name="T10" fmla="*/ 0 w 569"/>
                <a:gd name="T11" fmla="*/ 0 h 791"/>
                <a:gd name="T12" fmla="*/ 0 w 569"/>
                <a:gd name="T13" fmla="*/ 0 h 791"/>
                <a:gd name="T14" fmla="*/ 0 w 569"/>
                <a:gd name="T15" fmla="*/ 0 h 791"/>
                <a:gd name="T16" fmla="*/ 0 w 569"/>
                <a:gd name="T17" fmla="*/ 0 h 791"/>
                <a:gd name="T18" fmla="*/ 0 w 569"/>
                <a:gd name="T19" fmla="*/ 0 h 791"/>
                <a:gd name="T20" fmla="*/ 0 w 569"/>
                <a:gd name="T21" fmla="*/ 0 h 791"/>
                <a:gd name="T22" fmla="*/ 0 w 569"/>
                <a:gd name="T23" fmla="*/ 0 h 791"/>
                <a:gd name="T24" fmla="*/ 0 w 569"/>
                <a:gd name="T25" fmla="*/ 0 h 791"/>
                <a:gd name="T26" fmla="*/ 0 w 569"/>
                <a:gd name="T27" fmla="*/ 0 h 791"/>
                <a:gd name="T28" fmla="*/ 0 w 569"/>
                <a:gd name="T29" fmla="*/ 0 h 791"/>
                <a:gd name="T30" fmla="*/ 0 w 569"/>
                <a:gd name="T31" fmla="*/ 0 h 791"/>
                <a:gd name="T32" fmla="*/ 0 w 569"/>
                <a:gd name="T33" fmla="*/ 0 h 791"/>
                <a:gd name="T34" fmla="*/ 0 w 569"/>
                <a:gd name="T35" fmla="*/ 0 h 791"/>
                <a:gd name="T36" fmla="*/ 0 w 569"/>
                <a:gd name="T37" fmla="*/ 0 h 791"/>
                <a:gd name="T38" fmla="*/ 0 w 569"/>
                <a:gd name="T39" fmla="*/ 0 h 791"/>
                <a:gd name="T40" fmla="*/ 0 w 569"/>
                <a:gd name="T41" fmla="*/ 0 h 791"/>
                <a:gd name="T42" fmla="*/ 0 w 569"/>
                <a:gd name="T43" fmla="*/ 0 h 791"/>
                <a:gd name="T44" fmla="*/ 0 w 569"/>
                <a:gd name="T45" fmla="*/ 0 h 791"/>
                <a:gd name="T46" fmla="*/ 0 w 569"/>
                <a:gd name="T47" fmla="*/ 0 h 791"/>
                <a:gd name="T48" fmla="*/ 0 w 569"/>
                <a:gd name="T49" fmla="*/ 0 h 791"/>
                <a:gd name="T50" fmla="*/ 0 w 569"/>
                <a:gd name="T51" fmla="*/ 0 h 791"/>
                <a:gd name="T52" fmla="*/ 0 w 569"/>
                <a:gd name="T53" fmla="*/ 0 h 791"/>
                <a:gd name="T54" fmla="*/ 0 w 569"/>
                <a:gd name="T55" fmla="*/ 0 h 791"/>
                <a:gd name="T56" fmla="*/ 0 w 569"/>
                <a:gd name="T57" fmla="*/ 0 h 791"/>
                <a:gd name="T58" fmla="*/ 0 w 569"/>
                <a:gd name="T59" fmla="*/ 0 h 791"/>
                <a:gd name="T60" fmla="*/ 0 w 569"/>
                <a:gd name="T61" fmla="*/ 0 h 791"/>
                <a:gd name="T62" fmla="*/ 0 w 569"/>
                <a:gd name="T63" fmla="*/ 0 h 791"/>
                <a:gd name="T64" fmla="*/ 0 w 569"/>
                <a:gd name="T65" fmla="*/ 0 h 791"/>
                <a:gd name="T66" fmla="*/ 0 w 569"/>
                <a:gd name="T67" fmla="*/ 0 h 791"/>
                <a:gd name="T68" fmla="*/ 0 w 569"/>
                <a:gd name="T69" fmla="*/ 0 h 791"/>
                <a:gd name="T70" fmla="*/ 0 w 569"/>
                <a:gd name="T71" fmla="*/ 0 h 791"/>
                <a:gd name="T72" fmla="*/ 0 w 569"/>
                <a:gd name="T73" fmla="*/ 0 h 7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9" h="791">
                  <a:moveTo>
                    <a:pt x="123" y="55"/>
                  </a:moveTo>
                  <a:lnTo>
                    <a:pt x="125" y="119"/>
                  </a:lnTo>
                  <a:lnTo>
                    <a:pt x="125" y="205"/>
                  </a:lnTo>
                  <a:lnTo>
                    <a:pt x="120" y="255"/>
                  </a:lnTo>
                  <a:lnTo>
                    <a:pt x="114" y="304"/>
                  </a:lnTo>
                  <a:lnTo>
                    <a:pt x="123" y="364"/>
                  </a:lnTo>
                  <a:lnTo>
                    <a:pt x="123" y="395"/>
                  </a:lnTo>
                  <a:lnTo>
                    <a:pt x="123" y="418"/>
                  </a:lnTo>
                  <a:lnTo>
                    <a:pt x="123" y="444"/>
                  </a:lnTo>
                  <a:lnTo>
                    <a:pt x="114" y="523"/>
                  </a:lnTo>
                  <a:lnTo>
                    <a:pt x="90" y="581"/>
                  </a:lnTo>
                  <a:lnTo>
                    <a:pt x="42" y="627"/>
                  </a:lnTo>
                  <a:lnTo>
                    <a:pt x="7" y="670"/>
                  </a:lnTo>
                  <a:lnTo>
                    <a:pt x="0" y="702"/>
                  </a:lnTo>
                  <a:lnTo>
                    <a:pt x="11" y="737"/>
                  </a:lnTo>
                  <a:lnTo>
                    <a:pt x="67" y="746"/>
                  </a:lnTo>
                  <a:lnTo>
                    <a:pt x="101" y="745"/>
                  </a:lnTo>
                  <a:lnTo>
                    <a:pt x="129" y="744"/>
                  </a:lnTo>
                  <a:lnTo>
                    <a:pt x="287" y="774"/>
                  </a:lnTo>
                  <a:lnTo>
                    <a:pt x="369" y="767"/>
                  </a:lnTo>
                  <a:lnTo>
                    <a:pt x="439" y="791"/>
                  </a:lnTo>
                  <a:lnTo>
                    <a:pt x="507" y="786"/>
                  </a:lnTo>
                  <a:lnTo>
                    <a:pt x="569" y="774"/>
                  </a:lnTo>
                  <a:lnTo>
                    <a:pt x="520" y="746"/>
                  </a:lnTo>
                  <a:lnTo>
                    <a:pt x="419" y="690"/>
                  </a:lnTo>
                  <a:lnTo>
                    <a:pt x="307" y="628"/>
                  </a:lnTo>
                  <a:lnTo>
                    <a:pt x="216" y="581"/>
                  </a:lnTo>
                  <a:lnTo>
                    <a:pt x="229" y="494"/>
                  </a:lnTo>
                  <a:lnTo>
                    <a:pt x="214" y="454"/>
                  </a:lnTo>
                  <a:lnTo>
                    <a:pt x="233" y="335"/>
                  </a:lnTo>
                  <a:lnTo>
                    <a:pt x="261" y="69"/>
                  </a:lnTo>
                  <a:lnTo>
                    <a:pt x="283" y="4"/>
                  </a:lnTo>
                  <a:lnTo>
                    <a:pt x="272" y="1"/>
                  </a:lnTo>
                  <a:lnTo>
                    <a:pt x="252" y="0"/>
                  </a:lnTo>
                  <a:lnTo>
                    <a:pt x="198" y="13"/>
                  </a:lnTo>
                  <a:lnTo>
                    <a:pt x="148" y="32"/>
                  </a:lnTo>
                  <a:lnTo>
                    <a:pt x="12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695" name="Freeform 95"/>
            <p:cNvSpPr>
              <a:spLocks/>
            </p:cNvSpPr>
            <p:nvPr/>
          </p:nvSpPr>
          <p:spPr bwMode="auto">
            <a:xfrm>
              <a:off x="4848" y="3600"/>
              <a:ext cx="284" cy="395"/>
            </a:xfrm>
            <a:custGeom>
              <a:avLst/>
              <a:gdLst>
                <a:gd name="T0" fmla="*/ 0 w 569"/>
                <a:gd name="T1" fmla="*/ 0 h 791"/>
                <a:gd name="T2" fmla="*/ 0 w 569"/>
                <a:gd name="T3" fmla="*/ 0 h 791"/>
                <a:gd name="T4" fmla="*/ 0 w 569"/>
                <a:gd name="T5" fmla="*/ 0 h 791"/>
                <a:gd name="T6" fmla="*/ 0 w 569"/>
                <a:gd name="T7" fmla="*/ 0 h 791"/>
                <a:gd name="T8" fmla="*/ 0 w 569"/>
                <a:gd name="T9" fmla="*/ 0 h 791"/>
                <a:gd name="T10" fmla="*/ 0 w 569"/>
                <a:gd name="T11" fmla="*/ 0 h 791"/>
                <a:gd name="T12" fmla="*/ 0 w 569"/>
                <a:gd name="T13" fmla="*/ 0 h 791"/>
                <a:gd name="T14" fmla="*/ 0 w 569"/>
                <a:gd name="T15" fmla="*/ 0 h 791"/>
                <a:gd name="T16" fmla="*/ 0 w 569"/>
                <a:gd name="T17" fmla="*/ 0 h 791"/>
                <a:gd name="T18" fmla="*/ 0 w 569"/>
                <a:gd name="T19" fmla="*/ 0 h 791"/>
                <a:gd name="T20" fmla="*/ 0 w 569"/>
                <a:gd name="T21" fmla="*/ 0 h 791"/>
                <a:gd name="T22" fmla="*/ 0 w 569"/>
                <a:gd name="T23" fmla="*/ 0 h 791"/>
                <a:gd name="T24" fmla="*/ 0 w 569"/>
                <a:gd name="T25" fmla="*/ 0 h 791"/>
                <a:gd name="T26" fmla="*/ 0 w 569"/>
                <a:gd name="T27" fmla="*/ 0 h 791"/>
                <a:gd name="T28" fmla="*/ 0 w 569"/>
                <a:gd name="T29" fmla="*/ 0 h 791"/>
                <a:gd name="T30" fmla="*/ 0 w 569"/>
                <a:gd name="T31" fmla="*/ 0 h 791"/>
                <a:gd name="T32" fmla="*/ 0 w 569"/>
                <a:gd name="T33" fmla="*/ 0 h 791"/>
                <a:gd name="T34" fmla="*/ 0 w 569"/>
                <a:gd name="T35" fmla="*/ 0 h 791"/>
                <a:gd name="T36" fmla="*/ 0 w 569"/>
                <a:gd name="T37" fmla="*/ 0 h 791"/>
                <a:gd name="T38" fmla="*/ 0 w 569"/>
                <a:gd name="T39" fmla="*/ 0 h 791"/>
                <a:gd name="T40" fmla="*/ 0 w 569"/>
                <a:gd name="T41" fmla="*/ 0 h 791"/>
                <a:gd name="T42" fmla="*/ 0 w 569"/>
                <a:gd name="T43" fmla="*/ 0 h 791"/>
                <a:gd name="T44" fmla="*/ 0 w 569"/>
                <a:gd name="T45" fmla="*/ 0 h 791"/>
                <a:gd name="T46" fmla="*/ 0 w 569"/>
                <a:gd name="T47" fmla="*/ 0 h 791"/>
                <a:gd name="T48" fmla="*/ 0 w 569"/>
                <a:gd name="T49" fmla="*/ 0 h 791"/>
                <a:gd name="T50" fmla="*/ 0 w 569"/>
                <a:gd name="T51" fmla="*/ 0 h 791"/>
                <a:gd name="T52" fmla="*/ 0 w 569"/>
                <a:gd name="T53" fmla="*/ 0 h 791"/>
                <a:gd name="T54" fmla="*/ 0 w 569"/>
                <a:gd name="T55" fmla="*/ 0 h 791"/>
                <a:gd name="T56" fmla="*/ 0 w 569"/>
                <a:gd name="T57" fmla="*/ 0 h 791"/>
                <a:gd name="T58" fmla="*/ 0 w 569"/>
                <a:gd name="T59" fmla="*/ 0 h 791"/>
                <a:gd name="T60" fmla="*/ 0 w 569"/>
                <a:gd name="T61" fmla="*/ 0 h 791"/>
                <a:gd name="T62" fmla="*/ 0 w 569"/>
                <a:gd name="T63" fmla="*/ 0 h 791"/>
                <a:gd name="T64" fmla="*/ 0 w 569"/>
                <a:gd name="T65" fmla="*/ 0 h 791"/>
                <a:gd name="T66" fmla="*/ 0 w 569"/>
                <a:gd name="T67" fmla="*/ 0 h 791"/>
                <a:gd name="T68" fmla="*/ 0 w 569"/>
                <a:gd name="T69" fmla="*/ 0 h 791"/>
                <a:gd name="T70" fmla="*/ 0 w 569"/>
                <a:gd name="T71" fmla="*/ 0 h 791"/>
                <a:gd name="T72" fmla="*/ 0 w 569"/>
                <a:gd name="T73" fmla="*/ 0 h 7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9" h="791">
                  <a:moveTo>
                    <a:pt x="123" y="55"/>
                  </a:moveTo>
                  <a:lnTo>
                    <a:pt x="125" y="119"/>
                  </a:lnTo>
                  <a:lnTo>
                    <a:pt x="125" y="205"/>
                  </a:lnTo>
                  <a:lnTo>
                    <a:pt x="120" y="255"/>
                  </a:lnTo>
                  <a:lnTo>
                    <a:pt x="114" y="304"/>
                  </a:lnTo>
                  <a:lnTo>
                    <a:pt x="123" y="364"/>
                  </a:lnTo>
                  <a:lnTo>
                    <a:pt x="123" y="395"/>
                  </a:lnTo>
                  <a:lnTo>
                    <a:pt x="123" y="418"/>
                  </a:lnTo>
                  <a:lnTo>
                    <a:pt x="123" y="444"/>
                  </a:lnTo>
                  <a:lnTo>
                    <a:pt x="114" y="523"/>
                  </a:lnTo>
                  <a:lnTo>
                    <a:pt x="90" y="581"/>
                  </a:lnTo>
                  <a:lnTo>
                    <a:pt x="42" y="627"/>
                  </a:lnTo>
                  <a:lnTo>
                    <a:pt x="7" y="670"/>
                  </a:lnTo>
                  <a:lnTo>
                    <a:pt x="0" y="702"/>
                  </a:lnTo>
                  <a:lnTo>
                    <a:pt x="11" y="737"/>
                  </a:lnTo>
                  <a:lnTo>
                    <a:pt x="67" y="746"/>
                  </a:lnTo>
                  <a:lnTo>
                    <a:pt x="101" y="745"/>
                  </a:lnTo>
                  <a:lnTo>
                    <a:pt x="129" y="744"/>
                  </a:lnTo>
                  <a:lnTo>
                    <a:pt x="287" y="774"/>
                  </a:lnTo>
                  <a:lnTo>
                    <a:pt x="369" y="767"/>
                  </a:lnTo>
                  <a:lnTo>
                    <a:pt x="439" y="791"/>
                  </a:lnTo>
                  <a:lnTo>
                    <a:pt x="507" y="786"/>
                  </a:lnTo>
                  <a:lnTo>
                    <a:pt x="569" y="774"/>
                  </a:lnTo>
                  <a:lnTo>
                    <a:pt x="520" y="746"/>
                  </a:lnTo>
                  <a:lnTo>
                    <a:pt x="419" y="690"/>
                  </a:lnTo>
                  <a:lnTo>
                    <a:pt x="307" y="628"/>
                  </a:lnTo>
                  <a:lnTo>
                    <a:pt x="216" y="581"/>
                  </a:lnTo>
                  <a:lnTo>
                    <a:pt x="229" y="494"/>
                  </a:lnTo>
                  <a:lnTo>
                    <a:pt x="214" y="454"/>
                  </a:lnTo>
                  <a:lnTo>
                    <a:pt x="233" y="335"/>
                  </a:lnTo>
                  <a:lnTo>
                    <a:pt x="261" y="69"/>
                  </a:lnTo>
                  <a:lnTo>
                    <a:pt x="283" y="4"/>
                  </a:lnTo>
                  <a:lnTo>
                    <a:pt x="272" y="1"/>
                  </a:lnTo>
                  <a:lnTo>
                    <a:pt x="252" y="0"/>
                  </a:lnTo>
                  <a:lnTo>
                    <a:pt x="198" y="13"/>
                  </a:lnTo>
                  <a:lnTo>
                    <a:pt x="148" y="32"/>
                  </a:lnTo>
                  <a:lnTo>
                    <a:pt x="123" y="55"/>
                  </a:lnTo>
                </a:path>
              </a:pathLst>
            </a:custGeom>
            <a:solidFill>
              <a:srgbClr val="000000"/>
            </a:solidFill>
            <a:ln w="1588">
              <a:solidFill>
                <a:srgbClr val="000000"/>
              </a:solidFill>
              <a:prstDash val="solid"/>
              <a:round/>
              <a:headEnd/>
              <a:tailEnd/>
            </a:ln>
          </p:spPr>
          <p:txBody>
            <a:bodyPr/>
            <a:lstStyle/>
            <a:p>
              <a:endParaRPr lang="it-IT"/>
            </a:p>
          </p:txBody>
        </p:sp>
        <p:sp>
          <p:nvSpPr>
            <p:cNvPr id="25696" name="Line 96"/>
            <p:cNvSpPr>
              <a:spLocks noChangeShapeType="1"/>
            </p:cNvSpPr>
            <p:nvPr/>
          </p:nvSpPr>
          <p:spPr bwMode="auto">
            <a:xfrm>
              <a:off x="4891" y="3600"/>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97" name="Freeform 97"/>
            <p:cNvSpPr>
              <a:spLocks/>
            </p:cNvSpPr>
            <p:nvPr/>
          </p:nvSpPr>
          <p:spPr bwMode="auto">
            <a:xfrm>
              <a:off x="4615" y="3051"/>
              <a:ext cx="341" cy="594"/>
            </a:xfrm>
            <a:custGeom>
              <a:avLst/>
              <a:gdLst>
                <a:gd name="T0" fmla="*/ 0 w 683"/>
                <a:gd name="T1" fmla="*/ 1 h 1187"/>
                <a:gd name="T2" fmla="*/ 0 w 683"/>
                <a:gd name="T3" fmla="*/ 1 h 1187"/>
                <a:gd name="T4" fmla="*/ 0 w 683"/>
                <a:gd name="T5" fmla="*/ 1 h 1187"/>
                <a:gd name="T6" fmla="*/ 0 w 683"/>
                <a:gd name="T7" fmla="*/ 1 h 1187"/>
                <a:gd name="T8" fmla="*/ 0 w 683"/>
                <a:gd name="T9" fmla="*/ 1 h 1187"/>
                <a:gd name="T10" fmla="*/ 0 w 683"/>
                <a:gd name="T11" fmla="*/ 1 h 1187"/>
                <a:gd name="T12" fmla="*/ 0 w 683"/>
                <a:gd name="T13" fmla="*/ 1 h 1187"/>
                <a:gd name="T14" fmla="*/ 0 w 683"/>
                <a:gd name="T15" fmla="*/ 1 h 1187"/>
                <a:gd name="T16" fmla="*/ 0 w 683"/>
                <a:gd name="T17" fmla="*/ 1 h 1187"/>
                <a:gd name="T18" fmla="*/ 0 w 683"/>
                <a:gd name="T19" fmla="*/ 1 h 1187"/>
                <a:gd name="T20" fmla="*/ 0 w 683"/>
                <a:gd name="T21" fmla="*/ 1 h 1187"/>
                <a:gd name="T22" fmla="*/ 0 w 683"/>
                <a:gd name="T23" fmla="*/ 1 h 1187"/>
                <a:gd name="T24" fmla="*/ 0 w 683"/>
                <a:gd name="T25" fmla="*/ 1 h 1187"/>
                <a:gd name="T26" fmla="*/ 0 w 683"/>
                <a:gd name="T27" fmla="*/ 1 h 1187"/>
                <a:gd name="T28" fmla="*/ 0 w 683"/>
                <a:gd name="T29" fmla="*/ 1 h 1187"/>
                <a:gd name="T30" fmla="*/ 0 w 683"/>
                <a:gd name="T31" fmla="*/ 1 h 1187"/>
                <a:gd name="T32" fmla="*/ 0 w 683"/>
                <a:gd name="T33" fmla="*/ 1 h 1187"/>
                <a:gd name="T34" fmla="*/ 0 w 683"/>
                <a:gd name="T35" fmla="*/ 1 h 1187"/>
                <a:gd name="T36" fmla="*/ 0 w 683"/>
                <a:gd name="T37" fmla="*/ 1 h 1187"/>
                <a:gd name="T38" fmla="*/ 0 w 683"/>
                <a:gd name="T39" fmla="*/ 1 h 1187"/>
                <a:gd name="T40" fmla="*/ 0 w 683"/>
                <a:gd name="T41" fmla="*/ 1 h 1187"/>
                <a:gd name="T42" fmla="*/ 0 w 683"/>
                <a:gd name="T43" fmla="*/ 1 h 1187"/>
                <a:gd name="T44" fmla="*/ 0 w 683"/>
                <a:gd name="T45" fmla="*/ 1 h 1187"/>
                <a:gd name="T46" fmla="*/ 0 w 683"/>
                <a:gd name="T47" fmla="*/ 1 h 1187"/>
                <a:gd name="T48" fmla="*/ 0 w 683"/>
                <a:gd name="T49" fmla="*/ 1 h 1187"/>
                <a:gd name="T50" fmla="*/ 0 w 683"/>
                <a:gd name="T51" fmla="*/ 0 h 1187"/>
                <a:gd name="T52" fmla="*/ 0 w 683"/>
                <a:gd name="T53" fmla="*/ 1 h 1187"/>
                <a:gd name="T54" fmla="*/ 0 w 683"/>
                <a:gd name="T55" fmla="*/ 1 h 1187"/>
                <a:gd name="T56" fmla="*/ 0 w 683"/>
                <a:gd name="T57" fmla="*/ 1 h 1187"/>
                <a:gd name="T58" fmla="*/ 0 w 683"/>
                <a:gd name="T59" fmla="*/ 1 h 1187"/>
                <a:gd name="T60" fmla="*/ 0 w 683"/>
                <a:gd name="T61" fmla="*/ 1 h 1187"/>
                <a:gd name="T62" fmla="*/ 0 w 683"/>
                <a:gd name="T63" fmla="*/ 1 h 1187"/>
                <a:gd name="T64" fmla="*/ 0 w 683"/>
                <a:gd name="T65" fmla="*/ 1 h 1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3" h="1187">
                  <a:moveTo>
                    <a:pt x="374" y="246"/>
                  </a:moveTo>
                  <a:lnTo>
                    <a:pt x="382" y="260"/>
                  </a:lnTo>
                  <a:lnTo>
                    <a:pt x="395" y="288"/>
                  </a:lnTo>
                  <a:lnTo>
                    <a:pt x="402" y="328"/>
                  </a:lnTo>
                  <a:lnTo>
                    <a:pt x="426" y="358"/>
                  </a:lnTo>
                  <a:lnTo>
                    <a:pt x="463" y="410"/>
                  </a:lnTo>
                  <a:lnTo>
                    <a:pt x="482" y="463"/>
                  </a:lnTo>
                  <a:lnTo>
                    <a:pt x="530" y="530"/>
                  </a:lnTo>
                  <a:lnTo>
                    <a:pt x="541" y="580"/>
                  </a:lnTo>
                  <a:lnTo>
                    <a:pt x="595" y="638"/>
                  </a:lnTo>
                  <a:lnTo>
                    <a:pt x="619" y="728"/>
                  </a:lnTo>
                  <a:lnTo>
                    <a:pt x="643" y="810"/>
                  </a:lnTo>
                  <a:lnTo>
                    <a:pt x="683" y="896"/>
                  </a:lnTo>
                  <a:lnTo>
                    <a:pt x="683" y="919"/>
                  </a:lnTo>
                  <a:lnTo>
                    <a:pt x="679" y="946"/>
                  </a:lnTo>
                  <a:lnTo>
                    <a:pt x="673" y="995"/>
                  </a:lnTo>
                  <a:lnTo>
                    <a:pt x="677" y="1033"/>
                  </a:lnTo>
                  <a:lnTo>
                    <a:pt x="683" y="1076"/>
                  </a:lnTo>
                  <a:lnTo>
                    <a:pt x="655" y="1116"/>
                  </a:lnTo>
                  <a:lnTo>
                    <a:pt x="608" y="1160"/>
                  </a:lnTo>
                  <a:lnTo>
                    <a:pt x="530" y="1187"/>
                  </a:lnTo>
                  <a:lnTo>
                    <a:pt x="476" y="1179"/>
                  </a:lnTo>
                  <a:lnTo>
                    <a:pt x="325" y="1166"/>
                  </a:lnTo>
                  <a:lnTo>
                    <a:pt x="311" y="1166"/>
                  </a:lnTo>
                  <a:lnTo>
                    <a:pt x="291" y="1169"/>
                  </a:lnTo>
                  <a:lnTo>
                    <a:pt x="242" y="1176"/>
                  </a:lnTo>
                  <a:lnTo>
                    <a:pt x="156" y="1119"/>
                  </a:lnTo>
                  <a:lnTo>
                    <a:pt x="139" y="1099"/>
                  </a:lnTo>
                  <a:lnTo>
                    <a:pt x="136" y="1078"/>
                  </a:lnTo>
                  <a:lnTo>
                    <a:pt x="136" y="1048"/>
                  </a:lnTo>
                  <a:lnTo>
                    <a:pt x="139" y="995"/>
                  </a:lnTo>
                  <a:lnTo>
                    <a:pt x="162" y="917"/>
                  </a:lnTo>
                  <a:lnTo>
                    <a:pt x="160" y="893"/>
                  </a:lnTo>
                  <a:lnTo>
                    <a:pt x="156" y="867"/>
                  </a:lnTo>
                  <a:lnTo>
                    <a:pt x="203" y="726"/>
                  </a:lnTo>
                  <a:lnTo>
                    <a:pt x="189" y="702"/>
                  </a:lnTo>
                  <a:lnTo>
                    <a:pt x="176" y="683"/>
                  </a:lnTo>
                  <a:lnTo>
                    <a:pt x="176" y="664"/>
                  </a:lnTo>
                  <a:lnTo>
                    <a:pt x="176" y="643"/>
                  </a:lnTo>
                  <a:lnTo>
                    <a:pt x="203" y="596"/>
                  </a:lnTo>
                  <a:lnTo>
                    <a:pt x="216" y="540"/>
                  </a:lnTo>
                  <a:lnTo>
                    <a:pt x="170" y="540"/>
                  </a:lnTo>
                  <a:lnTo>
                    <a:pt x="168" y="524"/>
                  </a:lnTo>
                  <a:lnTo>
                    <a:pt x="162" y="514"/>
                  </a:lnTo>
                  <a:lnTo>
                    <a:pt x="122" y="492"/>
                  </a:lnTo>
                  <a:lnTo>
                    <a:pt x="4" y="403"/>
                  </a:lnTo>
                  <a:lnTo>
                    <a:pt x="0" y="354"/>
                  </a:lnTo>
                  <a:lnTo>
                    <a:pt x="37" y="250"/>
                  </a:lnTo>
                  <a:lnTo>
                    <a:pt x="49" y="165"/>
                  </a:lnTo>
                  <a:lnTo>
                    <a:pt x="96" y="81"/>
                  </a:lnTo>
                  <a:lnTo>
                    <a:pt x="130" y="27"/>
                  </a:lnTo>
                  <a:lnTo>
                    <a:pt x="145" y="0"/>
                  </a:lnTo>
                  <a:lnTo>
                    <a:pt x="171" y="17"/>
                  </a:lnTo>
                  <a:lnTo>
                    <a:pt x="203" y="44"/>
                  </a:lnTo>
                  <a:lnTo>
                    <a:pt x="280" y="81"/>
                  </a:lnTo>
                  <a:lnTo>
                    <a:pt x="294" y="90"/>
                  </a:lnTo>
                  <a:lnTo>
                    <a:pt x="284" y="116"/>
                  </a:lnTo>
                  <a:lnTo>
                    <a:pt x="260" y="141"/>
                  </a:lnTo>
                  <a:lnTo>
                    <a:pt x="247" y="195"/>
                  </a:lnTo>
                  <a:lnTo>
                    <a:pt x="284" y="226"/>
                  </a:lnTo>
                  <a:lnTo>
                    <a:pt x="265" y="260"/>
                  </a:lnTo>
                  <a:lnTo>
                    <a:pt x="242" y="293"/>
                  </a:lnTo>
                  <a:lnTo>
                    <a:pt x="237" y="330"/>
                  </a:lnTo>
                  <a:lnTo>
                    <a:pt x="284" y="293"/>
                  </a:lnTo>
                  <a:lnTo>
                    <a:pt x="382" y="237"/>
                  </a:lnTo>
                  <a:lnTo>
                    <a:pt x="374" y="246"/>
                  </a:lnTo>
                  <a:close/>
                </a:path>
              </a:pathLst>
            </a:custGeom>
            <a:solidFill>
              <a:srgbClr val="C0C0C0"/>
            </a:solidFill>
            <a:ln w="11113">
              <a:solidFill>
                <a:srgbClr val="000000"/>
              </a:solidFill>
              <a:prstDash val="solid"/>
              <a:round/>
              <a:headEnd/>
              <a:tailEnd/>
            </a:ln>
          </p:spPr>
          <p:txBody>
            <a:bodyPr/>
            <a:lstStyle/>
            <a:p>
              <a:endParaRPr lang="it-IT"/>
            </a:p>
          </p:txBody>
        </p:sp>
        <p:sp>
          <p:nvSpPr>
            <p:cNvPr id="25698" name="Freeform 98"/>
            <p:cNvSpPr>
              <a:spLocks/>
            </p:cNvSpPr>
            <p:nvPr/>
          </p:nvSpPr>
          <p:spPr bwMode="auto">
            <a:xfrm>
              <a:off x="4891" y="2946"/>
              <a:ext cx="128" cy="132"/>
            </a:xfrm>
            <a:custGeom>
              <a:avLst/>
              <a:gdLst>
                <a:gd name="T0" fmla="*/ 1 w 256"/>
                <a:gd name="T1" fmla="*/ 1 h 264"/>
                <a:gd name="T2" fmla="*/ 1 w 256"/>
                <a:gd name="T3" fmla="*/ 1 h 264"/>
                <a:gd name="T4" fmla="*/ 1 w 256"/>
                <a:gd name="T5" fmla="*/ 1 h 264"/>
                <a:gd name="T6" fmla="*/ 1 w 256"/>
                <a:gd name="T7" fmla="*/ 1 h 264"/>
                <a:gd name="T8" fmla="*/ 1 w 256"/>
                <a:gd name="T9" fmla="*/ 0 h 264"/>
                <a:gd name="T10" fmla="*/ 1 w 256"/>
                <a:gd name="T11" fmla="*/ 1 h 264"/>
                <a:gd name="T12" fmla="*/ 1 w 256"/>
                <a:gd name="T13" fmla="*/ 1 h 264"/>
                <a:gd name="T14" fmla="*/ 1 w 256"/>
                <a:gd name="T15" fmla="*/ 1 h 264"/>
                <a:gd name="T16" fmla="*/ 1 w 256"/>
                <a:gd name="T17" fmla="*/ 1 h 264"/>
                <a:gd name="T18" fmla="*/ 1 w 256"/>
                <a:gd name="T19" fmla="*/ 1 h 264"/>
                <a:gd name="T20" fmla="*/ 1 w 256"/>
                <a:gd name="T21" fmla="*/ 1 h 264"/>
                <a:gd name="T22" fmla="*/ 1 w 256"/>
                <a:gd name="T23" fmla="*/ 1 h 264"/>
                <a:gd name="T24" fmla="*/ 1 w 256"/>
                <a:gd name="T25" fmla="*/ 1 h 264"/>
                <a:gd name="T26" fmla="*/ 0 w 256"/>
                <a:gd name="T27" fmla="*/ 1 h 264"/>
                <a:gd name="T28" fmla="*/ 1 w 256"/>
                <a:gd name="T29" fmla="*/ 1 h 264"/>
                <a:gd name="T30" fmla="*/ 1 w 256"/>
                <a:gd name="T31" fmla="*/ 1 h 264"/>
                <a:gd name="T32" fmla="*/ 1 w 256"/>
                <a:gd name="T33" fmla="*/ 1 h 264"/>
                <a:gd name="T34" fmla="*/ 1 w 256"/>
                <a:gd name="T35" fmla="*/ 1 h 264"/>
                <a:gd name="T36" fmla="*/ 1 w 256"/>
                <a:gd name="T37" fmla="*/ 1 h 264"/>
                <a:gd name="T38" fmla="*/ 1 w 256"/>
                <a:gd name="T39" fmla="*/ 1 h 264"/>
                <a:gd name="T40" fmla="*/ 1 w 256"/>
                <a:gd name="T41" fmla="*/ 1 h 264"/>
                <a:gd name="T42" fmla="*/ 1 w 256"/>
                <a:gd name="T43" fmla="*/ 1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6" h="264">
                  <a:moveTo>
                    <a:pt x="194" y="98"/>
                  </a:moveTo>
                  <a:lnTo>
                    <a:pt x="160" y="65"/>
                  </a:lnTo>
                  <a:lnTo>
                    <a:pt x="105" y="28"/>
                  </a:lnTo>
                  <a:lnTo>
                    <a:pt x="71" y="7"/>
                  </a:lnTo>
                  <a:lnTo>
                    <a:pt x="43" y="0"/>
                  </a:lnTo>
                  <a:lnTo>
                    <a:pt x="27" y="10"/>
                  </a:lnTo>
                  <a:lnTo>
                    <a:pt x="19" y="23"/>
                  </a:lnTo>
                  <a:lnTo>
                    <a:pt x="20" y="40"/>
                  </a:lnTo>
                  <a:lnTo>
                    <a:pt x="52" y="62"/>
                  </a:lnTo>
                  <a:lnTo>
                    <a:pt x="86" y="94"/>
                  </a:lnTo>
                  <a:lnTo>
                    <a:pt x="67" y="90"/>
                  </a:lnTo>
                  <a:lnTo>
                    <a:pt x="40" y="85"/>
                  </a:lnTo>
                  <a:lnTo>
                    <a:pt x="14" y="116"/>
                  </a:lnTo>
                  <a:lnTo>
                    <a:pt x="0" y="148"/>
                  </a:lnTo>
                  <a:lnTo>
                    <a:pt x="14" y="167"/>
                  </a:lnTo>
                  <a:lnTo>
                    <a:pt x="49" y="187"/>
                  </a:lnTo>
                  <a:lnTo>
                    <a:pt x="123" y="217"/>
                  </a:lnTo>
                  <a:lnTo>
                    <a:pt x="160" y="241"/>
                  </a:lnTo>
                  <a:lnTo>
                    <a:pt x="204" y="264"/>
                  </a:lnTo>
                  <a:lnTo>
                    <a:pt x="236" y="217"/>
                  </a:lnTo>
                  <a:lnTo>
                    <a:pt x="256" y="161"/>
                  </a:lnTo>
                  <a:lnTo>
                    <a:pt x="194" y="98"/>
                  </a:lnTo>
                  <a:close/>
                </a:path>
              </a:pathLst>
            </a:custGeom>
            <a:solidFill>
              <a:srgbClr val="F0C599"/>
            </a:solidFill>
            <a:ln w="11113">
              <a:solidFill>
                <a:srgbClr val="000000"/>
              </a:solidFill>
              <a:prstDash val="solid"/>
              <a:round/>
              <a:headEnd/>
              <a:tailEnd/>
            </a:ln>
          </p:spPr>
          <p:txBody>
            <a:bodyPr/>
            <a:lstStyle/>
            <a:p>
              <a:endParaRPr lang="it-IT"/>
            </a:p>
          </p:txBody>
        </p:sp>
        <p:sp>
          <p:nvSpPr>
            <p:cNvPr id="25699" name="Freeform 99"/>
            <p:cNvSpPr>
              <a:spLocks/>
            </p:cNvSpPr>
            <p:nvPr/>
          </p:nvSpPr>
          <p:spPr bwMode="auto">
            <a:xfrm>
              <a:off x="4934" y="3015"/>
              <a:ext cx="196" cy="588"/>
            </a:xfrm>
            <a:custGeom>
              <a:avLst/>
              <a:gdLst>
                <a:gd name="T0" fmla="*/ 1 w 391"/>
                <a:gd name="T1" fmla="*/ 1 h 1176"/>
                <a:gd name="T2" fmla="*/ 1 w 391"/>
                <a:gd name="T3" fmla="*/ 1 h 1176"/>
                <a:gd name="T4" fmla="*/ 1 w 391"/>
                <a:gd name="T5" fmla="*/ 1 h 1176"/>
                <a:gd name="T6" fmla="*/ 1 w 391"/>
                <a:gd name="T7" fmla="*/ 1 h 1176"/>
                <a:gd name="T8" fmla="*/ 1 w 391"/>
                <a:gd name="T9" fmla="*/ 1 h 1176"/>
                <a:gd name="T10" fmla="*/ 1 w 391"/>
                <a:gd name="T11" fmla="*/ 1 h 1176"/>
                <a:gd name="T12" fmla="*/ 0 w 391"/>
                <a:gd name="T13" fmla="*/ 1 h 1176"/>
                <a:gd name="T14" fmla="*/ 0 w 391"/>
                <a:gd name="T15" fmla="*/ 1 h 1176"/>
                <a:gd name="T16" fmla="*/ 0 w 391"/>
                <a:gd name="T17" fmla="*/ 1 h 1176"/>
                <a:gd name="T18" fmla="*/ 1 w 391"/>
                <a:gd name="T19" fmla="*/ 1 h 1176"/>
                <a:gd name="T20" fmla="*/ 1 w 391"/>
                <a:gd name="T21" fmla="*/ 1 h 1176"/>
                <a:gd name="T22" fmla="*/ 1 w 391"/>
                <a:gd name="T23" fmla="*/ 1 h 1176"/>
                <a:gd name="T24" fmla="*/ 1 w 391"/>
                <a:gd name="T25" fmla="*/ 1 h 1176"/>
                <a:gd name="T26" fmla="*/ 1 w 391"/>
                <a:gd name="T27" fmla="*/ 1 h 1176"/>
                <a:gd name="T28" fmla="*/ 1 w 391"/>
                <a:gd name="T29" fmla="*/ 1 h 1176"/>
                <a:gd name="T30" fmla="*/ 1 w 391"/>
                <a:gd name="T31" fmla="*/ 1 h 1176"/>
                <a:gd name="T32" fmla="*/ 1 w 391"/>
                <a:gd name="T33" fmla="*/ 1 h 1176"/>
                <a:gd name="T34" fmla="*/ 1 w 391"/>
                <a:gd name="T35" fmla="*/ 1 h 1176"/>
                <a:gd name="T36" fmla="*/ 1 w 391"/>
                <a:gd name="T37" fmla="*/ 1 h 1176"/>
                <a:gd name="T38" fmla="*/ 1 w 391"/>
                <a:gd name="T39" fmla="*/ 1 h 1176"/>
                <a:gd name="T40" fmla="*/ 1 w 391"/>
                <a:gd name="T41" fmla="*/ 1 h 1176"/>
                <a:gd name="T42" fmla="*/ 1 w 391"/>
                <a:gd name="T43" fmla="*/ 1 h 1176"/>
                <a:gd name="T44" fmla="*/ 1 w 391"/>
                <a:gd name="T45" fmla="*/ 1 h 1176"/>
                <a:gd name="T46" fmla="*/ 1 w 391"/>
                <a:gd name="T47" fmla="*/ 1 h 1176"/>
                <a:gd name="T48" fmla="*/ 1 w 391"/>
                <a:gd name="T49" fmla="*/ 1 h 1176"/>
                <a:gd name="T50" fmla="*/ 1 w 391"/>
                <a:gd name="T51" fmla="*/ 1 h 1176"/>
                <a:gd name="T52" fmla="*/ 1 w 391"/>
                <a:gd name="T53" fmla="*/ 1 h 1176"/>
                <a:gd name="T54" fmla="*/ 1 w 391"/>
                <a:gd name="T55" fmla="*/ 1 h 1176"/>
                <a:gd name="T56" fmla="*/ 1 w 391"/>
                <a:gd name="T57" fmla="*/ 1 h 1176"/>
                <a:gd name="T58" fmla="*/ 1 w 391"/>
                <a:gd name="T59" fmla="*/ 1 h 1176"/>
                <a:gd name="T60" fmla="*/ 1 w 391"/>
                <a:gd name="T61" fmla="*/ 1 h 1176"/>
                <a:gd name="T62" fmla="*/ 1 w 391"/>
                <a:gd name="T63" fmla="*/ 1 h 1176"/>
                <a:gd name="T64" fmla="*/ 1 w 391"/>
                <a:gd name="T65" fmla="*/ 1 h 1176"/>
                <a:gd name="T66" fmla="*/ 1 w 391"/>
                <a:gd name="T67" fmla="*/ 1 h 11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1" h="1176">
                  <a:moveTo>
                    <a:pt x="24" y="356"/>
                  </a:moveTo>
                  <a:lnTo>
                    <a:pt x="7" y="480"/>
                  </a:lnTo>
                  <a:lnTo>
                    <a:pt x="13" y="527"/>
                  </a:lnTo>
                  <a:lnTo>
                    <a:pt x="22" y="553"/>
                  </a:lnTo>
                  <a:lnTo>
                    <a:pt x="41" y="572"/>
                  </a:lnTo>
                  <a:lnTo>
                    <a:pt x="35" y="584"/>
                  </a:lnTo>
                  <a:lnTo>
                    <a:pt x="35" y="603"/>
                  </a:lnTo>
                  <a:lnTo>
                    <a:pt x="41" y="643"/>
                  </a:lnTo>
                  <a:lnTo>
                    <a:pt x="47" y="688"/>
                  </a:lnTo>
                  <a:lnTo>
                    <a:pt x="48" y="712"/>
                  </a:lnTo>
                  <a:lnTo>
                    <a:pt x="41" y="727"/>
                  </a:lnTo>
                  <a:lnTo>
                    <a:pt x="30" y="763"/>
                  </a:lnTo>
                  <a:lnTo>
                    <a:pt x="5" y="806"/>
                  </a:lnTo>
                  <a:lnTo>
                    <a:pt x="0" y="833"/>
                  </a:lnTo>
                  <a:lnTo>
                    <a:pt x="0" y="904"/>
                  </a:lnTo>
                  <a:lnTo>
                    <a:pt x="0" y="955"/>
                  </a:lnTo>
                  <a:lnTo>
                    <a:pt x="0" y="982"/>
                  </a:lnTo>
                  <a:lnTo>
                    <a:pt x="0" y="1011"/>
                  </a:lnTo>
                  <a:lnTo>
                    <a:pt x="11" y="1169"/>
                  </a:lnTo>
                  <a:lnTo>
                    <a:pt x="41" y="1176"/>
                  </a:lnTo>
                  <a:lnTo>
                    <a:pt x="160" y="1156"/>
                  </a:lnTo>
                  <a:lnTo>
                    <a:pt x="202" y="1130"/>
                  </a:lnTo>
                  <a:lnTo>
                    <a:pt x="245" y="1095"/>
                  </a:lnTo>
                  <a:lnTo>
                    <a:pt x="281" y="1051"/>
                  </a:lnTo>
                  <a:lnTo>
                    <a:pt x="284" y="990"/>
                  </a:lnTo>
                  <a:lnTo>
                    <a:pt x="284" y="969"/>
                  </a:lnTo>
                  <a:lnTo>
                    <a:pt x="281" y="946"/>
                  </a:lnTo>
                  <a:lnTo>
                    <a:pt x="261" y="833"/>
                  </a:lnTo>
                  <a:lnTo>
                    <a:pt x="254" y="809"/>
                  </a:lnTo>
                  <a:lnTo>
                    <a:pt x="245" y="780"/>
                  </a:lnTo>
                  <a:lnTo>
                    <a:pt x="240" y="680"/>
                  </a:lnTo>
                  <a:lnTo>
                    <a:pt x="240" y="639"/>
                  </a:lnTo>
                  <a:lnTo>
                    <a:pt x="247" y="603"/>
                  </a:lnTo>
                  <a:lnTo>
                    <a:pt x="247" y="559"/>
                  </a:lnTo>
                  <a:lnTo>
                    <a:pt x="293" y="510"/>
                  </a:lnTo>
                  <a:lnTo>
                    <a:pt x="320" y="457"/>
                  </a:lnTo>
                  <a:lnTo>
                    <a:pt x="331" y="403"/>
                  </a:lnTo>
                  <a:lnTo>
                    <a:pt x="365" y="350"/>
                  </a:lnTo>
                  <a:lnTo>
                    <a:pt x="391" y="288"/>
                  </a:lnTo>
                  <a:lnTo>
                    <a:pt x="378" y="254"/>
                  </a:lnTo>
                  <a:lnTo>
                    <a:pt x="355" y="228"/>
                  </a:lnTo>
                  <a:lnTo>
                    <a:pt x="351" y="218"/>
                  </a:lnTo>
                  <a:lnTo>
                    <a:pt x="353" y="200"/>
                  </a:lnTo>
                  <a:lnTo>
                    <a:pt x="357" y="184"/>
                  </a:lnTo>
                  <a:lnTo>
                    <a:pt x="355" y="174"/>
                  </a:lnTo>
                  <a:lnTo>
                    <a:pt x="335" y="140"/>
                  </a:lnTo>
                  <a:lnTo>
                    <a:pt x="294" y="104"/>
                  </a:lnTo>
                  <a:lnTo>
                    <a:pt x="247" y="73"/>
                  </a:lnTo>
                  <a:lnTo>
                    <a:pt x="230" y="31"/>
                  </a:lnTo>
                  <a:lnTo>
                    <a:pt x="200" y="5"/>
                  </a:lnTo>
                  <a:lnTo>
                    <a:pt x="176" y="0"/>
                  </a:lnTo>
                  <a:lnTo>
                    <a:pt x="158" y="39"/>
                  </a:lnTo>
                  <a:lnTo>
                    <a:pt x="141" y="86"/>
                  </a:lnTo>
                  <a:lnTo>
                    <a:pt x="101" y="127"/>
                  </a:lnTo>
                  <a:lnTo>
                    <a:pt x="85" y="163"/>
                  </a:lnTo>
                  <a:lnTo>
                    <a:pt x="94" y="182"/>
                  </a:lnTo>
                  <a:lnTo>
                    <a:pt x="118" y="202"/>
                  </a:lnTo>
                  <a:lnTo>
                    <a:pt x="142" y="222"/>
                  </a:lnTo>
                  <a:lnTo>
                    <a:pt x="160" y="245"/>
                  </a:lnTo>
                  <a:lnTo>
                    <a:pt x="178" y="265"/>
                  </a:lnTo>
                  <a:lnTo>
                    <a:pt x="186" y="293"/>
                  </a:lnTo>
                  <a:lnTo>
                    <a:pt x="170" y="300"/>
                  </a:lnTo>
                  <a:lnTo>
                    <a:pt x="138" y="299"/>
                  </a:lnTo>
                  <a:lnTo>
                    <a:pt x="85" y="293"/>
                  </a:lnTo>
                  <a:lnTo>
                    <a:pt x="56" y="307"/>
                  </a:lnTo>
                  <a:lnTo>
                    <a:pt x="20" y="335"/>
                  </a:lnTo>
                  <a:lnTo>
                    <a:pt x="17" y="356"/>
                  </a:lnTo>
                  <a:lnTo>
                    <a:pt x="24" y="356"/>
                  </a:lnTo>
                  <a:close/>
                </a:path>
              </a:pathLst>
            </a:custGeom>
            <a:solidFill>
              <a:srgbClr val="C0C0C0"/>
            </a:solidFill>
            <a:ln w="11113">
              <a:solidFill>
                <a:srgbClr val="000000"/>
              </a:solidFill>
              <a:prstDash val="solid"/>
              <a:round/>
              <a:headEnd/>
              <a:tailEnd/>
            </a:ln>
          </p:spPr>
          <p:txBody>
            <a:bodyPr/>
            <a:lstStyle/>
            <a:p>
              <a:endParaRPr lang="it-IT"/>
            </a:p>
          </p:txBody>
        </p:sp>
        <p:sp>
          <p:nvSpPr>
            <p:cNvPr id="25700" name="Freeform 100"/>
            <p:cNvSpPr>
              <a:spLocks/>
            </p:cNvSpPr>
            <p:nvPr/>
          </p:nvSpPr>
          <p:spPr bwMode="auto">
            <a:xfrm>
              <a:off x="4760" y="2999"/>
              <a:ext cx="245" cy="257"/>
            </a:xfrm>
            <a:custGeom>
              <a:avLst/>
              <a:gdLst>
                <a:gd name="T0" fmla="*/ 1 w 490"/>
                <a:gd name="T1" fmla="*/ 1 h 513"/>
                <a:gd name="T2" fmla="*/ 1 w 490"/>
                <a:gd name="T3" fmla="*/ 0 h 513"/>
                <a:gd name="T4" fmla="*/ 1 w 490"/>
                <a:gd name="T5" fmla="*/ 1 h 513"/>
                <a:gd name="T6" fmla="*/ 1 w 490"/>
                <a:gd name="T7" fmla="*/ 1 h 513"/>
                <a:gd name="T8" fmla="*/ 1 w 490"/>
                <a:gd name="T9" fmla="*/ 1 h 513"/>
                <a:gd name="T10" fmla="*/ 1 w 490"/>
                <a:gd name="T11" fmla="*/ 1 h 513"/>
                <a:gd name="T12" fmla="*/ 1 w 490"/>
                <a:gd name="T13" fmla="*/ 1 h 513"/>
                <a:gd name="T14" fmla="*/ 1 w 490"/>
                <a:gd name="T15" fmla="*/ 1 h 513"/>
                <a:gd name="T16" fmla="*/ 1 w 490"/>
                <a:gd name="T17" fmla="*/ 1 h 513"/>
                <a:gd name="T18" fmla="*/ 1 w 490"/>
                <a:gd name="T19" fmla="*/ 1 h 513"/>
                <a:gd name="T20" fmla="*/ 1 w 490"/>
                <a:gd name="T21" fmla="*/ 1 h 513"/>
                <a:gd name="T22" fmla="*/ 0 w 490"/>
                <a:gd name="T23" fmla="*/ 1 h 513"/>
                <a:gd name="T24" fmla="*/ 1 w 490"/>
                <a:gd name="T25" fmla="*/ 1 h 513"/>
                <a:gd name="T26" fmla="*/ 1 w 490"/>
                <a:gd name="T27" fmla="*/ 1 h 513"/>
                <a:gd name="T28" fmla="*/ 1 w 490"/>
                <a:gd name="T29" fmla="*/ 1 h 513"/>
                <a:gd name="T30" fmla="*/ 1 w 490"/>
                <a:gd name="T31" fmla="*/ 1 h 513"/>
                <a:gd name="T32" fmla="*/ 1 w 490"/>
                <a:gd name="T33" fmla="*/ 1 h 513"/>
                <a:gd name="T34" fmla="*/ 1 w 490"/>
                <a:gd name="T35" fmla="*/ 1 h 513"/>
                <a:gd name="T36" fmla="*/ 1 w 490"/>
                <a:gd name="T37" fmla="*/ 1 h 513"/>
                <a:gd name="T38" fmla="*/ 1 w 490"/>
                <a:gd name="T39" fmla="*/ 1 h 513"/>
                <a:gd name="T40" fmla="*/ 1 w 490"/>
                <a:gd name="T41" fmla="*/ 1 h 513"/>
                <a:gd name="T42" fmla="*/ 1 w 490"/>
                <a:gd name="T43" fmla="*/ 1 h 513"/>
                <a:gd name="T44" fmla="*/ 1 w 490"/>
                <a:gd name="T45" fmla="*/ 1 h 513"/>
                <a:gd name="T46" fmla="*/ 1 w 490"/>
                <a:gd name="T47" fmla="*/ 1 h 513"/>
                <a:gd name="T48" fmla="*/ 1 w 490"/>
                <a:gd name="T49" fmla="*/ 1 h 513"/>
                <a:gd name="T50" fmla="*/ 1 w 490"/>
                <a:gd name="T51" fmla="*/ 1 h 513"/>
                <a:gd name="T52" fmla="*/ 1 w 490"/>
                <a:gd name="T53" fmla="*/ 1 h 513"/>
                <a:gd name="T54" fmla="*/ 1 w 490"/>
                <a:gd name="T55" fmla="*/ 1 h 513"/>
                <a:gd name="T56" fmla="*/ 1 w 490"/>
                <a:gd name="T57" fmla="*/ 1 h 513"/>
                <a:gd name="T58" fmla="*/ 1 w 490"/>
                <a:gd name="T59" fmla="*/ 1 h 513"/>
                <a:gd name="T60" fmla="*/ 1 w 490"/>
                <a:gd name="T61" fmla="*/ 1 h 513"/>
                <a:gd name="T62" fmla="*/ 1 w 490"/>
                <a:gd name="T63" fmla="*/ 1 h 513"/>
                <a:gd name="T64" fmla="*/ 1 w 490"/>
                <a:gd name="T65" fmla="*/ 1 h 513"/>
                <a:gd name="T66" fmla="*/ 1 w 490"/>
                <a:gd name="T67" fmla="*/ 1 h 513"/>
                <a:gd name="T68" fmla="*/ 1 w 490"/>
                <a:gd name="T69" fmla="*/ 1 h 513"/>
                <a:gd name="T70" fmla="*/ 1 w 490"/>
                <a:gd name="T71" fmla="*/ 1 h 513"/>
                <a:gd name="T72" fmla="*/ 1 w 490"/>
                <a:gd name="T73" fmla="*/ 1 h 513"/>
                <a:gd name="T74" fmla="*/ 1 w 490"/>
                <a:gd name="T75" fmla="*/ 1 h 513"/>
                <a:gd name="T76" fmla="*/ 1 w 490"/>
                <a:gd name="T77" fmla="*/ 1 h 5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90" h="513">
                  <a:moveTo>
                    <a:pt x="278" y="15"/>
                  </a:moveTo>
                  <a:lnTo>
                    <a:pt x="233" y="0"/>
                  </a:lnTo>
                  <a:lnTo>
                    <a:pt x="193" y="27"/>
                  </a:lnTo>
                  <a:lnTo>
                    <a:pt x="144" y="63"/>
                  </a:lnTo>
                  <a:lnTo>
                    <a:pt x="119" y="91"/>
                  </a:lnTo>
                  <a:lnTo>
                    <a:pt x="100" y="118"/>
                  </a:lnTo>
                  <a:lnTo>
                    <a:pt x="85" y="147"/>
                  </a:lnTo>
                  <a:lnTo>
                    <a:pt x="80" y="182"/>
                  </a:lnTo>
                  <a:lnTo>
                    <a:pt x="80" y="217"/>
                  </a:lnTo>
                  <a:lnTo>
                    <a:pt x="34" y="192"/>
                  </a:lnTo>
                  <a:lnTo>
                    <a:pt x="10" y="209"/>
                  </a:lnTo>
                  <a:lnTo>
                    <a:pt x="0" y="272"/>
                  </a:lnTo>
                  <a:lnTo>
                    <a:pt x="26" y="303"/>
                  </a:lnTo>
                  <a:lnTo>
                    <a:pt x="67" y="303"/>
                  </a:lnTo>
                  <a:lnTo>
                    <a:pt x="90" y="355"/>
                  </a:lnTo>
                  <a:lnTo>
                    <a:pt x="113" y="428"/>
                  </a:lnTo>
                  <a:lnTo>
                    <a:pt x="122" y="437"/>
                  </a:lnTo>
                  <a:lnTo>
                    <a:pt x="131" y="437"/>
                  </a:lnTo>
                  <a:lnTo>
                    <a:pt x="151" y="442"/>
                  </a:lnTo>
                  <a:lnTo>
                    <a:pt x="222" y="487"/>
                  </a:lnTo>
                  <a:lnTo>
                    <a:pt x="261" y="507"/>
                  </a:lnTo>
                  <a:lnTo>
                    <a:pt x="276" y="513"/>
                  </a:lnTo>
                  <a:lnTo>
                    <a:pt x="290" y="512"/>
                  </a:lnTo>
                  <a:lnTo>
                    <a:pt x="317" y="491"/>
                  </a:lnTo>
                  <a:lnTo>
                    <a:pt x="337" y="463"/>
                  </a:lnTo>
                  <a:lnTo>
                    <a:pt x="384" y="365"/>
                  </a:lnTo>
                  <a:lnTo>
                    <a:pt x="403" y="303"/>
                  </a:lnTo>
                  <a:lnTo>
                    <a:pt x="420" y="253"/>
                  </a:lnTo>
                  <a:lnTo>
                    <a:pt x="440" y="260"/>
                  </a:lnTo>
                  <a:lnTo>
                    <a:pt x="485" y="235"/>
                  </a:lnTo>
                  <a:lnTo>
                    <a:pt x="490" y="199"/>
                  </a:lnTo>
                  <a:lnTo>
                    <a:pt x="431" y="159"/>
                  </a:lnTo>
                  <a:lnTo>
                    <a:pt x="400" y="129"/>
                  </a:lnTo>
                  <a:lnTo>
                    <a:pt x="356" y="105"/>
                  </a:lnTo>
                  <a:lnTo>
                    <a:pt x="347" y="75"/>
                  </a:lnTo>
                  <a:lnTo>
                    <a:pt x="354" y="67"/>
                  </a:lnTo>
                  <a:lnTo>
                    <a:pt x="319" y="39"/>
                  </a:lnTo>
                  <a:lnTo>
                    <a:pt x="283" y="23"/>
                  </a:lnTo>
                  <a:lnTo>
                    <a:pt x="278" y="15"/>
                  </a:lnTo>
                  <a:close/>
                </a:path>
              </a:pathLst>
            </a:custGeom>
            <a:solidFill>
              <a:srgbClr val="F0C599"/>
            </a:solidFill>
            <a:ln w="11113">
              <a:solidFill>
                <a:srgbClr val="000000"/>
              </a:solidFill>
              <a:prstDash val="solid"/>
              <a:round/>
              <a:headEnd/>
              <a:tailEnd/>
            </a:ln>
          </p:spPr>
          <p:txBody>
            <a:bodyPr/>
            <a:lstStyle/>
            <a:p>
              <a:endParaRPr lang="it-IT"/>
            </a:p>
          </p:txBody>
        </p:sp>
        <p:sp>
          <p:nvSpPr>
            <p:cNvPr id="25701" name="Freeform 101"/>
            <p:cNvSpPr>
              <a:spLocks/>
            </p:cNvSpPr>
            <p:nvPr/>
          </p:nvSpPr>
          <p:spPr bwMode="auto">
            <a:xfrm>
              <a:off x="4835" y="3234"/>
              <a:ext cx="120" cy="199"/>
            </a:xfrm>
            <a:custGeom>
              <a:avLst/>
              <a:gdLst>
                <a:gd name="T0" fmla="*/ 0 w 239"/>
                <a:gd name="T1" fmla="*/ 0 h 399"/>
                <a:gd name="T2" fmla="*/ 1 w 239"/>
                <a:gd name="T3" fmla="*/ 0 h 399"/>
                <a:gd name="T4" fmla="*/ 1 w 239"/>
                <a:gd name="T5" fmla="*/ 0 h 399"/>
                <a:gd name="T6" fmla="*/ 1 w 239"/>
                <a:gd name="T7" fmla="*/ 0 h 399"/>
                <a:gd name="T8" fmla="*/ 1 w 239"/>
                <a:gd name="T9" fmla="*/ 0 h 399"/>
                <a:gd name="T10" fmla="*/ 1 w 239"/>
                <a:gd name="T11" fmla="*/ 0 h 399"/>
                <a:gd name="T12" fmla="*/ 1 w 239"/>
                <a:gd name="T13" fmla="*/ 0 h 399"/>
                <a:gd name="T14" fmla="*/ 1 w 239"/>
                <a:gd name="T15" fmla="*/ 0 h 399"/>
                <a:gd name="T16" fmla="*/ 1 w 239"/>
                <a:gd name="T17" fmla="*/ 0 h 399"/>
                <a:gd name="T18" fmla="*/ 1 w 239"/>
                <a:gd name="T19" fmla="*/ 0 h 399"/>
                <a:gd name="T20" fmla="*/ 1 w 239"/>
                <a:gd name="T21" fmla="*/ 0 h 399"/>
                <a:gd name="T22" fmla="*/ 1 w 239"/>
                <a:gd name="T23" fmla="*/ 0 h 399"/>
                <a:gd name="T24" fmla="*/ 1 w 239"/>
                <a:gd name="T25" fmla="*/ 0 h 399"/>
                <a:gd name="T26" fmla="*/ 1 w 239"/>
                <a:gd name="T27" fmla="*/ 0 h 399"/>
                <a:gd name="T28" fmla="*/ 0 w 239"/>
                <a:gd name="T29" fmla="*/ 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9" h="399">
                  <a:moveTo>
                    <a:pt x="0" y="6"/>
                  </a:moveTo>
                  <a:lnTo>
                    <a:pt x="42" y="128"/>
                  </a:lnTo>
                  <a:lnTo>
                    <a:pt x="66" y="189"/>
                  </a:lnTo>
                  <a:lnTo>
                    <a:pt x="121" y="247"/>
                  </a:lnTo>
                  <a:lnTo>
                    <a:pt x="179" y="348"/>
                  </a:lnTo>
                  <a:lnTo>
                    <a:pt x="203" y="399"/>
                  </a:lnTo>
                  <a:lnTo>
                    <a:pt x="215" y="337"/>
                  </a:lnTo>
                  <a:lnTo>
                    <a:pt x="239" y="260"/>
                  </a:lnTo>
                  <a:lnTo>
                    <a:pt x="228" y="181"/>
                  </a:lnTo>
                  <a:lnTo>
                    <a:pt x="215" y="103"/>
                  </a:lnTo>
                  <a:lnTo>
                    <a:pt x="223" y="50"/>
                  </a:lnTo>
                  <a:lnTo>
                    <a:pt x="226" y="19"/>
                  </a:lnTo>
                  <a:lnTo>
                    <a:pt x="215" y="0"/>
                  </a:lnTo>
                  <a:lnTo>
                    <a:pt x="132" y="1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702" name="Freeform 102"/>
            <p:cNvSpPr>
              <a:spLocks/>
            </p:cNvSpPr>
            <p:nvPr/>
          </p:nvSpPr>
          <p:spPr bwMode="auto">
            <a:xfrm>
              <a:off x="4761" y="2972"/>
              <a:ext cx="158" cy="136"/>
            </a:xfrm>
            <a:custGeom>
              <a:avLst/>
              <a:gdLst>
                <a:gd name="T0" fmla="*/ 1 w 316"/>
                <a:gd name="T1" fmla="*/ 1 h 272"/>
                <a:gd name="T2" fmla="*/ 1 w 316"/>
                <a:gd name="T3" fmla="*/ 1 h 272"/>
                <a:gd name="T4" fmla="*/ 1 w 316"/>
                <a:gd name="T5" fmla="*/ 1 h 272"/>
                <a:gd name="T6" fmla="*/ 1 w 316"/>
                <a:gd name="T7" fmla="*/ 1 h 272"/>
                <a:gd name="T8" fmla="*/ 1 w 316"/>
                <a:gd name="T9" fmla="*/ 1 h 272"/>
                <a:gd name="T10" fmla="*/ 1 w 316"/>
                <a:gd name="T11" fmla="*/ 1 h 272"/>
                <a:gd name="T12" fmla="*/ 1 w 316"/>
                <a:gd name="T13" fmla="*/ 1 h 272"/>
                <a:gd name="T14" fmla="*/ 1 w 316"/>
                <a:gd name="T15" fmla="*/ 1 h 272"/>
                <a:gd name="T16" fmla="*/ 1 w 316"/>
                <a:gd name="T17" fmla="*/ 1 h 272"/>
                <a:gd name="T18" fmla="*/ 1 w 316"/>
                <a:gd name="T19" fmla="*/ 1 h 272"/>
                <a:gd name="T20" fmla="*/ 1 w 316"/>
                <a:gd name="T21" fmla="*/ 1 h 272"/>
                <a:gd name="T22" fmla="*/ 1 w 316"/>
                <a:gd name="T23" fmla="*/ 1 h 272"/>
                <a:gd name="T24" fmla="*/ 1 w 316"/>
                <a:gd name="T25" fmla="*/ 1 h 272"/>
                <a:gd name="T26" fmla="*/ 0 w 316"/>
                <a:gd name="T27" fmla="*/ 1 h 272"/>
                <a:gd name="T28" fmla="*/ 0 w 316"/>
                <a:gd name="T29" fmla="*/ 1 h 272"/>
                <a:gd name="T30" fmla="*/ 1 w 316"/>
                <a:gd name="T31" fmla="*/ 1 h 272"/>
                <a:gd name="T32" fmla="*/ 1 w 316"/>
                <a:gd name="T33" fmla="*/ 1 h 272"/>
                <a:gd name="T34" fmla="*/ 1 w 316"/>
                <a:gd name="T35" fmla="*/ 1 h 272"/>
                <a:gd name="T36" fmla="*/ 1 w 316"/>
                <a:gd name="T37" fmla="*/ 1 h 272"/>
                <a:gd name="T38" fmla="*/ 1 w 316"/>
                <a:gd name="T39" fmla="*/ 1 h 272"/>
                <a:gd name="T40" fmla="*/ 1 w 316"/>
                <a:gd name="T41" fmla="*/ 1 h 272"/>
                <a:gd name="T42" fmla="*/ 1 w 316"/>
                <a:gd name="T43" fmla="*/ 0 h 272"/>
                <a:gd name="T44" fmla="*/ 1 w 316"/>
                <a:gd name="T45" fmla="*/ 0 h 272"/>
                <a:gd name="T46" fmla="*/ 1 w 316"/>
                <a:gd name="T47" fmla="*/ 0 h 272"/>
                <a:gd name="T48" fmla="*/ 1 w 316"/>
                <a:gd name="T49" fmla="*/ 1 h 272"/>
                <a:gd name="T50" fmla="*/ 1 w 316"/>
                <a:gd name="T51" fmla="*/ 1 h 272"/>
                <a:gd name="T52" fmla="*/ 1 w 316"/>
                <a:gd name="T53" fmla="*/ 1 h 272"/>
                <a:gd name="T54" fmla="*/ 1 w 316"/>
                <a:gd name="T55" fmla="*/ 1 h 2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6" h="272">
                  <a:moveTo>
                    <a:pt x="280" y="68"/>
                  </a:moveTo>
                  <a:lnTo>
                    <a:pt x="267" y="62"/>
                  </a:lnTo>
                  <a:lnTo>
                    <a:pt x="241" y="57"/>
                  </a:lnTo>
                  <a:lnTo>
                    <a:pt x="211" y="67"/>
                  </a:lnTo>
                  <a:lnTo>
                    <a:pt x="188" y="86"/>
                  </a:lnTo>
                  <a:lnTo>
                    <a:pt x="136" y="117"/>
                  </a:lnTo>
                  <a:lnTo>
                    <a:pt x="90" y="190"/>
                  </a:lnTo>
                  <a:lnTo>
                    <a:pt x="89" y="232"/>
                  </a:lnTo>
                  <a:lnTo>
                    <a:pt x="89" y="256"/>
                  </a:lnTo>
                  <a:lnTo>
                    <a:pt x="82" y="272"/>
                  </a:lnTo>
                  <a:lnTo>
                    <a:pt x="40" y="249"/>
                  </a:lnTo>
                  <a:lnTo>
                    <a:pt x="22" y="256"/>
                  </a:lnTo>
                  <a:lnTo>
                    <a:pt x="4" y="257"/>
                  </a:lnTo>
                  <a:lnTo>
                    <a:pt x="0" y="234"/>
                  </a:lnTo>
                  <a:lnTo>
                    <a:pt x="0" y="216"/>
                  </a:lnTo>
                  <a:lnTo>
                    <a:pt x="1" y="194"/>
                  </a:lnTo>
                  <a:lnTo>
                    <a:pt x="17" y="117"/>
                  </a:lnTo>
                  <a:lnTo>
                    <a:pt x="69" y="86"/>
                  </a:lnTo>
                  <a:lnTo>
                    <a:pt x="134" y="51"/>
                  </a:lnTo>
                  <a:lnTo>
                    <a:pt x="191" y="19"/>
                  </a:lnTo>
                  <a:lnTo>
                    <a:pt x="223" y="5"/>
                  </a:lnTo>
                  <a:lnTo>
                    <a:pt x="249" y="0"/>
                  </a:lnTo>
                  <a:lnTo>
                    <a:pt x="268" y="0"/>
                  </a:lnTo>
                  <a:lnTo>
                    <a:pt x="281" y="0"/>
                  </a:lnTo>
                  <a:lnTo>
                    <a:pt x="297" y="3"/>
                  </a:lnTo>
                  <a:lnTo>
                    <a:pt x="316" y="37"/>
                  </a:lnTo>
                  <a:lnTo>
                    <a:pt x="283" y="74"/>
                  </a:lnTo>
                  <a:lnTo>
                    <a:pt x="280" y="68"/>
                  </a:lnTo>
                  <a:close/>
                </a:path>
              </a:pathLst>
            </a:custGeom>
            <a:solidFill>
              <a:srgbClr val="8F460D"/>
            </a:solidFill>
            <a:ln w="11113">
              <a:solidFill>
                <a:srgbClr val="000000"/>
              </a:solidFill>
              <a:prstDash val="solid"/>
              <a:round/>
              <a:headEnd/>
              <a:tailEnd/>
            </a:ln>
          </p:spPr>
          <p:txBody>
            <a:bodyPr/>
            <a:lstStyle/>
            <a:p>
              <a:endParaRPr lang="it-IT"/>
            </a:p>
          </p:txBody>
        </p:sp>
        <p:sp>
          <p:nvSpPr>
            <p:cNvPr id="25703" name="Freeform 103"/>
            <p:cNvSpPr>
              <a:spLocks/>
            </p:cNvSpPr>
            <p:nvPr/>
          </p:nvSpPr>
          <p:spPr bwMode="auto">
            <a:xfrm>
              <a:off x="4691" y="2949"/>
              <a:ext cx="162" cy="145"/>
            </a:xfrm>
            <a:custGeom>
              <a:avLst/>
              <a:gdLst>
                <a:gd name="T0" fmla="*/ 1 w 323"/>
                <a:gd name="T1" fmla="*/ 0 h 291"/>
                <a:gd name="T2" fmla="*/ 1 w 323"/>
                <a:gd name="T3" fmla="*/ 0 h 291"/>
                <a:gd name="T4" fmla="*/ 1 w 323"/>
                <a:gd name="T5" fmla="*/ 0 h 291"/>
                <a:gd name="T6" fmla="*/ 1 w 323"/>
                <a:gd name="T7" fmla="*/ 0 h 291"/>
                <a:gd name="T8" fmla="*/ 1 w 323"/>
                <a:gd name="T9" fmla="*/ 0 h 291"/>
                <a:gd name="T10" fmla="*/ 1 w 323"/>
                <a:gd name="T11" fmla="*/ 0 h 291"/>
                <a:gd name="T12" fmla="*/ 1 w 323"/>
                <a:gd name="T13" fmla="*/ 0 h 291"/>
                <a:gd name="T14" fmla="*/ 1 w 323"/>
                <a:gd name="T15" fmla="*/ 0 h 291"/>
                <a:gd name="T16" fmla="*/ 1 w 323"/>
                <a:gd name="T17" fmla="*/ 0 h 291"/>
                <a:gd name="T18" fmla="*/ 1 w 323"/>
                <a:gd name="T19" fmla="*/ 0 h 291"/>
                <a:gd name="T20" fmla="*/ 1 w 323"/>
                <a:gd name="T21" fmla="*/ 0 h 291"/>
                <a:gd name="T22" fmla="*/ 1 w 323"/>
                <a:gd name="T23" fmla="*/ 0 h 291"/>
                <a:gd name="T24" fmla="*/ 1 w 323"/>
                <a:gd name="T25" fmla="*/ 0 h 291"/>
                <a:gd name="T26" fmla="*/ 1 w 323"/>
                <a:gd name="T27" fmla="*/ 0 h 291"/>
                <a:gd name="T28" fmla="*/ 1 w 323"/>
                <a:gd name="T29" fmla="*/ 0 h 291"/>
                <a:gd name="T30" fmla="*/ 1 w 323"/>
                <a:gd name="T31" fmla="*/ 0 h 291"/>
                <a:gd name="T32" fmla="*/ 1 w 323"/>
                <a:gd name="T33" fmla="*/ 0 h 291"/>
                <a:gd name="T34" fmla="*/ 1 w 323"/>
                <a:gd name="T35" fmla="*/ 0 h 291"/>
                <a:gd name="T36" fmla="*/ 1 w 323"/>
                <a:gd name="T37" fmla="*/ 0 h 291"/>
                <a:gd name="T38" fmla="*/ 1 w 323"/>
                <a:gd name="T39" fmla="*/ 0 h 291"/>
                <a:gd name="T40" fmla="*/ 1 w 323"/>
                <a:gd name="T41" fmla="*/ 0 h 291"/>
                <a:gd name="T42" fmla="*/ 1 w 323"/>
                <a:gd name="T43" fmla="*/ 0 h 291"/>
                <a:gd name="T44" fmla="*/ 1 w 323"/>
                <a:gd name="T45" fmla="*/ 0 h 291"/>
                <a:gd name="T46" fmla="*/ 1 w 323"/>
                <a:gd name="T47" fmla="*/ 0 h 291"/>
                <a:gd name="T48" fmla="*/ 0 w 323"/>
                <a:gd name="T49" fmla="*/ 0 h 291"/>
                <a:gd name="T50" fmla="*/ 1 w 323"/>
                <a:gd name="T51" fmla="*/ 0 h 291"/>
                <a:gd name="T52" fmla="*/ 1 w 323"/>
                <a:gd name="T53" fmla="*/ 0 h 291"/>
                <a:gd name="T54" fmla="*/ 1 w 323"/>
                <a:gd name="T55" fmla="*/ 0 h 291"/>
                <a:gd name="T56" fmla="*/ 1 w 323"/>
                <a:gd name="T57" fmla="*/ 0 h 291"/>
                <a:gd name="T58" fmla="*/ 1 w 323"/>
                <a:gd name="T59" fmla="*/ 0 h 291"/>
                <a:gd name="T60" fmla="*/ 1 w 323"/>
                <a:gd name="T61" fmla="*/ 0 h 2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3" h="291">
                  <a:moveTo>
                    <a:pt x="156" y="226"/>
                  </a:moveTo>
                  <a:lnTo>
                    <a:pt x="193" y="213"/>
                  </a:lnTo>
                  <a:lnTo>
                    <a:pt x="247" y="170"/>
                  </a:lnTo>
                  <a:lnTo>
                    <a:pt x="270" y="157"/>
                  </a:lnTo>
                  <a:lnTo>
                    <a:pt x="256" y="138"/>
                  </a:lnTo>
                  <a:lnTo>
                    <a:pt x="243" y="133"/>
                  </a:lnTo>
                  <a:lnTo>
                    <a:pt x="273" y="104"/>
                  </a:lnTo>
                  <a:lnTo>
                    <a:pt x="323" y="81"/>
                  </a:lnTo>
                  <a:lnTo>
                    <a:pt x="306" y="61"/>
                  </a:lnTo>
                  <a:lnTo>
                    <a:pt x="252" y="56"/>
                  </a:lnTo>
                  <a:lnTo>
                    <a:pt x="236" y="61"/>
                  </a:lnTo>
                  <a:lnTo>
                    <a:pt x="251" y="51"/>
                  </a:lnTo>
                  <a:lnTo>
                    <a:pt x="270" y="30"/>
                  </a:lnTo>
                  <a:lnTo>
                    <a:pt x="249" y="0"/>
                  </a:lnTo>
                  <a:lnTo>
                    <a:pt x="216" y="7"/>
                  </a:lnTo>
                  <a:lnTo>
                    <a:pt x="157" y="54"/>
                  </a:lnTo>
                  <a:lnTo>
                    <a:pt x="126" y="78"/>
                  </a:lnTo>
                  <a:lnTo>
                    <a:pt x="111" y="84"/>
                  </a:lnTo>
                  <a:lnTo>
                    <a:pt x="94" y="84"/>
                  </a:lnTo>
                  <a:lnTo>
                    <a:pt x="89" y="56"/>
                  </a:lnTo>
                  <a:lnTo>
                    <a:pt x="77" y="50"/>
                  </a:lnTo>
                  <a:lnTo>
                    <a:pt x="44" y="54"/>
                  </a:lnTo>
                  <a:lnTo>
                    <a:pt x="19" y="74"/>
                  </a:lnTo>
                  <a:lnTo>
                    <a:pt x="9" y="161"/>
                  </a:lnTo>
                  <a:lnTo>
                    <a:pt x="0" y="213"/>
                  </a:lnTo>
                  <a:lnTo>
                    <a:pt x="23" y="234"/>
                  </a:lnTo>
                  <a:lnTo>
                    <a:pt x="57" y="256"/>
                  </a:lnTo>
                  <a:lnTo>
                    <a:pt x="134" y="291"/>
                  </a:lnTo>
                  <a:lnTo>
                    <a:pt x="120" y="283"/>
                  </a:lnTo>
                  <a:lnTo>
                    <a:pt x="124" y="263"/>
                  </a:lnTo>
                  <a:lnTo>
                    <a:pt x="156" y="226"/>
                  </a:lnTo>
                  <a:close/>
                </a:path>
              </a:pathLst>
            </a:custGeom>
            <a:solidFill>
              <a:srgbClr val="F0C599"/>
            </a:solidFill>
            <a:ln w="11113">
              <a:solidFill>
                <a:srgbClr val="000000"/>
              </a:solidFill>
              <a:prstDash val="solid"/>
              <a:round/>
              <a:headEnd/>
              <a:tailEnd/>
            </a:ln>
          </p:spPr>
          <p:txBody>
            <a:bodyPr/>
            <a:lstStyle/>
            <a:p>
              <a:endParaRPr lang="it-IT"/>
            </a:p>
          </p:txBody>
        </p:sp>
        <p:sp>
          <p:nvSpPr>
            <p:cNvPr id="25704" name="Freeform 104"/>
            <p:cNvSpPr>
              <a:spLocks/>
            </p:cNvSpPr>
            <p:nvPr/>
          </p:nvSpPr>
          <p:spPr bwMode="auto">
            <a:xfrm>
              <a:off x="4936" y="3182"/>
              <a:ext cx="100" cy="274"/>
            </a:xfrm>
            <a:custGeom>
              <a:avLst/>
              <a:gdLst>
                <a:gd name="T0" fmla="*/ 1 w 198"/>
                <a:gd name="T1" fmla="*/ 0 h 550"/>
                <a:gd name="T2" fmla="*/ 1 w 198"/>
                <a:gd name="T3" fmla="*/ 0 h 550"/>
                <a:gd name="T4" fmla="*/ 1 w 198"/>
                <a:gd name="T5" fmla="*/ 0 h 550"/>
                <a:gd name="T6" fmla="*/ 1 w 198"/>
                <a:gd name="T7" fmla="*/ 0 h 550"/>
                <a:gd name="T8" fmla="*/ 1 w 198"/>
                <a:gd name="T9" fmla="*/ 0 h 550"/>
                <a:gd name="T10" fmla="*/ 1 w 198"/>
                <a:gd name="T11" fmla="*/ 0 h 550"/>
                <a:gd name="T12" fmla="*/ 1 w 198"/>
                <a:gd name="T13" fmla="*/ 0 h 550"/>
                <a:gd name="T14" fmla="*/ 1 w 198"/>
                <a:gd name="T15" fmla="*/ 0 h 550"/>
                <a:gd name="T16" fmla="*/ 1 w 198"/>
                <a:gd name="T17" fmla="*/ 0 h 550"/>
                <a:gd name="T18" fmla="*/ 1 w 198"/>
                <a:gd name="T19" fmla="*/ 0 h 550"/>
                <a:gd name="T20" fmla="*/ 1 w 198"/>
                <a:gd name="T21" fmla="*/ 0 h 550"/>
                <a:gd name="T22" fmla="*/ 1 w 198"/>
                <a:gd name="T23" fmla="*/ 0 h 550"/>
                <a:gd name="T24" fmla="*/ 1 w 198"/>
                <a:gd name="T25" fmla="*/ 0 h 550"/>
                <a:gd name="T26" fmla="*/ 1 w 198"/>
                <a:gd name="T27" fmla="*/ 0 h 550"/>
                <a:gd name="T28" fmla="*/ 1 w 198"/>
                <a:gd name="T29" fmla="*/ 0 h 550"/>
                <a:gd name="T30" fmla="*/ 0 w 198"/>
                <a:gd name="T31" fmla="*/ 0 h 550"/>
                <a:gd name="T32" fmla="*/ 0 w 198"/>
                <a:gd name="T33" fmla="*/ 0 h 550"/>
                <a:gd name="T34" fmla="*/ 1 w 198"/>
                <a:gd name="T35" fmla="*/ 0 h 550"/>
                <a:gd name="T36" fmla="*/ 1 w 198"/>
                <a:gd name="T37" fmla="*/ 0 h 550"/>
                <a:gd name="T38" fmla="*/ 1 w 198"/>
                <a:gd name="T39" fmla="*/ 0 h 550"/>
                <a:gd name="T40" fmla="*/ 1 w 198"/>
                <a:gd name="T41" fmla="*/ 0 h 550"/>
                <a:gd name="T42" fmla="*/ 1 w 198"/>
                <a:gd name="T43" fmla="*/ 0 h 550"/>
                <a:gd name="T44" fmla="*/ 1 w 198"/>
                <a:gd name="T45" fmla="*/ 0 h 550"/>
                <a:gd name="T46" fmla="*/ 1 w 198"/>
                <a:gd name="T47" fmla="*/ 0 h 5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8" h="550">
                  <a:moveTo>
                    <a:pt x="56" y="0"/>
                  </a:moveTo>
                  <a:lnTo>
                    <a:pt x="98" y="16"/>
                  </a:lnTo>
                  <a:lnTo>
                    <a:pt x="140" y="37"/>
                  </a:lnTo>
                  <a:lnTo>
                    <a:pt x="173" y="37"/>
                  </a:lnTo>
                  <a:lnTo>
                    <a:pt x="190" y="37"/>
                  </a:lnTo>
                  <a:lnTo>
                    <a:pt x="198" y="44"/>
                  </a:lnTo>
                  <a:lnTo>
                    <a:pt x="133" y="73"/>
                  </a:lnTo>
                  <a:lnTo>
                    <a:pt x="93" y="98"/>
                  </a:lnTo>
                  <a:lnTo>
                    <a:pt x="56" y="122"/>
                  </a:lnTo>
                  <a:lnTo>
                    <a:pt x="158" y="160"/>
                  </a:lnTo>
                  <a:lnTo>
                    <a:pt x="140" y="191"/>
                  </a:lnTo>
                  <a:lnTo>
                    <a:pt x="113" y="226"/>
                  </a:lnTo>
                  <a:lnTo>
                    <a:pt x="93" y="273"/>
                  </a:lnTo>
                  <a:lnTo>
                    <a:pt x="73" y="348"/>
                  </a:lnTo>
                  <a:lnTo>
                    <a:pt x="47" y="439"/>
                  </a:lnTo>
                  <a:lnTo>
                    <a:pt x="0" y="550"/>
                  </a:lnTo>
                  <a:lnTo>
                    <a:pt x="0" y="485"/>
                  </a:lnTo>
                  <a:lnTo>
                    <a:pt x="32" y="438"/>
                  </a:lnTo>
                  <a:lnTo>
                    <a:pt x="36" y="378"/>
                  </a:lnTo>
                  <a:lnTo>
                    <a:pt x="36" y="344"/>
                  </a:lnTo>
                  <a:lnTo>
                    <a:pt x="36" y="319"/>
                  </a:lnTo>
                  <a:lnTo>
                    <a:pt x="34" y="289"/>
                  </a:lnTo>
                  <a:lnTo>
                    <a:pt x="30" y="201"/>
                  </a:lnTo>
                  <a:lnTo>
                    <a:pt x="12" y="1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05" name="Freeform 105"/>
            <p:cNvSpPr>
              <a:spLocks/>
            </p:cNvSpPr>
            <p:nvPr/>
          </p:nvSpPr>
          <p:spPr bwMode="auto">
            <a:xfrm>
              <a:off x="4752" y="3506"/>
              <a:ext cx="91" cy="20"/>
            </a:xfrm>
            <a:custGeom>
              <a:avLst/>
              <a:gdLst>
                <a:gd name="T0" fmla="*/ 0 w 183"/>
                <a:gd name="T1" fmla="*/ 0 h 41"/>
                <a:gd name="T2" fmla="*/ 0 w 183"/>
                <a:gd name="T3" fmla="*/ 0 h 41"/>
                <a:gd name="T4" fmla="*/ 0 w 183"/>
                <a:gd name="T5" fmla="*/ 0 h 41"/>
                <a:gd name="T6" fmla="*/ 0 w 183"/>
                <a:gd name="T7" fmla="*/ 0 h 41"/>
                <a:gd name="T8" fmla="*/ 0 w 183"/>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41">
                  <a:moveTo>
                    <a:pt x="0" y="8"/>
                  </a:moveTo>
                  <a:lnTo>
                    <a:pt x="0" y="0"/>
                  </a:lnTo>
                  <a:lnTo>
                    <a:pt x="46" y="41"/>
                  </a:lnTo>
                  <a:lnTo>
                    <a:pt x="116" y="41"/>
                  </a:lnTo>
                  <a:lnTo>
                    <a:pt x="183" y="4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06" name="Freeform 106"/>
            <p:cNvSpPr>
              <a:spLocks/>
            </p:cNvSpPr>
            <p:nvPr/>
          </p:nvSpPr>
          <p:spPr bwMode="auto">
            <a:xfrm>
              <a:off x="5002" y="3458"/>
              <a:ext cx="63" cy="27"/>
            </a:xfrm>
            <a:custGeom>
              <a:avLst/>
              <a:gdLst>
                <a:gd name="T0" fmla="*/ 0 w 127"/>
                <a:gd name="T1" fmla="*/ 1 h 54"/>
                <a:gd name="T2" fmla="*/ 0 w 127"/>
                <a:gd name="T3" fmla="*/ 1 h 54"/>
                <a:gd name="T4" fmla="*/ 0 w 127"/>
                <a:gd name="T5" fmla="*/ 1 h 54"/>
                <a:gd name="T6" fmla="*/ 0 w 127"/>
                <a:gd name="T7" fmla="*/ 1 h 54"/>
                <a:gd name="T8" fmla="*/ 0 w 127"/>
                <a:gd name="T9" fmla="*/ 1 h 54"/>
                <a:gd name="T10" fmla="*/ 0 w 127"/>
                <a:gd name="T11" fmla="*/ 1 h 54"/>
                <a:gd name="T12" fmla="*/ 0 w 127"/>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54">
                  <a:moveTo>
                    <a:pt x="0" y="54"/>
                  </a:moveTo>
                  <a:lnTo>
                    <a:pt x="0" y="46"/>
                  </a:lnTo>
                  <a:lnTo>
                    <a:pt x="32" y="51"/>
                  </a:lnTo>
                  <a:lnTo>
                    <a:pt x="67" y="54"/>
                  </a:lnTo>
                  <a:lnTo>
                    <a:pt x="88" y="36"/>
                  </a:lnTo>
                  <a:lnTo>
                    <a:pt x="109" y="14"/>
                  </a:lnTo>
                  <a:lnTo>
                    <a:pt x="12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07" name="Freeform 107"/>
            <p:cNvSpPr>
              <a:spLocks/>
            </p:cNvSpPr>
            <p:nvPr/>
          </p:nvSpPr>
          <p:spPr bwMode="auto">
            <a:xfrm>
              <a:off x="4881" y="2999"/>
              <a:ext cx="124" cy="130"/>
            </a:xfrm>
            <a:custGeom>
              <a:avLst/>
              <a:gdLst>
                <a:gd name="T0" fmla="*/ 1 w 246"/>
                <a:gd name="T1" fmla="*/ 1 h 260"/>
                <a:gd name="T2" fmla="*/ 1 w 246"/>
                <a:gd name="T3" fmla="*/ 1 h 260"/>
                <a:gd name="T4" fmla="*/ 1 w 246"/>
                <a:gd name="T5" fmla="*/ 1 h 260"/>
                <a:gd name="T6" fmla="*/ 1 w 246"/>
                <a:gd name="T7" fmla="*/ 1 h 260"/>
                <a:gd name="T8" fmla="*/ 1 w 246"/>
                <a:gd name="T9" fmla="*/ 1 h 260"/>
                <a:gd name="T10" fmla="*/ 1 w 246"/>
                <a:gd name="T11" fmla="*/ 1 h 260"/>
                <a:gd name="T12" fmla="*/ 1 w 246"/>
                <a:gd name="T13" fmla="*/ 1 h 260"/>
                <a:gd name="T14" fmla="*/ 1 w 246"/>
                <a:gd name="T15" fmla="*/ 1 h 260"/>
                <a:gd name="T16" fmla="*/ 1 w 246"/>
                <a:gd name="T17" fmla="*/ 1 h 260"/>
                <a:gd name="T18" fmla="*/ 1 w 246"/>
                <a:gd name="T19" fmla="*/ 1 h 260"/>
                <a:gd name="T20" fmla="*/ 1 w 246"/>
                <a:gd name="T21" fmla="*/ 1 h 260"/>
                <a:gd name="T22" fmla="*/ 1 w 246"/>
                <a:gd name="T23" fmla="*/ 1 h 260"/>
                <a:gd name="T24" fmla="*/ 1 w 246"/>
                <a:gd name="T25" fmla="*/ 1 h 260"/>
                <a:gd name="T26" fmla="*/ 1 w 246"/>
                <a:gd name="T27" fmla="*/ 1 h 260"/>
                <a:gd name="T28" fmla="*/ 1 w 246"/>
                <a:gd name="T29" fmla="*/ 1 h 260"/>
                <a:gd name="T30" fmla="*/ 1 w 246"/>
                <a:gd name="T31" fmla="*/ 1 h 260"/>
                <a:gd name="T32" fmla="*/ 1 w 246"/>
                <a:gd name="T33" fmla="*/ 1 h 260"/>
                <a:gd name="T34" fmla="*/ 1 w 246"/>
                <a:gd name="T35" fmla="*/ 1 h 260"/>
                <a:gd name="T36" fmla="*/ 1 w 246"/>
                <a:gd name="T37" fmla="*/ 1 h 260"/>
                <a:gd name="T38" fmla="*/ 0 w 246"/>
                <a:gd name="T39" fmla="*/ 0 h 2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6" h="260">
                  <a:moveTo>
                    <a:pt x="13" y="186"/>
                  </a:moveTo>
                  <a:lnTo>
                    <a:pt x="46" y="217"/>
                  </a:lnTo>
                  <a:lnTo>
                    <a:pt x="78" y="217"/>
                  </a:lnTo>
                  <a:lnTo>
                    <a:pt x="103" y="217"/>
                  </a:lnTo>
                  <a:lnTo>
                    <a:pt x="159" y="240"/>
                  </a:lnTo>
                  <a:lnTo>
                    <a:pt x="184" y="254"/>
                  </a:lnTo>
                  <a:lnTo>
                    <a:pt x="200" y="260"/>
                  </a:lnTo>
                  <a:lnTo>
                    <a:pt x="218" y="256"/>
                  </a:lnTo>
                  <a:lnTo>
                    <a:pt x="246" y="206"/>
                  </a:lnTo>
                  <a:lnTo>
                    <a:pt x="224" y="188"/>
                  </a:lnTo>
                  <a:lnTo>
                    <a:pt x="190" y="163"/>
                  </a:lnTo>
                  <a:lnTo>
                    <a:pt x="152" y="122"/>
                  </a:lnTo>
                  <a:lnTo>
                    <a:pt x="116" y="109"/>
                  </a:lnTo>
                  <a:lnTo>
                    <a:pt x="98" y="75"/>
                  </a:lnTo>
                  <a:lnTo>
                    <a:pt x="105" y="67"/>
                  </a:lnTo>
                  <a:lnTo>
                    <a:pt x="86" y="39"/>
                  </a:lnTo>
                  <a:lnTo>
                    <a:pt x="57" y="28"/>
                  </a:lnTo>
                  <a:lnTo>
                    <a:pt x="34" y="6"/>
                  </a:lnTo>
                  <a:lnTo>
                    <a:pt x="18" y="9"/>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08" name="Freeform 108"/>
            <p:cNvSpPr>
              <a:spLocks/>
            </p:cNvSpPr>
            <p:nvPr/>
          </p:nvSpPr>
          <p:spPr bwMode="auto">
            <a:xfrm>
              <a:off x="4856" y="3055"/>
              <a:ext cx="17" cy="13"/>
            </a:xfrm>
            <a:custGeom>
              <a:avLst/>
              <a:gdLst>
                <a:gd name="T0" fmla="*/ 0 w 35"/>
                <a:gd name="T1" fmla="*/ 1 h 26"/>
                <a:gd name="T2" fmla="*/ 0 w 35"/>
                <a:gd name="T3" fmla="*/ 0 h 26"/>
                <a:gd name="T4" fmla="*/ 0 w 35"/>
                <a:gd name="T5" fmla="*/ 0 h 26"/>
                <a:gd name="T6" fmla="*/ 0 w 35"/>
                <a:gd name="T7" fmla="*/ 0 h 26"/>
                <a:gd name="T8" fmla="*/ 0 w 35"/>
                <a:gd name="T9" fmla="*/ 1 h 26"/>
                <a:gd name="T10" fmla="*/ 0 w 35"/>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6">
                  <a:moveTo>
                    <a:pt x="7" y="26"/>
                  </a:moveTo>
                  <a:lnTo>
                    <a:pt x="0" y="0"/>
                  </a:lnTo>
                  <a:lnTo>
                    <a:pt x="17" y="0"/>
                  </a:lnTo>
                  <a:lnTo>
                    <a:pt x="35" y="0"/>
                  </a:lnTo>
                  <a:lnTo>
                    <a:pt x="35" y="24"/>
                  </a:lnTo>
                  <a:lnTo>
                    <a:pt x="7" y="26"/>
                  </a:lnTo>
                  <a:close/>
                </a:path>
              </a:pathLst>
            </a:custGeom>
            <a:solidFill>
              <a:srgbClr val="000000"/>
            </a:solidFill>
            <a:ln w="1588">
              <a:solidFill>
                <a:srgbClr val="000000"/>
              </a:solidFill>
              <a:prstDash val="solid"/>
              <a:round/>
              <a:headEnd/>
              <a:tailEnd/>
            </a:ln>
          </p:spPr>
          <p:txBody>
            <a:bodyPr/>
            <a:lstStyle/>
            <a:p>
              <a:endParaRPr lang="it-IT"/>
            </a:p>
          </p:txBody>
        </p:sp>
        <p:sp>
          <p:nvSpPr>
            <p:cNvPr id="25709" name="Freeform 109"/>
            <p:cNvSpPr>
              <a:spLocks/>
            </p:cNvSpPr>
            <p:nvPr/>
          </p:nvSpPr>
          <p:spPr bwMode="auto">
            <a:xfrm>
              <a:off x="3949" y="2179"/>
              <a:ext cx="374" cy="161"/>
            </a:xfrm>
            <a:custGeom>
              <a:avLst/>
              <a:gdLst>
                <a:gd name="T0" fmla="*/ 1 w 748"/>
                <a:gd name="T1" fmla="*/ 1 h 321"/>
                <a:gd name="T2" fmla="*/ 1 w 748"/>
                <a:gd name="T3" fmla="*/ 1 h 321"/>
                <a:gd name="T4" fmla="*/ 1 w 748"/>
                <a:gd name="T5" fmla="*/ 1 h 321"/>
                <a:gd name="T6" fmla="*/ 1 w 748"/>
                <a:gd name="T7" fmla="*/ 1 h 321"/>
                <a:gd name="T8" fmla="*/ 1 w 748"/>
                <a:gd name="T9" fmla="*/ 1 h 321"/>
                <a:gd name="T10" fmla="*/ 1 w 748"/>
                <a:gd name="T11" fmla="*/ 1 h 321"/>
                <a:gd name="T12" fmla="*/ 1 w 748"/>
                <a:gd name="T13" fmla="*/ 1 h 321"/>
                <a:gd name="T14" fmla="*/ 1 w 748"/>
                <a:gd name="T15" fmla="*/ 1 h 321"/>
                <a:gd name="T16" fmla="*/ 1 w 748"/>
                <a:gd name="T17" fmla="*/ 1 h 321"/>
                <a:gd name="T18" fmla="*/ 1 w 748"/>
                <a:gd name="T19" fmla="*/ 1 h 321"/>
                <a:gd name="T20" fmla="*/ 1 w 748"/>
                <a:gd name="T21" fmla="*/ 1 h 321"/>
                <a:gd name="T22" fmla="*/ 1 w 748"/>
                <a:gd name="T23" fmla="*/ 1 h 321"/>
                <a:gd name="T24" fmla="*/ 1 w 748"/>
                <a:gd name="T25" fmla="*/ 1 h 321"/>
                <a:gd name="T26" fmla="*/ 0 w 748"/>
                <a:gd name="T27" fmla="*/ 1 h 321"/>
                <a:gd name="T28" fmla="*/ 1 w 748"/>
                <a:gd name="T29" fmla="*/ 1 h 321"/>
                <a:gd name="T30" fmla="*/ 1 w 748"/>
                <a:gd name="T31" fmla="*/ 1 h 321"/>
                <a:gd name="T32" fmla="*/ 1 w 748"/>
                <a:gd name="T33" fmla="*/ 1 h 321"/>
                <a:gd name="T34" fmla="*/ 1 w 748"/>
                <a:gd name="T35" fmla="*/ 1 h 321"/>
                <a:gd name="T36" fmla="*/ 1 w 748"/>
                <a:gd name="T37" fmla="*/ 1 h 321"/>
                <a:gd name="T38" fmla="*/ 1 w 748"/>
                <a:gd name="T39" fmla="*/ 1 h 321"/>
                <a:gd name="T40" fmla="*/ 1 w 748"/>
                <a:gd name="T41" fmla="*/ 1 h 321"/>
                <a:gd name="T42" fmla="*/ 1 w 748"/>
                <a:gd name="T43" fmla="*/ 1 h 321"/>
                <a:gd name="T44" fmla="*/ 1 w 748"/>
                <a:gd name="T45" fmla="*/ 1 h 321"/>
                <a:gd name="T46" fmla="*/ 1 w 748"/>
                <a:gd name="T47" fmla="*/ 1 h 321"/>
                <a:gd name="T48" fmla="*/ 1 w 748"/>
                <a:gd name="T49" fmla="*/ 1 h 321"/>
                <a:gd name="T50" fmla="*/ 1 w 748"/>
                <a:gd name="T51" fmla="*/ 1 h 321"/>
                <a:gd name="T52" fmla="*/ 1 w 748"/>
                <a:gd name="T53" fmla="*/ 1 h 321"/>
                <a:gd name="T54" fmla="*/ 1 w 748"/>
                <a:gd name="T55" fmla="*/ 0 h 321"/>
                <a:gd name="T56" fmla="*/ 1 w 748"/>
                <a:gd name="T57" fmla="*/ 1 h 321"/>
                <a:gd name="T58" fmla="*/ 1 w 748"/>
                <a:gd name="T59" fmla="*/ 1 h 321"/>
                <a:gd name="T60" fmla="*/ 1 w 748"/>
                <a:gd name="T61" fmla="*/ 1 h 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8" h="321">
                  <a:moveTo>
                    <a:pt x="525" y="131"/>
                  </a:moveTo>
                  <a:lnTo>
                    <a:pt x="657" y="253"/>
                  </a:lnTo>
                  <a:lnTo>
                    <a:pt x="748" y="294"/>
                  </a:lnTo>
                  <a:lnTo>
                    <a:pt x="689" y="292"/>
                  </a:lnTo>
                  <a:lnTo>
                    <a:pt x="598" y="298"/>
                  </a:lnTo>
                  <a:lnTo>
                    <a:pt x="479" y="313"/>
                  </a:lnTo>
                  <a:lnTo>
                    <a:pt x="189" y="321"/>
                  </a:lnTo>
                  <a:lnTo>
                    <a:pt x="153" y="312"/>
                  </a:lnTo>
                  <a:lnTo>
                    <a:pt x="128" y="312"/>
                  </a:lnTo>
                  <a:lnTo>
                    <a:pt x="111" y="321"/>
                  </a:lnTo>
                  <a:lnTo>
                    <a:pt x="79" y="252"/>
                  </a:lnTo>
                  <a:lnTo>
                    <a:pt x="36" y="165"/>
                  </a:lnTo>
                  <a:lnTo>
                    <a:pt x="9" y="108"/>
                  </a:lnTo>
                  <a:lnTo>
                    <a:pt x="0" y="76"/>
                  </a:lnTo>
                  <a:lnTo>
                    <a:pt x="5" y="57"/>
                  </a:lnTo>
                  <a:lnTo>
                    <a:pt x="46" y="48"/>
                  </a:lnTo>
                  <a:lnTo>
                    <a:pt x="80" y="47"/>
                  </a:lnTo>
                  <a:lnTo>
                    <a:pt x="99" y="47"/>
                  </a:lnTo>
                  <a:lnTo>
                    <a:pt x="120" y="49"/>
                  </a:lnTo>
                  <a:lnTo>
                    <a:pt x="195" y="55"/>
                  </a:lnTo>
                  <a:lnTo>
                    <a:pt x="243" y="57"/>
                  </a:lnTo>
                  <a:lnTo>
                    <a:pt x="278" y="54"/>
                  </a:lnTo>
                  <a:lnTo>
                    <a:pt x="298" y="54"/>
                  </a:lnTo>
                  <a:lnTo>
                    <a:pt x="319" y="57"/>
                  </a:lnTo>
                  <a:lnTo>
                    <a:pt x="356" y="62"/>
                  </a:lnTo>
                  <a:lnTo>
                    <a:pt x="375" y="63"/>
                  </a:lnTo>
                  <a:lnTo>
                    <a:pt x="394" y="64"/>
                  </a:lnTo>
                  <a:lnTo>
                    <a:pt x="495" y="0"/>
                  </a:lnTo>
                  <a:lnTo>
                    <a:pt x="507" y="18"/>
                  </a:lnTo>
                  <a:lnTo>
                    <a:pt x="512" y="54"/>
                  </a:lnTo>
                  <a:lnTo>
                    <a:pt x="525" y="131"/>
                  </a:lnTo>
                  <a:close/>
                </a:path>
              </a:pathLst>
            </a:custGeom>
            <a:solidFill>
              <a:srgbClr val="FFFFA4"/>
            </a:solidFill>
            <a:ln w="11113">
              <a:solidFill>
                <a:srgbClr val="000000"/>
              </a:solidFill>
              <a:prstDash val="solid"/>
              <a:round/>
              <a:headEnd/>
              <a:tailEnd/>
            </a:ln>
          </p:spPr>
          <p:txBody>
            <a:bodyPr/>
            <a:lstStyle/>
            <a:p>
              <a:endParaRPr lang="it-IT"/>
            </a:p>
          </p:txBody>
        </p:sp>
        <p:sp>
          <p:nvSpPr>
            <p:cNvPr id="25710" name="Freeform 110"/>
            <p:cNvSpPr>
              <a:spLocks/>
            </p:cNvSpPr>
            <p:nvPr/>
          </p:nvSpPr>
          <p:spPr bwMode="auto">
            <a:xfrm>
              <a:off x="3897" y="1935"/>
              <a:ext cx="330" cy="240"/>
            </a:xfrm>
            <a:custGeom>
              <a:avLst/>
              <a:gdLst>
                <a:gd name="T0" fmla="*/ 0 w 661"/>
                <a:gd name="T1" fmla="*/ 1 h 480"/>
                <a:gd name="T2" fmla="*/ 0 w 661"/>
                <a:gd name="T3" fmla="*/ 1 h 480"/>
                <a:gd name="T4" fmla="*/ 0 w 661"/>
                <a:gd name="T5" fmla="*/ 1 h 480"/>
                <a:gd name="T6" fmla="*/ 0 w 661"/>
                <a:gd name="T7" fmla="*/ 1 h 480"/>
                <a:gd name="T8" fmla="*/ 0 w 661"/>
                <a:gd name="T9" fmla="*/ 1 h 480"/>
                <a:gd name="T10" fmla="*/ 0 w 661"/>
                <a:gd name="T11" fmla="*/ 1 h 480"/>
                <a:gd name="T12" fmla="*/ 0 w 661"/>
                <a:gd name="T13" fmla="*/ 1 h 480"/>
                <a:gd name="T14" fmla="*/ 0 w 661"/>
                <a:gd name="T15" fmla="*/ 1 h 480"/>
                <a:gd name="T16" fmla="*/ 0 w 661"/>
                <a:gd name="T17" fmla="*/ 1 h 480"/>
                <a:gd name="T18" fmla="*/ 0 w 661"/>
                <a:gd name="T19" fmla="*/ 0 h 480"/>
                <a:gd name="T20" fmla="*/ 0 w 661"/>
                <a:gd name="T21" fmla="*/ 1 h 480"/>
                <a:gd name="T22" fmla="*/ 0 w 661"/>
                <a:gd name="T23" fmla="*/ 1 h 480"/>
                <a:gd name="T24" fmla="*/ 0 w 661"/>
                <a:gd name="T25" fmla="*/ 1 h 480"/>
                <a:gd name="T26" fmla="*/ 0 w 661"/>
                <a:gd name="T27" fmla="*/ 1 h 480"/>
                <a:gd name="T28" fmla="*/ 0 w 661"/>
                <a:gd name="T29" fmla="*/ 1 h 480"/>
                <a:gd name="T30" fmla="*/ 0 w 661"/>
                <a:gd name="T31" fmla="*/ 1 h 480"/>
                <a:gd name="T32" fmla="*/ 0 w 661"/>
                <a:gd name="T33" fmla="*/ 1 h 480"/>
                <a:gd name="T34" fmla="*/ 0 w 661"/>
                <a:gd name="T35" fmla="*/ 1 h 480"/>
                <a:gd name="T36" fmla="*/ 0 w 661"/>
                <a:gd name="T37" fmla="*/ 1 h 480"/>
                <a:gd name="T38" fmla="*/ 0 w 661"/>
                <a:gd name="T39" fmla="*/ 1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1" h="480">
                  <a:moveTo>
                    <a:pt x="216" y="454"/>
                  </a:moveTo>
                  <a:lnTo>
                    <a:pt x="293" y="475"/>
                  </a:lnTo>
                  <a:lnTo>
                    <a:pt x="340" y="480"/>
                  </a:lnTo>
                  <a:lnTo>
                    <a:pt x="360" y="480"/>
                  </a:lnTo>
                  <a:lnTo>
                    <a:pt x="380" y="477"/>
                  </a:lnTo>
                  <a:lnTo>
                    <a:pt x="443" y="399"/>
                  </a:lnTo>
                  <a:lnTo>
                    <a:pt x="513" y="311"/>
                  </a:lnTo>
                  <a:lnTo>
                    <a:pt x="661" y="155"/>
                  </a:lnTo>
                  <a:lnTo>
                    <a:pt x="468" y="74"/>
                  </a:lnTo>
                  <a:lnTo>
                    <a:pt x="303" y="0"/>
                  </a:lnTo>
                  <a:lnTo>
                    <a:pt x="271" y="24"/>
                  </a:lnTo>
                  <a:lnTo>
                    <a:pt x="223" y="80"/>
                  </a:lnTo>
                  <a:lnTo>
                    <a:pt x="162" y="181"/>
                  </a:lnTo>
                  <a:lnTo>
                    <a:pt x="181" y="200"/>
                  </a:lnTo>
                  <a:lnTo>
                    <a:pt x="202" y="217"/>
                  </a:lnTo>
                  <a:lnTo>
                    <a:pt x="171" y="249"/>
                  </a:lnTo>
                  <a:lnTo>
                    <a:pt x="101" y="285"/>
                  </a:lnTo>
                  <a:lnTo>
                    <a:pt x="0" y="324"/>
                  </a:lnTo>
                  <a:lnTo>
                    <a:pt x="54" y="368"/>
                  </a:lnTo>
                  <a:lnTo>
                    <a:pt x="216" y="454"/>
                  </a:lnTo>
                  <a:close/>
                </a:path>
              </a:pathLst>
            </a:custGeom>
            <a:solidFill>
              <a:srgbClr val="FFFFFF"/>
            </a:solidFill>
            <a:ln w="11113">
              <a:solidFill>
                <a:srgbClr val="000000"/>
              </a:solidFill>
              <a:prstDash val="solid"/>
              <a:round/>
              <a:headEnd/>
              <a:tailEnd/>
            </a:ln>
          </p:spPr>
          <p:txBody>
            <a:bodyPr/>
            <a:lstStyle/>
            <a:p>
              <a:endParaRPr lang="it-IT"/>
            </a:p>
          </p:txBody>
        </p:sp>
        <p:sp>
          <p:nvSpPr>
            <p:cNvPr id="25711" name="Freeform 111"/>
            <p:cNvSpPr>
              <a:spLocks/>
            </p:cNvSpPr>
            <p:nvPr/>
          </p:nvSpPr>
          <p:spPr bwMode="auto">
            <a:xfrm>
              <a:off x="4315" y="2115"/>
              <a:ext cx="298" cy="184"/>
            </a:xfrm>
            <a:custGeom>
              <a:avLst/>
              <a:gdLst>
                <a:gd name="T0" fmla="*/ 1 w 596"/>
                <a:gd name="T1" fmla="*/ 0 h 369"/>
                <a:gd name="T2" fmla="*/ 1 w 596"/>
                <a:gd name="T3" fmla="*/ 0 h 369"/>
                <a:gd name="T4" fmla="*/ 1 w 596"/>
                <a:gd name="T5" fmla="*/ 0 h 369"/>
                <a:gd name="T6" fmla="*/ 0 w 596"/>
                <a:gd name="T7" fmla="*/ 0 h 369"/>
                <a:gd name="T8" fmla="*/ 1 w 596"/>
                <a:gd name="T9" fmla="*/ 0 h 369"/>
                <a:gd name="T10" fmla="*/ 1 w 596"/>
                <a:gd name="T11" fmla="*/ 0 h 369"/>
                <a:gd name="T12" fmla="*/ 1 w 596"/>
                <a:gd name="T13" fmla="*/ 0 h 369"/>
                <a:gd name="T14" fmla="*/ 1 w 596"/>
                <a:gd name="T15" fmla="*/ 0 h 369"/>
                <a:gd name="T16" fmla="*/ 1 w 596"/>
                <a:gd name="T17" fmla="*/ 0 h 369"/>
                <a:gd name="T18" fmla="*/ 1 w 596"/>
                <a:gd name="T19" fmla="*/ 0 h 369"/>
                <a:gd name="T20" fmla="*/ 1 w 596"/>
                <a:gd name="T21" fmla="*/ 0 h 369"/>
                <a:gd name="T22" fmla="*/ 1 w 596"/>
                <a:gd name="T23" fmla="*/ 0 h 369"/>
                <a:gd name="T24" fmla="*/ 1 w 596"/>
                <a:gd name="T25" fmla="*/ 0 h 369"/>
                <a:gd name="T26" fmla="*/ 1 w 596"/>
                <a:gd name="T27" fmla="*/ 0 h 369"/>
                <a:gd name="T28" fmla="*/ 1 w 596"/>
                <a:gd name="T29" fmla="*/ 0 h 369"/>
                <a:gd name="T30" fmla="*/ 1 w 596"/>
                <a:gd name="T31" fmla="*/ 0 h 369"/>
                <a:gd name="T32" fmla="*/ 1 w 596"/>
                <a:gd name="T33" fmla="*/ 0 h 369"/>
                <a:gd name="T34" fmla="*/ 1 w 596"/>
                <a:gd name="T35" fmla="*/ 0 h 369"/>
                <a:gd name="T36" fmla="*/ 1 w 596"/>
                <a:gd name="T37" fmla="*/ 0 h 369"/>
                <a:gd name="T38" fmla="*/ 1 w 596"/>
                <a:gd name="T39" fmla="*/ 0 h 369"/>
                <a:gd name="T40" fmla="*/ 1 w 596"/>
                <a:gd name="T41" fmla="*/ 0 h 369"/>
                <a:gd name="T42" fmla="*/ 1 w 596"/>
                <a:gd name="T43" fmla="*/ 0 h 369"/>
                <a:gd name="T44" fmla="*/ 1 w 596"/>
                <a:gd name="T45" fmla="*/ 0 h 369"/>
                <a:gd name="T46" fmla="*/ 1 w 596"/>
                <a:gd name="T47" fmla="*/ 0 h 369"/>
                <a:gd name="T48" fmla="*/ 1 w 596"/>
                <a:gd name="T49" fmla="*/ 0 h 369"/>
                <a:gd name="T50" fmla="*/ 1 w 596"/>
                <a:gd name="T51" fmla="*/ 0 h 369"/>
                <a:gd name="T52" fmla="*/ 1 w 596"/>
                <a:gd name="T53" fmla="*/ 0 h 3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6" h="369">
                  <a:moveTo>
                    <a:pt x="529" y="350"/>
                  </a:moveTo>
                  <a:lnTo>
                    <a:pt x="446" y="354"/>
                  </a:lnTo>
                  <a:lnTo>
                    <a:pt x="280" y="320"/>
                  </a:lnTo>
                  <a:lnTo>
                    <a:pt x="0" y="369"/>
                  </a:lnTo>
                  <a:lnTo>
                    <a:pt x="33" y="278"/>
                  </a:lnTo>
                  <a:lnTo>
                    <a:pt x="42" y="218"/>
                  </a:lnTo>
                  <a:lnTo>
                    <a:pt x="43" y="198"/>
                  </a:lnTo>
                  <a:lnTo>
                    <a:pt x="41" y="186"/>
                  </a:lnTo>
                  <a:lnTo>
                    <a:pt x="65" y="149"/>
                  </a:lnTo>
                  <a:lnTo>
                    <a:pt x="82" y="97"/>
                  </a:lnTo>
                  <a:lnTo>
                    <a:pt x="97" y="47"/>
                  </a:lnTo>
                  <a:lnTo>
                    <a:pt x="119" y="20"/>
                  </a:lnTo>
                  <a:lnTo>
                    <a:pt x="153" y="15"/>
                  </a:lnTo>
                  <a:lnTo>
                    <a:pt x="199" y="23"/>
                  </a:lnTo>
                  <a:lnTo>
                    <a:pt x="280" y="42"/>
                  </a:lnTo>
                  <a:lnTo>
                    <a:pt x="358" y="38"/>
                  </a:lnTo>
                  <a:lnTo>
                    <a:pt x="429" y="30"/>
                  </a:lnTo>
                  <a:lnTo>
                    <a:pt x="502" y="10"/>
                  </a:lnTo>
                  <a:lnTo>
                    <a:pt x="544" y="0"/>
                  </a:lnTo>
                  <a:lnTo>
                    <a:pt x="563" y="0"/>
                  </a:lnTo>
                  <a:lnTo>
                    <a:pt x="581" y="7"/>
                  </a:lnTo>
                  <a:lnTo>
                    <a:pt x="546" y="176"/>
                  </a:lnTo>
                  <a:lnTo>
                    <a:pt x="564" y="265"/>
                  </a:lnTo>
                  <a:lnTo>
                    <a:pt x="596" y="357"/>
                  </a:lnTo>
                  <a:lnTo>
                    <a:pt x="567" y="354"/>
                  </a:lnTo>
                  <a:lnTo>
                    <a:pt x="548" y="348"/>
                  </a:lnTo>
                  <a:lnTo>
                    <a:pt x="529" y="350"/>
                  </a:lnTo>
                  <a:close/>
                </a:path>
              </a:pathLst>
            </a:custGeom>
            <a:solidFill>
              <a:srgbClr val="FFFFFF"/>
            </a:solidFill>
            <a:ln w="11113">
              <a:solidFill>
                <a:srgbClr val="000000"/>
              </a:solidFill>
              <a:prstDash val="solid"/>
              <a:round/>
              <a:headEnd/>
              <a:tailEnd/>
            </a:ln>
          </p:spPr>
          <p:txBody>
            <a:bodyPr/>
            <a:lstStyle/>
            <a:p>
              <a:endParaRPr lang="it-IT"/>
            </a:p>
          </p:txBody>
        </p:sp>
        <p:sp>
          <p:nvSpPr>
            <p:cNvPr id="25712" name="Line 112"/>
            <p:cNvSpPr>
              <a:spLocks noChangeShapeType="1"/>
            </p:cNvSpPr>
            <p:nvPr/>
          </p:nvSpPr>
          <p:spPr bwMode="auto">
            <a:xfrm>
              <a:off x="4061" y="1988"/>
              <a:ext cx="36"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13" name="Line 113"/>
            <p:cNvSpPr>
              <a:spLocks noChangeShapeType="1"/>
            </p:cNvSpPr>
            <p:nvPr/>
          </p:nvSpPr>
          <p:spPr bwMode="auto">
            <a:xfrm>
              <a:off x="4050" y="2015"/>
              <a:ext cx="81"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14" name="Line 114"/>
            <p:cNvSpPr>
              <a:spLocks noChangeShapeType="1"/>
            </p:cNvSpPr>
            <p:nvPr/>
          </p:nvSpPr>
          <p:spPr bwMode="auto">
            <a:xfrm>
              <a:off x="4034" y="2050"/>
              <a:ext cx="75" cy="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15" name="Line 115"/>
            <p:cNvSpPr>
              <a:spLocks noChangeShapeType="1"/>
            </p:cNvSpPr>
            <p:nvPr/>
          </p:nvSpPr>
          <p:spPr bwMode="auto">
            <a:xfrm>
              <a:off x="4005" y="2080"/>
              <a:ext cx="50" cy="1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16" name="Line 116"/>
            <p:cNvSpPr>
              <a:spLocks noChangeShapeType="1"/>
            </p:cNvSpPr>
            <p:nvPr/>
          </p:nvSpPr>
          <p:spPr bwMode="auto">
            <a:xfrm flipV="1">
              <a:off x="4217" y="2012"/>
              <a:ext cx="39" cy="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17" name="Freeform 117"/>
            <p:cNvSpPr>
              <a:spLocks/>
            </p:cNvSpPr>
            <p:nvPr/>
          </p:nvSpPr>
          <p:spPr bwMode="auto">
            <a:xfrm>
              <a:off x="4236" y="2037"/>
              <a:ext cx="87" cy="34"/>
            </a:xfrm>
            <a:custGeom>
              <a:avLst/>
              <a:gdLst>
                <a:gd name="T0" fmla="*/ 0 w 176"/>
                <a:gd name="T1" fmla="*/ 1 h 68"/>
                <a:gd name="T2" fmla="*/ 0 w 176"/>
                <a:gd name="T3" fmla="*/ 1 h 68"/>
                <a:gd name="T4" fmla="*/ 0 w 176"/>
                <a:gd name="T5" fmla="*/ 0 h 68"/>
                <a:gd name="T6" fmla="*/ 0 60000 65536"/>
                <a:gd name="T7" fmla="*/ 0 60000 65536"/>
                <a:gd name="T8" fmla="*/ 0 60000 65536"/>
              </a:gdLst>
              <a:ahLst/>
              <a:cxnLst>
                <a:cxn ang="T6">
                  <a:pos x="T0" y="T1"/>
                </a:cxn>
                <a:cxn ang="T7">
                  <a:pos x="T2" y="T3"/>
                </a:cxn>
                <a:cxn ang="T8">
                  <a:pos x="T4" y="T5"/>
                </a:cxn>
              </a:cxnLst>
              <a:rect l="0" t="0" r="r" b="b"/>
              <a:pathLst>
                <a:path w="176" h="68">
                  <a:moveTo>
                    <a:pt x="0" y="68"/>
                  </a:moveTo>
                  <a:lnTo>
                    <a:pt x="14" y="68"/>
                  </a:lnTo>
                  <a:lnTo>
                    <a:pt x="176"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18" name="Freeform 118"/>
            <p:cNvSpPr>
              <a:spLocks/>
            </p:cNvSpPr>
            <p:nvPr/>
          </p:nvSpPr>
          <p:spPr bwMode="auto">
            <a:xfrm>
              <a:off x="4136" y="2224"/>
              <a:ext cx="23" cy="70"/>
            </a:xfrm>
            <a:custGeom>
              <a:avLst/>
              <a:gdLst>
                <a:gd name="T0" fmla="*/ 0 w 44"/>
                <a:gd name="T1" fmla="*/ 0 h 140"/>
                <a:gd name="T2" fmla="*/ 1 w 44"/>
                <a:gd name="T3" fmla="*/ 1 h 140"/>
                <a:gd name="T4" fmla="*/ 1 w 44"/>
                <a:gd name="T5" fmla="*/ 1 h 140"/>
                <a:gd name="T6" fmla="*/ 0 60000 65536"/>
                <a:gd name="T7" fmla="*/ 0 60000 65536"/>
                <a:gd name="T8" fmla="*/ 0 60000 65536"/>
              </a:gdLst>
              <a:ahLst/>
              <a:cxnLst>
                <a:cxn ang="T6">
                  <a:pos x="T0" y="T1"/>
                </a:cxn>
                <a:cxn ang="T7">
                  <a:pos x="T2" y="T3"/>
                </a:cxn>
                <a:cxn ang="T8">
                  <a:pos x="T4" y="T5"/>
                </a:cxn>
              </a:cxnLst>
              <a:rect l="0" t="0" r="r" b="b"/>
              <a:pathLst>
                <a:path w="44" h="140">
                  <a:moveTo>
                    <a:pt x="0" y="0"/>
                  </a:moveTo>
                  <a:lnTo>
                    <a:pt x="32" y="79"/>
                  </a:lnTo>
                  <a:lnTo>
                    <a:pt x="44" y="14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19" name="Line 119"/>
            <p:cNvSpPr>
              <a:spLocks noChangeShapeType="1"/>
            </p:cNvSpPr>
            <p:nvPr/>
          </p:nvSpPr>
          <p:spPr bwMode="auto">
            <a:xfrm>
              <a:off x="4116" y="2237"/>
              <a:ext cx="20" cy="5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20" name="Line 120"/>
            <p:cNvSpPr>
              <a:spLocks noChangeShapeType="1"/>
            </p:cNvSpPr>
            <p:nvPr/>
          </p:nvSpPr>
          <p:spPr bwMode="auto">
            <a:xfrm>
              <a:off x="4080" y="2250"/>
              <a:ext cx="14"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21" name="Freeform 121"/>
            <p:cNvSpPr>
              <a:spLocks/>
            </p:cNvSpPr>
            <p:nvPr/>
          </p:nvSpPr>
          <p:spPr bwMode="auto">
            <a:xfrm>
              <a:off x="4552" y="2162"/>
              <a:ext cx="8" cy="75"/>
            </a:xfrm>
            <a:custGeom>
              <a:avLst/>
              <a:gdLst>
                <a:gd name="T0" fmla="*/ 1 w 15"/>
                <a:gd name="T1" fmla="*/ 0 h 150"/>
                <a:gd name="T2" fmla="*/ 1 w 15"/>
                <a:gd name="T3" fmla="*/ 1 h 150"/>
                <a:gd name="T4" fmla="*/ 0 w 15"/>
                <a:gd name="T5" fmla="*/ 1 h 150"/>
                <a:gd name="T6" fmla="*/ 1 w 15"/>
                <a:gd name="T7" fmla="*/ 1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50">
                  <a:moveTo>
                    <a:pt x="15" y="0"/>
                  </a:moveTo>
                  <a:lnTo>
                    <a:pt x="1" y="84"/>
                  </a:lnTo>
                  <a:lnTo>
                    <a:pt x="0" y="129"/>
                  </a:lnTo>
                  <a:lnTo>
                    <a:pt x="1" y="15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22" name="Line 122"/>
            <p:cNvSpPr>
              <a:spLocks noChangeShapeType="1"/>
            </p:cNvSpPr>
            <p:nvPr/>
          </p:nvSpPr>
          <p:spPr bwMode="auto">
            <a:xfrm flipH="1">
              <a:off x="4507" y="2162"/>
              <a:ext cx="7" cy="8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23" name="Line 123"/>
            <p:cNvSpPr>
              <a:spLocks noChangeShapeType="1"/>
            </p:cNvSpPr>
            <p:nvPr/>
          </p:nvSpPr>
          <p:spPr bwMode="auto">
            <a:xfrm flipH="1">
              <a:off x="4458" y="2170"/>
              <a:ext cx="13" cy="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24" name="Freeform 124"/>
            <p:cNvSpPr>
              <a:spLocks/>
            </p:cNvSpPr>
            <p:nvPr/>
          </p:nvSpPr>
          <p:spPr bwMode="auto">
            <a:xfrm>
              <a:off x="4655" y="1551"/>
              <a:ext cx="462" cy="348"/>
            </a:xfrm>
            <a:custGeom>
              <a:avLst/>
              <a:gdLst>
                <a:gd name="T0" fmla="*/ 1 w 923"/>
                <a:gd name="T1" fmla="*/ 1 h 695"/>
                <a:gd name="T2" fmla="*/ 1 w 923"/>
                <a:gd name="T3" fmla="*/ 1 h 695"/>
                <a:gd name="T4" fmla="*/ 1 w 923"/>
                <a:gd name="T5" fmla="*/ 1 h 695"/>
                <a:gd name="T6" fmla="*/ 1 w 923"/>
                <a:gd name="T7" fmla="*/ 1 h 695"/>
                <a:gd name="T8" fmla="*/ 1 w 923"/>
                <a:gd name="T9" fmla="*/ 1 h 695"/>
                <a:gd name="T10" fmla="*/ 1 w 923"/>
                <a:gd name="T11" fmla="*/ 1 h 695"/>
                <a:gd name="T12" fmla="*/ 1 w 923"/>
                <a:gd name="T13" fmla="*/ 1 h 695"/>
                <a:gd name="T14" fmla="*/ 1 w 923"/>
                <a:gd name="T15" fmla="*/ 1 h 695"/>
                <a:gd name="T16" fmla="*/ 1 w 923"/>
                <a:gd name="T17" fmla="*/ 1 h 695"/>
                <a:gd name="T18" fmla="*/ 1 w 923"/>
                <a:gd name="T19" fmla="*/ 1 h 695"/>
                <a:gd name="T20" fmla="*/ 1 w 923"/>
                <a:gd name="T21" fmla="*/ 1 h 695"/>
                <a:gd name="T22" fmla="*/ 1 w 923"/>
                <a:gd name="T23" fmla="*/ 1 h 695"/>
                <a:gd name="T24" fmla="*/ 1 w 923"/>
                <a:gd name="T25" fmla="*/ 1 h 695"/>
                <a:gd name="T26" fmla="*/ 1 w 923"/>
                <a:gd name="T27" fmla="*/ 1 h 695"/>
                <a:gd name="T28" fmla="*/ 1 w 923"/>
                <a:gd name="T29" fmla="*/ 1 h 695"/>
                <a:gd name="T30" fmla="*/ 1 w 923"/>
                <a:gd name="T31" fmla="*/ 1 h 695"/>
                <a:gd name="T32" fmla="*/ 1 w 923"/>
                <a:gd name="T33" fmla="*/ 0 h 695"/>
                <a:gd name="T34" fmla="*/ 1 w 923"/>
                <a:gd name="T35" fmla="*/ 0 h 695"/>
                <a:gd name="T36" fmla="*/ 1 w 923"/>
                <a:gd name="T37" fmla="*/ 1 h 695"/>
                <a:gd name="T38" fmla="*/ 1 w 923"/>
                <a:gd name="T39" fmla="*/ 1 h 695"/>
                <a:gd name="T40" fmla="*/ 1 w 923"/>
                <a:gd name="T41" fmla="*/ 1 h 695"/>
                <a:gd name="T42" fmla="*/ 1 w 923"/>
                <a:gd name="T43" fmla="*/ 1 h 695"/>
                <a:gd name="T44" fmla="*/ 1 w 923"/>
                <a:gd name="T45" fmla="*/ 1 h 695"/>
                <a:gd name="T46" fmla="*/ 1 w 923"/>
                <a:gd name="T47" fmla="*/ 1 h 695"/>
                <a:gd name="T48" fmla="*/ 1 w 923"/>
                <a:gd name="T49" fmla="*/ 1 h 695"/>
                <a:gd name="T50" fmla="*/ 1 w 923"/>
                <a:gd name="T51" fmla="*/ 1 h 695"/>
                <a:gd name="T52" fmla="*/ 1 w 923"/>
                <a:gd name="T53" fmla="*/ 1 h 695"/>
                <a:gd name="T54" fmla="*/ 0 w 923"/>
                <a:gd name="T55" fmla="*/ 1 h 695"/>
                <a:gd name="T56" fmla="*/ 1 w 923"/>
                <a:gd name="T57" fmla="*/ 1 h 695"/>
                <a:gd name="T58" fmla="*/ 1 w 923"/>
                <a:gd name="T59" fmla="*/ 1 h 695"/>
                <a:gd name="T60" fmla="*/ 1 w 923"/>
                <a:gd name="T61" fmla="*/ 1 h 695"/>
                <a:gd name="T62" fmla="*/ 1 w 923"/>
                <a:gd name="T63" fmla="*/ 1 h 695"/>
                <a:gd name="T64" fmla="*/ 1 w 923"/>
                <a:gd name="T65" fmla="*/ 1 h 695"/>
                <a:gd name="T66" fmla="*/ 1 w 923"/>
                <a:gd name="T67" fmla="*/ 1 h 695"/>
                <a:gd name="T68" fmla="*/ 1 w 923"/>
                <a:gd name="T69" fmla="*/ 1 h 695"/>
                <a:gd name="T70" fmla="*/ 1 w 923"/>
                <a:gd name="T71" fmla="*/ 1 h 695"/>
                <a:gd name="T72" fmla="*/ 1 w 923"/>
                <a:gd name="T73" fmla="*/ 1 h 695"/>
                <a:gd name="T74" fmla="*/ 1 w 923"/>
                <a:gd name="T75" fmla="*/ 1 h 695"/>
                <a:gd name="T76" fmla="*/ 1 w 923"/>
                <a:gd name="T77" fmla="*/ 1 h 695"/>
                <a:gd name="T78" fmla="*/ 1 w 923"/>
                <a:gd name="T79" fmla="*/ 1 h 695"/>
                <a:gd name="T80" fmla="*/ 1 w 923"/>
                <a:gd name="T81" fmla="*/ 1 h 695"/>
                <a:gd name="T82" fmla="*/ 1 w 923"/>
                <a:gd name="T83" fmla="*/ 1 h 695"/>
                <a:gd name="T84" fmla="*/ 1 w 923"/>
                <a:gd name="T85" fmla="*/ 1 h 695"/>
                <a:gd name="T86" fmla="*/ 1 w 923"/>
                <a:gd name="T87" fmla="*/ 1 h 695"/>
                <a:gd name="T88" fmla="*/ 1 w 923"/>
                <a:gd name="T89" fmla="*/ 1 h 695"/>
                <a:gd name="T90" fmla="*/ 1 w 923"/>
                <a:gd name="T91" fmla="*/ 1 h 695"/>
                <a:gd name="T92" fmla="*/ 1 w 923"/>
                <a:gd name="T93" fmla="*/ 1 h 695"/>
                <a:gd name="T94" fmla="*/ 1 w 923"/>
                <a:gd name="T95" fmla="*/ 1 h 695"/>
                <a:gd name="T96" fmla="*/ 1 w 923"/>
                <a:gd name="T97" fmla="*/ 1 h 6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23" h="695">
                  <a:moveTo>
                    <a:pt x="757" y="585"/>
                  </a:moveTo>
                  <a:lnTo>
                    <a:pt x="847" y="511"/>
                  </a:lnTo>
                  <a:lnTo>
                    <a:pt x="922" y="422"/>
                  </a:lnTo>
                  <a:lnTo>
                    <a:pt x="923" y="401"/>
                  </a:lnTo>
                  <a:lnTo>
                    <a:pt x="920" y="377"/>
                  </a:lnTo>
                  <a:lnTo>
                    <a:pt x="904" y="325"/>
                  </a:lnTo>
                  <a:lnTo>
                    <a:pt x="861" y="243"/>
                  </a:lnTo>
                  <a:lnTo>
                    <a:pt x="802" y="195"/>
                  </a:lnTo>
                  <a:lnTo>
                    <a:pt x="733" y="156"/>
                  </a:lnTo>
                  <a:lnTo>
                    <a:pt x="714" y="93"/>
                  </a:lnTo>
                  <a:lnTo>
                    <a:pt x="668" y="109"/>
                  </a:lnTo>
                  <a:lnTo>
                    <a:pt x="628" y="129"/>
                  </a:lnTo>
                  <a:lnTo>
                    <a:pt x="589" y="110"/>
                  </a:lnTo>
                  <a:lnTo>
                    <a:pt x="554" y="70"/>
                  </a:lnTo>
                  <a:lnTo>
                    <a:pt x="519" y="28"/>
                  </a:lnTo>
                  <a:lnTo>
                    <a:pt x="480" y="3"/>
                  </a:lnTo>
                  <a:lnTo>
                    <a:pt x="448" y="0"/>
                  </a:lnTo>
                  <a:lnTo>
                    <a:pt x="426" y="0"/>
                  </a:lnTo>
                  <a:lnTo>
                    <a:pt x="402" y="3"/>
                  </a:lnTo>
                  <a:lnTo>
                    <a:pt x="315" y="17"/>
                  </a:lnTo>
                  <a:lnTo>
                    <a:pt x="241" y="72"/>
                  </a:lnTo>
                  <a:lnTo>
                    <a:pt x="172" y="129"/>
                  </a:lnTo>
                  <a:lnTo>
                    <a:pt x="143" y="145"/>
                  </a:lnTo>
                  <a:lnTo>
                    <a:pt x="98" y="151"/>
                  </a:lnTo>
                  <a:lnTo>
                    <a:pt x="75" y="151"/>
                  </a:lnTo>
                  <a:lnTo>
                    <a:pt x="51" y="153"/>
                  </a:lnTo>
                  <a:lnTo>
                    <a:pt x="9" y="169"/>
                  </a:lnTo>
                  <a:lnTo>
                    <a:pt x="0" y="224"/>
                  </a:lnTo>
                  <a:lnTo>
                    <a:pt x="9" y="278"/>
                  </a:lnTo>
                  <a:lnTo>
                    <a:pt x="51" y="298"/>
                  </a:lnTo>
                  <a:lnTo>
                    <a:pt x="81" y="332"/>
                  </a:lnTo>
                  <a:lnTo>
                    <a:pt x="75" y="355"/>
                  </a:lnTo>
                  <a:lnTo>
                    <a:pt x="50" y="386"/>
                  </a:lnTo>
                  <a:lnTo>
                    <a:pt x="9" y="441"/>
                  </a:lnTo>
                  <a:lnTo>
                    <a:pt x="30" y="493"/>
                  </a:lnTo>
                  <a:lnTo>
                    <a:pt x="81" y="567"/>
                  </a:lnTo>
                  <a:lnTo>
                    <a:pt x="172" y="675"/>
                  </a:lnTo>
                  <a:lnTo>
                    <a:pt x="272" y="690"/>
                  </a:lnTo>
                  <a:lnTo>
                    <a:pt x="324" y="695"/>
                  </a:lnTo>
                  <a:lnTo>
                    <a:pt x="348" y="695"/>
                  </a:lnTo>
                  <a:lnTo>
                    <a:pt x="371" y="695"/>
                  </a:lnTo>
                  <a:lnTo>
                    <a:pt x="501" y="644"/>
                  </a:lnTo>
                  <a:lnTo>
                    <a:pt x="571" y="585"/>
                  </a:lnTo>
                  <a:lnTo>
                    <a:pt x="573" y="595"/>
                  </a:lnTo>
                  <a:lnTo>
                    <a:pt x="594" y="615"/>
                  </a:lnTo>
                  <a:lnTo>
                    <a:pt x="615" y="619"/>
                  </a:lnTo>
                  <a:lnTo>
                    <a:pt x="629" y="619"/>
                  </a:lnTo>
                  <a:lnTo>
                    <a:pt x="649" y="619"/>
                  </a:lnTo>
                  <a:lnTo>
                    <a:pt x="757" y="585"/>
                  </a:lnTo>
                  <a:close/>
                </a:path>
              </a:pathLst>
            </a:custGeom>
            <a:solidFill>
              <a:srgbClr val="C0C0C0"/>
            </a:solidFill>
            <a:ln w="11113">
              <a:solidFill>
                <a:srgbClr val="000000"/>
              </a:solidFill>
              <a:prstDash val="solid"/>
              <a:round/>
              <a:headEnd/>
              <a:tailEnd/>
            </a:ln>
          </p:spPr>
          <p:txBody>
            <a:bodyPr/>
            <a:lstStyle/>
            <a:p>
              <a:endParaRPr lang="it-IT"/>
            </a:p>
          </p:txBody>
        </p:sp>
        <p:sp>
          <p:nvSpPr>
            <p:cNvPr id="25725" name="Freeform 125"/>
            <p:cNvSpPr>
              <a:spLocks/>
            </p:cNvSpPr>
            <p:nvPr/>
          </p:nvSpPr>
          <p:spPr bwMode="auto">
            <a:xfrm>
              <a:off x="4823" y="3202"/>
              <a:ext cx="133" cy="93"/>
            </a:xfrm>
            <a:custGeom>
              <a:avLst/>
              <a:gdLst>
                <a:gd name="T0" fmla="*/ 0 w 267"/>
                <a:gd name="T1" fmla="*/ 1 h 186"/>
                <a:gd name="T2" fmla="*/ 0 w 267"/>
                <a:gd name="T3" fmla="*/ 1 h 186"/>
                <a:gd name="T4" fmla="*/ 0 w 267"/>
                <a:gd name="T5" fmla="*/ 1 h 186"/>
                <a:gd name="T6" fmla="*/ 0 w 267"/>
                <a:gd name="T7" fmla="*/ 1 h 186"/>
                <a:gd name="T8" fmla="*/ 0 w 267"/>
                <a:gd name="T9" fmla="*/ 1 h 186"/>
                <a:gd name="T10" fmla="*/ 0 w 267"/>
                <a:gd name="T11" fmla="*/ 1 h 186"/>
                <a:gd name="T12" fmla="*/ 0 w 267"/>
                <a:gd name="T13" fmla="*/ 1 h 186"/>
                <a:gd name="T14" fmla="*/ 0 w 267"/>
                <a:gd name="T15" fmla="*/ 1 h 186"/>
                <a:gd name="T16" fmla="*/ 0 w 267"/>
                <a:gd name="T17" fmla="*/ 1 h 186"/>
                <a:gd name="T18" fmla="*/ 0 w 267"/>
                <a:gd name="T19" fmla="*/ 1 h 186"/>
                <a:gd name="T20" fmla="*/ 0 w 267"/>
                <a:gd name="T21" fmla="*/ 1 h 186"/>
                <a:gd name="T22" fmla="*/ 0 w 267"/>
                <a:gd name="T23" fmla="*/ 1 h 186"/>
                <a:gd name="T24" fmla="*/ 0 w 267"/>
                <a:gd name="T25" fmla="*/ 1 h 186"/>
                <a:gd name="T26" fmla="*/ 0 w 267"/>
                <a:gd name="T27" fmla="*/ 1 h 186"/>
                <a:gd name="T28" fmla="*/ 0 w 267"/>
                <a:gd name="T29" fmla="*/ 1 h 186"/>
                <a:gd name="T30" fmla="*/ 0 w 267"/>
                <a:gd name="T31" fmla="*/ 1 h 186"/>
                <a:gd name="T32" fmla="*/ 0 w 267"/>
                <a:gd name="T33" fmla="*/ 0 h 186"/>
                <a:gd name="T34" fmla="*/ 0 w 267"/>
                <a:gd name="T35" fmla="*/ 1 h 186"/>
                <a:gd name="T36" fmla="*/ 0 w 267"/>
                <a:gd name="T37" fmla="*/ 1 h 186"/>
                <a:gd name="T38" fmla="*/ 0 w 267"/>
                <a:gd name="T39" fmla="*/ 1 h 186"/>
                <a:gd name="T40" fmla="*/ 0 w 267"/>
                <a:gd name="T41" fmla="*/ 1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7" h="186">
                  <a:moveTo>
                    <a:pt x="159" y="70"/>
                  </a:moveTo>
                  <a:lnTo>
                    <a:pt x="159" y="74"/>
                  </a:lnTo>
                  <a:lnTo>
                    <a:pt x="130" y="40"/>
                  </a:lnTo>
                  <a:lnTo>
                    <a:pt x="114" y="40"/>
                  </a:lnTo>
                  <a:lnTo>
                    <a:pt x="40" y="20"/>
                  </a:lnTo>
                  <a:lnTo>
                    <a:pt x="0" y="28"/>
                  </a:lnTo>
                  <a:lnTo>
                    <a:pt x="54" y="186"/>
                  </a:lnTo>
                  <a:lnTo>
                    <a:pt x="138" y="110"/>
                  </a:lnTo>
                  <a:lnTo>
                    <a:pt x="145" y="107"/>
                  </a:lnTo>
                  <a:lnTo>
                    <a:pt x="159" y="82"/>
                  </a:lnTo>
                  <a:lnTo>
                    <a:pt x="185" y="91"/>
                  </a:lnTo>
                  <a:lnTo>
                    <a:pt x="205" y="141"/>
                  </a:lnTo>
                  <a:lnTo>
                    <a:pt x="227" y="163"/>
                  </a:lnTo>
                  <a:lnTo>
                    <a:pt x="253" y="186"/>
                  </a:lnTo>
                  <a:lnTo>
                    <a:pt x="267" y="145"/>
                  </a:lnTo>
                  <a:lnTo>
                    <a:pt x="267" y="37"/>
                  </a:lnTo>
                  <a:lnTo>
                    <a:pt x="253" y="0"/>
                  </a:lnTo>
                  <a:lnTo>
                    <a:pt x="229" y="4"/>
                  </a:lnTo>
                  <a:lnTo>
                    <a:pt x="192" y="37"/>
                  </a:lnTo>
                  <a:lnTo>
                    <a:pt x="166" y="70"/>
                  </a:lnTo>
                  <a:lnTo>
                    <a:pt x="159" y="70"/>
                  </a:lnTo>
                  <a:close/>
                </a:path>
              </a:pathLst>
            </a:custGeom>
            <a:solidFill>
              <a:srgbClr val="A0004C"/>
            </a:solidFill>
            <a:ln w="11113">
              <a:solidFill>
                <a:srgbClr val="000000"/>
              </a:solidFill>
              <a:prstDash val="solid"/>
              <a:round/>
              <a:headEnd/>
              <a:tailEnd/>
            </a:ln>
          </p:spPr>
          <p:txBody>
            <a:bodyPr/>
            <a:lstStyle/>
            <a:p>
              <a:endParaRPr lang="it-IT"/>
            </a:p>
          </p:txBody>
        </p:sp>
        <p:sp>
          <p:nvSpPr>
            <p:cNvPr id="25726" name="Line 126"/>
            <p:cNvSpPr>
              <a:spLocks noChangeShapeType="1"/>
            </p:cNvSpPr>
            <p:nvPr/>
          </p:nvSpPr>
          <p:spPr bwMode="auto">
            <a:xfrm>
              <a:off x="5081" y="2361"/>
              <a:ext cx="139" cy="5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27" name="Freeform 127"/>
            <p:cNvSpPr>
              <a:spLocks/>
            </p:cNvSpPr>
            <p:nvPr/>
          </p:nvSpPr>
          <p:spPr bwMode="auto">
            <a:xfrm>
              <a:off x="5373" y="2307"/>
              <a:ext cx="120" cy="159"/>
            </a:xfrm>
            <a:custGeom>
              <a:avLst/>
              <a:gdLst>
                <a:gd name="T0" fmla="*/ 1 w 239"/>
                <a:gd name="T1" fmla="*/ 1 h 317"/>
                <a:gd name="T2" fmla="*/ 1 w 239"/>
                <a:gd name="T3" fmla="*/ 0 h 317"/>
                <a:gd name="T4" fmla="*/ 0 w 239"/>
                <a:gd name="T5" fmla="*/ 1 h 317"/>
                <a:gd name="T6" fmla="*/ 1 w 239"/>
                <a:gd name="T7" fmla="*/ 1 h 317"/>
                <a:gd name="T8" fmla="*/ 1 w 239"/>
                <a:gd name="T9" fmla="*/ 1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17">
                  <a:moveTo>
                    <a:pt x="239" y="74"/>
                  </a:moveTo>
                  <a:lnTo>
                    <a:pt x="88" y="0"/>
                  </a:lnTo>
                  <a:lnTo>
                    <a:pt x="0" y="229"/>
                  </a:lnTo>
                  <a:lnTo>
                    <a:pt x="149" y="317"/>
                  </a:lnTo>
                  <a:lnTo>
                    <a:pt x="239" y="74"/>
                  </a:lnTo>
                  <a:close/>
                </a:path>
              </a:pathLst>
            </a:custGeom>
            <a:solidFill>
              <a:srgbClr val="009690"/>
            </a:solidFill>
            <a:ln w="11113">
              <a:solidFill>
                <a:srgbClr val="000000"/>
              </a:solidFill>
              <a:prstDash val="solid"/>
              <a:round/>
              <a:headEnd/>
              <a:tailEnd/>
            </a:ln>
          </p:spPr>
          <p:txBody>
            <a:bodyPr/>
            <a:lstStyle/>
            <a:p>
              <a:endParaRPr lang="it-IT"/>
            </a:p>
          </p:txBody>
        </p:sp>
        <p:sp>
          <p:nvSpPr>
            <p:cNvPr id="25728" name="Freeform 128"/>
            <p:cNvSpPr>
              <a:spLocks/>
            </p:cNvSpPr>
            <p:nvPr/>
          </p:nvSpPr>
          <p:spPr bwMode="auto">
            <a:xfrm>
              <a:off x="5301" y="2208"/>
              <a:ext cx="151" cy="218"/>
            </a:xfrm>
            <a:custGeom>
              <a:avLst/>
              <a:gdLst>
                <a:gd name="T0" fmla="*/ 0 w 303"/>
                <a:gd name="T1" fmla="*/ 1 h 436"/>
                <a:gd name="T2" fmla="*/ 0 w 303"/>
                <a:gd name="T3" fmla="*/ 0 h 436"/>
                <a:gd name="T4" fmla="*/ 0 w 303"/>
                <a:gd name="T5" fmla="*/ 1 h 436"/>
                <a:gd name="T6" fmla="*/ 0 w 303"/>
                <a:gd name="T7" fmla="*/ 1 h 436"/>
                <a:gd name="T8" fmla="*/ 0 w 303"/>
                <a:gd name="T9" fmla="*/ 1 h 4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 h="436">
                  <a:moveTo>
                    <a:pt x="303" y="60"/>
                  </a:moveTo>
                  <a:lnTo>
                    <a:pt x="147" y="0"/>
                  </a:lnTo>
                  <a:lnTo>
                    <a:pt x="0" y="357"/>
                  </a:lnTo>
                  <a:lnTo>
                    <a:pt x="147" y="436"/>
                  </a:lnTo>
                  <a:lnTo>
                    <a:pt x="303" y="60"/>
                  </a:lnTo>
                  <a:close/>
                </a:path>
              </a:pathLst>
            </a:custGeom>
            <a:solidFill>
              <a:srgbClr val="FFAD2C"/>
            </a:solidFill>
            <a:ln w="11113">
              <a:solidFill>
                <a:srgbClr val="000000"/>
              </a:solidFill>
              <a:prstDash val="solid"/>
              <a:round/>
              <a:headEnd/>
              <a:tailEnd/>
            </a:ln>
          </p:spPr>
          <p:txBody>
            <a:bodyPr/>
            <a:lstStyle/>
            <a:p>
              <a:endParaRPr lang="it-IT"/>
            </a:p>
          </p:txBody>
        </p:sp>
        <p:sp>
          <p:nvSpPr>
            <p:cNvPr id="25729" name="Freeform 129"/>
            <p:cNvSpPr>
              <a:spLocks/>
            </p:cNvSpPr>
            <p:nvPr/>
          </p:nvSpPr>
          <p:spPr bwMode="auto">
            <a:xfrm>
              <a:off x="5231" y="2215"/>
              <a:ext cx="125" cy="177"/>
            </a:xfrm>
            <a:custGeom>
              <a:avLst/>
              <a:gdLst>
                <a:gd name="T0" fmla="*/ 1 w 249"/>
                <a:gd name="T1" fmla="*/ 1 h 353"/>
                <a:gd name="T2" fmla="*/ 1 w 249"/>
                <a:gd name="T3" fmla="*/ 0 h 353"/>
                <a:gd name="T4" fmla="*/ 0 w 249"/>
                <a:gd name="T5" fmla="*/ 1 h 353"/>
                <a:gd name="T6" fmla="*/ 1 w 249"/>
                <a:gd name="T7" fmla="*/ 1 h 353"/>
                <a:gd name="T8" fmla="*/ 1 w 249"/>
                <a:gd name="T9" fmla="*/ 1 h 3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353">
                  <a:moveTo>
                    <a:pt x="249" y="70"/>
                  </a:moveTo>
                  <a:lnTo>
                    <a:pt x="105" y="0"/>
                  </a:lnTo>
                  <a:lnTo>
                    <a:pt x="0" y="275"/>
                  </a:lnTo>
                  <a:lnTo>
                    <a:pt x="136" y="353"/>
                  </a:lnTo>
                  <a:lnTo>
                    <a:pt x="249" y="70"/>
                  </a:lnTo>
                  <a:close/>
                </a:path>
              </a:pathLst>
            </a:custGeom>
            <a:solidFill>
              <a:srgbClr val="FF70A8"/>
            </a:solidFill>
            <a:ln w="11113">
              <a:solidFill>
                <a:srgbClr val="000000"/>
              </a:solidFill>
              <a:prstDash val="solid"/>
              <a:round/>
              <a:headEnd/>
              <a:tailEnd/>
            </a:ln>
          </p:spPr>
          <p:txBody>
            <a:bodyPr/>
            <a:lstStyle/>
            <a:p>
              <a:endParaRPr lang="it-IT"/>
            </a:p>
          </p:txBody>
        </p:sp>
        <p:sp>
          <p:nvSpPr>
            <p:cNvPr id="25730" name="Freeform 130"/>
            <p:cNvSpPr>
              <a:spLocks/>
            </p:cNvSpPr>
            <p:nvPr/>
          </p:nvSpPr>
          <p:spPr bwMode="auto">
            <a:xfrm>
              <a:off x="5131" y="2169"/>
              <a:ext cx="155" cy="251"/>
            </a:xfrm>
            <a:custGeom>
              <a:avLst/>
              <a:gdLst>
                <a:gd name="T0" fmla="*/ 1 w 308"/>
                <a:gd name="T1" fmla="*/ 1 h 502"/>
                <a:gd name="T2" fmla="*/ 1 w 308"/>
                <a:gd name="T3" fmla="*/ 0 h 502"/>
                <a:gd name="T4" fmla="*/ 0 w 308"/>
                <a:gd name="T5" fmla="*/ 1 h 502"/>
                <a:gd name="T6" fmla="*/ 1 w 308"/>
                <a:gd name="T7" fmla="*/ 1 h 502"/>
                <a:gd name="T8" fmla="*/ 1 w 308"/>
                <a:gd name="T9" fmla="*/ 1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502">
                  <a:moveTo>
                    <a:pt x="308" y="55"/>
                  </a:moveTo>
                  <a:lnTo>
                    <a:pt x="159" y="0"/>
                  </a:lnTo>
                  <a:lnTo>
                    <a:pt x="0" y="415"/>
                  </a:lnTo>
                  <a:lnTo>
                    <a:pt x="151" y="502"/>
                  </a:lnTo>
                  <a:lnTo>
                    <a:pt x="308" y="55"/>
                  </a:lnTo>
                  <a:close/>
                </a:path>
              </a:pathLst>
            </a:custGeom>
            <a:solidFill>
              <a:srgbClr val="249AFF"/>
            </a:solidFill>
            <a:ln w="11113">
              <a:solidFill>
                <a:srgbClr val="000000"/>
              </a:solidFill>
              <a:prstDash val="solid"/>
              <a:round/>
              <a:headEnd/>
              <a:tailEnd/>
            </a:ln>
          </p:spPr>
          <p:txBody>
            <a:bodyPr/>
            <a:lstStyle/>
            <a:p>
              <a:endParaRPr lang="it-IT"/>
            </a:p>
          </p:txBody>
        </p:sp>
        <p:sp>
          <p:nvSpPr>
            <p:cNvPr id="25731" name="Freeform 131"/>
            <p:cNvSpPr>
              <a:spLocks/>
            </p:cNvSpPr>
            <p:nvPr/>
          </p:nvSpPr>
          <p:spPr bwMode="auto">
            <a:xfrm>
              <a:off x="5166" y="2527"/>
              <a:ext cx="117" cy="109"/>
            </a:xfrm>
            <a:custGeom>
              <a:avLst/>
              <a:gdLst>
                <a:gd name="T0" fmla="*/ 0 w 235"/>
                <a:gd name="T1" fmla="*/ 1 h 218"/>
                <a:gd name="T2" fmla="*/ 0 w 235"/>
                <a:gd name="T3" fmla="*/ 1 h 218"/>
                <a:gd name="T4" fmla="*/ 0 w 235"/>
                <a:gd name="T5" fmla="*/ 1 h 218"/>
                <a:gd name="T6" fmla="*/ 0 w 235"/>
                <a:gd name="T7" fmla="*/ 1 h 218"/>
                <a:gd name="T8" fmla="*/ 0 w 235"/>
                <a:gd name="T9" fmla="*/ 0 h 218"/>
                <a:gd name="T10" fmla="*/ 0 w 235"/>
                <a:gd name="T11" fmla="*/ 1 h 218"/>
                <a:gd name="T12" fmla="*/ 0 w 235"/>
                <a:gd name="T13" fmla="*/ 1 h 218"/>
                <a:gd name="T14" fmla="*/ 0 w 235"/>
                <a:gd name="T15" fmla="*/ 1 h 218"/>
                <a:gd name="T16" fmla="*/ 0 w 235"/>
                <a:gd name="T17" fmla="*/ 1 h 218"/>
                <a:gd name="T18" fmla="*/ 0 w 235"/>
                <a:gd name="T19" fmla="*/ 1 h 218"/>
                <a:gd name="T20" fmla="*/ 0 w 235"/>
                <a:gd name="T21" fmla="*/ 1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5" h="218">
                  <a:moveTo>
                    <a:pt x="235" y="199"/>
                  </a:moveTo>
                  <a:lnTo>
                    <a:pt x="196" y="156"/>
                  </a:lnTo>
                  <a:lnTo>
                    <a:pt x="115" y="90"/>
                  </a:lnTo>
                  <a:lnTo>
                    <a:pt x="2" y="1"/>
                  </a:lnTo>
                  <a:lnTo>
                    <a:pt x="0" y="0"/>
                  </a:lnTo>
                  <a:lnTo>
                    <a:pt x="0" y="57"/>
                  </a:lnTo>
                  <a:lnTo>
                    <a:pt x="103" y="138"/>
                  </a:lnTo>
                  <a:lnTo>
                    <a:pt x="206" y="204"/>
                  </a:lnTo>
                  <a:lnTo>
                    <a:pt x="223" y="217"/>
                  </a:lnTo>
                  <a:lnTo>
                    <a:pt x="234" y="218"/>
                  </a:lnTo>
                  <a:lnTo>
                    <a:pt x="235" y="199"/>
                  </a:lnTo>
                  <a:close/>
                </a:path>
              </a:pathLst>
            </a:custGeom>
            <a:solidFill>
              <a:srgbClr val="FFFFFF"/>
            </a:solidFill>
            <a:ln w="1588">
              <a:solidFill>
                <a:srgbClr val="000000"/>
              </a:solidFill>
              <a:prstDash val="solid"/>
              <a:round/>
              <a:headEnd/>
              <a:tailEnd/>
            </a:ln>
          </p:spPr>
          <p:txBody>
            <a:bodyPr/>
            <a:lstStyle/>
            <a:p>
              <a:endParaRPr lang="it-IT"/>
            </a:p>
          </p:txBody>
        </p:sp>
        <p:sp>
          <p:nvSpPr>
            <p:cNvPr id="25732" name="Freeform 132"/>
            <p:cNvSpPr>
              <a:spLocks/>
            </p:cNvSpPr>
            <p:nvPr/>
          </p:nvSpPr>
          <p:spPr bwMode="auto">
            <a:xfrm>
              <a:off x="5006" y="2587"/>
              <a:ext cx="187" cy="28"/>
            </a:xfrm>
            <a:custGeom>
              <a:avLst/>
              <a:gdLst>
                <a:gd name="T0" fmla="*/ 0 w 374"/>
                <a:gd name="T1" fmla="*/ 1 h 55"/>
                <a:gd name="T2" fmla="*/ 1 w 374"/>
                <a:gd name="T3" fmla="*/ 1 h 55"/>
                <a:gd name="T4" fmla="*/ 1 w 374"/>
                <a:gd name="T5" fmla="*/ 0 h 55"/>
                <a:gd name="T6" fmla="*/ 1 w 374"/>
                <a:gd name="T7" fmla="*/ 1 h 55"/>
                <a:gd name="T8" fmla="*/ 1 w 374"/>
                <a:gd name="T9" fmla="*/ 1 h 55"/>
                <a:gd name="T10" fmla="*/ 1 w 374"/>
                <a:gd name="T11" fmla="*/ 1 h 55"/>
                <a:gd name="T12" fmla="*/ 0 w 374"/>
                <a:gd name="T13" fmla="*/ 1 h 55"/>
                <a:gd name="T14" fmla="*/ 0 w 374"/>
                <a:gd name="T15" fmla="*/ 1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55">
                  <a:moveTo>
                    <a:pt x="0" y="1"/>
                  </a:moveTo>
                  <a:lnTo>
                    <a:pt x="10" y="1"/>
                  </a:lnTo>
                  <a:lnTo>
                    <a:pt x="200" y="0"/>
                  </a:lnTo>
                  <a:lnTo>
                    <a:pt x="369" y="11"/>
                  </a:lnTo>
                  <a:lnTo>
                    <a:pt x="374" y="32"/>
                  </a:lnTo>
                  <a:lnTo>
                    <a:pt x="361" y="55"/>
                  </a:lnTo>
                  <a:lnTo>
                    <a:pt x="0" y="55"/>
                  </a:lnTo>
                  <a:lnTo>
                    <a:pt x="0" y="1"/>
                  </a:lnTo>
                  <a:close/>
                </a:path>
              </a:pathLst>
            </a:custGeom>
            <a:solidFill>
              <a:srgbClr val="FFFFFF"/>
            </a:solidFill>
            <a:ln w="1588">
              <a:solidFill>
                <a:srgbClr val="000000"/>
              </a:solidFill>
              <a:prstDash val="solid"/>
              <a:round/>
              <a:headEnd/>
              <a:tailEnd/>
            </a:ln>
          </p:spPr>
          <p:txBody>
            <a:bodyPr/>
            <a:lstStyle/>
            <a:p>
              <a:endParaRPr lang="it-IT"/>
            </a:p>
          </p:txBody>
        </p:sp>
        <p:sp>
          <p:nvSpPr>
            <p:cNvPr id="25733" name="Freeform 133"/>
            <p:cNvSpPr>
              <a:spLocks/>
            </p:cNvSpPr>
            <p:nvPr/>
          </p:nvSpPr>
          <p:spPr bwMode="auto">
            <a:xfrm>
              <a:off x="4857" y="2343"/>
              <a:ext cx="832" cy="700"/>
            </a:xfrm>
            <a:custGeom>
              <a:avLst/>
              <a:gdLst>
                <a:gd name="T0" fmla="*/ 0 w 1665"/>
                <a:gd name="T1" fmla="*/ 1 h 1400"/>
                <a:gd name="T2" fmla="*/ 0 w 1665"/>
                <a:gd name="T3" fmla="*/ 1 h 1400"/>
                <a:gd name="T4" fmla="*/ 0 w 1665"/>
                <a:gd name="T5" fmla="*/ 1 h 1400"/>
                <a:gd name="T6" fmla="*/ 0 w 1665"/>
                <a:gd name="T7" fmla="*/ 1 h 1400"/>
                <a:gd name="T8" fmla="*/ 0 w 1665"/>
                <a:gd name="T9" fmla="*/ 1 h 1400"/>
                <a:gd name="T10" fmla="*/ 0 w 1665"/>
                <a:gd name="T11" fmla="*/ 1 h 1400"/>
                <a:gd name="T12" fmla="*/ 0 w 1665"/>
                <a:gd name="T13" fmla="*/ 1 h 1400"/>
                <a:gd name="T14" fmla="*/ 0 w 1665"/>
                <a:gd name="T15" fmla="*/ 1 h 1400"/>
                <a:gd name="T16" fmla="*/ 0 w 1665"/>
                <a:gd name="T17" fmla="*/ 1 h 1400"/>
                <a:gd name="T18" fmla="*/ 0 w 1665"/>
                <a:gd name="T19" fmla="*/ 1 h 1400"/>
                <a:gd name="T20" fmla="*/ 0 w 1665"/>
                <a:gd name="T21" fmla="*/ 1 h 1400"/>
                <a:gd name="T22" fmla="*/ 0 w 1665"/>
                <a:gd name="T23" fmla="*/ 1 h 1400"/>
                <a:gd name="T24" fmla="*/ 0 w 1665"/>
                <a:gd name="T25" fmla="*/ 1 h 1400"/>
                <a:gd name="T26" fmla="*/ 0 w 1665"/>
                <a:gd name="T27" fmla="*/ 1 h 1400"/>
                <a:gd name="T28" fmla="*/ 0 w 1665"/>
                <a:gd name="T29" fmla="*/ 1 h 1400"/>
                <a:gd name="T30" fmla="*/ 0 w 1665"/>
                <a:gd name="T31" fmla="*/ 1 h 1400"/>
                <a:gd name="T32" fmla="*/ 0 w 1665"/>
                <a:gd name="T33" fmla="*/ 1 h 1400"/>
                <a:gd name="T34" fmla="*/ 0 w 1665"/>
                <a:gd name="T35" fmla="*/ 1 h 1400"/>
                <a:gd name="T36" fmla="*/ 0 w 1665"/>
                <a:gd name="T37" fmla="*/ 1 h 1400"/>
                <a:gd name="T38" fmla="*/ 0 w 1665"/>
                <a:gd name="T39" fmla="*/ 1 h 1400"/>
                <a:gd name="T40" fmla="*/ 0 w 1665"/>
                <a:gd name="T41" fmla="*/ 1 h 1400"/>
                <a:gd name="T42" fmla="*/ 0 w 1665"/>
                <a:gd name="T43" fmla="*/ 1 h 1400"/>
                <a:gd name="T44" fmla="*/ 0 w 1665"/>
                <a:gd name="T45" fmla="*/ 1 h 1400"/>
                <a:gd name="T46" fmla="*/ 0 w 1665"/>
                <a:gd name="T47" fmla="*/ 1 h 1400"/>
                <a:gd name="T48" fmla="*/ 0 w 1665"/>
                <a:gd name="T49" fmla="*/ 1 h 1400"/>
                <a:gd name="T50" fmla="*/ 0 w 1665"/>
                <a:gd name="T51" fmla="*/ 1 h 1400"/>
                <a:gd name="T52" fmla="*/ 0 w 1665"/>
                <a:gd name="T53" fmla="*/ 1 h 1400"/>
                <a:gd name="T54" fmla="*/ 0 w 1665"/>
                <a:gd name="T55" fmla="*/ 1 h 1400"/>
                <a:gd name="T56" fmla="*/ 0 w 1665"/>
                <a:gd name="T57" fmla="*/ 1 h 1400"/>
                <a:gd name="T58" fmla="*/ 0 w 1665"/>
                <a:gd name="T59" fmla="*/ 1 h 1400"/>
                <a:gd name="T60" fmla="*/ 0 w 1665"/>
                <a:gd name="T61" fmla="*/ 0 h 1400"/>
                <a:gd name="T62" fmla="*/ 0 w 1665"/>
                <a:gd name="T63" fmla="*/ 1 h 1400"/>
                <a:gd name="T64" fmla="*/ 0 w 1665"/>
                <a:gd name="T65" fmla="*/ 1 h 1400"/>
                <a:gd name="T66" fmla="*/ 0 w 1665"/>
                <a:gd name="T67" fmla="*/ 1 h 1400"/>
                <a:gd name="T68" fmla="*/ 0 w 1665"/>
                <a:gd name="T69" fmla="*/ 1 h 1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5" h="1400">
                  <a:moveTo>
                    <a:pt x="420" y="138"/>
                  </a:moveTo>
                  <a:lnTo>
                    <a:pt x="388" y="132"/>
                  </a:lnTo>
                  <a:lnTo>
                    <a:pt x="365" y="132"/>
                  </a:lnTo>
                  <a:lnTo>
                    <a:pt x="339" y="133"/>
                  </a:lnTo>
                  <a:lnTo>
                    <a:pt x="241" y="150"/>
                  </a:lnTo>
                  <a:lnTo>
                    <a:pt x="166" y="198"/>
                  </a:lnTo>
                  <a:lnTo>
                    <a:pt x="126" y="235"/>
                  </a:lnTo>
                  <a:lnTo>
                    <a:pt x="98" y="279"/>
                  </a:lnTo>
                  <a:lnTo>
                    <a:pt x="113" y="368"/>
                  </a:lnTo>
                  <a:lnTo>
                    <a:pt x="129" y="424"/>
                  </a:lnTo>
                  <a:lnTo>
                    <a:pt x="135" y="462"/>
                  </a:lnTo>
                  <a:lnTo>
                    <a:pt x="29" y="548"/>
                  </a:lnTo>
                  <a:lnTo>
                    <a:pt x="3" y="615"/>
                  </a:lnTo>
                  <a:lnTo>
                    <a:pt x="0" y="656"/>
                  </a:lnTo>
                  <a:lnTo>
                    <a:pt x="3" y="694"/>
                  </a:lnTo>
                  <a:lnTo>
                    <a:pt x="18" y="802"/>
                  </a:lnTo>
                  <a:lnTo>
                    <a:pt x="43" y="874"/>
                  </a:lnTo>
                  <a:lnTo>
                    <a:pt x="98" y="940"/>
                  </a:lnTo>
                  <a:lnTo>
                    <a:pt x="311" y="981"/>
                  </a:lnTo>
                  <a:lnTo>
                    <a:pt x="349" y="982"/>
                  </a:lnTo>
                  <a:lnTo>
                    <a:pt x="411" y="977"/>
                  </a:lnTo>
                  <a:lnTo>
                    <a:pt x="496" y="967"/>
                  </a:lnTo>
                  <a:lnTo>
                    <a:pt x="506" y="1021"/>
                  </a:lnTo>
                  <a:lnTo>
                    <a:pt x="549" y="1096"/>
                  </a:lnTo>
                  <a:lnTo>
                    <a:pt x="674" y="1107"/>
                  </a:lnTo>
                  <a:lnTo>
                    <a:pt x="795" y="1128"/>
                  </a:lnTo>
                  <a:lnTo>
                    <a:pt x="834" y="1244"/>
                  </a:lnTo>
                  <a:lnTo>
                    <a:pt x="898" y="1327"/>
                  </a:lnTo>
                  <a:lnTo>
                    <a:pt x="951" y="1363"/>
                  </a:lnTo>
                  <a:lnTo>
                    <a:pt x="1025" y="1393"/>
                  </a:lnTo>
                  <a:lnTo>
                    <a:pt x="1080" y="1400"/>
                  </a:lnTo>
                  <a:lnTo>
                    <a:pt x="1179" y="1390"/>
                  </a:lnTo>
                  <a:lnTo>
                    <a:pt x="1333" y="1364"/>
                  </a:lnTo>
                  <a:lnTo>
                    <a:pt x="1359" y="1345"/>
                  </a:lnTo>
                  <a:lnTo>
                    <a:pt x="1385" y="1303"/>
                  </a:lnTo>
                  <a:lnTo>
                    <a:pt x="1430" y="1217"/>
                  </a:lnTo>
                  <a:lnTo>
                    <a:pt x="1435" y="1185"/>
                  </a:lnTo>
                  <a:lnTo>
                    <a:pt x="1435" y="1160"/>
                  </a:lnTo>
                  <a:lnTo>
                    <a:pt x="1433" y="1131"/>
                  </a:lnTo>
                  <a:lnTo>
                    <a:pt x="1429" y="1078"/>
                  </a:lnTo>
                  <a:lnTo>
                    <a:pt x="1429" y="1058"/>
                  </a:lnTo>
                  <a:lnTo>
                    <a:pt x="1430" y="1042"/>
                  </a:lnTo>
                  <a:lnTo>
                    <a:pt x="1502" y="983"/>
                  </a:lnTo>
                  <a:lnTo>
                    <a:pt x="1582" y="927"/>
                  </a:lnTo>
                  <a:lnTo>
                    <a:pt x="1620" y="847"/>
                  </a:lnTo>
                  <a:lnTo>
                    <a:pt x="1643" y="767"/>
                  </a:lnTo>
                  <a:lnTo>
                    <a:pt x="1665" y="614"/>
                  </a:lnTo>
                  <a:lnTo>
                    <a:pt x="1665" y="590"/>
                  </a:lnTo>
                  <a:lnTo>
                    <a:pt x="1660" y="566"/>
                  </a:lnTo>
                  <a:lnTo>
                    <a:pt x="1642" y="515"/>
                  </a:lnTo>
                  <a:lnTo>
                    <a:pt x="1606" y="465"/>
                  </a:lnTo>
                  <a:lnTo>
                    <a:pt x="1550" y="414"/>
                  </a:lnTo>
                  <a:lnTo>
                    <a:pt x="1518" y="410"/>
                  </a:lnTo>
                  <a:lnTo>
                    <a:pt x="1479" y="416"/>
                  </a:lnTo>
                  <a:lnTo>
                    <a:pt x="1445" y="419"/>
                  </a:lnTo>
                  <a:lnTo>
                    <a:pt x="1421" y="399"/>
                  </a:lnTo>
                  <a:lnTo>
                    <a:pt x="1346" y="255"/>
                  </a:lnTo>
                  <a:lnTo>
                    <a:pt x="1273" y="169"/>
                  </a:lnTo>
                  <a:lnTo>
                    <a:pt x="1183" y="89"/>
                  </a:lnTo>
                  <a:lnTo>
                    <a:pt x="1075" y="38"/>
                  </a:lnTo>
                  <a:lnTo>
                    <a:pt x="957" y="2"/>
                  </a:lnTo>
                  <a:lnTo>
                    <a:pt x="907" y="0"/>
                  </a:lnTo>
                  <a:lnTo>
                    <a:pt x="876" y="1"/>
                  </a:lnTo>
                  <a:lnTo>
                    <a:pt x="841" y="6"/>
                  </a:lnTo>
                  <a:lnTo>
                    <a:pt x="731" y="39"/>
                  </a:lnTo>
                  <a:lnTo>
                    <a:pt x="660" y="83"/>
                  </a:lnTo>
                  <a:lnTo>
                    <a:pt x="614" y="124"/>
                  </a:lnTo>
                  <a:lnTo>
                    <a:pt x="567" y="185"/>
                  </a:lnTo>
                  <a:lnTo>
                    <a:pt x="550" y="198"/>
                  </a:lnTo>
                  <a:lnTo>
                    <a:pt x="525" y="198"/>
                  </a:lnTo>
                  <a:lnTo>
                    <a:pt x="420" y="138"/>
                  </a:lnTo>
                  <a:close/>
                </a:path>
              </a:pathLst>
            </a:custGeom>
            <a:solidFill>
              <a:srgbClr val="FFFFD0"/>
            </a:solidFill>
            <a:ln w="11113">
              <a:solidFill>
                <a:srgbClr val="000000"/>
              </a:solidFill>
              <a:prstDash val="solid"/>
              <a:round/>
              <a:headEnd/>
              <a:tailEnd/>
            </a:ln>
          </p:spPr>
          <p:txBody>
            <a:bodyPr/>
            <a:lstStyle/>
            <a:p>
              <a:endParaRPr lang="it-IT"/>
            </a:p>
          </p:txBody>
        </p:sp>
        <p:sp>
          <p:nvSpPr>
            <p:cNvPr id="25734" name="Freeform 134"/>
            <p:cNvSpPr>
              <a:spLocks/>
            </p:cNvSpPr>
            <p:nvPr/>
          </p:nvSpPr>
          <p:spPr bwMode="auto">
            <a:xfrm>
              <a:off x="5009" y="2514"/>
              <a:ext cx="182" cy="85"/>
            </a:xfrm>
            <a:custGeom>
              <a:avLst/>
              <a:gdLst>
                <a:gd name="T0" fmla="*/ 0 w 365"/>
                <a:gd name="T1" fmla="*/ 1 h 170"/>
                <a:gd name="T2" fmla="*/ 0 w 365"/>
                <a:gd name="T3" fmla="*/ 1 h 170"/>
                <a:gd name="T4" fmla="*/ 0 w 365"/>
                <a:gd name="T5" fmla="*/ 1 h 170"/>
                <a:gd name="T6" fmla="*/ 0 w 365"/>
                <a:gd name="T7" fmla="*/ 1 h 170"/>
                <a:gd name="T8" fmla="*/ 0 w 365"/>
                <a:gd name="T9" fmla="*/ 1 h 170"/>
                <a:gd name="T10" fmla="*/ 0 w 365"/>
                <a:gd name="T11" fmla="*/ 0 h 170"/>
                <a:gd name="T12" fmla="*/ 0 w 365"/>
                <a:gd name="T13" fmla="*/ 1 h 170"/>
                <a:gd name="T14" fmla="*/ 0 w 365"/>
                <a:gd name="T15" fmla="*/ 1 h 170"/>
                <a:gd name="T16" fmla="*/ 0 w 365"/>
                <a:gd name="T17" fmla="*/ 1 h 170"/>
                <a:gd name="T18" fmla="*/ 0 w 365"/>
                <a:gd name="T19" fmla="*/ 1 h 170"/>
                <a:gd name="T20" fmla="*/ 0 w 365"/>
                <a:gd name="T21" fmla="*/ 1 h 170"/>
                <a:gd name="T22" fmla="*/ 0 w 365"/>
                <a:gd name="T23" fmla="*/ 1 h 170"/>
                <a:gd name="T24" fmla="*/ 0 w 365"/>
                <a:gd name="T25" fmla="*/ 1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5" h="170">
                  <a:moveTo>
                    <a:pt x="365" y="170"/>
                  </a:moveTo>
                  <a:lnTo>
                    <a:pt x="362" y="144"/>
                  </a:lnTo>
                  <a:lnTo>
                    <a:pt x="333" y="123"/>
                  </a:lnTo>
                  <a:lnTo>
                    <a:pt x="246" y="76"/>
                  </a:lnTo>
                  <a:lnTo>
                    <a:pt x="191" y="32"/>
                  </a:lnTo>
                  <a:lnTo>
                    <a:pt x="132" y="0"/>
                  </a:lnTo>
                  <a:lnTo>
                    <a:pt x="112" y="6"/>
                  </a:lnTo>
                  <a:lnTo>
                    <a:pt x="89" y="19"/>
                  </a:lnTo>
                  <a:lnTo>
                    <a:pt x="54" y="48"/>
                  </a:lnTo>
                  <a:lnTo>
                    <a:pt x="13" y="94"/>
                  </a:lnTo>
                  <a:lnTo>
                    <a:pt x="0" y="124"/>
                  </a:lnTo>
                  <a:lnTo>
                    <a:pt x="0" y="148"/>
                  </a:lnTo>
                  <a:lnTo>
                    <a:pt x="365" y="170"/>
                  </a:lnTo>
                  <a:close/>
                </a:path>
              </a:pathLst>
            </a:custGeom>
            <a:solidFill>
              <a:srgbClr val="C7C700"/>
            </a:solidFill>
            <a:ln w="11113">
              <a:solidFill>
                <a:srgbClr val="000000"/>
              </a:solidFill>
              <a:prstDash val="solid"/>
              <a:round/>
              <a:headEnd/>
              <a:tailEnd/>
            </a:ln>
          </p:spPr>
          <p:txBody>
            <a:bodyPr/>
            <a:lstStyle/>
            <a:p>
              <a:endParaRPr lang="it-IT"/>
            </a:p>
          </p:txBody>
        </p:sp>
        <p:sp>
          <p:nvSpPr>
            <p:cNvPr id="25735" name="Freeform 135"/>
            <p:cNvSpPr>
              <a:spLocks/>
            </p:cNvSpPr>
            <p:nvPr/>
          </p:nvSpPr>
          <p:spPr bwMode="auto">
            <a:xfrm>
              <a:off x="5101" y="2654"/>
              <a:ext cx="392" cy="168"/>
            </a:xfrm>
            <a:custGeom>
              <a:avLst/>
              <a:gdLst>
                <a:gd name="T0" fmla="*/ 1 w 783"/>
                <a:gd name="T1" fmla="*/ 1 h 335"/>
                <a:gd name="T2" fmla="*/ 1 w 783"/>
                <a:gd name="T3" fmla="*/ 1 h 335"/>
                <a:gd name="T4" fmla="*/ 0 w 783"/>
                <a:gd name="T5" fmla="*/ 1 h 335"/>
                <a:gd name="T6" fmla="*/ 0 w 783"/>
                <a:gd name="T7" fmla="*/ 1 h 335"/>
                <a:gd name="T8" fmla="*/ 1 w 783"/>
                <a:gd name="T9" fmla="*/ 1 h 335"/>
                <a:gd name="T10" fmla="*/ 1 w 783"/>
                <a:gd name="T11" fmla="*/ 1 h 335"/>
                <a:gd name="T12" fmla="*/ 1 w 783"/>
                <a:gd name="T13" fmla="*/ 1 h 335"/>
                <a:gd name="T14" fmla="*/ 1 w 783"/>
                <a:gd name="T15" fmla="*/ 1 h 335"/>
                <a:gd name="T16" fmla="*/ 1 w 783"/>
                <a:gd name="T17" fmla="*/ 1 h 335"/>
                <a:gd name="T18" fmla="*/ 1 w 783"/>
                <a:gd name="T19" fmla="*/ 1 h 335"/>
                <a:gd name="T20" fmla="*/ 1 w 783"/>
                <a:gd name="T21" fmla="*/ 1 h 335"/>
                <a:gd name="T22" fmla="*/ 1 w 783"/>
                <a:gd name="T23" fmla="*/ 1 h 335"/>
                <a:gd name="T24" fmla="*/ 1 w 783"/>
                <a:gd name="T25" fmla="*/ 1 h 335"/>
                <a:gd name="T26" fmla="*/ 1 w 783"/>
                <a:gd name="T27" fmla="*/ 1 h 335"/>
                <a:gd name="T28" fmla="*/ 1 w 783"/>
                <a:gd name="T29" fmla="*/ 0 h 335"/>
                <a:gd name="T30" fmla="*/ 1 w 783"/>
                <a:gd name="T31" fmla="*/ 1 h 335"/>
                <a:gd name="T32" fmla="*/ 1 w 783"/>
                <a:gd name="T33" fmla="*/ 1 h 335"/>
                <a:gd name="T34" fmla="*/ 1 w 783"/>
                <a:gd name="T35" fmla="*/ 1 h 335"/>
                <a:gd name="T36" fmla="*/ 1 w 783"/>
                <a:gd name="T37" fmla="*/ 1 h 335"/>
                <a:gd name="T38" fmla="*/ 1 w 783"/>
                <a:gd name="T39" fmla="*/ 1 h 335"/>
                <a:gd name="T40" fmla="*/ 1 w 783"/>
                <a:gd name="T41" fmla="*/ 1 h 335"/>
                <a:gd name="T42" fmla="*/ 1 w 783"/>
                <a:gd name="T43" fmla="*/ 1 h 335"/>
                <a:gd name="T44" fmla="*/ 1 w 783"/>
                <a:gd name="T45" fmla="*/ 1 h 335"/>
                <a:gd name="T46" fmla="*/ 1 w 783"/>
                <a:gd name="T47" fmla="*/ 1 h 335"/>
                <a:gd name="T48" fmla="*/ 1 w 783"/>
                <a:gd name="T49" fmla="*/ 1 h 335"/>
                <a:gd name="T50" fmla="*/ 1 w 783"/>
                <a:gd name="T51" fmla="*/ 1 h 335"/>
                <a:gd name="T52" fmla="*/ 1 w 783"/>
                <a:gd name="T53" fmla="*/ 1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3" h="335">
                  <a:moveTo>
                    <a:pt x="8" y="82"/>
                  </a:moveTo>
                  <a:lnTo>
                    <a:pt x="3" y="108"/>
                  </a:lnTo>
                  <a:lnTo>
                    <a:pt x="0" y="129"/>
                  </a:lnTo>
                  <a:lnTo>
                    <a:pt x="0" y="151"/>
                  </a:lnTo>
                  <a:lnTo>
                    <a:pt x="57" y="217"/>
                  </a:lnTo>
                  <a:lnTo>
                    <a:pt x="146" y="282"/>
                  </a:lnTo>
                  <a:lnTo>
                    <a:pt x="263" y="316"/>
                  </a:lnTo>
                  <a:lnTo>
                    <a:pt x="375" y="335"/>
                  </a:lnTo>
                  <a:lnTo>
                    <a:pt x="567" y="316"/>
                  </a:lnTo>
                  <a:lnTo>
                    <a:pt x="639" y="276"/>
                  </a:lnTo>
                  <a:lnTo>
                    <a:pt x="688" y="236"/>
                  </a:lnTo>
                  <a:lnTo>
                    <a:pt x="743" y="165"/>
                  </a:lnTo>
                  <a:lnTo>
                    <a:pt x="772" y="87"/>
                  </a:lnTo>
                  <a:lnTo>
                    <a:pt x="782" y="26"/>
                  </a:lnTo>
                  <a:lnTo>
                    <a:pt x="783" y="0"/>
                  </a:lnTo>
                  <a:lnTo>
                    <a:pt x="746" y="86"/>
                  </a:lnTo>
                  <a:lnTo>
                    <a:pt x="697" y="153"/>
                  </a:lnTo>
                  <a:lnTo>
                    <a:pt x="644" y="203"/>
                  </a:lnTo>
                  <a:lnTo>
                    <a:pt x="583" y="238"/>
                  </a:lnTo>
                  <a:lnTo>
                    <a:pt x="454" y="268"/>
                  </a:lnTo>
                  <a:lnTo>
                    <a:pt x="422" y="268"/>
                  </a:lnTo>
                  <a:lnTo>
                    <a:pt x="388" y="267"/>
                  </a:lnTo>
                  <a:lnTo>
                    <a:pt x="320" y="254"/>
                  </a:lnTo>
                  <a:lnTo>
                    <a:pt x="198" y="217"/>
                  </a:lnTo>
                  <a:lnTo>
                    <a:pt x="96" y="164"/>
                  </a:lnTo>
                  <a:lnTo>
                    <a:pt x="30" y="116"/>
                  </a:lnTo>
                  <a:lnTo>
                    <a:pt x="8" y="82"/>
                  </a:lnTo>
                  <a:close/>
                </a:path>
              </a:pathLst>
            </a:custGeom>
            <a:solidFill>
              <a:srgbClr val="00006E"/>
            </a:solidFill>
            <a:ln w="11113">
              <a:solidFill>
                <a:srgbClr val="000000"/>
              </a:solidFill>
              <a:prstDash val="solid"/>
              <a:round/>
              <a:headEnd/>
              <a:tailEnd/>
            </a:ln>
          </p:spPr>
          <p:txBody>
            <a:bodyPr/>
            <a:lstStyle/>
            <a:p>
              <a:endParaRPr lang="it-IT"/>
            </a:p>
          </p:txBody>
        </p:sp>
        <p:sp>
          <p:nvSpPr>
            <p:cNvPr id="25736" name="Freeform 136"/>
            <p:cNvSpPr>
              <a:spLocks/>
            </p:cNvSpPr>
            <p:nvPr/>
          </p:nvSpPr>
          <p:spPr bwMode="auto">
            <a:xfrm>
              <a:off x="5118" y="2916"/>
              <a:ext cx="69" cy="58"/>
            </a:xfrm>
            <a:custGeom>
              <a:avLst/>
              <a:gdLst>
                <a:gd name="T0" fmla="*/ 0 w 139"/>
                <a:gd name="T1" fmla="*/ 1 h 116"/>
                <a:gd name="T2" fmla="*/ 0 w 139"/>
                <a:gd name="T3" fmla="*/ 1 h 116"/>
                <a:gd name="T4" fmla="*/ 0 w 139"/>
                <a:gd name="T5" fmla="*/ 1 h 116"/>
                <a:gd name="T6" fmla="*/ 0 w 139"/>
                <a:gd name="T7" fmla="*/ 1 h 116"/>
                <a:gd name="T8" fmla="*/ 0 w 139"/>
                <a:gd name="T9" fmla="*/ 1 h 116"/>
                <a:gd name="T10" fmla="*/ 0 w 139"/>
                <a:gd name="T11" fmla="*/ 1 h 116"/>
                <a:gd name="T12" fmla="*/ 0 w 139"/>
                <a:gd name="T13" fmla="*/ 1 h 116"/>
                <a:gd name="T14" fmla="*/ 0 w 139"/>
                <a:gd name="T15" fmla="*/ 1 h 116"/>
                <a:gd name="T16" fmla="*/ 0 w 139"/>
                <a:gd name="T17" fmla="*/ 1 h 116"/>
                <a:gd name="T18" fmla="*/ 0 w 139"/>
                <a:gd name="T19" fmla="*/ 0 h 116"/>
                <a:gd name="T20" fmla="*/ 0 w 139"/>
                <a:gd name="T21" fmla="*/ 0 h 116"/>
                <a:gd name="T22" fmla="*/ 0 w 139"/>
                <a:gd name="T23" fmla="*/ 1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16">
                  <a:moveTo>
                    <a:pt x="0" y="31"/>
                  </a:moveTo>
                  <a:lnTo>
                    <a:pt x="11" y="78"/>
                  </a:lnTo>
                  <a:lnTo>
                    <a:pt x="36" y="110"/>
                  </a:lnTo>
                  <a:lnTo>
                    <a:pt x="73" y="115"/>
                  </a:lnTo>
                  <a:lnTo>
                    <a:pt x="85" y="116"/>
                  </a:lnTo>
                  <a:lnTo>
                    <a:pt x="102" y="115"/>
                  </a:lnTo>
                  <a:lnTo>
                    <a:pt x="139" y="85"/>
                  </a:lnTo>
                  <a:lnTo>
                    <a:pt x="102" y="29"/>
                  </a:lnTo>
                  <a:lnTo>
                    <a:pt x="63" y="4"/>
                  </a:lnTo>
                  <a:lnTo>
                    <a:pt x="47" y="0"/>
                  </a:lnTo>
                  <a:lnTo>
                    <a:pt x="30" y="0"/>
                  </a:lnTo>
                  <a:lnTo>
                    <a:pt x="0" y="31"/>
                  </a:lnTo>
                  <a:close/>
                </a:path>
              </a:pathLst>
            </a:custGeom>
            <a:solidFill>
              <a:srgbClr val="F0F0F0"/>
            </a:solidFill>
            <a:ln w="11113">
              <a:solidFill>
                <a:srgbClr val="000000"/>
              </a:solidFill>
              <a:prstDash val="solid"/>
              <a:round/>
              <a:headEnd/>
              <a:tailEnd/>
            </a:ln>
          </p:spPr>
          <p:txBody>
            <a:bodyPr/>
            <a:lstStyle/>
            <a:p>
              <a:endParaRPr lang="it-IT"/>
            </a:p>
          </p:txBody>
        </p:sp>
        <p:sp>
          <p:nvSpPr>
            <p:cNvPr id="25737" name="Freeform 137"/>
            <p:cNvSpPr>
              <a:spLocks/>
            </p:cNvSpPr>
            <p:nvPr/>
          </p:nvSpPr>
          <p:spPr bwMode="auto">
            <a:xfrm>
              <a:off x="5086" y="2979"/>
              <a:ext cx="45" cy="43"/>
            </a:xfrm>
            <a:custGeom>
              <a:avLst/>
              <a:gdLst>
                <a:gd name="T0" fmla="*/ 0 w 91"/>
                <a:gd name="T1" fmla="*/ 0 h 86"/>
                <a:gd name="T2" fmla="*/ 0 w 91"/>
                <a:gd name="T3" fmla="*/ 1 h 86"/>
                <a:gd name="T4" fmla="*/ 0 w 91"/>
                <a:gd name="T5" fmla="*/ 1 h 86"/>
                <a:gd name="T6" fmla="*/ 0 w 91"/>
                <a:gd name="T7" fmla="*/ 1 h 86"/>
                <a:gd name="T8" fmla="*/ 0 w 91"/>
                <a:gd name="T9" fmla="*/ 1 h 86"/>
                <a:gd name="T10" fmla="*/ 0 w 91"/>
                <a:gd name="T11" fmla="*/ 1 h 86"/>
                <a:gd name="T12" fmla="*/ 0 w 91"/>
                <a:gd name="T13" fmla="*/ 1 h 86"/>
                <a:gd name="T14" fmla="*/ 0 w 91"/>
                <a:gd name="T15" fmla="*/ 1 h 86"/>
                <a:gd name="T16" fmla="*/ 0 w 91"/>
                <a:gd name="T17" fmla="*/ 1 h 86"/>
                <a:gd name="T18" fmla="*/ 0 w 91"/>
                <a:gd name="T19" fmla="*/ 1 h 86"/>
                <a:gd name="T20" fmla="*/ 0 w 91"/>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86">
                  <a:moveTo>
                    <a:pt x="38" y="0"/>
                  </a:moveTo>
                  <a:lnTo>
                    <a:pt x="13" y="5"/>
                  </a:lnTo>
                  <a:lnTo>
                    <a:pt x="0" y="20"/>
                  </a:lnTo>
                  <a:lnTo>
                    <a:pt x="10" y="70"/>
                  </a:lnTo>
                  <a:lnTo>
                    <a:pt x="43" y="86"/>
                  </a:lnTo>
                  <a:lnTo>
                    <a:pt x="69" y="85"/>
                  </a:lnTo>
                  <a:lnTo>
                    <a:pt x="91" y="72"/>
                  </a:lnTo>
                  <a:lnTo>
                    <a:pt x="91" y="63"/>
                  </a:lnTo>
                  <a:lnTo>
                    <a:pt x="86" y="44"/>
                  </a:lnTo>
                  <a:lnTo>
                    <a:pt x="70" y="22"/>
                  </a:lnTo>
                  <a:lnTo>
                    <a:pt x="38" y="0"/>
                  </a:lnTo>
                  <a:close/>
                </a:path>
              </a:pathLst>
            </a:custGeom>
            <a:solidFill>
              <a:srgbClr val="F0F0F0"/>
            </a:solidFill>
            <a:ln w="11113">
              <a:solidFill>
                <a:srgbClr val="000000"/>
              </a:solidFill>
              <a:prstDash val="solid"/>
              <a:round/>
              <a:headEnd/>
              <a:tailEnd/>
            </a:ln>
          </p:spPr>
          <p:txBody>
            <a:bodyPr/>
            <a:lstStyle/>
            <a:p>
              <a:endParaRPr lang="it-IT"/>
            </a:p>
          </p:txBody>
        </p:sp>
        <p:sp>
          <p:nvSpPr>
            <p:cNvPr id="25738" name="Freeform 138"/>
            <p:cNvSpPr>
              <a:spLocks/>
            </p:cNvSpPr>
            <p:nvPr/>
          </p:nvSpPr>
          <p:spPr bwMode="auto">
            <a:xfrm>
              <a:off x="5166" y="2486"/>
              <a:ext cx="300" cy="138"/>
            </a:xfrm>
            <a:custGeom>
              <a:avLst/>
              <a:gdLst>
                <a:gd name="T0" fmla="*/ 1 w 600"/>
                <a:gd name="T1" fmla="*/ 1 h 275"/>
                <a:gd name="T2" fmla="*/ 1 w 600"/>
                <a:gd name="T3" fmla="*/ 1 h 275"/>
                <a:gd name="T4" fmla="*/ 1 w 600"/>
                <a:gd name="T5" fmla="*/ 1 h 275"/>
                <a:gd name="T6" fmla="*/ 1 w 600"/>
                <a:gd name="T7" fmla="*/ 1 h 275"/>
                <a:gd name="T8" fmla="*/ 1 w 600"/>
                <a:gd name="T9" fmla="*/ 1 h 275"/>
                <a:gd name="T10" fmla="*/ 1 w 600"/>
                <a:gd name="T11" fmla="*/ 1 h 275"/>
                <a:gd name="T12" fmla="*/ 1 w 600"/>
                <a:gd name="T13" fmla="*/ 1 h 275"/>
                <a:gd name="T14" fmla="*/ 1 w 600"/>
                <a:gd name="T15" fmla="*/ 0 h 275"/>
                <a:gd name="T16" fmla="*/ 1 w 600"/>
                <a:gd name="T17" fmla="*/ 0 h 275"/>
                <a:gd name="T18" fmla="*/ 1 w 600"/>
                <a:gd name="T19" fmla="*/ 0 h 275"/>
                <a:gd name="T20" fmla="*/ 1 w 600"/>
                <a:gd name="T21" fmla="*/ 0 h 275"/>
                <a:gd name="T22" fmla="*/ 1 w 600"/>
                <a:gd name="T23" fmla="*/ 1 h 275"/>
                <a:gd name="T24" fmla="*/ 0 w 600"/>
                <a:gd name="T25" fmla="*/ 1 h 275"/>
                <a:gd name="T26" fmla="*/ 1 w 600"/>
                <a:gd name="T27" fmla="*/ 1 h 275"/>
                <a:gd name="T28" fmla="*/ 1 w 600"/>
                <a:gd name="T29" fmla="*/ 1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0" h="275">
                  <a:moveTo>
                    <a:pt x="231" y="275"/>
                  </a:moveTo>
                  <a:lnTo>
                    <a:pt x="426" y="234"/>
                  </a:lnTo>
                  <a:lnTo>
                    <a:pt x="555" y="200"/>
                  </a:lnTo>
                  <a:lnTo>
                    <a:pt x="600" y="172"/>
                  </a:lnTo>
                  <a:lnTo>
                    <a:pt x="540" y="89"/>
                  </a:lnTo>
                  <a:lnTo>
                    <a:pt x="465" y="33"/>
                  </a:lnTo>
                  <a:lnTo>
                    <a:pt x="355" y="6"/>
                  </a:lnTo>
                  <a:lnTo>
                    <a:pt x="280" y="0"/>
                  </a:lnTo>
                  <a:lnTo>
                    <a:pt x="237" y="0"/>
                  </a:lnTo>
                  <a:lnTo>
                    <a:pt x="214" y="0"/>
                  </a:lnTo>
                  <a:lnTo>
                    <a:pt x="190" y="0"/>
                  </a:lnTo>
                  <a:lnTo>
                    <a:pt x="90" y="27"/>
                  </a:lnTo>
                  <a:lnTo>
                    <a:pt x="0" y="81"/>
                  </a:lnTo>
                  <a:lnTo>
                    <a:pt x="110" y="182"/>
                  </a:lnTo>
                  <a:lnTo>
                    <a:pt x="231" y="275"/>
                  </a:lnTo>
                  <a:close/>
                </a:path>
              </a:pathLst>
            </a:custGeom>
            <a:solidFill>
              <a:srgbClr val="009800"/>
            </a:solidFill>
            <a:ln w="11113">
              <a:solidFill>
                <a:srgbClr val="000000"/>
              </a:solidFill>
              <a:prstDash val="solid"/>
              <a:round/>
              <a:headEnd/>
              <a:tailEnd/>
            </a:ln>
          </p:spPr>
          <p:txBody>
            <a:bodyPr/>
            <a:lstStyle/>
            <a:p>
              <a:endParaRPr lang="it-IT"/>
            </a:p>
          </p:txBody>
        </p:sp>
        <p:sp>
          <p:nvSpPr>
            <p:cNvPr id="25739" name="Freeform 139"/>
            <p:cNvSpPr>
              <a:spLocks/>
            </p:cNvSpPr>
            <p:nvPr/>
          </p:nvSpPr>
          <p:spPr bwMode="auto">
            <a:xfrm>
              <a:off x="5101" y="2626"/>
              <a:ext cx="181" cy="157"/>
            </a:xfrm>
            <a:custGeom>
              <a:avLst/>
              <a:gdLst>
                <a:gd name="T0" fmla="*/ 1 w 361"/>
                <a:gd name="T1" fmla="*/ 1 h 314"/>
                <a:gd name="T2" fmla="*/ 1 w 361"/>
                <a:gd name="T3" fmla="*/ 1 h 314"/>
                <a:gd name="T4" fmla="*/ 1 w 361"/>
                <a:gd name="T5" fmla="*/ 1 h 314"/>
                <a:gd name="T6" fmla="*/ 1 w 361"/>
                <a:gd name="T7" fmla="*/ 1 h 314"/>
                <a:gd name="T8" fmla="*/ 1 w 361"/>
                <a:gd name="T9" fmla="*/ 1 h 314"/>
                <a:gd name="T10" fmla="*/ 1 w 361"/>
                <a:gd name="T11" fmla="*/ 1 h 314"/>
                <a:gd name="T12" fmla="*/ 1 w 361"/>
                <a:gd name="T13" fmla="*/ 1 h 314"/>
                <a:gd name="T14" fmla="*/ 0 w 361"/>
                <a:gd name="T15" fmla="*/ 1 h 314"/>
                <a:gd name="T16" fmla="*/ 1 w 361"/>
                <a:gd name="T17" fmla="*/ 0 h 314"/>
                <a:gd name="T18" fmla="*/ 1 w 361"/>
                <a:gd name="T19" fmla="*/ 1 h 3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1" h="314">
                  <a:moveTo>
                    <a:pt x="327" y="312"/>
                  </a:moveTo>
                  <a:lnTo>
                    <a:pt x="320" y="314"/>
                  </a:lnTo>
                  <a:lnTo>
                    <a:pt x="297" y="314"/>
                  </a:lnTo>
                  <a:lnTo>
                    <a:pt x="226" y="298"/>
                  </a:lnTo>
                  <a:lnTo>
                    <a:pt x="141" y="266"/>
                  </a:lnTo>
                  <a:lnTo>
                    <a:pt x="68" y="215"/>
                  </a:lnTo>
                  <a:lnTo>
                    <a:pt x="29" y="176"/>
                  </a:lnTo>
                  <a:lnTo>
                    <a:pt x="0" y="135"/>
                  </a:lnTo>
                  <a:lnTo>
                    <a:pt x="361" y="0"/>
                  </a:lnTo>
                  <a:lnTo>
                    <a:pt x="327" y="312"/>
                  </a:lnTo>
                  <a:close/>
                </a:path>
              </a:pathLst>
            </a:custGeom>
            <a:solidFill>
              <a:srgbClr val="DA0030"/>
            </a:solidFill>
            <a:ln w="11113">
              <a:solidFill>
                <a:srgbClr val="000000"/>
              </a:solidFill>
              <a:prstDash val="solid"/>
              <a:round/>
              <a:headEnd/>
              <a:tailEnd/>
            </a:ln>
          </p:spPr>
          <p:txBody>
            <a:bodyPr/>
            <a:lstStyle/>
            <a:p>
              <a:endParaRPr lang="it-IT"/>
            </a:p>
          </p:txBody>
        </p:sp>
        <p:sp>
          <p:nvSpPr>
            <p:cNvPr id="25740" name="Freeform 140"/>
            <p:cNvSpPr>
              <a:spLocks/>
            </p:cNvSpPr>
            <p:nvPr/>
          </p:nvSpPr>
          <p:spPr bwMode="auto">
            <a:xfrm>
              <a:off x="5263" y="2624"/>
              <a:ext cx="184" cy="166"/>
            </a:xfrm>
            <a:custGeom>
              <a:avLst/>
              <a:gdLst>
                <a:gd name="T0" fmla="*/ 0 w 370"/>
                <a:gd name="T1" fmla="*/ 1 h 331"/>
                <a:gd name="T2" fmla="*/ 0 w 370"/>
                <a:gd name="T3" fmla="*/ 1 h 331"/>
                <a:gd name="T4" fmla="*/ 0 w 370"/>
                <a:gd name="T5" fmla="*/ 1 h 331"/>
                <a:gd name="T6" fmla="*/ 0 w 370"/>
                <a:gd name="T7" fmla="*/ 1 h 331"/>
                <a:gd name="T8" fmla="*/ 0 w 370"/>
                <a:gd name="T9" fmla="*/ 1 h 331"/>
                <a:gd name="T10" fmla="*/ 0 w 370"/>
                <a:gd name="T11" fmla="*/ 1 h 331"/>
                <a:gd name="T12" fmla="*/ 0 w 370"/>
                <a:gd name="T13" fmla="*/ 1 h 331"/>
                <a:gd name="T14" fmla="*/ 0 w 370"/>
                <a:gd name="T15" fmla="*/ 1 h 331"/>
                <a:gd name="T16" fmla="*/ 0 w 370"/>
                <a:gd name="T17" fmla="*/ 0 h 331"/>
                <a:gd name="T18" fmla="*/ 0 w 370"/>
                <a:gd name="T19" fmla="*/ 1 h 331"/>
                <a:gd name="T20" fmla="*/ 0 w 370"/>
                <a:gd name="T21" fmla="*/ 1 h 331"/>
                <a:gd name="T22" fmla="*/ 0 w 370"/>
                <a:gd name="T23" fmla="*/ 1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 h="331">
                  <a:moveTo>
                    <a:pt x="370" y="224"/>
                  </a:moveTo>
                  <a:lnTo>
                    <a:pt x="237" y="311"/>
                  </a:lnTo>
                  <a:lnTo>
                    <a:pt x="171" y="328"/>
                  </a:lnTo>
                  <a:lnTo>
                    <a:pt x="134" y="330"/>
                  </a:lnTo>
                  <a:lnTo>
                    <a:pt x="116" y="330"/>
                  </a:lnTo>
                  <a:lnTo>
                    <a:pt x="96" y="331"/>
                  </a:lnTo>
                  <a:lnTo>
                    <a:pt x="0" y="325"/>
                  </a:lnTo>
                  <a:lnTo>
                    <a:pt x="20" y="190"/>
                  </a:lnTo>
                  <a:lnTo>
                    <a:pt x="36" y="0"/>
                  </a:lnTo>
                  <a:lnTo>
                    <a:pt x="182" y="108"/>
                  </a:lnTo>
                  <a:lnTo>
                    <a:pt x="286" y="181"/>
                  </a:lnTo>
                  <a:lnTo>
                    <a:pt x="370" y="224"/>
                  </a:lnTo>
                  <a:close/>
                </a:path>
              </a:pathLst>
            </a:custGeom>
            <a:solidFill>
              <a:srgbClr val="4854E2"/>
            </a:solidFill>
            <a:ln w="11113">
              <a:solidFill>
                <a:srgbClr val="000000"/>
              </a:solidFill>
              <a:prstDash val="solid"/>
              <a:round/>
              <a:headEnd/>
              <a:tailEnd/>
            </a:ln>
          </p:spPr>
          <p:txBody>
            <a:bodyPr/>
            <a:lstStyle/>
            <a:p>
              <a:endParaRPr lang="it-IT"/>
            </a:p>
          </p:txBody>
        </p:sp>
        <p:sp>
          <p:nvSpPr>
            <p:cNvPr id="25741" name="Freeform 141"/>
            <p:cNvSpPr>
              <a:spLocks/>
            </p:cNvSpPr>
            <p:nvPr/>
          </p:nvSpPr>
          <p:spPr bwMode="auto">
            <a:xfrm>
              <a:off x="5279" y="2572"/>
              <a:ext cx="215" cy="166"/>
            </a:xfrm>
            <a:custGeom>
              <a:avLst/>
              <a:gdLst>
                <a:gd name="T0" fmla="*/ 0 w 430"/>
                <a:gd name="T1" fmla="*/ 1 h 330"/>
                <a:gd name="T2" fmla="*/ 0 w 430"/>
                <a:gd name="T3" fmla="*/ 1 h 330"/>
                <a:gd name="T4" fmla="*/ 1 w 430"/>
                <a:gd name="T5" fmla="*/ 0 h 330"/>
                <a:gd name="T6" fmla="*/ 1 w 430"/>
                <a:gd name="T7" fmla="*/ 1 h 330"/>
                <a:gd name="T8" fmla="*/ 1 w 430"/>
                <a:gd name="T9" fmla="*/ 1 h 330"/>
                <a:gd name="T10" fmla="*/ 1 w 430"/>
                <a:gd name="T11" fmla="*/ 1 h 330"/>
                <a:gd name="T12" fmla="*/ 1 w 430"/>
                <a:gd name="T13" fmla="*/ 1 h 330"/>
                <a:gd name="T14" fmla="*/ 1 w 430"/>
                <a:gd name="T15" fmla="*/ 1 h 330"/>
                <a:gd name="T16" fmla="*/ 1 w 430"/>
                <a:gd name="T17" fmla="*/ 1 h 330"/>
                <a:gd name="T18" fmla="*/ 1 w 430"/>
                <a:gd name="T19" fmla="*/ 1 h 330"/>
                <a:gd name="T20" fmla="*/ 1 w 430"/>
                <a:gd name="T21" fmla="*/ 1 h 330"/>
                <a:gd name="T22" fmla="*/ 0 w 430"/>
                <a:gd name="T23" fmla="*/ 1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330">
                  <a:moveTo>
                    <a:pt x="0" y="101"/>
                  </a:moveTo>
                  <a:lnTo>
                    <a:pt x="0" y="103"/>
                  </a:lnTo>
                  <a:lnTo>
                    <a:pt x="374" y="0"/>
                  </a:lnTo>
                  <a:lnTo>
                    <a:pt x="427" y="77"/>
                  </a:lnTo>
                  <a:lnTo>
                    <a:pt x="430" y="130"/>
                  </a:lnTo>
                  <a:lnTo>
                    <a:pt x="430" y="153"/>
                  </a:lnTo>
                  <a:lnTo>
                    <a:pt x="429" y="180"/>
                  </a:lnTo>
                  <a:lnTo>
                    <a:pt x="419" y="229"/>
                  </a:lnTo>
                  <a:lnTo>
                    <a:pt x="339" y="330"/>
                  </a:lnTo>
                  <a:lnTo>
                    <a:pt x="165" y="221"/>
                  </a:lnTo>
                  <a:lnTo>
                    <a:pt x="9" y="111"/>
                  </a:lnTo>
                  <a:lnTo>
                    <a:pt x="0" y="101"/>
                  </a:lnTo>
                  <a:close/>
                </a:path>
              </a:pathLst>
            </a:custGeom>
            <a:solidFill>
              <a:srgbClr val="FFAD2C"/>
            </a:solidFill>
            <a:ln w="11113">
              <a:solidFill>
                <a:srgbClr val="000000"/>
              </a:solidFill>
              <a:prstDash val="solid"/>
              <a:round/>
              <a:headEnd/>
              <a:tailEnd/>
            </a:ln>
          </p:spPr>
          <p:txBody>
            <a:bodyPr/>
            <a:lstStyle/>
            <a:p>
              <a:endParaRPr lang="it-IT"/>
            </a:p>
          </p:txBody>
        </p:sp>
        <p:sp>
          <p:nvSpPr>
            <p:cNvPr id="25742" name="Freeform 142"/>
            <p:cNvSpPr>
              <a:spLocks/>
            </p:cNvSpPr>
            <p:nvPr/>
          </p:nvSpPr>
          <p:spPr bwMode="auto">
            <a:xfrm>
              <a:off x="4086" y="2645"/>
              <a:ext cx="143" cy="75"/>
            </a:xfrm>
            <a:custGeom>
              <a:avLst/>
              <a:gdLst>
                <a:gd name="T0" fmla="*/ 1 w 285"/>
                <a:gd name="T1" fmla="*/ 0 h 152"/>
                <a:gd name="T2" fmla="*/ 1 w 285"/>
                <a:gd name="T3" fmla="*/ 0 h 152"/>
                <a:gd name="T4" fmla="*/ 1 w 285"/>
                <a:gd name="T5" fmla="*/ 0 h 152"/>
                <a:gd name="T6" fmla="*/ 0 w 285"/>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 h="152">
                  <a:moveTo>
                    <a:pt x="128" y="3"/>
                  </a:moveTo>
                  <a:lnTo>
                    <a:pt x="128" y="0"/>
                  </a:lnTo>
                  <a:lnTo>
                    <a:pt x="285" y="116"/>
                  </a:lnTo>
                  <a:lnTo>
                    <a:pt x="0" y="15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43" name="Freeform 143"/>
            <p:cNvSpPr>
              <a:spLocks/>
            </p:cNvSpPr>
            <p:nvPr/>
          </p:nvSpPr>
          <p:spPr bwMode="auto">
            <a:xfrm>
              <a:off x="4242" y="2666"/>
              <a:ext cx="162" cy="88"/>
            </a:xfrm>
            <a:custGeom>
              <a:avLst/>
              <a:gdLst>
                <a:gd name="T0" fmla="*/ 1 w 322"/>
                <a:gd name="T1" fmla="*/ 1 h 175"/>
                <a:gd name="T2" fmla="*/ 1 w 322"/>
                <a:gd name="T3" fmla="*/ 0 h 175"/>
                <a:gd name="T4" fmla="*/ 0 w 322"/>
                <a:gd name="T5" fmla="*/ 1 h 175"/>
                <a:gd name="T6" fmla="*/ 1 w 322"/>
                <a:gd name="T7" fmla="*/ 1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2" h="175">
                  <a:moveTo>
                    <a:pt x="182" y="1"/>
                  </a:moveTo>
                  <a:lnTo>
                    <a:pt x="186" y="0"/>
                  </a:lnTo>
                  <a:lnTo>
                    <a:pt x="0" y="78"/>
                  </a:lnTo>
                  <a:lnTo>
                    <a:pt x="322" y="17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44" name="Freeform 144"/>
            <p:cNvSpPr>
              <a:spLocks/>
            </p:cNvSpPr>
            <p:nvPr/>
          </p:nvSpPr>
          <p:spPr bwMode="auto">
            <a:xfrm>
              <a:off x="4359" y="2837"/>
              <a:ext cx="141" cy="59"/>
            </a:xfrm>
            <a:custGeom>
              <a:avLst/>
              <a:gdLst>
                <a:gd name="T0" fmla="*/ 0 w 283"/>
                <a:gd name="T1" fmla="*/ 1 h 118"/>
                <a:gd name="T2" fmla="*/ 0 w 283"/>
                <a:gd name="T3" fmla="*/ 0 h 118"/>
                <a:gd name="T4" fmla="*/ 0 w 283"/>
                <a:gd name="T5" fmla="*/ 1 h 118"/>
                <a:gd name="T6" fmla="*/ 0 w 283"/>
                <a:gd name="T7" fmla="*/ 1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3" h="118">
                  <a:moveTo>
                    <a:pt x="0" y="64"/>
                  </a:moveTo>
                  <a:lnTo>
                    <a:pt x="0" y="0"/>
                  </a:lnTo>
                  <a:lnTo>
                    <a:pt x="283" y="32"/>
                  </a:lnTo>
                  <a:lnTo>
                    <a:pt x="277" y="11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45" name="Line 145"/>
            <p:cNvSpPr>
              <a:spLocks noChangeShapeType="1"/>
            </p:cNvSpPr>
            <p:nvPr/>
          </p:nvSpPr>
          <p:spPr bwMode="auto">
            <a:xfrm flipV="1">
              <a:off x="4225" y="2736"/>
              <a:ext cx="5" cy="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46" name="Line 146"/>
            <p:cNvSpPr>
              <a:spLocks noChangeShapeType="1"/>
            </p:cNvSpPr>
            <p:nvPr/>
          </p:nvSpPr>
          <p:spPr bwMode="auto">
            <a:xfrm flipH="1" flipV="1">
              <a:off x="4428" y="2777"/>
              <a:ext cx="2" cy="6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47" name="Freeform 147"/>
            <p:cNvSpPr>
              <a:spLocks/>
            </p:cNvSpPr>
            <p:nvPr/>
          </p:nvSpPr>
          <p:spPr bwMode="auto">
            <a:xfrm>
              <a:off x="4375" y="2724"/>
              <a:ext cx="114" cy="60"/>
            </a:xfrm>
            <a:custGeom>
              <a:avLst/>
              <a:gdLst>
                <a:gd name="T0" fmla="*/ 1 w 227"/>
                <a:gd name="T1" fmla="*/ 1 h 120"/>
                <a:gd name="T2" fmla="*/ 1 w 227"/>
                <a:gd name="T3" fmla="*/ 1 h 120"/>
                <a:gd name="T4" fmla="*/ 1 w 227"/>
                <a:gd name="T5" fmla="*/ 1 h 120"/>
                <a:gd name="T6" fmla="*/ 0 w 227"/>
                <a:gd name="T7" fmla="*/ 1 h 120"/>
                <a:gd name="T8" fmla="*/ 1 w 227"/>
                <a:gd name="T9" fmla="*/ 1 h 120"/>
                <a:gd name="T10" fmla="*/ 1 w 227"/>
                <a:gd name="T11" fmla="*/ 1 h 120"/>
                <a:gd name="T12" fmla="*/ 1 w 227"/>
                <a:gd name="T13" fmla="*/ 1 h 120"/>
                <a:gd name="T14" fmla="*/ 1 w 227"/>
                <a:gd name="T15" fmla="*/ 0 h 120"/>
                <a:gd name="T16" fmla="*/ 1 w 227"/>
                <a:gd name="T17" fmla="*/ 0 h 120"/>
                <a:gd name="T18" fmla="*/ 1 w 227"/>
                <a:gd name="T19" fmla="*/ 0 h 120"/>
                <a:gd name="T20" fmla="*/ 1 w 227"/>
                <a:gd name="T21" fmla="*/ 1 h 120"/>
                <a:gd name="T22" fmla="*/ 1 w 227"/>
                <a:gd name="T23" fmla="*/ 1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7" h="120">
                  <a:moveTo>
                    <a:pt x="3" y="3"/>
                  </a:moveTo>
                  <a:lnTo>
                    <a:pt x="1" y="48"/>
                  </a:lnTo>
                  <a:lnTo>
                    <a:pt x="1" y="83"/>
                  </a:lnTo>
                  <a:lnTo>
                    <a:pt x="0" y="111"/>
                  </a:lnTo>
                  <a:lnTo>
                    <a:pt x="227" y="120"/>
                  </a:lnTo>
                  <a:lnTo>
                    <a:pt x="219" y="20"/>
                  </a:lnTo>
                  <a:lnTo>
                    <a:pt x="170" y="4"/>
                  </a:lnTo>
                  <a:lnTo>
                    <a:pt x="97" y="0"/>
                  </a:lnTo>
                  <a:lnTo>
                    <a:pt x="64" y="0"/>
                  </a:lnTo>
                  <a:lnTo>
                    <a:pt x="49" y="0"/>
                  </a:lnTo>
                  <a:lnTo>
                    <a:pt x="33" y="2"/>
                  </a:lnTo>
                  <a:lnTo>
                    <a:pt x="3" y="3"/>
                  </a:lnTo>
                  <a:close/>
                </a:path>
              </a:pathLst>
            </a:custGeom>
            <a:solidFill>
              <a:srgbClr val="FFFFFF"/>
            </a:solidFill>
            <a:ln w="11113">
              <a:solidFill>
                <a:srgbClr val="000000"/>
              </a:solidFill>
              <a:prstDash val="solid"/>
              <a:round/>
              <a:headEnd/>
              <a:tailEnd/>
            </a:ln>
          </p:spPr>
          <p:txBody>
            <a:bodyPr/>
            <a:lstStyle/>
            <a:p>
              <a:endParaRPr lang="it-IT"/>
            </a:p>
          </p:txBody>
        </p:sp>
        <p:sp>
          <p:nvSpPr>
            <p:cNvPr id="25748" name="Freeform 148"/>
            <p:cNvSpPr>
              <a:spLocks/>
            </p:cNvSpPr>
            <p:nvPr/>
          </p:nvSpPr>
          <p:spPr bwMode="auto">
            <a:xfrm>
              <a:off x="4573" y="2874"/>
              <a:ext cx="71" cy="60"/>
            </a:xfrm>
            <a:custGeom>
              <a:avLst/>
              <a:gdLst>
                <a:gd name="T0" fmla="*/ 0 w 143"/>
                <a:gd name="T1" fmla="*/ 1 h 119"/>
                <a:gd name="T2" fmla="*/ 0 w 143"/>
                <a:gd name="T3" fmla="*/ 1 h 119"/>
                <a:gd name="T4" fmla="*/ 0 w 143"/>
                <a:gd name="T5" fmla="*/ 1 h 119"/>
                <a:gd name="T6" fmla="*/ 0 w 143"/>
                <a:gd name="T7" fmla="*/ 1 h 119"/>
                <a:gd name="T8" fmla="*/ 0 w 143"/>
                <a:gd name="T9" fmla="*/ 1 h 119"/>
                <a:gd name="T10" fmla="*/ 0 w 143"/>
                <a:gd name="T11" fmla="*/ 1 h 119"/>
                <a:gd name="T12" fmla="*/ 0 w 143"/>
                <a:gd name="T13" fmla="*/ 1 h 119"/>
                <a:gd name="T14" fmla="*/ 0 w 143"/>
                <a:gd name="T15" fmla="*/ 1 h 119"/>
                <a:gd name="T16" fmla="*/ 0 w 143"/>
                <a:gd name="T17" fmla="*/ 1 h 119"/>
                <a:gd name="T18" fmla="*/ 0 w 143"/>
                <a:gd name="T19" fmla="*/ 1 h 119"/>
                <a:gd name="T20" fmla="*/ 0 w 143"/>
                <a:gd name="T21" fmla="*/ 0 h 119"/>
                <a:gd name="T22" fmla="*/ 0 w 143"/>
                <a:gd name="T23" fmla="*/ 1 h 119"/>
                <a:gd name="T24" fmla="*/ 0 w 143"/>
                <a:gd name="T25" fmla="*/ 1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19">
                  <a:moveTo>
                    <a:pt x="143" y="35"/>
                  </a:moveTo>
                  <a:lnTo>
                    <a:pt x="142" y="52"/>
                  </a:lnTo>
                  <a:lnTo>
                    <a:pt x="133" y="79"/>
                  </a:lnTo>
                  <a:lnTo>
                    <a:pt x="103" y="110"/>
                  </a:lnTo>
                  <a:lnTo>
                    <a:pt x="71" y="119"/>
                  </a:lnTo>
                  <a:lnTo>
                    <a:pt x="33" y="116"/>
                  </a:lnTo>
                  <a:lnTo>
                    <a:pt x="13" y="106"/>
                  </a:lnTo>
                  <a:lnTo>
                    <a:pt x="0" y="82"/>
                  </a:lnTo>
                  <a:lnTo>
                    <a:pt x="37" y="30"/>
                  </a:lnTo>
                  <a:lnTo>
                    <a:pt x="78" y="4"/>
                  </a:lnTo>
                  <a:lnTo>
                    <a:pt x="95" y="0"/>
                  </a:lnTo>
                  <a:lnTo>
                    <a:pt x="112" y="1"/>
                  </a:lnTo>
                  <a:lnTo>
                    <a:pt x="14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749" name="Freeform 149"/>
            <p:cNvSpPr>
              <a:spLocks/>
            </p:cNvSpPr>
            <p:nvPr/>
          </p:nvSpPr>
          <p:spPr bwMode="auto">
            <a:xfrm>
              <a:off x="4639" y="2934"/>
              <a:ext cx="46" cy="40"/>
            </a:xfrm>
            <a:custGeom>
              <a:avLst/>
              <a:gdLst>
                <a:gd name="T0" fmla="*/ 1 w 90"/>
                <a:gd name="T1" fmla="*/ 0 h 82"/>
                <a:gd name="T2" fmla="*/ 1 w 90"/>
                <a:gd name="T3" fmla="*/ 0 h 82"/>
                <a:gd name="T4" fmla="*/ 1 w 90"/>
                <a:gd name="T5" fmla="*/ 0 h 82"/>
                <a:gd name="T6" fmla="*/ 1 w 90"/>
                <a:gd name="T7" fmla="*/ 0 h 82"/>
                <a:gd name="T8" fmla="*/ 1 w 90"/>
                <a:gd name="T9" fmla="*/ 0 h 82"/>
                <a:gd name="T10" fmla="*/ 1 w 90"/>
                <a:gd name="T11" fmla="*/ 0 h 82"/>
                <a:gd name="T12" fmla="*/ 0 w 90"/>
                <a:gd name="T13" fmla="*/ 0 h 82"/>
                <a:gd name="T14" fmla="*/ 0 w 90"/>
                <a:gd name="T15" fmla="*/ 0 h 82"/>
                <a:gd name="T16" fmla="*/ 1 w 90"/>
                <a:gd name="T17" fmla="*/ 0 h 82"/>
                <a:gd name="T18" fmla="*/ 1 w 90"/>
                <a:gd name="T19" fmla="*/ 0 h 82"/>
                <a:gd name="T20" fmla="*/ 1 w 90"/>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82">
                  <a:moveTo>
                    <a:pt x="41" y="0"/>
                  </a:moveTo>
                  <a:lnTo>
                    <a:pt x="73" y="2"/>
                  </a:lnTo>
                  <a:lnTo>
                    <a:pt x="90" y="13"/>
                  </a:lnTo>
                  <a:lnTo>
                    <a:pt x="81" y="65"/>
                  </a:lnTo>
                  <a:lnTo>
                    <a:pt x="47" y="81"/>
                  </a:lnTo>
                  <a:lnTo>
                    <a:pt x="20" y="82"/>
                  </a:lnTo>
                  <a:lnTo>
                    <a:pt x="0" y="70"/>
                  </a:lnTo>
                  <a:lnTo>
                    <a:pt x="0" y="56"/>
                  </a:lnTo>
                  <a:lnTo>
                    <a:pt x="3" y="36"/>
                  </a:lnTo>
                  <a:lnTo>
                    <a:pt x="14" y="17"/>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750" name="Freeform 150"/>
            <p:cNvSpPr>
              <a:spLocks/>
            </p:cNvSpPr>
            <p:nvPr/>
          </p:nvSpPr>
          <p:spPr bwMode="auto">
            <a:xfrm>
              <a:off x="4573" y="2864"/>
              <a:ext cx="71" cy="59"/>
            </a:xfrm>
            <a:custGeom>
              <a:avLst/>
              <a:gdLst>
                <a:gd name="T0" fmla="*/ 0 w 143"/>
                <a:gd name="T1" fmla="*/ 0 h 120"/>
                <a:gd name="T2" fmla="*/ 0 w 143"/>
                <a:gd name="T3" fmla="*/ 0 h 120"/>
                <a:gd name="T4" fmla="*/ 0 w 143"/>
                <a:gd name="T5" fmla="*/ 0 h 120"/>
                <a:gd name="T6" fmla="*/ 0 w 143"/>
                <a:gd name="T7" fmla="*/ 0 h 120"/>
                <a:gd name="T8" fmla="*/ 0 w 143"/>
                <a:gd name="T9" fmla="*/ 0 h 120"/>
                <a:gd name="T10" fmla="*/ 0 w 143"/>
                <a:gd name="T11" fmla="*/ 0 h 120"/>
                <a:gd name="T12" fmla="*/ 0 w 143"/>
                <a:gd name="T13" fmla="*/ 0 h 120"/>
                <a:gd name="T14" fmla="*/ 0 w 143"/>
                <a:gd name="T15" fmla="*/ 0 h 120"/>
                <a:gd name="T16" fmla="*/ 0 w 143"/>
                <a:gd name="T17" fmla="*/ 0 h 120"/>
                <a:gd name="T18" fmla="*/ 0 w 143"/>
                <a:gd name="T19" fmla="*/ 0 h 120"/>
                <a:gd name="T20" fmla="*/ 0 w 143"/>
                <a:gd name="T21" fmla="*/ 0 h 120"/>
                <a:gd name="T22" fmla="*/ 0 w 143"/>
                <a:gd name="T23" fmla="*/ 0 h 120"/>
                <a:gd name="T24" fmla="*/ 0 w 143"/>
                <a:gd name="T25" fmla="*/ 0 h 120"/>
                <a:gd name="T26" fmla="*/ 0 w 143"/>
                <a:gd name="T27" fmla="*/ 0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3" h="120">
                  <a:moveTo>
                    <a:pt x="143" y="28"/>
                  </a:moveTo>
                  <a:lnTo>
                    <a:pt x="142" y="49"/>
                  </a:lnTo>
                  <a:lnTo>
                    <a:pt x="133" y="81"/>
                  </a:lnTo>
                  <a:lnTo>
                    <a:pt x="103" y="105"/>
                  </a:lnTo>
                  <a:lnTo>
                    <a:pt x="71" y="116"/>
                  </a:lnTo>
                  <a:lnTo>
                    <a:pt x="55" y="120"/>
                  </a:lnTo>
                  <a:lnTo>
                    <a:pt x="33" y="120"/>
                  </a:lnTo>
                  <a:lnTo>
                    <a:pt x="13" y="112"/>
                  </a:lnTo>
                  <a:lnTo>
                    <a:pt x="0" y="88"/>
                  </a:lnTo>
                  <a:lnTo>
                    <a:pt x="37" y="25"/>
                  </a:lnTo>
                  <a:lnTo>
                    <a:pt x="78" y="4"/>
                  </a:lnTo>
                  <a:lnTo>
                    <a:pt x="95" y="0"/>
                  </a:lnTo>
                  <a:lnTo>
                    <a:pt x="112" y="0"/>
                  </a:lnTo>
                  <a:lnTo>
                    <a:pt x="143" y="28"/>
                  </a:lnTo>
                  <a:close/>
                </a:path>
              </a:pathLst>
            </a:custGeom>
            <a:solidFill>
              <a:srgbClr val="E6E6E6"/>
            </a:solidFill>
            <a:ln w="11113">
              <a:solidFill>
                <a:srgbClr val="000000"/>
              </a:solidFill>
              <a:prstDash val="solid"/>
              <a:round/>
              <a:headEnd/>
              <a:tailEnd/>
            </a:ln>
          </p:spPr>
          <p:txBody>
            <a:bodyPr/>
            <a:lstStyle/>
            <a:p>
              <a:endParaRPr lang="it-IT"/>
            </a:p>
          </p:txBody>
        </p:sp>
        <p:sp>
          <p:nvSpPr>
            <p:cNvPr id="25751" name="Freeform 151"/>
            <p:cNvSpPr>
              <a:spLocks/>
            </p:cNvSpPr>
            <p:nvPr/>
          </p:nvSpPr>
          <p:spPr bwMode="auto">
            <a:xfrm>
              <a:off x="4639" y="2925"/>
              <a:ext cx="46" cy="37"/>
            </a:xfrm>
            <a:custGeom>
              <a:avLst/>
              <a:gdLst>
                <a:gd name="T0" fmla="*/ 1 w 90"/>
                <a:gd name="T1" fmla="*/ 0 h 75"/>
                <a:gd name="T2" fmla="*/ 1 w 90"/>
                <a:gd name="T3" fmla="*/ 0 h 75"/>
                <a:gd name="T4" fmla="*/ 1 w 90"/>
                <a:gd name="T5" fmla="*/ 0 h 75"/>
                <a:gd name="T6" fmla="*/ 1 w 90"/>
                <a:gd name="T7" fmla="*/ 0 h 75"/>
                <a:gd name="T8" fmla="*/ 1 w 90"/>
                <a:gd name="T9" fmla="*/ 0 h 75"/>
                <a:gd name="T10" fmla="*/ 1 w 90"/>
                <a:gd name="T11" fmla="*/ 0 h 75"/>
                <a:gd name="T12" fmla="*/ 0 w 90"/>
                <a:gd name="T13" fmla="*/ 0 h 75"/>
                <a:gd name="T14" fmla="*/ 0 w 90"/>
                <a:gd name="T15" fmla="*/ 0 h 75"/>
                <a:gd name="T16" fmla="*/ 1 w 90"/>
                <a:gd name="T17" fmla="*/ 0 h 75"/>
                <a:gd name="T18" fmla="*/ 1 w 90"/>
                <a:gd name="T19" fmla="*/ 0 h 75"/>
                <a:gd name="T20" fmla="*/ 1 w 90"/>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75">
                  <a:moveTo>
                    <a:pt x="41" y="0"/>
                  </a:moveTo>
                  <a:lnTo>
                    <a:pt x="73" y="3"/>
                  </a:lnTo>
                  <a:lnTo>
                    <a:pt x="90" y="17"/>
                  </a:lnTo>
                  <a:lnTo>
                    <a:pt x="81" y="56"/>
                  </a:lnTo>
                  <a:lnTo>
                    <a:pt x="47" y="75"/>
                  </a:lnTo>
                  <a:lnTo>
                    <a:pt x="20" y="74"/>
                  </a:lnTo>
                  <a:lnTo>
                    <a:pt x="0" y="56"/>
                  </a:lnTo>
                  <a:lnTo>
                    <a:pt x="0" y="50"/>
                  </a:lnTo>
                  <a:lnTo>
                    <a:pt x="3" y="34"/>
                  </a:lnTo>
                  <a:lnTo>
                    <a:pt x="14" y="16"/>
                  </a:lnTo>
                  <a:lnTo>
                    <a:pt x="41" y="0"/>
                  </a:lnTo>
                  <a:close/>
                </a:path>
              </a:pathLst>
            </a:custGeom>
            <a:solidFill>
              <a:srgbClr val="E6E6E6"/>
            </a:solidFill>
            <a:ln w="11113">
              <a:solidFill>
                <a:srgbClr val="000000"/>
              </a:solidFill>
              <a:prstDash val="solid"/>
              <a:round/>
              <a:headEnd/>
              <a:tailEnd/>
            </a:ln>
          </p:spPr>
          <p:txBody>
            <a:bodyPr/>
            <a:lstStyle/>
            <a:p>
              <a:endParaRPr lang="it-IT"/>
            </a:p>
          </p:txBody>
        </p:sp>
        <p:sp>
          <p:nvSpPr>
            <p:cNvPr id="25752" name="Freeform 152"/>
            <p:cNvSpPr>
              <a:spLocks/>
            </p:cNvSpPr>
            <p:nvPr/>
          </p:nvSpPr>
          <p:spPr bwMode="auto">
            <a:xfrm>
              <a:off x="4330" y="2615"/>
              <a:ext cx="132" cy="74"/>
            </a:xfrm>
            <a:custGeom>
              <a:avLst/>
              <a:gdLst>
                <a:gd name="T0" fmla="*/ 0 w 264"/>
                <a:gd name="T1" fmla="*/ 1 h 148"/>
                <a:gd name="T2" fmla="*/ 1 w 264"/>
                <a:gd name="T3" fmla="*/ 1 h 148"/>
                <a:gd name="T4" fmla="*/ 1 w 264"/>
                <a:gd name="T5" fmla="*/ 1 h 148"/>
                <a:gd name="T6" fmla="*/ 1 w 264"/>
                <a:gd name="T7" fmla="*/ 1 h 148"/>
                <a:gd name="T8" fmla="*/ 1 w 264"/>
                <a:gd name="T9" fmla="*/ 1 h 148"/>
                <a:gd name="T10" fmla="*/ 1 w 264"/>
                <a:gd name="T11" fmla="*/ 1 h 148"/>
                <a:gd name="T12" fmla="*/ 1 w 264"/>
                <a:gd name="T13" fmla="*/ 1 h 148"/>
                <a:gd name="T14" fmla="*/ 1 w 264"/>
                <a:gd name="T15" fmla="*/ 0 h 148"/>
                <a:gd name="T16" fmla="*/ 0 w 264"/>
                <a:gd name="T17" fmla="*/ 1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 h="148">
                  <a:moveTo>
                    <a:pt x="0" y="127"/>
                  </a:moveTo>
                  <a:lnTo>
                    <a:pt x="135" y="140"/>
                  </a:lnTo>
                  <a:lnTo>
                    <a:pt x="223" y="146"/>
                  </a:lnTo>
                  <a:lnTo>
                    <a:pt x="253" y="148"/>
                  </a:lnTo>
                  <a:lnTo>
                    <a:pt x="264" y="144"/>
                  </a:lnTo>
                  <a:lnTo>
                    <a:pt x="256" y="16"/>
                  </a:lnTo>
                  <a:lnTo>
                    <a:pt x="138" y="5"/>
                  </a:lnTo>
                  <a:lnTo>
                    <a:pt x="7" y="0"/>
                  </a:lnTo>
                  <a:lnTo>
                    <a:pt x="0" y="127"/>
                  </a:lnTo>
                  <a:close/>
                </a:path>
              </a:pathLst>
            </a:custGeom>
            <a:solidFill>
              <a:srgbClr val="FFFFA4"/>
            </a:solidFill>
            <a:ln w="11113">
              <a:solidFill>
                <a:srgbClr val="000000"/>
              </a:solidFill>
              <a:prstDash val="solid"/>
              <a:round/>
              <a:headEnd/>
              <a:tailEnd/>
            </a:ln>
          </p:spPr>
          <p:txBody>
            <a:bodyPr/>
            <a:lstStyle/>
            <a:p>
              <a:endParaRPr lang="it-IT"/>
            </a:p>
          </p:txBody>
        </p:sp>
        <p:sp>
          <p:nvSpPr>
            <p:cNvPr id="25753" name="Freeform 153"/>
            <p:cNvSpPr>
              <a:spLocks/>
            </p:cNvSpPr>
            <p:nvPr/>
          </p:nvSpPr>
          <p:spPr bwMode="auto">
            <a:xfrm>
              <a:off x="4149" y="2666"/>
              <a:ext cx="165" cy="89"/>
            </a:xfrm>
            <a:custGeom>
              <a:avLst/>
              <a:gdLst>
                <a:gd name="T0" fmla="*/ 1 w 330"/>
                <a:gd name="T1" fmla="*/ 0 h 177"/>
                <a:gd name="T2" fmla="*/ 1 w 330"/>
                <a:gd name="T3" fmla="*/ 1 h 177"/>
                <a:gd name="T4" fmla="*/ 1 w 330"/>
                <a:gd name="T5" fmla="*/ 1 h 177"/>
                <a:gd name="T6" fmla="*/ 1 w 330"/>
                <a:gd name="T7" fmla="*/ 1 h 177"/>
                <a:gd name="T8" fmla="*/ 1 w 330"/>
                <a:gd name="T9" fmla="*/ 1 h 177"/>
                <a:gd name="T10" fmla="*/ 1 w 330"/>
                <a:gd name="T11" fmla="*/ 1 h 177"/>
                <a:gd name="T12" fmla="*/ 1 w 330"/>
                <a:gd name="T13" fmla="*/ 1 h 177"/>
                <a:gd name="T14" fmla="*/ 1 w 330"/>
                <a:gd name="T15" fmla="*/ 1 h 177"/>
                <a:gd name="T16" fmla="*/ 0 w 330"/>
                <a:gd name="T17" fmla="*/ 1 h 177"/>
                <a:gd name="T18" fmla="*/ 1 w 330"/>
                <a:gd name="T19" fmla="*/ 1 h 177"/>
                <a:gd name="T20" fmla="*/ 1 w 330"/>
                <a:gd name="T21" fmla="*/ 1 h 177"/>
                <a:gd name="T22" fmla="*/ 1 w 330"/>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0" h="177">
                  <a:moveTo>
                    <a:pt x="159" y="0"/>
                  </a:moveTo>
                  <a:lnTo>
                    <a:pt x="251" y="84"/>
                  </a:lnTo>
                  <a:lnTo>
                    <a:pt x="329" y="159"/>
                  </a:lnTo>
                  <a:lnTo>
                    <a:pt x="330" y="168"/>
                  </a:lnTo>
                  <a:lnTo>
                    <a:pt x="304" y="174"/>
                  </a:lnTo>
                  <a:lnTo>
                    <a:pt x="260" y="175"/>
                  </a:lnTo>
                  <a:lnTo>
                    <a:pt x="233" y="175"/>
                  </a:lnTo>
                  <a:lnTo>
                    <a:pt x="202" y="177"/>
                  </a:lnTo>
                  <a:lnTo>
                    <a:pt x="0" y="159"/>
                  </a:lnTo>
                  <a:lnTo>
                    <a:pt x="11" y="135"/>
                  </a:lnTo>
                  <a:lnTo>
                    <a:pt x="63" y="79"/>
                  </a:lnTo>
                  <a:lnTo>
                    <a:pt x="159" y="0"/>
                  </a:lnTo>
                  <a:close/>
                </a:path>
              </a:pathLst>
            </a:custGeom>
            <a:solidFill>
              <a:srgbClr val="FFFFFF"/>
            </a:solidFill>
            <a:ln w="11113">
              <a:solidFill>
                <a:srgbClr val="000000"/>
              </a:solidFill>
              <a:prstDash val="solid"/>
              <a:round/>
              <a:headEnd/>
              <a:tailEnd/>
            </a:ln>
          </p:spPr>
          <p:txBody>
            <a:bodyPr/>
            <a:lstStyle/>
            <a:p>
              <a:endParaRPr lang="it-IT"/>
            </a:p>
          </p:txBody>
        </p:sp>
        <p:sp>
          <p:nvSpPr>
            <p:cNvPr id="25754" name="Freeform 154"/>
            <p:cNvSpPr>
              <a:spLocks/>
            </p:cNvSpPr>
            <p:nvPr/>
          </p:nvSpPr>
          <p:spPr bwMode="auto">
            <a:xfrm>
              <a:off x="3974" y="2684"/>
              <a:ext cx="136" cy="63"/>
            </a:xfrm>
            <a:custGeom>
              <a:avLst/>
              <a:gdLst>
                <a:gd name="T0" fmla="*/ 0 w 273"/>
                <a:gd name="T1" fmla="*/ 0 h 127"/>
                <a:gd name="T2" fmla="*/ 0 w 273"/>
                <a:gd name="T3" fmla="*/ 0 h 127"/>
                <a:gd name="T4" fmla="*/ 0 w 273"/>
                <a:gd name="T5" fmla="*/ 0 h 127"/>
                <a:gd name="T6" fmla="*/ 0 w 273"/>
                <a:gd name="T7" fmla="*/ 0 h 127"/>
                <a:gd name="T8" fmla="*/ 0 w 273"/>
                <a:gd name="T9" fmla="*/ 0 h 127"/>
                <a:gd name="T10" fmla="*/ 0 w 273"/>
                <a:gd name="T11" fmla="*/ 0 h 127"/>
                <a:gd name="T12" fmla="*/ 0 w 273"/>
                <a:gd name="T13" fmla="*/ 0 h 127"/>
                <a:gd name="T14" fmla="*/ 0 w 273"/>
                <a:gd name="T15" fmla="*/ 0 h 127"/>
                <a:gd name="T16" fmla="*/ 0 w 273"/>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3" h="127">
                  <a:moveTo>
                    <a:pt x="273" y="13"/>
                  </a:moveTo>
                  <a:lnTo>
                    <a:pt x="273" y="127"/>
                  </a:lnTo>
                  <a:lnTo>
                    <a:pt x="0" y="124"/>
                  </a:lnTo>
                  <a:lnTo>
                    <a:pt x="0" y="3"/>
                  </a:lnTo>
                  <a:lnTo>
                    <a:pt x="151" y="0"/>
                  </a:lnTo>
                  <a:lnTo>
                    <a:pt x="190" y="0"/>
                  </a:lnTo>
                  <a:lnTo>
                    <a:pt x="208" y="0"/>
                  </a:lnTo>
                  <a:lnTo>
                    <a:pt x="227" y="2"/>
                  </a:lnTo>
                  <a:lnTo>
                    <a:pt x="273" y="13"/>
                  </a:lnTo>
                  <a:close/>
                </a:path>
              </a:pathLst>
            </a:custGeom>
            <a:solidFill>
              <a:srgbClr val="FFFFA4"/>
            </a:solidFill>
            <a:ln w="11113">
              <a:solidFill>
                <a:srgbClr val="000000"/>
              </a:solidFill>
              <a:prstDash val="solid"/>
              <a:round/>
              <a:headEnd/>
              <a:tailEnd/>
            </a:ln>
          </p:spPr>
          <p:txBody>
            <a:bodyPr/>
            <a:lstStyle/>
            <a:p>
              <a:endParaRPr lang="it-IT"/>
            </a:p>
          </p:txBody>
        </p:sp>
        <p:sp>
          <p:nvSpPr>
            <p:cNvPr id="25755" name="Freeform 155"/>
            <p:cNvSpPr>
              <a:spLocks/>
            </p:cNvSpPr>
            <p:nvPr/>
          </p:nvSpPr>
          <p:spPr bwMode="auto">
            <a:xfrm>
              <a:off x="4117" y="2781"/>
              <a:ext cx="182" cy="78"/>
            </a:xfrm>
            <a:custGeom>
              <a:avLst/>
              <a:gdLst>
                <a:gd name="T0" fmla="*/ 0 w 362"/>
                <a:gd name="T1" fmla="*/ 1 h 155"/>
                <a:gd name="T2" fmla="*/ 1 w 362"/>
                <a:gd name="T3" fmla="*/ 1 h 155"/>
                <a:gd name="T4" fmla="*/ 1 w 362"/>
                <a:gd name="T5" fmla="*/ 1 h 155"/>
                <a:gd name="T6" fmla="*/ 1 w 362"/>
                <a:gd name="T7" fmla="*/ 1 h 155"/>
                <a:gd name="T8" fmla="*/ 1 w 362"/>
                <a:gd name="T9" fmla="*/ 1 h 155"/>
                <a:gd name="T10" fmla="*/ 1 w 362"/>
                <a:gd name="T11" fmla="*/ 0 h 155"/>
                <a:gd name="T12" fmla="*/ 0 w 362"/>
                <a:gd name="T13" fmla="*/ 1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155">
                  <a:moveTo>
                    <a:pt x="0" y="132"/>
                  </a:moveTo>
                  <a:lnTo>
                    <a:pt x="182" y="136"/>
                  </a:lnTo>
                  <a:lnTo>
                    <a:pt x="355" y="155"/>
                  </a:lnTo>
                  <a:lnTo>
                    <a:pt x="362" y="16"/>
                  </a:lnTo>
                  <a:lnTo>
                    <a:pt x="199" y="14"/>
                  </a:lnTo>
                  <a:lnTo>
                    <a:pt x="27" y="0"/>
                  </a:lnTo>
                  <a:lnTo>
                    <a:pt x="0" y="132"/>
                  </a:lnTo>
                  <a:close/>
                </a:path>
              </a:pathLst>
            </a:custGeom>
            <a:solidFill>
              <a:srgbClr val="C0C0FF"/>
            </a:solidFill>
            <a:ln w="11113">
              <a:solidFill>
                <a:srgbClr val="000000"/>
              </a:solidFill>
              <a:prstDash val="solid"/>
              <a:round/>
              <a:headEnd/>
              <a:tailEnd/>
            </a:ln>
          </p:spPr>
          <p:txBody>
            <a:bodyPr/>
            <a:lstStyle/>
            <a:p>
              <a:endParaRPr lang="it-IT"/>
            </a:p>
          </p:txBody>
        </p:sp>
        <p:sp>
          <p:nvSpPr>
            <p:cNvPr id="25756" name="Freeform 156"/>
            <p:cNvSpPr>
              <a:spLocks/>
            </p:cNvSpPr>
            <p:nvPr/>
          </p:nvSpPr>
          <p:spPr bwMode="auto">
            <a:xfrm>
              <a:off x="4317" y="2852"/>
              <a:ext cx="78" cy="55"/>
            </a:xfrm>
            <a:custGeom>
              <a:avLst/>
              <a:gdLst>
                <a:gd name="T0" fmla="*/ 1 w 156"/>
                <a:gd name="T1" fmla="*/ 0 h 110"/>
                <a:gd name="T2" fmla="*/ 1 w 156"/>
                <a:gd name="T3" fmla="*/ 1 h 110"/>
                <a:gd name="T4" fmla="*/ 1 w 156"/>
                <a:gd name="T5" fmla="*/ 1 h 110"/>
                <a:gd name="T6" fmla="*/ 0 w 156"/>
                <a:gd name="T7" fmla="*/ 1 h 110"/>
                <a:gd name="T8" fmla="*/ 1 w 15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10">
                  <a:moveTo>
                    <a:pt x="19" y="0"/>
                  </a:moveTo>
                  <a:lnTo>
                    <a:pt x="156" y="12"/>
                  </a:lnTo>
                  <a:lnTo>
                    <a:pt x="151" y="110"/>
                  </a:lnTo>
                  <a:lnTo>
                    <a:pt x="0" y="89"/>
                  </a:lnTo>
                  <a:lnTo>
                    <a:pt x="19" y="0"/>
                  </a:lnTo>
                  <a:close/>
                </a:path>
              </a:pathLst>
            </a:custGeom>
            <a:solidFill>
              <a:srgbClr val="FFFFFF"/>
            </a:solidFill>
            <a:ln w="11113">
              <a:solidFill>
                <a:srgbClr val="000000"/>
              </a:solidFill>
              <a:prstDash val="solid"/>
              <a:round/>
              <a:headEnd/>
              <a:tailEnd/>
            </a:ln>
          </p:spPr>
          <p:txBody>
            <a:bodyPr/>
            <a:lstStyle/>
            <a:p>
              <a:endParaRPr lang="it-IT"/>
            </a:p>
          </p:txBody>
        </p:sp>
        <p:sp>
          <p:nvSpPr>
            <p:cNvPr id="25757" name="Freeform 157"/>
            <p:cNvSpPr>
              <a:spLocks/>
            </p:cNvSpPr>
            <p:nvPr/>
          </p:nvSpPr>
          <p:spPr bwMode="auto">
            <a:xfrm>
              <a:off x="4061" y="2588"/>
              <a:ext cx="103" cy="67"/>
            </a:xfrm>
            <a:custGeom>
              <a:avLst/>
              <a:gdLst>
                <a:gd name="T0" fmla="*/ 0 w 207"/>
                <a:gd name="T1" fmla="*/ 0 h 134"/>
                <a:gd name="T2" fmla="*/ 0 w 207"/>
                <a:gd name="T3" fmla="*/ 1 h 134"/>
                <a:gd name="T4" fmla="*/ 0 w 207"/>
                <a:gd name="T5" fmla="*/ 1 h 134"/>
                <a:gd name="T6" fmla="*/ 0 w 207"/>
                <a:gd name="T7" fmla="*/ 1 h 134"/>
                <a:gd name="T8" fmla="*/ 0 w 207"/>
                <a:gd name="T9" fmla="*/ 1 h 134"/>
                <a:gd name="T10" fmla="*/ 0 w 207"/>
                <a:gd name="T11" fmla="*/ 1 h 134"/>
                <a:gd name="T12" fmla="*/ 0 w 207"/>
                <a:gd name="T13" fmla="*/ 1 h 134"/>
                <a:gd name="T14" fmla="*/ 0 w 207"/>
                <a:gd name="T15" fmla="*/ 1 h 134"/>
                <a:gd name="T16" fmla="*/ 0 w 207"/>
                <a:gd name="T17" fmla="*/ 1 h 134"/>
                <a:gd name="T18" fmla="*/ 0 w 207"/>
                <a:gd name="T19" fmla="*/ 1 h 134"/>
                <a:gd name="T20" fmla="*/ 0 w 207"/>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7" h="134">
                  <a:moveTo>
                    <a:pt x="15" y="0"/>
                  </a:moveTo>
                  <a:lnTo>
                    <a:pt x="0" y="130"/>
                  </a:lnTo>
                  <a:lnTo>
                    <a:pt x="86" y="134"/>
                  </a:lnTo>
                  <a:lnTo>
                    <a:pt x="151" y="134"/>
                  </a:lnTo>
                  <a:lnTo>
                    <a:pt x="175" y="134"/>
                  </a:lnTo>
                  <a:lnTo>
                    <a:pt x="191" y="133"/>
                  </a:lnTo>
                  <a:lnTo>
                    <a:pt x="202" y="113"/>
                  </a:lnTo>
                  <a:lnTo>
                    <a:pt x="207" y="70"/>
                  </a:lnTo>
                  <a:lnTo>
                    <a:pt x="207" y="26"/>
                  </a:lnTo>
                  <a:lnTo>
                    <a:pt x="204" y="5"/>
                  </a:lnTo>
                  <a:lnTo>
                    <a:pt x="15" y="0"/>
                  </a:lnTo>
                  <a:close/>
                </a:path>
              </a:pathLst>
            </a:custGeom>
            <a:solidFill>
              <a:srgbClr val="C0C0FF"/>
            </a:solidFill>
            <a:ln w="11113">
              <a:solidFill>
                <a:srgbClr val="000000"/>
              </a:solidFill>
              <a:prstDash val="solid"/>
              <a:round/>
              <a:headEnd/>
              <a:tailEnd/>
            </a:ln>
          </p:spPr>
          <p:txBody>
            <a:bodyPr/>
            <a:lstStyle/>
            <a:p>
              <a:endParaRPr lang="it-IT"/>
            </a:p>
          </p:txBody>
        </p:sp>
        <p:sp>
          <p:nvSpPr>
            <p:cNvPr id="25758" name="Freeform 158"/>
            <p:cNvSpPr>
              <a:spLocks/>
            </p:cNvSpPr>
            <p:nvPr/>
          </p:nvSpPr>
          <p:spPr bwMode="auto">
            <a:xfrm>
              <a:off x="4457" y="2871"/>
              <a:ext cx="74" cy="56"/>
            </a:xfrm>
            <a:custGeom>
              <a:avLst/>
              <a:gdLst>
                <a:gd name="T0" fmla="*/ 0 w 149"/>
                <a:gd name="T1" fmla="*/ 0 h 113"/>
                <a:gd name="T2" fmla="*/ 0 w 149"/>
                <a:gd name="T3" fmla="*/ 0 h 113"/>
                <a:gd name="T4" fmla="*/ 0 w 149"/>
                <a:gd name="T5" fmla="*/ 0 h 113"/>
                <a:gd name="T6" fmla="*/ 0 w 149"/>
                <a:gd name="T7" fmla="*/ 0 h 113"/>
                <a:gd name="T8" fmla="*/ 0 w 149"/>
                <a:gd name="T9" fmla="*/ 0 h 113"/>
                <a:gd name="T10" fmla="*/ 0 w 149"/>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113">
                  <a:moveTo>
                    <a:pt x="2" y="0"/>
                  </a:moveTo>
                  <a:lnTo>
                    <a:pt x="149" y="14"/>
                  </a:lnTo>
                  <a:lnTo>
                    <a:pt x="145" y="52"/>
                  </a:lnTo>
                  <a:lnTo>
                    <a:pt x="96" y="113"/>
                  </a:lnTo>
                  <a:lnTo>
                    <a:pt x="0" y="95"/>
                  </a:lnTo>
                  <a:lnTo>
                    <a:pt x="2" y="0"/>
                  </a:lnTo>
                  <a:close/>
                </a:path>
              </a:pathLst>
            </a:custGeom>
            <a:solidFill>
              <a:srgbClr val="FFFFFF"/>
            </a:solidFill>
            <a:ln w="11113">
              <a:solidFill>
                <a:srgbClr val="000000"/>
              </a:solidFill>
              <a:prstDash val="solid"/>
              <a:round/>
              <a:headEnd/>
              <a:tailEnd/>
            </a:ln>
          </p:spPr>
          <p:txBody>
            <a:bodyPr/>
            <a:lstStyle/>
            <a:p>
              <a:endParaRPr lang="it-IT"/>
            </a:p>
          </p:txBody>
        </p:sp>
        <p:sp>
          <p:nvSpPr>
            <p:cNvPr id="25759" name="Line 159"/>
            <p:cNvSpPr>
              <a:spLocks noChangeShapeType="1"/>
            </p:cNvSpPr>
            <p:nvPr/>
          </p:nvSpPr>
          <p:spPr bwMode="auto">
            <a:xfrm>
              <a:off x="4087" y="2612"/>
              <a:ext cx="4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0" name="Line 160"/>
            <p:cNvSpPr>
              <a:spLocks noChangeShapeType="1"/>
            </p:cNvSpPr>
            <p:nvPr/>
          </p:nvSpPr>
          <p:spPr bwMode="auto">
            <a:xfrm>
              <a:off x="4087" y="2631"/>
              <a:ext cx="50"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1" name="Line 161"/>
            <p:cNvSpPr>
              <a:spLocks noChangeShapeType="1"/>
            </p:cNvSpPr>
            <p:nvPr/>
          </p:nvSpPr>
          <p:spPr bwMode="auto">
            <a:xfrm>
              <a:off x="4210" y="2714"/>
              <a:ext cx="5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2" name="Line 162"/>
            <p:cNvSpPr>
              <a:spLocks noChangeShapeType="1"/>
            </p:cNvSpPr>
            <p:nvPr/>
          </p:nvSpPr>
          <p:spPr bwMode="auto">
            <a:xfrm>
              <a:off x="3996" y="2701"/>
              <a:ext cx="97"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3" name="Line 163"/>
            <p:cNvSpPr>
              <a:spLocks noChangeShapeType="1"/>
            </p:cNvSpPr>
            <p:nvPr/>
          </p:nvSpPr>
          <p:spPr bwMode="auto">
            <a:xfrm>
              <a:off x="3994" y="2727"/>
              <a:ext cx="100"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4" name="Line 164"/>
            <p:cNvSpPr>
              <a:spLocks noChangeShapeType="1"/>
            </p:cNvSpPr>
            <p:nvPr/>
          </p:nvSpPr>
          <p:spPr bwMode="auto">
            <a:xfrm>
              <a:off x="4359" y="2646"/>
              <a:ext cx="79"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5" name="Line 165"/>
            <p:cNvSpPr>
              <a:spLocks noChangeShapeType="1"/>
            </p:cNvSpPr>
            <p:nvPr/>
          </p:nvSpPr>
          <p:spPr bwMode="auto">
            <a:xfrm>
              <a:off x="4393" y="2744"/>
              <a:ext cx="72"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6" name="Line 166"/>
            <p:cNvSpPr>
              <a:spLocks noChangeShapeType="1"/>
            </p:cNvSpPr>
            <p:nvPr/>
          </p:nvSpPr>
          <p:spPr bwMode="auto">
            <a:xfrm>
              <a:off x="4393" y="2768"/>
              <a:ext cx="78"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7" name="Line 167"/>
            <p:cNvSpPr>
              <a:spLocks noChangeShapeType="1"/>
            </p:cNvSpPr>
            <p:nvPr/>
          </p:nvSpPr>
          <p:spPr bwMode="auto">
            <a:xfrm>
              <a:off x="4137" y="2813"/>
              <a:ext cx="143" cy="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8" name="Line 168"/>
            <p:cNvSpPr>
              <a:spLocks noChangeShapeType="1"/>
            </p:cNvSpPr>
            <p:nvPr/>
          </p:nvSpPr>
          <p:spPr bwMode="auto">
            <a:xfrm>
              <a:off x="4339" y="2878"/>
              <a:ext cx="3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69" name="Line 169"/>
            <p:cNvSpPr>
              <a:spLocks noChangeShapeType="1"/>
            </p:cNvSpPr>
            <p:nvPr/>
          </p:nvSpPr>
          <p:spPr bwMode="auto">
            <a:xfrm>
              <a:off x="4480" y="2894"/>
              <a:ext cx="36"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70" name="Freeform 170"/>
            <p:cNvSpPr>
              <a:spLocks/>
            </p:cNvSpPr>
            <p:nvPr/>
          </p:nvSpPr>
          <p:spPr bwMode="auto">
            <a:xfrm>
              <a:off x="4735" y="2774"/>
              <a:ext cx="45" cy="40"/>
            </a:xfrm>
            <a:custGeom>
              <a:avLst/>
              <a:gdLst>
                <a:gd name="T0" fmla="*/ 1 w 90"/>
                <a:gd name="T1" fmla="*/ 0 h 80"/>
                <a:gd name="T2" fmla="*/ 1 w 90"/>
                <a:gd name="T3" fmla="*/ 1 h 80"/>
                <a:gd name="T4" fmla="*/ 1 w 90"/>
                <a:gd name="T5" fmla="*/ 1 h 80"/>
                <a:gd name="T6" fmla="*/ 1 w 90"/>
                <a:gd name="T7" fmla="*/ 1 h 80"/>
                <a:gd name="T8" fmla="*/ 1 w 90"/>
                <a:gd name="T9" fmla="*/ 1 h 80"/>
                <a:gd name="T10" fmla="*/ 1 w 90"/>
                <a:gd name="T11" fmla="*/ 1 h 80"/>
                <a:gd name="T12" fmla="*/ 1 w 90"/>
                <a:gd name="T13" fmla="*/ 1 h 80"/>
                <a:gd name="T14" fmla="*/ 0 w 90"/>
                <a:gd name="T15" fmla="*/ 1 h 80"/>
                <a:gd name="T16" fmla="*/ 1 w 90"/>
                <a:gd name="T17" fmla="*/ 1 h 80"/>
                <a:gd name="T18" fmla="*/ 1 w 90"/>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80">
                  <a:moveTo>
                    <a:pt x="62" y="0"/>
                  </a:moveTo>
                  <a:lnTo>
                    <a:pt x="82" y="13"/>
                  </a:lnTo>
                  <a:lnTo>
                    <a:pt x="90" y="29"/>
                  </a:lnTo>
                  <a:lnTo>
                    <a:pt x="75" y="76"/>
                  </a:lnTo>
                  <a:lnTo>
                    <a:pt x="54" y="80"/>
                  </a:lnTo>
                  <a:lnTo>
                    <a:pt x="36" y="80"/>
                  </a:lnTo>
                  <a:lnTo>
                    <a:pt x="13" y="68"/>
                  </a:lnTo>
                  <a:lnTo>
                    <a:pt x="0" y="45"/>
                  </a:lnTo>
                  <a:lnTo>
                    <a:pt x="6" y="21"/>
                  </a:lnTo>
                  <a:lnTo>
                    <a:pt x="62" y="0"/>
                  </a:lnTo>
                  <a:close/>
                </a:path>
              </a:pathLst>
            </a:custGeom>
            <a:solidFill>
              <a:srgbClr val="E6E6E6"/>
            </a:solidFill>
            <a:ln w="11113">
              <a:solidFill>
                <a:srgbClr val="000000"/>
              </a:solidFill>
              <a:prstDash val="solid"/>
              <a:round/>
              <a:headEnd/>
              <a:tailEnd/>
            </a:ln>
          </p:spPr>
          <p:txBody>
            <a:bodyPr/>
            <a:lstStyle/>
            <a:p>
              <a:endParaRPr lang="it-IT"/>
            </a:p>
          </p:txBody>
        </p:sp>
        <p:sp>
          <p:nvSpPr>
            <p:cNvPr id="25771" name="Freeform 171"/>
            <p:cNvSpPr>
              <a:spLocks/>
            </p:cNvSpPr>
            <p:nvPr/>
          </p:nvSpPr>
          <p:spPr bwMode="auto">
            <a:xfrm>
              <a:off x="4840" y="1925"/>
              <a:ext cx="84" cy="65"/>
            </a:xfrm>
            <a:custGeom>
              <a:avLst/>
              <a:gdLst>
                <a:gd name="T0" fmla="*/ 0 w 169"/>
                <a:gd name="T1" fmla="*/ 1 h 130"/>
                <a:gd name="T2" fmla="*/ 0 w 169"/>
                <a:gd name="T3" fmla="*/ 1 h 130"/>
                <a:gd name="T4" fmla="*/ 0 w 169"/>
                <a:gd name="T5" fmla="*/ 1 h 130"/>
                <a:gd name="T6" fmla="*/ 0 w 169"/>
                <a:gd name="T7" fmla="*/ 0 h 130"/>
                <a:gd name="T8" fmla="*/ 0 w 169"/>
                <a:gd name="T9" fmla="*/ 1 h 130"/>
                <a:gd name="T10" fmla="*/ 0 w 169"/>
                <a:gd name="T11" fmla="*/ 1 h 130"/>
                <a:gd name="T12" fmla="*/ 0 w 169"/>
                <a:gd name="T13" fmla="*/ 1 h 130"/>
                <a:gd name="T14" fmla="*/ 0 w 169"/>
                <a:gd name="T15" fmla="*/ 1 h 130"/>
                <a:gd name="T16" fmla="*/ 0 w 169"/>
                <a:gd name="T17" fmla="*/ 1 h 130"/>
                <a:gd name="T18" fmla="*/ 0 w 169"/>
                <a:gd name="T19" fmla="*/ 1 h 130"/>
                <a:gd name="T20" fmla="*/ 0 w 169"/>
                <a:gd name="T21" fmla="*/ 1 h 130"/>
                <a:gd name="T22" fmla="*/ 0 w 169"/>
                <a:gd name="T23" fmla="*/ 1 h 130"/>
                <a:gd name="T24" fmla="*/ 0 w 169"/>
                <a:gd name="T25" fmla="*/ 1 h 130"/>
                <a:gd name="T26" fmla="*/ 0 w 169"/>
                <a:gd name="T27" fmla="*/ 1 h 130"/>
                <a:gd name="T28" fmla="*/ 0 w 169"/>
                <a:gd name="T29" fmla="*/ 1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30">
                  <a:moveTo>
                    <a:pt x="0" y="68"/>
                  </a:moveTo>
                  <a:lnTo>
                    <a:pt x="30" y="8"/>
                  </a:lnTo>
                  <a:lnTo>
                    <a:pt x="54" y="2"/>
                  </a:lnTo>
                  <a:lnTo>
                    <a:pt x="76" y="0"/>
                  </a:lnTo>
                  <a:lnTo>
                    <a:pt x="104" y="8"/>
                  </a:lnTo>
                  <a:lnTo>
                    <a:pt x="138" y="21"/>
                  </a:lnTo>
                  <a:lnTo>
                    <a:pt x="156" y="42"/>
                  </a:lnTo>
                  <a:lnTo>
                    <a:pt x="169" y="77"/>
                  </a:lnTo>
                  <a:lnTo>
                    <a:pt x="134" y="103"/>
                  </a:lnTo>
                  <a:lnTo>
                    <a:pt x="99" y="122"/>
                  </a:lnTo>
                  <a:lnTo>
                    <a:pt x="85" y="127"/>
                  </a:lnTo>
                  <a:lnTo>
                    <a:pt x="70" y="129"/>
                  </a:lnTo>
                  <a:lnTo>
                    <a:pt x="51" y="130"/>
                  </a:lnTo>
                  <a:lnTo>
                    <a:pt x="17" y="117"/>
                  </a:lnTo>
                  <a:lnTo>
                    <a:pt x="0" y="68"/>
                  </a:lnTo>
                  <a:close/>
                </a:path>
              </a:pathLst>
            </a:custGeom>
            <a:solidFill>
              <a:srgbClr val="C0C0C0"/>
            </a:solidFill>
            <a:ln w="11113">
              <a:solidFill>
                <a:srgbClr val="000000"/>
              </a:solidFill>
              <a:prstDash val="solid"/>
              <a:round/>
              <a:headEnd/>
              <a:tailEnd/>
            </a:ln>
          </p:spPr>
          <p:txBody>
            <a:bodyPr/>
            <a:lstStyle/>
            <a:p>
              <a:endParaRPr lang="it-IT"/>
            </a:p>
          </p:txBody>
        </p:sp>
        <p:sp>
          <p:nvSpPr>
            <p:cNvPr id="25772" name="Freeform 172"/>
            <p:cNvSpPr>
              <a:spLocks/>
            </p:cNvSpPr>
            <p:nvPr/>
          </p:nvSpPr>
          <p:spPr bwMode="auto">
            <a:xfrm>
              <a:off x="4883" y="2077"/>
              <a:ext cx="50" cy="50"/>
            </a:xfrm>
            <a:custGeom>
              <a:avLst/>
              <a:gdLst>
                <a:gd name="T0" fmla="*/ 1 w 100"/>
                <a:gd name="T1" fmla="*/ 0 h 101"/>
                <a:gd name="T2" fmla="*/ 0 w 100"/>
                <a:gd name="T3" fmla="*/ 0 h 101"/>
                <a:gd name="T4" fmla="*/ 1 w 100"/>
                <a:gd name="T5" fmla="*/ 0 h 101"/>
                <a:gd name="T6" fmla="*/ 1 w 100"/>
                <a:gd name="T7" fmla="*/ 0 h 101"/>
                <a:gd name="T8" fmla="*/ 1 w 100"/>
                <a:gd name="T9" fmla="*/ 0 h 101"/>
                <a:gd name="T10" fmla="*/ 1 w 100"/>
                <a:gd name="T11" fmla="*/ 0 h 101"/>
                <a:gd name="T12" fmla="*/ 1 w 100"/>
                <a:gd name="T13" fmla="*/ 0 h 101"/>
                <a:gd name="T14" fmla="*/ 1 w 100"/>
                <a:gd name="T15" fmla="*/ 0 h 101"/>
                <a:gd name="T16" fmla="*/ 1 w 100"/>
                <a:gd name="T17" fmla="*/ 0 h 101"/>
                <a:gd name="T18" fmla="*/ 1 w 100"/>
                <a:gd name="T19" fmla="*/ 0 h 101"/>
                <a:gd name="T20" fmla="*/ 1 w 100"/>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101">
                  <a:moveTo>
                    <a:pt x="25" y="101"/>
                  </a:moveTo>
                  <a:lnTo>
                    <a:pt x="0" y="50"/>
                  </a:lnTo>
                  <a:lnTo>
                    <a:pt x="18" y="13"/>
                  </a:lnTo>
                  <a:lnTo>
                    <a:pt x="57" y="0"/>
                  </a:lnTo>
                  <a:lnTo>
                    <a:pt x="71" y="2"/>
                  </a:lnTo>
                  <a:lnTo>
                    <a:pt x="83" y="8"/>
                  </a:lnTo>
                  <a:lnTo>
                    <a:pt x="100" y="34"/>
                  </a:lnTo>
                  <a:lnTo>
                    <a:pt x="100" y="46"/>
                  </a:lnTo>
                  <a:lnTo>
                    <a:pt x="91" y="67"/>
                  </a:lnTo>
                  <a:lnTo>
                    <a:pt x="69" y="87"/>
                  </a:lnTo>
                  <a:lnTo>
                    <a:pt x="25" y="101"/>
                  </a:lnTo>
                  <a:close/>
                </a:path>
              </a:pathLst>
            </a:custGeom>
            <a:solidFill>
              <a:srgbClr val="C0C0C0"/>
            </a:solidFill>
            <a:ln w="11113">
              <a:solidFill>
                <a:srgbClr val="000000"/>
              </a:solidFill>
              <a:prstDash val="solid"/>
              <a:round/>
              <a:headEnd/>
              <a:tailEnd/>
            </a:ln>
          </p:spPr>
          <p:txBody>
            <a:bodyPr/>
            <a:lstStyle/>
            <a:p>
              <a:endParaRPr lang="it-IT"/>
            </a:p>
          </p:txBody>
        </p:sp>
        <p:sp>
          <p:nvSpPr>
            <p:cNvPr id="25773" name="Freeform 173"/>
            <p:cNvSpPr>
              <a:spLocks/>
            </p:cNvSpPr>
            <p:nvPr/>
          </p:nvSpPr>
          <p:spPr bwMode="auto">
            <a:xfrm>
              <a:off x="4644" y="2350"/>
              <a:ext cx="108" cy="183"/>
            </a:xfrm>
            <a:custGeom>
              <a:avLst/>
              <a:gdLst>
                <a:gd name="T0" fmla="*/ 1 w 214"/>
                <a:gd name="T1" fmla="*/ 0 h 367"/>
                <a:gd name="T2" fmla="*/ 1 w 214"/>
                <a:gd name="T3" fmla="*/ 0 h 367"/>
                <a:gd name="T4" fmla="*/ 0 w 214"/>
                <a:gd name="T5" fmla="*/ 0 h 367"/>
                <a:gd name="T6" fmla="*/ 0 w 214"/>
                <a:gd name="T7" fmla="*/ 0 h 367"/>
                <a:gd name="T8" fmla="*/ 0 w 214"/>
                <a:gd name="T9" fmla="*/ 0 h 367"/>
                <a:gd name="T10" fmla="*/ 1 w 214"/>
                <a:gd name="T11" fmla="*/ 0 h 367"/>
                <a:gd name="T12" fmla="*/ 1 w 214"/>
                <a:gd name="T13" fmla="*/ 0 h 367"/>
                <a:gd name="T14" fmla="*/ 1 w 214"/>
                <a:gd name="T15" fmla="*/ 0 h 367"/>
                <a:gd name="T16" fmla="*/ 1 w 214"/>
                <a:gd name="T17" fmla="*/ 0 h 367"/>
                <a:gd name="T18" fmla="*/ 1 w 214"/>
                <a:gd name="T19" fmla="*/ 0 h 367"/>
                <a:gd name="T20" fmla="*/ 1 w 214"/>
                <a:gd name="T21" fmla="*/ 0 h 367"/>
                <a:gd name="T22" fmla="*/ 1 w 214"/>
                <a:gd name="T23" fmla="*/ 0 h 367"/>
                <a:gd name="T24" fmla="*/ 1 w 214"/>
                <a:gd name="T25" fmla="*/ 0 h 367"/>
                <a:gd name="T26" fmla="*/ 1 w 214"/>
                <a:gd name="T27" fmla="*/ 0 h 367"/>
                <a:gd name="T28" fmla="*/ 1 w 214"/>
                <a:gd name="T29" fmla="*/ 0 h 367"/>
                <a:gd name="T30" fmla="*/ 1 w 214"/>
                <a:gd name="T31" fmla="*/ 0 h 367"/>
                <a:gd name="T32" fmla="*/ 1 w 214"/>
                <a:gd name="T33" fmla="*/ 0 h 367"/>
                <a:gd name="T34" fmla="*/ 1 w 214"/>
                <a:gd name="T35" fmla="*/ 0 h 367"/>
                <a:gd name="T36" fmla="*/ 1 w 214"/>
                <a:gd name="T37" fmla="*/ 0 h 367"/>
                <a:gd name="T38" fmla="*/ 1 w 214"/>
                <a:gd name="T39" fmla="*/ 0 h 3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 h="367">
                  <a:moveTo>
                    <a:pt x="37" y="53"/>
                  </a:moveTo>
                  <a:lnTo>
                    <a:pt x="17" y="90"/>
                  </a:lnTo>
                  <a:lnTo>
                    <a:pt x="0" y="212"/>
                  </a:lnTo>
                  <a:lnTo>
                    <a:pt x="0" y="230"/>
                  </a:lnTo>
                  <a:lnTo>
                    <a:pt x="0" y="257"/>
                  </a:lnTo>
                  <a:lnTo>
                    <a:pt x="9" y="300"/>
                  </a:lnTo>
                  <a:lnTo>
                    <a:pt x="40" y="353"/>
                  </a:lnTo>
                  <a:lnTo>
                    <a:pt x="85" y="367"/>
                  </a:lnTo>
                  <a:lnTo>
                    <a:pt x="147" y="345"/>
                  </a:lnTo>
                  <a:lnTo>
                    <a:pt x="181" y="286"/>
                  </a:lnTo>
                  <a:lnTo>
                    <a:pt x="214" y="161"/>
                  </a:lnTo>
                  <a:lnTo>
                    <a:pt x="209" y="131"/>
                  </a:lnTo>
                  <a:lnTo>
                    <a:pt x="194" y="103"/>
                  </a:lnTo>
                  <a:lnTo>
                    <a:pt x="174" y="29"/>
                  </a:lnTo>
                  <a:lnTo>
                    <a:pt x="151" y="12"/>
                  </a:lnTo>
                  <a:lnTo>
                    <a:pt x="117" y="0"/>
                  </a:lnTo>
                  <a:lnTo>
                    <a:pt x="96" y="5"/>
                  </a:lnTo>
                  <a:lnTo>
                    <a:pt x="77" y="19"/>
                  </a:lnTo>
                  <a:lnTo>
                    <a:pt x="43" y="49"/>
                  </a:lnTo>
                  <a:lnTo>
                    <a:pt x="37" y="53"/>
                  </a:lnTo>
                  <a:close/>
                </a:path>
              </a:pathLst>
            </a:custGeom>
            <a:solidFill>
              <a:srgbClr val="00A5E4"/>
            </a:solidFill>
            <a:ln w="11113">
              <a:solidFill>
                <a:srgbClr val="000000"/>
              </a:solidFill>
              <a:prstDash val="solid"/>
              <a:round/>
              <a:headEnd/>
              <a:tailEnd/>
            </a:ln>
          </p:spPr>
          <p:txBody>
            <a:bodyPr/>
            <a:lstStyle/>
            <a:p>
              <a:endParaRPr lang="it-IT"/>
            </a:p>
          </p:txBody>
        </p:sp>
        <p:sp>
          <p:nvSpPr>
            <p:cNvPr id="25774" name="Freeform 174"/>
            <p:cNvSpPr>
              <a:spLocks/>
            </p:cNvSpPr>
            <p:nvPr/>
          </p:nvSpPr>
          <p:spPr bwMode="auto">
            <a:xfrm>
              <a:off x="4507" y="2343"/>
              <a:ext cx="132" cy="190"/>
            </a:xfrm>
            <a:custGeom>
              <a:avLst/>
              <a:gdLst>
                <a:gd name="T0" fmla="*/ 1 w 263"/>
                <a:gd name="T1" fmla="*/ 0 h 381"/>
                <a:gd name="T2" fmla="*/ 1 w 263"/>
                <a:gd name="T3" fmla="*/ 0 h 381"/>
                <a:gd name="T4" fmla="*/ 1 w 263"/>
                <a:gd name="T5" fmla="*/ 0 h 381"/>
                <a:gd name="T6" fmla="*/ 1 w 263"/>
                <a:gd name="T7" fmla="*/ 0 h 381"/>
                <a:gd name="T8" fmla="*/ 1 w 263"/>
                <a:gd name="T9" fmla="*/ 0 h 381"/>
                <a:gd name="T10" fmla="*/ 1 w 263"/>
                <a:gd name="T11" fmla="*/ 0 h 381"/>
                <a:gd name="T12" fmla="*/ 1 w 263"/>
                <a:gd name="T13" fmla="*/ 0 h 381"/>
                <a:gd name="T14" fmla="*/ 1 w 263"/>
                <a:gd name="T15" fmla="*/ 0 h 381"/>
                <a:gd name="T16" fmla="*/ 1 w 263"/>
                <a:gd name="T17" fmla="*/ 0 h 381"/>
                <a:gd name="T18" fmla="*/ 1 w 263"/>
                <a:gd name="T19" fmla="*/ 0 h 381"/>
                <a:gd name="T20" fmla="*/ 1 w 263"/>
                <a:gd name="T21" fmla="*/ 0 h 381"/>
                <a:gd name="T22" fmla="*/ 1 w 263"/>
                <a:gd name="T23" fmla="*/ 0 h 381"/>
                <a:gd name="T24" fmla="*/ 0 w 263"/>
                <a:gd name="T25" fmla="*/ 0 h 381"/>
                <a:gd name="T26" fmla="*/ 1 w 263"/>
                <a:gd name="T27" fmla="*/ 0 h 381"/>
                <a:gd name="T28" fmla="*/ 1 w 263"/>
                <a:gd name="T29" fmla="*/ 0 h 381"/>
                <a:gd name="T30" fmla="*/ 1 w 263"/>
                <a:gd name="T31" fmla="*/ 0 h 381"/>
                <a:gd name="T32" fmla="*/ 1 w 263"/>
                <a:gd name="T33" fmla="*/ 0 h 381"/>
                <a:gd name="T34" fmla="*/ 1 w 263"/>
                <a:gd name="T35" fmla="*/ 0 h 381"/>
                <a:gd name="T36" fmla="*/ 1 w 263"/>
                <a:gd name="T37" fmla="*/ 0 h 381"/>
                <a:gd name="T38" fmla="*/ 1 w 263"/>
                <a:gd name="T39" fmla="*/ 0 h 381"/>
                <a:gd name="T40" fmla="*/ 1 w 263"/>
                <a:gd name="T41" fmla="*/ 0 h 381"/>
                <a:gd name="T42" fmla="*/ 1 w 263"/>
                <a:gd name="T43" fmla="*/ 0 h 381"/>
                <a:gd name="T44" fmla="*/ 1 w 263"/>
                <a:gd name="T45" fmla="*/ 0 h 381"/>
                <a:gd name="T46" fmla="*/ 1 w 263"/>
                <a:gd name="T47" fmla="*/ 0 h 381"/>
                <a:gd name="T48" fmla="*/ 1 w 263"/>
                <a:gd name="T49" fmla="*/ 0 h 381"/>
                <a:gd name="T50" fmla="*/ 1 w 263"/>
                <a:gd name="T51" fmla="*/ 0 h 381"/>
                <a:gd name="T52" fmla="*/ 1 w 263"/>
                <a:gd name="T53" fmla="*/ 0 h 381"/>
                <a:gd name="T54" fmla="*/ 1 w 263"/>
                <a:gd name="T55" fmla="*/ 0 h 381"/>
                <a:gd name="T56" fmla="*/ 1 w 263"/>
                <a:gd name="T57" fmla="*/ 0 h 381"/>
                <a:gd name="T58" fmla="*/ 1 w 263"/>
                <a:gd name="T59" fmla="*/ 0 h 381"/>
                <a:gd name="T60" fmla="*/ 1 w 263"/>
                <a:gd name="T61" fmla="*/ 0 h 381"/>
                <a:gd name="T62" fmla="*/ 1 w 263"/>
                <a:gd name="T63" fmla="*/ 0 h 381"/>
                <a:gd name="T64" fmla="*/ 1 w 263"/>
                <a:gd name="T65" fmla="*/ 0 h 3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3" h="381">
                  <a:moveTo>
                    <a:pt x="96" y="57"/>
                  </a:moveTo>
                  <a:lnTo>
                    <a:pt x="148" y="58"/>
                  </a:lnTo>
                  <a:lnTo>
                    <a:pt x="193" y="61"/>
                  </a:lnTo>
                  <a:lnTo>
                    <a:pt x="184" y="74"/>
                  </a:lnTo>
                  <a:lnTo>
                    <a:pt x="137" y="105"/>
                  </a:lnTo>
                  <a:lnTo>
                    <a:pt x="55" y="151"/>
                  </a:lnTo>
                  <a:lnTo>
                    <a:pt x="59" y="206"/>
                  </a:lnTo>
                  <a:lnTo>
                    <a:pt x="136" y="223"/>
                  </a:lnTo>
                  <a:lnTo>
                    <a:pt x="132" y="267"/>
                  </a:lnTo>
                  <a:lnTo>
                    <a:pt x="113" y="307"/>
                  </a:lnTo>
                  <a:lnTo>
                    <a:pt x="55" y="292"/>
                  </a:lnTo>
                  <a:lnTo>
                    <a:pt x="59" y="275"/>
                  </a:lnTo>
                  <a:lnTo>
                    <a:pt x="0" y="303"/>
                  </a:lnTo>
                  <a:lnTo>
                    <a:pt x="1" y="322"/>
                  </a:lnTo>
                  <a:lnTo>
                    <a:pt x="11" y="346"/>
                  </a:lnTo>
                  <a:lnTo>
                    <a:pt x="45" y="381"/>
                  </a:lnTo>
                  <a:lnTo>
                    <a:pt x="68" y="381"/>
                  </a:lnTo>
                  <a:lnTo>
                    <a:pt x="87" y="381"/>
                  </a:lnTo>
                  <a:lnTo>
                    <a:pt x="107" y="380"/>
                  </a:lnTo>
                  <a:lnTo>
                    <a:pt x="175" y="369"/>
                  </a:lnTo>
                  <a:lnTo>
                    <a:pt x="197" y="357"/>
                  </a:lnTo>
                  <a:lnTo>
                    <a:pt x="212" y="329"/>
                  </a:lnTo>
                  <a:lnTo>
                    <a:pt x="230" y="302"/>
                  </a:lnTo>
                  <a:lnTo>
                    <a:pt x="243" y="269"/>
                  </a:lnTo>
                  <a:lnTo>
                    <a:pt x="240" y="252"/>
                  </a:lnTo>
                  <a:lnTo>
                    <a:pt x="231" y="235"/>
                  </a:lnTo>
                  <a:lnTo>
                    <a:pt x="216" y="212"/>
                  </a:lnTo>
                  <a:lnTo>
                    <a:pt x="169" y="166"/>
                  </a:lnTo>
                  <a:lnTo>
                    <a:pt x="211" y="135"/>
                  </a:lnTo>
                  <a:lnTo>
                    <a:pt x="257" y="117"/>
                  </a:lnTo>
                  <a:lnTo>
                    <a:pt x="263" y="0"/>
                  </a:lnTo>
                  <a:lnTo>
                    <a:pt x="86" y="0"/>
                  </a:lnTo>
                  <a:lnTo>
                    <a:pt x="96" y="57"/>
                  </a:lnTo>
                  <a:close/>
                </a:path>
              </a:pathLst>
            </a:custGeom>
            <a:solidFill>
              <a:srgbClr val="00A5E4"/>
            </a:solidFill>
            <a:ln w="11113">
              <a:solidFill>
                <a:srgbClr val="000000"/>
              </a:solidFill>
              <a:prstDash val="solid"/>
              <a:round/>
              <a:headEnd/>
              <a:tailEnd/>
            </a:ln>
          </p:spPr>
          <p:txBody>
            <a:bodyPr/>
            <a:lstStyle/>
            <a:p>
              <a:endParaRPr lang="it-IT"/>
            </a:p>
          </p:txBody>
        </p:sp>
        <p:sp>
          <p:nvSpPr>
            <p:cNvPr id="25775" name="Freeform 175"/>
            <p:cNvSpPr>
              <a:spLocks/>
            </p:cNvSpPr>
            <p:nvPr/>
          </p:nvSpPr>
          <p:spPr bwMode="auto">
            <a:xfrm>
              <a:off x="4752" y="2403"/>
              <a:ext cx="172" cy="126"/>
            </a:xfrm>
            <a:custGeom>
              <a:avLst/>
              <a:gdLst>
                <a:gd name="T0" fmla="*/ 0 w 346"/>
                <a:gd name="T1" fmla="*/ 1 h 251"/>
                <a:gd name="T2" fmla="*/ 0 w 346"/>
                <a:gd name="T3" fmla="*/ 1 h 251"/>
                <a:gd name="T4" fmla="*/ 0 w 346"/>
                <a:gd name="T5" fmla="*/ 1 h 251"/>
                <a:gd name="T6" fmla="*/ 0 w 346"/>
                <a:gd name="T7" fmla="*/ 1 h 251"/>
                <a:gd name="T8" fmla="*/ 0 w 346"/>
                <a:gd name="T9" fmla="*/ 1 h 251"/>
                <a:gd name="T10" fmla="*/ 0 w 346"/>
                <a:gd name="T11" fmla="*/ 1 h 251"/>
                <a:gd name="T12" fmla="*/ 0 w 346"/>
                <a:gd name="T13" fmla="*/ 1 h 251"/>
                <a:gd name="T14" fmla="*/ 0 w 346"/>
                <a:gd name="T15" fmla="*/ 0 h 251"/>
                <a:gd name="T16" fmla="*/ 0 w 346"/>
                <a:gd name="T17" fmla="*/ 1 h 251"/>
                <a:gd name="T18" fmla="*/ 0 w 346"/>
                <a:gd name="T19" fmla="*/ 1 h 251"/>
                <a:gd name="T20" fmla="*/ 0 w 346"/>
                <a:gd name="T21" fmla="*/ 1 h 251"/>
                <a:gd name="T22" fmla="*/ 0 w 346"/>
                <a:gd name="T23" fmla="*/ 1 h 251"/>
                <a:gd name="T24" fmla="*/ 0 w 346"/>
                <a:gd name="T25" fmla="*/ 1 h 251"/>
                <a:gd name="T26" fmla="*/ 0 w 346"/>
                <a:gd name="T27" fmla="*/ 1 h 251"/>
                <a:gd name="T28" fmla="*/ 0 w 346"/>
                <a:gd name="T29" fmla="*/ 1 h 251"/>
                <a:gd name="T30" fmla="*/ 0 w 346"/>
                <a:gd name="T31" fmla="*/ 1 h 251"/>
                <a:gd name="T32" fmla="*/ 0 w 346"/>
                <a:gd name="T33" fmla="*/ 1 h 251"/>
                <a:gd name="T34" fmla="*/ 0 w 346"/>
                <a:gd name="T35" fmla="*/ 1 h 251"/>
                <a:gd name="T36" fmla="*/ 0 w 346"/>
                <a:gd name="T37" fmla="*/ 1 h 251"/>
                <a:gd name="T38" fmla="*/ 0 w 346"/>
                <a:gd name="T39" fmla="*/ 1 h 251"/>
                <a:gd name="T40" fmla="*/ 0 w 346"/>
                <a:gd name="T41" fmla="*/ 1 h 251"/>
                <a:gd name="T42" fmla="*/ 0 w 346"/>
                <a:gd name="T43" fmla="*/ 1 h 251"/>
                <a:gd name="T44" fmla="*/ 0 w 346"/>
                <a:gd name="T45" fmla="*/ 1 h 251"/>
                <a:gd name="T46" fmla="*/ 0 w 346"/>
                <a:gd name="T47" fmla="*/ 1 h 251"/>
                <a:gd name="T48" fmla="*/ 0 w 346"/>
                <a:gd name="T49" fmla="*/ 1 h 251"/>
                <a:gd name="T50" fmla="*/ 0 w 346"/>
                <a:gd name="T51" fmla="*/ 1 h 251"/>
                <a:gd name="T52" fmla="*/ 0 w 346"/>
                <a:gd name="T53" fmla="*/ 1 h 251"/>
                <a:gd name="T54" fmla="*/ 0 w 346"/>
                <a:gd name="T55" fmla="*/ 1 h 251"/>
                <a:gd name="T56" fmla="*/ 0 w 346"/>
                <a:gd name="T57" fmla="*/ 1 h 251"/>
                <a:gd name="T58" fmla="*/ 0 w 346"/>
                <a:gd name="T59" fmla="*/ 1 h 2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6" h="251">
                  <a:moveTo>
                    <a:pt x="346" y="99"/>
                  </a:moveTo>
                  <a:lnTo>
                    <a:pt x="326" y="55"/>
                  </a:lnTo>
                  <a:lnTo>
                    <a:pt x="279" y="20"/>
                  </a:lnTo>
                  <a:lnTo>
                    <a:pt x="207" y="73"/>
                  </a:lnTo>
                  <a:lnTo>
                    <a:pt x="155" y="14"/>
                  </a:lnTo>
                  <a:lnTo>
                    <a:pt x="92" y="34"/>
                  </a:lnTo>
                  <a:lnTo>
                    <a:pt x="83" y="1"/>
                  </a:lnTo>
                  <a:lnTo>
                    <a:pt x="66" y="0"/>
                  </a:lnTo>
                  <a:lnTo>
                    <a:pt x="49" y="4"/>
                  </a:lnTo>
                  <a:lnTo>
                    <a:pt x="29" y="11"/>
                  </a:lnTo>
                  <a:lnTo>
                    <a:pt x="29" y="103"/>
                  </a:lnTo>
                  <a:lnTo>
                    <a:pt x="0" y="248"/>
                  </a:lnTo>
                  <a:lnTo>
                    <a:pt x="57" y="248"/>
                  </a:lnTo>
                  <a:lnTo>
                    <a:pt x="86" y="109"/>
                  </a:lnTo>
                  <a:lnTo>
                    <a:pt x="123" y="99"/>
                  </a:lnTo>
                  <a:lnTo>
                    <a:pt x="155" y="109"/>
                  </a:lnTo>
                  <a:lnTo>
                    <a:pt x="163" y="184"/>
                  </a:lnTo>
                  <a:lnTo>
                    <a:pt x="163" y="229"/>
                  </a:lnTo>
                  <a:lnTo>
                    <a:pt x="163" y="249"/>
                  </a:lnTo>
                  <a:lnTo>
                    <a:pt x="167" y="250"/>
                  </a:lnTo>
                  <a:lnTo>
                    <a:pt x="197" y="251"/>
                  </a:lnTo>
                  <a:lnTo>
                    <a:pt x="233" y="249"/>
                  </a:lnTo>
                  <a:lnTo>
                    <a:pt x="224" y="208"/>
                  </a:lnTo>
                  <a:lnTo>
                    <a:pt x="221" y="155"/>
                  </a:lnTo>
                  <a:lnTo>
                    <a:pt x="229" y="124"/>
                  </a:lnTo>
                  <a:lnTo>
                    <a:pt x="246" y="103"/>
                  </a:lnTo>
                  <a:lnTo>
                    <a:pt x="288" y="113"/>
                  </a:lnTo>
                  <a:lnTo>
                    <a:pt x="322" y="169"/>
                  </a:lnTo>
                  <a:lnTo>
                    <a:pt x="338" y="136"/>
                  </a:lnTo>
                  <a:lnTo>
                    <a:pt x="346" y="99"/>
                  </a:lnTo>
                  <a:close/>
                </a:path>
              </a:pathLst>
            </a:custGeom>
            <a:solidFill>
              <a:srgbClr val="00A5E4"/>
            </a:solidFill>
            <a:ln w="11113">
              <a:solidFill>
                <a:srgbClr val="000000"/>
              </a:solidFill>
              <a:prstDash val="solid"/>
              <a:round/>
              <a:headEnd/>
              <a:tailEnd/>
            </a:ln>
          </p:spPr>
          <p:txBody>
            <a:bodyPr/>
            <a:lstStyle/>
            <a:p>
              <a:endParaRPr lang="it-IT"/>
            </a:p>
          </p:txBody>
        </p:sp>
        <p:sp>
          <p:nvSpPr>
            <p:cNvPr id="25776" name="Freeform 176"/>
            <p:cNvSpPr>
              <a:spLocks/>
            </p:cNvSpPr>
            <p:nvPr/>
          </p:nvSpPr>
          <p:spPr bwMode="auto">
            <a:xfrm>
              <a:off x="4678" y="2405"/>
              <a:ext cx="35" cy="78"/>
            </a:xfrm>
            <a:custGeom>
              <a:avLst/>
              <a:gdLst>
                <a:gd name="T0" fmla="*/ 1 w 70"/>
                <a:gd name="T1" fmla="*/ 1 h 156"/>
                <a:gd name="T2" fmla="*/ 1 w 70"/>
                <a:gd name="T3" fmla="*/ 1 h 156"/>
                <a:gd name="T4" fmla="*/ 1 w 70"/>
                <a:gd name="T5" fmla="*/ 1 h 156"/>
                <a:gd name="T6" fmla="*/ 1 w 70"/>
                <a:gd name="T7" fmla="*/ 1 h 156"/>
                <a:gd name="T8" fmla="*/ 1 w 70"/>
                <a:gd name="T9" fmla="*/ 1 h 156"/>
                <a:gd name="T10" fmla="*/ 1 w 70"/>
                <a:gd name="T11" fmla="*/ 0 h 156"/>
                <a:gd name="T12" fmla="*/ 1 w 70"/>
                <a:gd name="T13" fmla="*/ 1 h 156"/>
                <a:gd name="T14" fmla="*/ 1 w 70"/>
                <a:gd name="T15" fmla="*/ 1 h 156"/>
                <a:gd name="T16" fmla="*/ 0 w 70"/>
                <a:gd name="T17" fmla="*/ 1 h 156"/>
                <a:gd name="T18" fmla="*/ 1 w 70"/>
                <a:gd name="T19" fmla="*/ 1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56">
                  <a:moveTo>
                    <a:pt x="3" y="95"/>
                  </a:moveTo>
                  <a:lnTo>
                    <a:pt x="17" y="156"/>
                  </a:lnTo>
                  <a:lnTo>
                    <a:pt x="40" y="129"/>
                  </a:lnTo>
                  <a:lnTo>
                    <a:pt x="70" y="93"/>
                  </a:lnTo>
                  <a:lnTo>
                    <a:pt x="70" y="39"/>
                  </a:lnTo>
                  <a:lnTo>
                    <a:pt x="49" y="0"/>
                  </a:lnTo>
                  <a:lnTo>
                    <a:pt x="18" y="10"/>
                  </a:lnTo>
                  <a:lnTo>
                    <a:pt x="3" y="33"/>
                  </a:lnTo>
                  <a:lnTo>
                    <a:pt x="0" y="78"/>
                  </a:lnTo>
                  <a:lnTo>
                    <a:pt x="3" y="95"/>
                  </a:lnTo>
                  <a:close/>
                </a:path>
              </a:pathLst>
            </a:custGeom>
            <a:solidFill>
              <a:srgbClr val="FFFFFF"/>
            </a:solidFill>
            <a:ln w="1588">
              <a:solidFill>
                <a:srgbClr val="000000"/>
              </a:solidFill>
              <a:prstDash val="solid"/>
              <a:round/>
              <a:headEnd/>
              <a:tailEnd/>
            </a:ln>
          </p:spPr>
          <p:txBody>
            <a:bodyPr/>
            <a:lstStyle/>
            <a:p>
              <a:endParaRPr lang="it-IT"/>
            </a:p>
          </p:txBody>
        </p:sp>
        <p:sp>
          <p:nvSpPr>
            <p:cNvPr id="25777" name="Freeform 177"/>
            <p:cNvSpPr>
              <a:spLocks/>
            </p:cNvSpPr>
            <p:nvPr/>
          </p:nvSpPr>
          <p:spPr bwMode="auto">
            <a:xfrm>
              <a:off x="4732" y="3182"/>
              <a:ext cx="202" cy="271"/>
            </a:xfrm>
            <a:custGeom>
              <a:avLst/>
              <a:gdLst>
                <a:gd name="T0" fmla="*/ 0 w 405"/>
                <a:gd name="T1" fmla="*/ 0 h 543"/>
                <a:gd name="T2" fmla="*/ 0 w 405"/>
                <a:gd name="T3" fmla="*/ 0 h 543"/>
                <a:gd name="T4" fmla="*/ 0 w 405"/>
                <a:gd name="T5" fmla="*/ 0 h 543"/>
                <a:gd name="T6" fmla="*/ 0 w 405"/>
                <a:gd name="T7" fmla="*/ 0 h 543"/>
                <a:gd name="T8" fmla="*/ 0 w 405"/>
                <a:gd name="T9" fmla="*/ 0 h 543"/>
                <a:gd name="T10" fmla="*/ 0 w 405"/>
                <a:gd name="T11" fmla="*/ 0 h 543"/>
                <a:gd name="T12" fmla="*/ 0 w 405"/>
                <a:gd name="T13" fmla="*/ 0 h 543"/>
                <a:gd name="T14" fmla="*/ 0 w 405"/>
                <a:gd name="T15" fmla="*/ 0 h 543"/>
                <a:gd name="T16" fmla="*/ 0 w 405"/>
                <a:gd name="T17" fmla="*/ 0 h 543"/>
                <a:gd name="T18" fmla="*/ 0 w 405"/>
                <a:gd name="T19" fmla="*/ 0 h 543"/>
                <a:gd name="T20" fmla="*/ 0 w 405"/>
                <a:gd name="T21" fmla="*/ 0 h 543"/>
                <a:gd name="T22" fmla="*/ 0 w 405"/>
                <a:gd name="T23" fmla="*/ 0 h 543"/>
                <a:gd name="T24" fmla="*/ 0 w 405"/>
                <a:gd name="T25" fmla="*/ 0 h 543"/>
                <a:gd name="T26" fmla="*/ 0 w 405"/>
                <a:gd name="T27" fmla="*/ 0 h 543"/>
                <a:gd name="T28" fmla="*/ 0 w 405"/>
                <a:gd name="T29" fmla="*/ 0 h 543"/>
                <a:gd name="T30" fmla="*/ 0 w 405"/>
                <a:gd name="T31" fmla="*/ 0 h 543"/>
                <a:gd name="T32" fmla="*/ 0 w 405"/>
                <a:gd name="T33" fmla="*/ 0 h 543"/>
                <a:gd name="T34" fmla="*/ 0 w 405"/>
                <a:gd name="T35" fmla="*/ 0 h 543"/>
                <a:gd name="T36" fmla="*/ 0 w 405"/>
                <a:gd name="T37" fmla="*/ 0 h 543"/>
                <a:gd name="T38" fmla="*/ 0 w 405"/>
                <a:gd name="T39" fmla="*/ 0 h 543"/>
                <a:gd name="T40" fmla="*/ 0 w 405"/>
                <a:gd name="T41" fmla="*/ 0 h 543"/>
                <a:gd name="T42" fmla="*/ 0 w 405"/>
                <a:gd name="T43" fmla="*/ 0 h 5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5" h="543">
                  <a:moveTo>
                    <a:pt x="90" y="0"/>
                  </a:moveTo>
                  <a:lnTo>
                    <a:pt x="0" y="83"/>
                  </a:lnTo>
                  <a:lnTo>
                    <a:pt x="40" y="95"/>
                  </a:lnTo>
                  <a:lnTo>
                    <a:pt x="90" y="98"/>
                  </a:lnTo>
                  <a:lnTo>
                    <a:pt x="167" y="117"/>
                  </a:lnTo>
                  <a:lnTo>
                    <a:pt x="112" y="124"/>
                  </a:lnTo>
                  <a:lnTo>
                    <a:pt x="74" y="129"/>
                  </a:lnTo>
                  <a:lnTo>
                    <a:pt x="54" y="143"/>
                  </a:lnTo>
                  <a:lnTo>
                    <a:pt x="123" y="177"/>
                  </a:lnTo>
                  <a:lnTo>
                    <a:pt x="203" y="239"/>
                  </a:lnTo>
                  <a:lnTo>
                    <a:pt x="227" y="289"/>
                  </a:lnTo>
                  <a:lnTo>
                    <a:pt x="247" y="347"/>
                  </a:lnTo>
                  <a:lnTo>
                    <a:pt x="321" y="434"/>
                  </a:lnTo>
                  <a:lnTo>
                    <a:pt x="339" y="475"/>
                  </a:lnTo>
                  <a:lnTo>
                    <a:pt x="405" y="543"/>
                  </a:lnTo>
                  <a:lnTo>
                    <a:pt x="383" y="465"/>
                  </a:lnTo>
                  <a:lnTo>
                    <a:pt x="321" y="351"/>
                  </a:lnTo>
                  <a:lnTo>
                    <a:pt x="301" y="327"/>
                  </a:lnTo>
                  <a:lnTo>
                    <a:pt x="271" y="306"/>
                  </a:lnTo>
                  <a:lnTo>
                    <a:pt x="254" y="254"/>
                  </a:lnTo>
                  <a:lnTo>
                    <a:pt x="247" y="212"/>
                  </a:lnTo>
                  <a:lnTo>
                    <a:pt x="212" y="11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78" name="Freeform 178"/>
            <p:cNvSpPr>
              <a:spLocks/>
            </p:cNvSpPr>
            <p:nvPr/>
          </p:nvSpPr>
          <p:spPr bwMode="auto">
            <a:xfrm>
              <a:off x="4846" y="3137"/>
              <a:ext cx="10" cy="33"/>
            </a:xfrm>
            <a:custGeom>
              <a:avLst/>
              <a:gdLst>
                <a:gd name="T0" fmla="*/ 1 w 19"/>
                <a:gd name="T1" fmla="*/ 0 h 65"/>
                <a:gd name="T2" fmla="*/ 1 w 19"/>
                <a:gd name="T3" fmla="*/ 1 h 65"/>
                <a:gd name="T4" fmla="*/ 0 w 19"/>
                <a:gd name="T5" fmla="*/ 1 h 65"/>
                <a:gd name="T6" fmla="*/ 0 60000 65536"/>
                <a:gd name="T7" fmla="*/ 0 60000 65536"/>
                <a:gd name="T8" fmla="*/ 0 60000 65536"/>
              </a:gdLst>
              <a:ahLst/>
              <a:cxnLst>
                <a:cxn ang="T6">
                  <a:pos x="T0" y="T1"/>
                </a:cxn>
                <a:cxn ang="T7">
                  <a:pos x="T2" y="T3"/>
                </a:cxn>
                <a:cxn ang="T8">
                  <a:pos x="T4" y="T5"/>
                </a:cxn>
              </a:cxnLst>
              <a:rect l="0" t="0" r="r" b="b"/>
              <a:pathLst>
                <a:path w="19" h="65">
                  <a:moveTo>
                    <a:pt x="19" y="0"/>
                  </a:moveTo>
                  <a:lnTo>
                    <a:pt x="4" y="17"/>
                  </a:lnTo>
                  <a:lnTo>
                    <a:pt x="0" y="65"/>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779" name="Freeform 179"/>
            <p:cNvSpPr>
              <a:spLocks/>
            </p:cNvSpPr>
            <p:nvPr/>
          </p:nvSpPr>
          <p:spPr bwMode="auto">
            <a:xfrm>
              <a:off x="5006" y="2591"/>
              <a:ext cx="188" cy="24"/>
            </a:xfrm>
            <a:custGeom>
              <a:avLst/>
              <a:gdLst>
                <a:gd name="T0" fmla="*/ 1 w 375"/>
                <a:gd name="T1" fmla="*/ 0 h 50"/>
                <a:gd name="T2" fmla="*/ 0 w 375"/>
                <a:gd name="T3" fmla="*/ 0 h 50"/>
                <a:gd name="T4" fmla="*/ 1 w 375"/>
                <a:gd name="T5" fmla="*/ 0 h 50"/>
                <a:gd name="T6" fmla="*/ 1 w 375"/>
                <a:gd name="T7" fmla="*/ 0 h 50"/>
                <a:gd name="T8" fmla="*/ 1 w 375"/>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 h="50">
                  <a:moveTo>
                    <a:pt x="4" y="0"/>
                  </a:moveTo>
                  <a:lnTo>
                    <a:pt x="0" y="49"/>
                  </a:lnTo>
                  <a:lnTo>
                    <a:pt x="375" y="50"/>
                  </a:lnTo>
                  <a:lnTo>
                    <a:pt x="369" y="18"/>
                  </a:lnTo>
                  <a:lnTo>
                    <a:pt x="4" y="0"/>
                  </a:lnTo>
                  <a:close/>
                </a:path>
              </a:pathLst>
            </a:custGeom>
            <a:solidFill>
              <a:srgbClr val="808000"/>
            </a:solidFill>
            <a:ln w="11113">
              <a:solidFill>
                <a:srgbClr val="000000"/>
              </a:solidFill>
              <a:prstDash val="solid"/>
              <a:round/>
              <a:headEnd/>
              <a:tailEnd/>
            </a:ln>
          </p:spPr>
          <p:txBody>
            <a:bodyPr/>
            <a:lstStyle/>
            <a:p>
              <a:endParaRPr lang="it-IT"/>
            </a:p>
          </p:txBody>
        </p:sp>
        <p:sp>
          <p:nvSpPr>
            <p:cNvPr id="25780" name="Freeform 180"/>
            <p:cNvSpPr>
              <a:spLocks/>
            </p:cNvSpPr>
            <p:nvPr/>
          </p:nvSpPr>
          <p:spPr bwMode="auto">
            <a:xfrm>
              <a:off x="5166" y="2527"/>
              <a:ext cx="115" cy="106"/>
            </a:xfrm>
            <a:custGeom>
              <a:avLst/>
              <a:gdLst>
                <a:gd name="T0" fmla="*/ 0 w 229"/>
                <a:gd name="T1" fmla="*/ 0 h 211"/>
                <a:gd name="T2" fmla="*/ 0 w 229"/>
                <a:gd name="T3" fmla="*/ 1 h 211"/>
                <a:gd name="T4" fmla="*/ 1 w 229"/>
                <a:gd name="T5" fmla="*/ 1 h 211"/>
                <a:gd name="T6" fmla="*/ 1 w 229"/>
                <a:gd name="T7" fmla="*/ 1 h 211"/>
                <a:gd name="T8" fmla="*/ 1 w 229"/>
                <a:gd name="T9" fmla="*/ 1 h 211"/>
                <a:gd name="T10" fmla="*/ 0 w 229"/>
                <a:gd name="T11" fmla="*/ 0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9" h="211">
                  <a:moveTo>
                    <a:pt x="0" y="0"/>
                  </a:moveTo>
                  <a:lnTo>
                    <a:pt x="0" y="47"/>
                  </a:lnTo>
                  <a:lnTo>
                    <a:pt x="177" y="211"/>
                  </a:lnTo>
                  <a:lnTo>
                    <a:pt x="229" y="194"/>
                  </a:lnTo>
                  <a:lnTo>
                    <a:pt x="2" y="1"/>
                  </a:lnTo>
                  <a:lnTo>
                    <a:pt x="0" y="0"/>
                  </a:lnTo>
                  <a:close/>
                </a:path>
              </a:pathLst>
            </a:custGeom>
            <a:solidFill>
              <a:srgbClr val="005100"/>
            </a:solidFill>
            <a:ln w="11113">
              <a:solidFill>
                <a:srgbClr val="000000"/>
              </a:solidFill>
              <a:prstDash val="solid"/>
              <a:round/>
              <a:headEnd/>
              <a:tailEnd/>
            </a:ln>
          </p:spPr>
          <p:txBody>
            <a:bodyPr/>
            <a:lstStyle/>
            <a:p>
              <a:endParaRPr lang="it-IT"/>
            </a:p>
          </p:txBody>
        </p:sp>
      </p:grpSp>
      <p:sp>
        <p:nvSpPr>
          <p:cNvPr id="25605"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2C70EA-DAD9-574A-907E-3CBCBB83F089}" type="slidenum">
              <a:rPr lang="it-IT" sz="1400"/>
              <a:pPr eaLnBrk="1" hangingPunct="1"/>
              <a:t>6</a:t>
            </a:fld>
            <a:endParaRPr 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anim calcmode="lin" valueType="num">
                                      <p:cBhvr additive="base">
                                        <p:cTn id="11" dur="500" fill="hold"/>
                                        <p:tgtEl>
                                          <p:spTgt spid="2529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29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2931">
                                            <p:txEl>
                                              <p:pRg st="2" end="2"/>
                                            </p:txEl>
                                          </p:spTgt>
                                        </p:tgtEl>
                                        <p:attrNameLst>
                                          <p:attrName>style.visibility</p:attrName>
                                        </p:attrNameLst>
                                      </p:cBhvr>
                                      <p:to>
                                        <p:strVal val="visible"/>
                                      </p:to>
                                    </p:set>
                                    <p:anim calcmode="lin" valueType="num">
                                      <p:cBhvr additive="base">
                                        <p:cTn id="15" dur="5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29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2931">
                                            <p:txEl>
                                              <p:pRg st="3" end="3"/>
                                            </p:txEl>
                                          </p:spTgt>
                                        </p:tgtEl>
                                        <p:attrNameLst>
                                          <p:attrName>style.visibility</p:attrName>
                                        </p:attrNameLst>
                                      </p:cBhvr>
                                      <p:to>
                                        <p:strVal val="visible"/>
                                      </p:to>
                                    </p:set>
                                    <p:anim calcmode="lin" valueType="num">
                                      <p:cBhvr additive="base">
                                        <p:cTn id="19" dur="500" fill="hold"/>
                                        <p:tgtEl>
                                          <p:spTgt spid="2529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293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2931">
                                            <p:txEl>
                                              <p:pRg st="4" end="4"/>
                                            </p:txEl>
                                          </p:spTgt>
                                        </p:tgtEl>
                                        <p:attrNameLst>
                                          <p:attrName>style.visibility</p:attrName>
                                        </p:attrNameLst>
                                      </p:cBhvr>
                                      <p:to>
                                        <p:strVal val="visible"/>
                                      </p:to>
                                    </p:set>
                                    <p:anim calcmode="lin" valueType="num">
                                      <p:cBhvr additive="base">
                                        <p:cTn id="23" dur="500" fill="hold"/>
                                        <p:tgtEl>
                                          <p:spTgt spid="25293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29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0350" y="250825"/>
            <a:ext cx="6337300" cy="1143000"/>
          </a:xfrm>
        </p:spPr>
        <p:txBody>
          <a:bodyPr/>
          <a:lstStyle/>
          <a:p>
            <a:pPr eaLnBrk="1" hangingPunct="1">
              <a:defRPr/>
            </a:pPr>
            <a:r>
              <a:rPr lang="en-US" b="1">
                <a:latin typeface="Arial" charset="0"/>
              </a:rPr>
              <a:t>Example No.4 - COMPLETE MODEL </a:t>
            </a:r>
            <a:br>
              <a:rPr lang="en-US" b="1">
                <a:latin typeface="Arial" charset="0"/>
              </a:rPr>
            </a:br>
            <a:r>
              <a:rPr lang="en-US" sz="2400" b="1">
                <a:solidFill>
                  <a:srgbClr val="000000"/>
                </a:solidFill>
                <a:latin typeface="Arial" charset="0"/>
              </a:rPr>
              <a:t>(</a:t>
            </a:r>
            <a:r>
              <a:rPr lang="it-IT" sz="2400">
                <a:solidFill>
                  <a:srgbClr val="006600"/>
                </a:solidFill>
                <a:latin typeface="Arial" charset="0"/>
              </a:rPr>
              <a:t>Distributed parameters approach </a:t>
            </a:r>
            <a:r>
              <a:rPr lang="it-IT" sz="2400">
                <a:solidFill>
                  <a:srgbClr val="800000"/>
                </a:solidFill>
                <a:latin typeface="Arial" charset="0"/>
              </a:rPr>
              <a:t>– 3D</a:t>
            </a:r>
            <a:r>
              <a:rPr lang="en-US" sz="2400" b="1">
                <a:solidFill>
                  <a:srgbClr val="000000"/>
                </a:solidFill>
                <a:latin typeface="Arial" charset="0"/>
              </a:rPr>
              <a:t>):</a:t>
            </a:r>
            <a:br>
              <a:rPr lang="en-US" sz="2400" b="1">
                <a:solidFill>
                  <a:srgbClr val="000000"/>
                </a:solidFill>
                <a:latin typeface="Arial" charset="0"/>
              </a:rPr>
            </a:br>
            <a:r>
              <a:rPr lang="en-US" b="1">
                <a:solidFill>
                  <a:srgbClr val="C00000"/>
                </a:solidFill>
                <a:latin typeface="Arial" charset="0"/>
              </a:rPr>
              <a:t>Geometrical domain</a:t>
            </a:r>
            <a:endParaRPr lang="it-IT" i="1">
              <a:solidFill>
                <a:srgbClr val="800000"/>
              </a:solidFill>
              <a:latin typeface="Arial" charset="0"/>
            </a:endParaRPr>
          </a:p>
        </p:txBody>
      </p:sp>
      <p:sp>
        <p:nvSpPr>
          <p:cNvPr id="133122"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9CE752-4AFF-0A43-AB0A-9E8CA0B18F06}" type="slidenum">
              <a:rPr lang="en-GB" sz="1400">
                <a:latin typeface="Times New Roman" charset="0"/>
              </a:rPr>
              <a:pPr/>
              <a:t>60</a:t>
            </a:fld>
            <a:endParaRPr lang="en-GB" sz="1400">
              <a:latin typeface="Times New Roman" charset="0"/>
            </a:endParaRPr>
          </a:p>
        </p:txBody>
      </p:sp>
      <p:pic>
        <p:nvPicPr>
          <p:cNvPr id="13312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8091488"/>
            <a:ext cx="4286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Casella di testo 32"/>
          <p:cNvSpPr txBox="1">
            <a:spLocks noChangeArrowheads="1"/>
          </p:cNvSpPr>
          <p:nvPr/>
        </p:nvSpPr>
        <p:spPr bwMode="auto">
          <a:xfrm>
            <a:off x="2466975" y="6981825"/>
            <a:ext cx="1922463" cy="554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b="1">
                <a:latin typeface="Times New Roman" charset="0"/>
              </a:rPr>
              <a:t>3D plot  of internal moisture content</a:t>
            </a:r>
            <a:endParaRPr lang="it-IT" sz="1800"/>
          </a:p>
        </p:txBody>
      </p:sp>
      <p:sp>
        <p:nvSpPr>
          <p:cNvPr id="133125" name="CasellaDiTesto 5"/>
          <p:cNvSpPr txBox="1">
            <a:spLocks noChangeArrowheads="1"/>
          </p:cNvSpPr>
          <p:nvPr/>
        </p:nvSpPr>
        <p:spPr bwMode="auto">
          <a:xfrm>
            <a:off x="188913" y="2611438"/>
            <a:ext cx="648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2000" b="1">
                <a:solidFill>
                  <a:srgbClr val="C00000"/>
                </a:solidFill>
                <a:cs typeface="Times New Roman" charset="0"/>
              </a:rPr>
              <a:t>Irregular, non-axial-symmetric geometry</a:t>
            </a:r>
          </a:p>
        </p:txBody>
      </p:sp>
      <p:pic>
        <p:nvPicPr>
          <p:cNvPr id="133126" name="Immagin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0138" y="3243263"/>
            <a:ext cx="207327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0350" y="250825"/>
            <a:ext cx="6337300" cy="1143000"/>
          </a:xfrm>
        </p:spPr>
        <p:txBody>
          <a:bodyPr/>
          <a:lstStyle/>
          <a:p>
            <a:pPr eaLnBrk="1" hangingPunct="1">
              <a:defRPr/>
            </a:pPr>
            <a:r>
              <a:rPr lang="en-US" b="1">
                <a:latin typeface="Arial" charset="0"/>
              </a:rPr>
              <a:t>Example No.4 - COMPLETE MODEL </a:t>
            </a:r>
            <a:br>
              <a:rPr lang="en-US" b="1">
                <a:latin typeface="Arial" charset="0"/>
              </a:rPr>
            </a:br>
            <a:r>
              <a:rPr lang="en-US" sz="2400" b="1">
                <a:solidFill>
                  <a:srgbClr val="000000"/>
                </a:solidFill>
                <a:latin typeface="Arial" charset="0"/>
              </a:rPr>
              <a:t>(</a:t>
            </a:r>
            <a:r>
              <a:rPr lang="it-IT" sz="2400">
                <a:solidFill>
                  <a:srgbClr val="006600"/>
                </a:solidFill>
                <a:latin typeface="Arial" charset="0"/>
              </a:rPr>
              <a:t>Distributed parameters approach </a:t>
            </a:r>
            <a:r>
              <a:rPr lang="it-IT" sz="2400">
                <a:solidFill>
                  <a:srgbClr val="800000"/>
                </a:solidFill>
                <a:latin typeface="Arial" charset="0"/>
              </a:rPr>
              <a:t>– 3D</a:t>
            </a:r>
            <a:r>
              <a:rPr lang="en-US" sz="2400" b="1">
                <a:solidFill>
                  <a:srgbClr val="000000"/>
                </a:solidFill>
                <a:latin typeface="Arial" charset="0"/>
              </a:rPr>
              <a:t>):</a:t>
            </a:r>
            <a:br>
              <a:rPr lang="en-US" sz="2400" b="1">
                <a:solidFill>
                  <a:srgbClr val="000000"/>
                </a:solidFill>
                <a:latin typeface="Arial" charset="0"/>
              </a:rPr>
            </a:br>
            <a:r>
              <a:rPr lang="en-US" b="1">
                <a:solidFill>
                  <a:srgbClr val="C00000"/>
                </a:solidFill>
                <a:latin typeface="Arial" charset="0"/>
              </a:rPr>
              <a:t>Geometrical domain</a:t>
            </a:r>
            <a:endParaRPr lang="it-IT" i="1">
              <a:solidFill>
                <a:srgbClr val="800000"/>
              </a:solidFill>
              <a:latin typeface="Arial" charset="0"/>
            </a:endParaRPr>
          </a:p>
        </p:txBody>
      </p:sp>
      <p:sp>
        <p:nvSpPr>
          <p:cNvPr id="135170"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A3CDFF-8027-314A-A411-45D61E261F7D}" type="slidenum">
              <a:rPr lang="en-GB" sz="1400">
                <a:latin typeface="Times New Roman" charset="0"/>
              </a:rPr>
              <a:pPr/>
              <a:t>61</a:t>
            </a:fld>
            <a:endParaRPr lang="en-GB" sz="1400">
              <a:latin typeface="Times New Roman" charset="0"/>
            </a:endParaRPr>
          </a:p>
        </p:txBody>
      </p:sp>
      <p:pic>
        <p:nvPicPr>
          <p:cNvPr id="135171"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8091488"/>
            <a:ext cx="4286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Casella di testo 32"/>
          <p:cNvSpPr txBox="1">
            <a:spLocks noChangeArrowheads="1"/>
          </p:cNvSpPr>
          <p:nvPr/>
        </p:nvSpPr>
        <p:spPr bwMode="auto">
          <a:xfrm>
            <a:off x="2466975" y="6981825"/>
            <a:ext cx="1922463" cy="554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b="1">
                <a:latin typeface="Times New Roman" charset="0"/>
              </a:rPr>
              <a:t>3D plot  of internal moisture content</a:t>
            </a:r>
            <a:endParaRPr lang="it-IT" sz="1800"/>
          </a:p>
        </p:txBody>
      </p:sp>
      <p:sp>
        <p:nvSpPr>
          <p:cNvPr id="135173" name="CasellaDiTesto 5"/>
          <p:cNvSpPr txBox="1">
            <a:spLocks noChangeArrowheads="1"/>
          </p:cNvSpPr>
          <p:nvPr/>
        </p:nvSpPr>
        <p:spPr bwMode="auto">
          <a:xfrm>
            <a:off x="188913" y="2611438"/>
            <a:ext cx="648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2000" b="1">
                <a:solidFill>
                  <a:srgbClr val="C00000"/>
                </a:solidFill>
                <a:cs typeface="Times New Roman" charset="0"/>
              </a:rPr>
              <a:t>Shrinking cylindrical geometry</a:t>
            </a:r>
          </a:p>
        </p:txBody>
      </p:sp>
      <p:pic>
        <p:nvPicPr>
          <p:cNvPr id="135174" name="Immagin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3194050"/>
            <a:ext cx="20955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p:txBody>
          <a:bodyPr/>
          <a:lstStyle/>
          <a:p>
            <a:pPr eaLnBrk="1" hangingPunct="1">
              <a:defRPr/>
            </a:pPr>
            <a:r>
              <a:rPr lang="fi-FI"/>
              <a:t>Mathematical Models</a:t>
            </a:r>
            <a:br>
              <a:rPr lang="fi-FI"/>
            </a:br>
            <a:r>
              <a:rPr lang="fi-FI"/>
              <a:t>3rd classification</a:t>
            </a:r>
            <a:endParaRPr lang="it-IT"/>
          </a:p>
        </p:txBody>
      </p:sp>
      <p:sp>
        <p:nvSpPr>
          <p:cNvPr id="137218"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C0F58C-76EC-9147-A964-5215EF7002E6}" type="slidenum">
              <a:rPr lang="en-GB" sz="1400">
                <a:latin typeface="Times New Roman" charset="0"/>
              </a:rPr>
              <a:pPr/>
              <a:t>62</a:t>
            </a:fld>
            <a:endParaRPr lang="en-GB" sz="1400">
              <a:latin typeface="Times New Roman" charset="0"/>
            </a:endParaRPr>
          </a:p>
        </p:txBody>
      </p:sp>
      <p:sp>
        <p:nvSpPr>
          <p:cNvPr id="6" name="CasellaDiTesto 5"/>
          <p:cNvSpPr txBox="1"/>
          <p:nvPr/>
        </p:nvSpPr>
        <p:spPr bwMode="auto">
          <a:xfrm>
            <a:off x="404813" y="1581150"/>
            <a:ext cx="6048375" cy="6094413"/>
          </a:xfrm>
          <a:prstGeom prst="rect">
            <a:avLst/>
          </a:prstGeom>
          <a:noFill/>
          <a:ln w="9525">
            <a:noFill/>
            <a:miter lim="800000"/>
            <a:headEnd/>
            <a:tailEnd/>
          </a:ln>
        </p:spPr>
        <p:txBody>
          <a:bodyPr>
            <a:spAutoFit/>
          </a:bodyPr>
          <a:lstStyle/>
          <a:p>
            <a:pPr marL="342900" indent="-342900" algn="just">
              <a:spcBef>
                <a:spcPct val="20000"/>
              </a:spcBef>
              <a:spcAft>
                <a:spcPts val="600"/>
              </a:spcAft>
              <a:buFont typeface="Times New Roman" pitchFamily="18" charset="0"/>
              <a:buNone/>
              <a:defRPr/>
            </a:pPr>
            <a:r>
              <a:rPr lang="fi-FI" sz="2000" kern="0" dirty="0">
                <a:solidFill>
                  <a:srgbClr val="000000"/>
                </a:solidFill>
                <a:latin typeface="Times New Roman"/>
                <a:ea typeface="+mn-ea"/>
                <a:cs typeface="+mn-cs"/>
              </a:rPr>
              <a:t>Several levels are possible:</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Homogeneous vs. Inhomogeneous</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Number of variables (e.g. binary and multicomponent systems)</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Easy vs. difficult (</a:t>
            </a:r>
            <a:r>
              <a:rPr lang="fi-FI" sz="2000" i="1" kern="0" dirty="0">
                <a:solidFill>
                  <a:srgbClr val="000000"/>
                </a:solidFill>
                <a:latin typeface="Times New Roman"/>
                <a:ea typeface="+mn-ea"/>
                <a:cs typeface="+mn-cs"/>
              </a:rPr>
              <a:t>subjective</a:t>
            </a:r>
            <a:r>
              <a:rPr lang="fi-FI" sz="2000" kern="0" dirty="0">
                <a:solidFill>
                  <a:srgbClr val="000000"/>
                </a:solidFill>
                <a:latin typeface="Times New Roman"/>
                <a:ea typeface="+mn-ea"/>
                <a:cs typeface="+mn-cs"/>
              </a:rPr>
              <a:t>)</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Constant coefficients vs. variable coefficients</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Stiff system vs. non-stiff</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Linear vs. non-linear system (algebraic and differential). </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Order of differential equations (operators)</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Ordinary differential equations, partial differential equations, differential-algebraic equations, integrodifferential equations etc.</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Hyperbolic, parabolic and elliptic PDE</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Initial vs. boundary value problem</a:t>
            </a:r>
            <a:endParaRPr lang="en-US" sz="1050" kern="0" dirty="0">
              <a:solidFill>
                <a:srgbClr val="000000"/>
              </a:solidFill>
              <a:latin typeface="Times New Roman"/>
              <a:ea typeface="+mn-ea"/>
              <a:cs typeface="+mn-cs"/>
            </a:endParaRPr>
          </a:p>
        </p:txBody>
      </p:sp>
      <p:sp>
        <p:nvSpPr>
          <p:cNvPr id="4" name="CasellaDiTesto 3"/>
          <p:cNvSpPr txBox="1"/>
          <p:nvPr/>
        </p:nvSpPr>
        <p:spPr bwMode="auto">
          <a:xfrm>
            <a:off x="254000" y="8532813"/>
            <a:ext cx="1871663" cy="338137"/>
          </a:xfrm>
          <a:prstGeom prst="rect">
            <a:avLst/>
          </a:prstGeom>
          <a:noFill/>
          <a:ln w="9525">
            <a:noFill/>
            <a:miter lim="800000"/>
            <a:headEnd/>
            <a:tailEnd/>
          </a:ln>
        </p:spPr>
        <p:txBody>
          <a:bodyPr>
            <a:spAutoFit/>
          </a:bodyPr>
          <a:lstStyle/>
          <a:p>
            <a:pPr marL="342900" indent="-342900" algn="just">
              <a:spcBef>
                <a:spcPct val="20000"/>
              </a:spcBef>
              <a:spcAft>
                <a:spcPts val="600"/>
              </a:spcAft>
              <a:buFont typeface="Times New Roman" pitchFamily="18" charset="0"/>
              <a:buNone/>
              <a:defRPr/>
            </a:pPr>
            <a:r>
              <a:rPr lang="it-IT" sz="1600" kern="0" dirty="0" err="1">
                <a:solidFill>
                  <a:srgbClr val="000000"/>
                </a:solidFill>
                <a:latin typeface="Lucida Calligraphy"/>
                <a:ea typeface="+mn-ea"/>
                <a:cs typeface="Lucida Calligraphy"/>
              </a:rPr>
              <a:t>Adapted</a:t>
            </a:r>
            <a:r>
              <a:rPr lang="it-IT" sz="1600" kern="0" dirty="0">
                <a:solidFill>
                  <a:srgbClr val="000000"/>
                </a:solidFill>
                <a:latin typeface="Lucida Calligraphy"/>
                <a:ea typeface="+mn-ea"/>
                <a:cs typeface="Lucida Calligraphy"/>
              </a:rPr>
              <a:t> from:</a:t>
            </a:r>
          </a:p>
        </p:txBody>
      </p:sp>
      <p:grpSp>
        <p:nvGrpSpPr>
          <p:cNvPr id="137221" name="Group 17"/>
          <p:cNvGrpSpPr>
            <a:grpSpLocks/>
          </p:cNvGrpSpPr>
          <p:nvPr/>
        </p:nvGrpSpPr>
        <p:grpSpPr bwMode="auto">
          <a:xfrm>
            <a:off x="2120900" y="8062913"/>
            <a:ext cx="2616200" cy="881062"/>
            <a:chOff x="0" y="36"/>
            <a:chExt cx="1648" cy="602"/>
          </a:xfrm>
        </p:grpSpPr>
        <p:graphicFrame>
          <p:nvGraphicFramePr>
            <p:cNvPr id="137225" name="Object 14"/>
            <p:cNvGraphicFramePr>
              <a:graphicFrameLocks noChangeAspect="1"/>
            </p:cNvGraphicFramePr>
            <p:nvPr/>
          </p:nvGraphicFramePr>
          <p:xfrm>
            <a:off x="0" y="36"/>
            <a:ext cx="504" cy="588"/>
          </p:xfrm>
          <a:graphic>
            <a:graphicData uri="http://schemas.openxmlformats.org/presentationml/2006/ole">
              <mc:AlternateContent xmlns:mc="http://schemas.openxmlformats.org/markup-compatibility/2006">
                <mc:Choice xmlns:v="urn:schemas-microsoft-com:vml" Requires="v">
                  <p:oleObj spid="_x0000_s137236" name="Bitmap Image" r:id="rId4" imgW="800212" imgH="933580" progId="Paint.Picture">
                    <p:embed/>
                  </p:oleObj>
                </mc:Choice>
                <mc:Fallback>
                  <p:oleObj name="Bitmap Image" r:id="rId4" imgW="800212" imgH="933580" progId="Paint.Picture">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
                          <a:ext cx="504"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4040" name="Text Box 15"/>
            <p:cNvSpPr txBox="1">
              <a:spLocks noChangeArrowheads="1"/>
            </p:cNvSpPr>
            <p:nvPr/>
          </p:nvSpPr>
          <p:spPr bwMode="auto">
            <a:xfrm>
              <a:off x="422" y="480"/>
              <a:ext cx="1226"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0" hangingPunct="0">
                <a:spcBef>
                  <a:spcPts val="600"/>
                </a:spcBef>
                <a:spcAft>
                  <a:spcPts val="600"/>
                </a:spcAft>
                <a:buFont typeface="Times New Roman" pitchFamily="18" charset="0"/>
                <a:buNone/>
                <a:defRPr/>
              </a:pPr>
              <a:r>
                <a:rPr lang="fi-FI" sz="900" b="1">
                  <a:solidFill>
                    <a:schemeClr val="accent2"/>
                  </a:solidFill>
                </a:rPr>
                <a:t>TEKNILLINEN KORKEAKOULU</a:t>
              </a:r>
              <a:endParaRPr lang="en-US" sz="900" b="1">
                <a:solidFill>
                  <a:schemeClr val="accent2"/>
                </a:solidFill>
              </a:endParaRPr>
            </a:p>
          </p:txBody>
        </p:sp>
      </p:grpSp>
      <p:grpSp>
        <p:nvGrpSpPr>
          <p:cNvPr id="137222" name="Gruppo 1"/>
          <p:cNvGrpSpPr>
            <a:grpSpLocks/>
          </p:cNvGrpSpPr>
          <p:nvPr/>
        </p:nvGrpSpPr>
        <p:grpSpPr bwMode="auto">
          <a:xfrm>
            <a:off x="100013" y="5248275"/>
            <a:ext cx="6757987" cy="2994025"/>
            <a:chOff x="100013" y="5248694"/>
            <a:chExt cx="6757987" cy="2994018"/>
          </a:xfrm>
        </p:grpSpPr>
        <p:sp>
          <p:nvSpPr>
            <p:cNvPr id="137223" name="Rettangolo 4"/>
            <p:cNvSpPr>
              <a:spLocks noChangeArrowheads="1"/>
            </p:cNvSpPr>
            <p:nvPr/>
          </p:nvSpPr>
          <p:spPr bwMode="auto">
            <a:xfrm>
              <a:off x="4045539" y="7781047"/>
              <a:ext cx="2812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spcBef>
                  <a:spcPct val="20000"/>
                </a:spcBef>
                <a:buSzPct val="50000"/>
              </a:pPr>
              <a:r>
                <a:rPr lang="it-IT">
                  <a:solidFill>
                    <a:srgbClr val="990000"/>
                  </a:solidFill>
                </a:rPr>
                <a:t>Differential models</a:t>
              </a:r>
            </a:p>
          </p:txBody>
        </p:sp>
        <p:sp>
          <p:nvSpPr>
            <p:cNvPr id="137224" name="Callout 1 3"/>
            <p:cNvSpPr>
              <a:spLocks/>
            </p:cNvSpPr>
            <p:nvPr/>
          </p:nvSpPr>
          <p:spPr bwMode="auto">
            <a:xfrm>
              <a:off x="100013" y="5248694"/>
              <a:ext cx="6624637" cy="2514283"/>
            </a:xfrm>
            <a:prstGeom prst="borderCallout1">
              <a:avLst>
                <a:gd name="adj1" fmla="val 100231"/>
                <a:gd name="adj2" fmla="val 23176"/>
                <a:gd name="adj3" fmla="val 110968"/>
                <a:gd name="adj4" fmla="val 60111"/>
              </a:avLst>
            </a:prstGeom>
            <a:solidFill>
              <a:srgbClr val="FF9900">
                <a:alpha val="20000"/>
              </a:srgbClr>
            </a:solidFill>
            <a:ln w="9525">
              <a:solidFill>
                <a:schemeClr val="tx1"/>
              </a:solidFill>
              <a:miter lim="800000"/>
              <a:headEnd/>
              <a:tailEnd/>
            </a:ln>
          </p:spPr>
          <p:txBody>
            <a:bodyPr anchor="ctr"/>
            <a:lstStyle/>
            <a:p>
              <a:pPr algn="ctr" eaLnBrk="0" hangingPunct="0"/>
              <a:endParaRPr lang="it-IT" sz="2000" b="1">
                <a:solidFill>
                  <a:srgbClr val="006600"/>
                </a:solidFill>
                <a:cs typeface="Times New Roman" charset="0"/>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p:cNvSpPr>
          <p:nvPr>
            <p:ph type="title"/>
          </p:nvPr>
        </p:nvSpPr>
        <p:spPr/>
        <p:txBody>
          <a:bodyPr/>
          <a:lstStyle/>
          <a:p>
            <a:pPr eaLnBrk="1" hangingPunct="1">
              <a:defRPr/>
            </a:pPr>
            <a:r>
              <a:rPr lang="fi-FI"/>
              <a:t>Mathematical Models</a:t>
            </a:r>
            <a:br>
              <a:rPr lang="fi-FI"/>
            </a:br>
            <a:r>
              <a:rPr lang="fi-FI"/>
              <a:t>3rd classification</a:t>
            </a:r>
            <a:endParaRPr lang="it-IT"/>
          </a:p>
        </p:txBody>
      </p:sp>
      <p:sp>
        <p:nvSpPr>
          <p:cNvPr id="139266"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85A80C-FB33-8E4D-B25E-6E07A319B937}" type="slidenum">
              <a:rPr lang="en-GB" sz="1400">
                <a:latin typeface="Times New Roman" charset="0"/>
              </a:rPr>
              <a:pPr/>
              <a:t>63</a:t>
            </a:fld>
            <a:endParaRPr lang="en-GB" sz="1400">
              <a:latin typeface="Times New Roman" charset="0"/>
            </a:endParaRPr>
          </a:p>
        </p:txBody>
      </p:sp>
      <p:sp>
        <p:nvSpPr>
          <p:cNvPr id="6" name="CasellaDiTesto 5"/>
          <p:cNvSpPr txBox="1"/>
          <p:nvPr/>
        </p:nvSpPr>
        <p:spPr bwMode="auto">
          <a:xfrm>
            <a:off x="404813" y="1581150"/>
            <a:ext cx="6048375" cy="7134225"/>
          </a:xfrm>
          <a:prstGeom prst="rect">
            <a:avLst/>
          </a:prstGeom>
          <a:noFill/>
          <a:ln w="9525">
            <a:noFill/>
            <a:miter lim="800000"/>
            <a:headEnd/>
            <a:tailEnd/>
          </a:ln>
        </p:spPr>
        <p:txBody>
          <a:bodyPr>
            <a:spAutoFit/>
          </a:bodyPr>
          <a:lstStyle/>
          <a:p>
            <a:pPr marL="342900" indent="-342900" algn="just">
              <a:spcBef>
                <a:spcPct val="20000"/>
              </a:spcBef>
              <a:spcAft>
                <a:spcPts val="600"/>
              </a:spcAft>
              <a:buFont typeface="Times New Roman" pitchFamily="18" charset="0"/>
              <a:buNone/>
              <a:defRPr/>
            </a:pPr>
            <a:r>
              <a:rPr lang="fi-FI" sz="3200" kern="0" dirty="0">
                <a:solidFill>
                  <a:srgbClr val="800000"/>
                </a:solidFill>
                <a:latin typeface="Times New Roman"/>
                <a:ea typeface="+mn-ea"/>
                <a:cs typeface="+mn-cs"/>
              </a:rPr>
              <a:t>Homogeneous vs. </a:t>
            </a:r>
            <a:r>
              <a:rPr lang="fi-FI" sz="3200" kern="0" dirty="0" err="1">
                <a:solidFill>
                  <a:srgbClr val="800000"/>
                </a:solidFill>
                <a:latin typeface="Times New Roman"/>
                <a:ea typeface="+mn-ea"/>
                <a:cs typeface="+mn-cs"/>
              </a:rPr>
              <a:t>inhomogeneous</a:t>
            </a:r>
            <a:r>
              <a:rPr lang="fi-FI" sz="3200" kern="0" dirty="0">
                <a:solidFill>
                  <a:srgbClr val="000000"/>
                </a:solidFill>
                <a:latin typeface="Times New Roman"/>
                <a:ea typeface="+mn-ea"/>
                <a:cs typeface="+mn-cs"/>
              </a:rPr>
              <a:t> </a:t>
            </a:r>
          </a:p>
          <a:p>
            <a:pPr marL="522288" lvl="1" indent="-65088" algn="just">
              <a:spcBef>
                <a:spcPct val="20000"/>
              </a:spcBef>
              <a:spcAft>
                <a:spcPts val="600"/>
              </a:spcAft>
              <a:buFont typeface="Times New Roman" pitchFamily="18" charset="0"/>
              <a:buNone/>
              <a:defRPr/>
            </a:pPr>
            <a:r>
              <a:rPr lang="fi-FI" sz="2800" kern="0" dirty="0">
                <a:solidFill>
                  <a:srgbClr val="000000"/>
                </a:solidFill>
                <a:latin typeface="Times New Roman"/>
                <a:ea typeface="ＭＳ Ｐゴシック" charset="-128"/>
                <a:cs typeface="+mn-cs"/>
              </a:rPr>
              <a:t>If f(</a:t>
            </a:r>
            <a:r>
              <a:rPr lang="fi-FI" sz="2800" kern="0" dirty="0">
                <a:solidFill>
                  <a:srgbClr val="000000"/>
                </a:solidFill>
                <a:latin typeface="Times New Roman"/>
                <a:ea typeface="ＭＳ Ｐゴシック" charset="-128"/>
                <a:cs typeface="+mn-cs"/>
                <a:sym typeface="Symbol" pitchFamily="18" charset="2"/>
              </a:rPr>
              <a:t>x)= </a:t>
            </a:r>
            <a:r>
              <a:rPr lang="fi-FI" sz="2800" kern="0" baseline="30000" dirty="0">
                <a:solidFill>
                  <a:srgbClr val="000000"/>
                </a:solidFill>
                <a:latin typeface="Times New Roman"/>
                <a:ea typeface="ＭＳ Ｐゴシック" charset="-128"/>
                <a:cs typeface="+mn-cs"/>
                <a:sym typeface="Symbol" pitchFamily="18" charset="2"/>
              </a:rPr>
              <a:t>n</a:t>
            </a:r>
            <a:r>
              <a:rPr lang="fi-FI" sz="2800" kern="0" dirty="0">
                <a:solidFill>
                  <a:srgbClr val="000000"/>
                </a:solidFill>
                <a:latin typeface="Times New Roman"/>
                <a:ea typeface="ＭＳ Ｐゴシック" charset="-128"/>
                <a:cs typeface="+mn-cs"/>
                <a:sym typeface="Symbol" pitchFamily="18" charset="2"/>
              </a:rPr>
              <a:t>f(x) for every , then f(x) is homogeneous to n:th degree.</a:t>
            </a:r>
          </a:p>
          <a:p>
            <a:pPr marL="522288" lvl="1" indent="-65088" algn="just">
              <a:spcBef>
                <a:spcPct val="20000"/>
              </a:spcBef>
              <a:spcAft>
                <a:spcPts val="600"/>
              </a:spcAft>
              <a:buFont typeface="Times New Roman" pitchFamily="18" charset="0"/>
              <a:buNone/>
              <a:defRPr/>
            </a:pPr>
            <a:endParaRPr lang="fi-FI" sz="2800" kern="0" dirty="0">
              <a:solidFill>
                <a:srgbClr val="000000"/>
              </a:solidFill>
              <a:latin typeface="Times New Roman"/>
              <a:ea typeface="ＭＳ Ｐゴシック" charset="-128"/>
              <a:cs typeface="+mn-cs"/>
              <a:sym typeface="Symbol" pitchFamily="18" charset="2"/>
            </a:endParaRPr>
          </a:p>
          <a:p>
            <a:pPr marL="342900" indent="-342900" algn="just">
              <a:spcBef>
                <a:spcPct val="20000"/>
              </a:spcBef>
              <a:spcAft>
                <a:spcPts val="600"/>
              </a:spcAft>
              <a:buFont typeface="Times New Roman" pitchFamily="18" charset="0"/>
              <a:buNone/>
              <a:defRPr/>
            </a:pPr>
            <a:r>
              <a:rPr lang="fi-FI" sz="3200" kern="0" dirty="0">
                <a:solidFill>
                  <a:srgbClr val="800000"/>
                </a:solidFill>
                <a:latin typeface="Times New Roman"/>
                <a:ea typeface="+mn-ea"/>
                <a:cs typeface="+mn-cs"/>
                <a:sym typeface="Symbol" pitchFamily="18" charset="2"/>
              </a:rPr>
              <a:t>Number of variables</a:t>
            </a:r>
          </a:p>
          <a:p>
            <a:pPr marL="992188" lvl="1" indent="-457200" algn="just">
              <a:spcBef>
                <a:spcPct val="20000"/>
              </a:spcBef>
              <a:spcAft>
                <a:spcPts val="600"/>
              </a:spcAft>
              <a:buFont typeface="Arial" pitchFamily="34" charset="0"/>
              <a:buChar char="•"/>
              <a:defRPr/>
            </a:pPr>
            <a:r>
              <a:rPr lang="fi-FI" sz="2800" kern="0" dirty="0">
                <a:solidFill>
                  <a:srgbClr val="000000"/>
                </a:solidFill>
                <a:latin typeface="Times New Roman"/>
                <a:ea typeface="ＭＳ Ｐゴシック" charset="-128"/>
                <a:cs typeface="+mn-cs"/>
                <a:sym typeface="Symbol" pitchFamily="18" charset="2"/>
              </a:rPr>
              <a:t>One-component system</a:t>
            </a:r>
          </a:p>
          <a:p>
            <a:pPr marL="992188" lvl="1" indent="-457200" algn="just">
              <a:spcBef>
                <a:spcPct val="20000"/>
              </a:spcBef>
              <a:spcAft>
                <a:spcPts val="600"/>
              </a:spcAft>
              <a:buFont typeface="Arial" pitchFamily="34" charset="0"/>
              <a:buChar char="•"/>
              <a:defRPr/>
            </a:pPr>
            <a:r>
              <a:rPr lang="fi-FI" sz="2800" kern="0" dirty="0">
                <a:solidFill>
                  <a:srgbClr val="000000"/>
                </a:solidFill>
                <a:latin typeface="Times New Roman"/>
                <a:ea typeface="ＭＳ Ｐゴシック" charset="-128"/>
                <a:cs typeface="+mn-cs"/>
                <a:sym typeface="Symbol" pitchFamily="18" charset="2"/>
              </a:rPr>
              <a:t>Two-component system</a:t>
            </a:r>
          </a:p>
          <a:p>
            <a:pPr marL="992188" lvl="1" indent="-457200" algn="just">
              <a:spcBef>
                <a:spcPct val="20000"/>
              </a:spcBef>
              <a:spcAft>
                <a:spcPts val="600"/>
              </a:spcAft>
              <a:buFont typeface="Arial" pitchFamily="34" charset="0"/>
              <a:buChar char="•"/>
              <a:defRPr/>
            </a:pPr>
            <a:r>
              <a:rPr lang="fi-FI" sz="2800" kern="0" dirty="0">
                <a:solidFill>
                  <a:srgbClr val="000000"/>
                </a:solidFill>
                <a:latin typeface="Times New Roman"/>
                <a:ea typeface="ＭＳ Ｐゴシック" charset="-128"/>
                <a:cs typeface="+mn-cs"/>
                <a:sym typeface="Symbol" pitchFamily="18" charset="2"/>
              </a:rPr>
              <a:t>Multi-component system</a:t>
            </a:r>
          </a:p>
          <a:p>
            <a:pPr marL="534988" lvl="1" indent="1588" algn="just">
              <a:spcBef>
                <a:spcPct val="20000"/>
              </a:spcBef>
              <a:spcAft>
                <a:spcPts val="600"/>
              </a:spcAft>
              <a:buFont typeface="Times New Roman" pitchFamily="18" charset="0"/>
              <a:buNone/>
              <a:defRPr/>
            </a:pPr>
            <a:r>
              <a:rPr lang="fi-FI" sz="2800" kern="0" dirty="0">
                <a:solidFill>
                  <a:srgbClr val="000000"/>
                </a:solidFill>
                <a:latin typeface="Times New Roman"/>
                <a:ea typeface="ＭＳ Ｐゴシック" charset="-128"/>
                <a:cs typeface="+mn-cs"/>
                <a:sym typeface="Symbol" pitchFamily="18" charset="2"/>
              </a:rPr>
              <a:t>More components, more </a:t>
            </a:r>
            <a:r>
              <a:rPr lang="fi-FI" sz="2800" kern="0" dirty="0">
                <a:solidFill>
                  <a:srgbClr val="006600"/>
                </a:solidFill>
                <a:latin typeface="Times New Roman"/>
                <a:ea typeface="ＭＳ Ｐゴシック" charset="-128"/>
                <a:cs typeface="+mn-cs"/>
                <a:sym typeface="Symbol" pitchFamily="18" charset="2"/>
              </a:rPr>
              <a:t>degrees of freedom</a:t>
            </a:r>
            <a:r>
              <a:rPr lang="fi-FI" sz="2800" kern="0" dirty="0">
                <a:solidFill>
                  <a:srgbClr val="000000"/>
                </a:solidFill>
                <a:latin typeface="Times New Roman"/>
                <a:ea typeface="ＭＳ Ｐゴシック" charset="-128"/>
                <a:cs typeface="+mn-cs"/>
                <a:sym typeface="Symbol" pitchFamily="18" charset="2"/>
              </a:rPr>
              <a:t>. </a:t>
            </a:r>
          </a:p>
          <a:p>
            <a:pPr marL="534988" lvl="1" indent="1588" algn="just">
              <a:spcBef>
                <a:spcPct val="20000"/>
              </a:spcBef>
              <a:spcAft>
                <a:spcPts val="600"/>
              </a:spcAft>
              <a:buFont typeface="Times New Roman" pitchFamily="18" charset="0"/>
              <a:buNone/>
              <a:defRPr/>
            </a:pPr>
            <a:r>
              <a:rPr lang="fi-FI" sz="2800" kern="0" dirty="0">
                <a:solidFill>
                  <a:srgbClr val="000000"/>
                </a:solidFill>
                <a:latin typeface="Times New Roman"/>
                <a:ea typeface="ＭＳ Ｐゴシック" charset="-128"/>
                <a:cs typeface="+mn-cs"/>
                <a:sym typeface="Symbol" pitchFamily="18" charset="2"/>
              </a:rPr>
              <a:t>Often one degree of freedom leads to scalar equations, more degrees to matrices.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p:txBody>
          <a:bodyPr/>
          <a:lstStyle/>
          <a:p>
            <a:pPr eaLnBrk="1" hangingPunct="1">
              <a:defRPr/>
            </a:pPr>
            <a:r>
              <a:rPr lang="fi-FI"/>
              <a:t>Mathematical Models</a:t>
            </a:r>
            <a:br>
              <a:rPr lang="fi-FI"/>
            </a:br>
            <a:r>
              <a:rPr lang="fi-FI"/>
              <a:t>3rd classification</a:t>
            </a:r>
            <a:endParaRPr lang="it-IT"/>
          </a:p>
        </p:txBody>
      </p:sp>
      <p:sp>
        <p:nvSpPr>
          <p:cNvPr id="141314"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5C52D4-B857-8D42-82A8-1BCD291E275E}" type="slidenum">
              <a:rPr lang="en-GB" sz="1400">
                <a:latin typeface="Times New Roman" charset="0"/>
              </a:rPr>
              <a:pPr/>
              <a:t>64</a:t>
            </a:fld>
            <a:endParaRPr lang="en-GB" sz="1400">
              <a:latin typeface="Times New Roman" charset="0"/>
            </a:endParaRPr>
          </a:p>
        </p:txBody>
      </p:sp>
      <p:sp>
        <p:nvSpPr>
          <p:cNvPr id="6" name="CasellaDiTesto 5"/>
          <p:cNvSpPr txBox="1"/>
          <p:nvPr/>
        </p:nvSpPr>
        <p:spPr bwMode="auto">
          <a:xfrm>
            <a:off x="404813" y="1581150"/>
            <a:ext cx="6264275" cy="6065838"/>
          </a:xfrm>
          <a:prstGeom prst="rect">
            <a:avLst/>
          </a:prstGeom>
          <a:noFill/>
          <a:ln w="9525">
            <a:noFill/>
            <a:miter lim="800000"/>
            <a:headEnd/>
            <a:tailEnd/>
          </a:ln>
        </p:spPr>
        <p:txBody>
          <a:bodyPr>
            <a:spAutoFit/>
          </a:bodyPr>
          <a:lstStyle/>
          <a:p>
            <a:pPr marL="342900" indent="-342900" algn="just">
              <a:spcBef>
                <a:spcPct val="20000"/>
              </a:spcBef>
              <a:spcAft>
                <a:spcPts val="600"/>
              </a:spcAft>
              <a:buFont typeface="Times New Roman" pitchFamily="18" charset="0"/>
              <a:buNone/>
              <a:defRPr/>
            </a:pPr>
            <a:r>
              <a:rPr lang="fi-FI" sz="3600" kern="0" dirty="0">
                <a:solidFill>
                  <a:srgbClr val="800000"/>
                </a:solidFill>
                <a:latin typeface="Times New Roman"/>
                <a:ea typeface="+mn-ea"/>
                <a:cs typeface="+mn-cs"/>
              </a:rPr>
              <a:t>Easy vs. difficult: </a:t>
            </a:r>
          </a:p>
          <a:p>
            <a:pPr marL="522288" lvl="1" indent="-65088" algn="just">
              <a:spcBef>
                <a:spcPct val="20000"/>
              </a:spcBef>
              <a:spcAft>
                <a:spcPts val="600"/>
              </a:spcAft>
              <a:buFont typeface="Times New Roman" pitchFamily="18" charset="0"/>
              <a:buNone/>
              <a:defRPr/>
            </a:pPr>
            <a:r>
              <a:rPr lang="fi-FI" sz="3200" kern="0" dirty="0">
                <a:solidFill>
                  <a:srgbClr val="000000"/>
                </a:solidFill>
                <a:latin typeface="Times New Roman"/>
                <a:ea typeface="ＭＳ Ｐゴシック" charset="-128"/>
                <a:cs typeface="+mn-cs"/>
              </a:rPr>
              <a:t>If this is estimated based on required time to solve the model with certain computational capacities, then this is actually a physical </a:t>
            </a:r>
            <a:r>
              <a:rPr lang="fi-FI" sz="3200" kern="0" dirty="0">
                <a:solidFill>
                  <a:srgbClr val="800000"/>
                </a:solidFill>
                <a:latin typeface="Times New Roman"/>
                <a:ea typeface="ＭＳ Ｐゴシック" charset="-128"/>
                <a:cs typeface="+mn-cs"/>
              </a:rPr>
              <a:t>classification</a:t>
            </a:r>
          </a:p>
          <a:p>
            <a:pPr marL="522288" lvl="1" indent="-65088" algn="just">
              <a:spcBef>
                <a:spcPct val="20000"/>
              </a:spcBef>
              <a:spcAft>
                <a:spcPts val="600"/>
              </a:spcAft>
              <a:buFont typeface="Times New Roman" pitchFamily="18" charset="0"/>
              <a:buNone/>
              <a:defRPr/>
            </a:pPr>
            <a:endParaRPr lang="fi-FI" sz="3200" kern="0" dirty="0">
              <a:solidFill>
                <a:srgbClr val="800000"/>
              </a:solidFill>
              <a:latin typeface="Times New Roman"/>
              <a:ea typeface="ＭＳ Ｐゴシック" charset="-128"/>
              <a:cs typeface="+mn-cs"/>
            </a:endParaRPr>
          </a:p>
          <a:p>
            <a:pPr marL="342900" indent="-342900">
              <a:spcBef>
                <a:spcPct val="20000"/>
              </a:spcBef>
              <a:spcAft>
                <a:spcPts val="600"/>
              </a:spcAft>
              <a:buFont typeface="Times New Roman" pitchFamily="18" charset="0"/>
              <a:buNone/>
              <a:defRPr/>
            </a:pPr>
            <a:r>
              <a:rPr lang="fi-FI" sz="3400" kern="0" dirty="0">
                <a:solidFill>
                  <a:srgbClr val="800000"/>
                </a:solidFill>
                <a:latin typeface="Times New Roman"/>
                <a:ea typeface="ＭＳ Ｐゴシック" pitchFamily="34" charset="-128"/>
                <a:cs typeface="+mn-cs"/>
              </a:rPr>
              <a:t>Variable </a:t>
            </a:r>
            <a:r>
              <a:rPr lang="fi-FI" sz="3400" kern="0" dirty="0">
                <a:solidFill>
                  <a:srgbClr val="800000"/>
                </a:solidFill>
                <a:latin typeface="Times New Roman"/>
                <a:ea typeface="+mn-ea"/>
                <a:cs typeface="+mn-cs"/>
              </a:rPr>
              <a:t>vs. </a:t>
            </a:r>
            <a:r>
              <a:rPr lang="fi-FI" sz="3400" kern="0" dirty="0">
                <a:solidFill>
                  <a:srgbClr val="800000"/>
                </a:solidFill>
                <a:latin typeface="Times New Roman"/>
                <a:ea typeface="ＭＳ Ｐゴシック" pitchFamily="34" charset="-128"/>
                <a:cs typeface="+mn-cs"/>
              </a:rPr>
              <a:t>c</a:t>
            </a:r>
            <a:r>
              <a:rPr lang="fi-FI" sz="3400" kern="0" dirty="0">
                <a:solidFill>
                  <a:srgbClr val="800000"/>
                </a:solidFill>
                <a:latin typeface="Times New Roman"/>
                <a:ea typeface="+mn-ea"/>
                <a:cs typeface="+mn-cs"/>
              </a:rPr>
              <a:t>onstant </a:t>
            </a:r>
            <a:r>
              <a:rPr lang="fi-FI" sz="3400" kern="0" dirty="0" err="1">
                <a:solidFill>
                  <a:srgbClr val="800000"/>
                </a:solidFill>
                <a:latin typeface="Times New Roman"/>
                <a:ea typeface="+mn-ea"/>
                <a:cs typeface="+mn-cs"/>
              </a:rPr>
              <a:t>coefficients</a:t>
            </a:r>
            <a:r>
              <a:rPr lang="fi-FI" sz="3400" kern="0" dirty="0">
                <a:solidFill>
                  <a:srgbClr val="800000"/>
                </a:solidFill>
                <a:latin typeface="Times New Roman"/>
                <a:ea typeface="+mn-ea"/>
                <a:cs typeface="+mn-cs"/>
              </a:rPr>
              <a:t>:</a:t>
            </a:r>
          </a:p>
          <a:p>
            <a:pPr marL="342900" indent="-342900">
              <a:spcBef>
                <a:spcPct val="20000"/>
              </a:spcBef>
              <a:spcAft>
                <a:spcPts val="600"/>
              </a:spcAft>
              <a:buFont typeface="Times New Roman" pitchFamily="18" charset="0"/>
              <a:buNone/>
              <a:defRPr/>
            </a:pPr>
            <a:endParaRPr lang="fi-FI" sz="3400" kern="0" dirty="0">
              <a:latin typeface="Times New Roman"/>
              <a:ea typeface="+mn-ea"/>
              <a:cs typeface="+mn-cs"/>
            </a:endParaRPr>
          </a:p>
          <a:p>
            <a:pPr marL="342900" indent="-342900">
              <a:spcBef>
                <a:spcPct val="20000"/>
              </a:spcBef>
              <a:spcAft>
                <a:spcPts val="600"/>
              </a:spcAft>
              <a:buFont typeface="Times New Roman" pitchFamily="18" charset="0"/>
              <a:buNone/>
              <a:defRPr/>
            </a:pPr>
            <a:r>
              <a:rPr lang="fi-FI" sz="3400" kern="0" dirty="0">
                <a:solidFill>
                  <a:srgbClr val="000000"/>
                </a:solidFill>
                <a:latin typeface="Times New Roman"/>
                <a:ea typeface="+mn-ea"/>
                <a:cs typeface="+mn-cs"/>
              </a:rPr>
              <a:t>		Ex.:</a:t>
            </a:r>
          </a:p>
        </p:txBody>
      </p:sp>
      <p:graphicFrame>
        <p:nvGraphicFramePr>
          <p:cNvPr id="141316" name="Oggetto 3"/>
          <p:cNvGraphicFramePr>
            <a:graphicFrameLocks noChangeAspect="1"/>
          </p:cNvGraphicFramePr>
          <p:nvPr/>
        </p:nvGraphicFramePr>
        <p:xfrm>
          <a:off x="3395663" y="6372225"/>
          <a:ext cx="3024187" cy="1487488"/>
        </p:xfrm>
        <a:graphic>
          <a:graphicData uri="http://schemas.openxmlformats.org/presentationml/2006/ole">
            <mc:AlternateContent xmlns:mc="http://schemas.openxmlformats.org/markup-compatibility/2006">
              <mc:Choice xmlns:v="urn:schemas-microsoft-com:vml" Requires="v">
                <p:oleObj spid="_x0000_s141326" name="Equation" r:id="rId4" imgW="1143000" imgH="609600" progId="Equation.3">
                  <p:embed/>
                </p:oleObj>
              </mc:Choice>
              <mc:Fallback>
                <p:oleObj name="Equation" r:id="rId4" imgW="1143000" imgH="609600" progId="Equation.3">
                  <p:embed/>
                  <p:pic>
                    <p:nvPicPr>
                      <p:cNvPr id="0" name="Ogget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663" y="6372225"/>
                        <a:ext cx="3024187"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p:txBody>
          <a:bodyPr/>
          <a:lstStyle/>
          <a:p>
            <a:pPr eaLnBrk="1" hangingPunct="1">
              <a:defRPr/>
            </a:pPr>
            <a:r>
              <a:rPr lang="fi-FI"/>
              <a:t>Mathematical Models</a:t>
            </a:r>
            <a:br>
              <a:rPr lang="fi-FI"/>
            </a:br>
            <a:r>
              <a:rPr lang="fi-FI"/>
              <a:t>3rd classification</a:t>
            </a:r>
            <a:endParaRPr lang="it-IT"/>
          </a:p>
        </p:txBody>
      </p:sp>
      <p:sp>
        <p:nvSpPr>
          <p:cNvPr id="143362"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1A1384-3DD3-3447-B4F5-C37943BD152E}" type="slidenum">
              <a:rPr lang="en-GB" sz="1400">
                <a:latin typeface="Times New Roman" charset="0"/>
              </a:rPr>
              <a:pPr/>
              <a:t>65</a:t>
            </a:fld>
            <a:endParaRPr lang="en-GB" sz="1400">
              <a:latin typeface="Times New Roman" charset="0"/>
            </a:endParaRPr>
          </a:p>
        </p:txBody>
      </p:sp>
      <p:sp>
        <p:nvSpPr>
          <p:cNvPr id="6" name="CasellaDiTesto 5"/>
          <p:cNvSpPr txBox="1"/>
          <p:nvPr/>
        </p:nvSpPr>
        <p:spPr bwMode="auto">
          <a:xfrm>
            <a:off x="404813" y="1581150"/>
            <a:ext cx="6048375" cy="6481763"/>
          </a:xfrm>
          <a:prstGeom prst="rect">
            <a:avLst/>
          </a:prstGeom>
          <a:noFill/>
          <a:ln w="9525">
            <a:noFill/>
            <a:miter lim="800000"/>
            <a:headEnd/>
            <a:tailEnd/>
          </a:ln>
        </p:spPr>
        <p:txBody>
          <a:bodyPr>
            <a:spAutoFit/>
          </a:bodyPr>
          <a:lstStyle/>
          <a:p>
            <a:pPr marL="342900" indent="-342900" algn="just">
              <a:spcBef>
                <a:spcPct val="20000"/>
              </a:spcBef>
              <a:spcAft>
                <a:spcPts val="600"/>
              </a:spcAft>
              <a:buFont typeface="Times New Roman" pitchFamily="18" charset="0"/>
              <a:buNone/>
              <a:defRPr/>
            </a:pPr>
            <a:r>
              <a:rPr lang="fi-FI" sz="3200" kern="0" dirty="0">
                <a:solidFill>
                  <a:srgbClr val="800000"/>
                </a:solidFill>
                <a:latin typeface="Times New Roman"/>
                <a:ea typeface="+mn-ea"/>
                <a:cs typeface="+mn-cs"/>
              </a:rPr>
              <a:t>Stiff vs. </a:t>
            </a:r>
            <a:r>
              <a:rPr lang="fi-FI" sz="3200" kern="0" dirty="0" err="1">
                <a:solidFill>
                  <a:srgbClr val="800000"/>
                </a:solidFill>
                <a:latin typeface="Times New Roman"/>
                <a:ea typeface="+mn-ea"/>
                <a:cs typeface="+mn-cs"/>
              </a:rPr>
              <a:t>non-stiff</a:t>
            </a:r>
            <a:endParaRPr lang="fi-FI" sz="3200" kern="0" dirty="0">
              <a:solidFill>
                <a:srgbClr val="800000"/>
              </a:solidFill>
              <a:latin typeface="Times New Roman"/>
              <a:ea typeface="+mn-ea"/>
              <a:cs typeface="+mn-cs"/>
            </a:endParaRPr>
          </a:p>
          <a:p>
            <a:pPr marL="522288" lvl="1" indent="-65088" algn="just">
              <a:spcBef>
                <a:spcPct val="20000"/>
              </a:spcBef>
              <a:spcAft>
                <a:spcPts val="600"/>
              </a:spcAft>
              <a:buFontTx/>
              <a:buChar char="–"/>
              <a:defRPr/>
            </a:pPr>
            <a:r>
              <a:rPr lang="fi-FI" sz="2800" kern="0" dirty="0">
                <a:solidFill>
                  <a:srgbClr val="000000"/>
                </a:solidFill>
                <a:latin typeface="Times New Roman"/>
                <a:ea typeface="ＭＳ Ｐゴシック" charset="-128"/>
                <a:cs typeface="+mn-cs"/>
              </a:rPr>
              <a:t> Formally, based on the ratio of </a:t>
            </a:r>
            <a:r>
              <a:rPr lang="fi-FI" sz="2800" kern="0" dirty="0">
                <a:solidFill>
                  <a:srgbClr val="006600"/>
                </a:solidFill>
                <a:latin typeface="Times New Roman"/>
                <a:ea typeface="ＭＳ Ｐゴシック" charset="-128"/>
                <a:cs typeface="+mn-cs"/>
              </a:rPr>
              <a:t>eigenvalues</a:t>
            </a:r>
          </a:p>
          <a:p>
            <a:pPr marL="522288" lvl="1" indent="-65088" algn="just">
              <a:spcBef>
                <a:spcPct val="20000"/>
              </a:spcBef>
              <a:spcAft>
                <a:spcPts val="600"/>
              </a:spcAft>
              <a:buFontTx/>
              <a:buChar char="–"/>
              <a:defRPr/>
            </a:pPr>
            <a:r>
              <a:rPr lang="fi-FI" sz="2800" kern="0" dirty="0">
                <a:solidFill>
                  <a:srgbClr val="000000"/>
                </a:solidFill>
                <a:latin typeface="Times New Roman"/>
                <a:ea typeface="ＭＳ Ｐゴシック" charset="-128"/>
                <a:cs typeface="+mn-cs"/>
              </a:rPr>
              <a:t> In practice, if there are simultaneously very fast phenomena dictating step sizes, and very slow phenomena dictating simulation time, system is stiff.</a:t>
            </a:r>
          </a:p>
          <a:p>
            <a:pPr marL="342900" indent="-342900" algn="just">
              <a:spcBef>
                <a:spcPct val="20000"/>
              </a:spcBef>
              <a:spcAft>
                <a:spcPts val="600"/>
              </a:spcAft>
              <a:buFont typeface="Times New Roman" pitchFamily="18" charset="0"/>
              <a:buNone/>
              <a:defRPr/>
            </a:pPr>
            <a:r>
              <a:rPr lang="fi-FI" sz="3200" kern="0" dirty="0">
                <a:solidFill>
                  <a:srgbClr val="800000"/>
                </a:solidFill>
                <a:latin typeface="Times New Roman"/>
                <a:ea typeface="+mn-ea"/>
                <a:cs typeface="+mn-cs"/>
              </a:rPr>
              <a:t>Linear vs. non-linear</a:t>
            </a:r>
          </a:p>
          <a:p>
            <a:pPr marL="522288" lvl="1" indent="-65088" algn="just">
              <a:spcBef>
                <a:spcPct val="20000"/>
              </a:spcBef>
              <a:spcAft>
                <a:spcPts val="600"/>
              </a:spcAft>
              <a:buFont typeface="Times New Roman" pitchFamily="18" charset="0"/>
              <a:buNone/>
              <a:defRPr/>
            </a:pPr>
            <a:r>
              <a:rPr lang="fi-FI" sz="2800" kern="0" dirty="0">
                <a:solidFill>
                  <a:srgbClr val="000000"/>
                </a:solidFill>
                <a:latin typeface="Times New Roman"/>
                <a:ea typeface="ＭＳ Ｐゴシック" charset="-128"/>
                <a:cs typeface="+mn-cs"/>
              </a:rPr>
              <a:t>In principle, linear systems are easy. Natural systems are rarely linear, but often numerical solution is based on (local) linearizations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88913" y="203200"/>
            <a:ext cx="6480175" cy="1016000"/>
          </a:xfrm>
        </p:spPr>
        <p:txBody>
          <a:bodyPr/>
          <a:lstStyle/>
          <a:p>
            <a:pPr eaLnBrk="1" hangingPunct="1">
              <a:defRPr/>
            </a:pPr>
            <a:r>
              <a:rPr lang="it-IT" sz="3200" dirty="0"/>
              <a:t>Linear Operator:</a:t>
            </a:r>
            <a:br>
              <a:rPr lang="it-IT" sz="3200" dirty="0"/>
            </a:br>
            <a:r>
              <a:rPr lang="it-IT" sz="3200" dirty="0"/>
              <a:t>Definition and first </a:t>
            </a:r>
            <a:r>
              <a:rPr lang="it-IT" sz="3200" dirty="0" err="1"/>
              <a:t>consequences</a:t>
            </a:r>
            <a:endParaRPr lang="it-IT" sz="3200" dirty="0"/>
          </a:p>
        </p:txBody>
      </p:sp>
      <p:sp>
        <p:nvSpPr>
          <p:cNvPr id="145410" name="Rectangle 3"/>
          <p:cNvSpPr>
            <a:spLocks noChangeArrowheads="1"/>
          </p:cNvSpPr>
          <p:nvPr/>
        </p:nvSpPr>
        <p:spPr bwMode="auto">
          <a:xfrm>
            <a:off x="388938" y="1290638"/>
            <a:ext cx="6337300"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spcBef>
                <a:spcPts val="600"/>
              </a:spcBef>
              <a:spcAft>
                <a:spcPts val="600"/>
              </a:spcAft>
              <a:buFont typeface="Times New Roman" charset="0"/>
              <a:buNone/>
            </a:pPr>
            <a:r>
              <a:rPr lang="en-GB" sz="1800"/>
              <a:t>Formally, if</a:t>
            </a:r>
            <a:r>
              <a:rPr lang="en-GB" sz="900"/>
              <a:t> </a:t>
            </a:r>
            <a:r>
              <a:rPr lang="en-GB" sz="1800" i="1"/>
              <a:t>V</a:t>
            </a:r>
            <a:r>
              <a:rPr lang="en-GB" sz="1800"/>
              <a:t> and </a:t>
            </a:r>
            <a:r>
              <a:rPr lang="en-GB" sz="1800" i="1"/>
              <a:t>W</a:t>
            </a:r>
            <a:r>
              <a:rPr lang="en-GB" sz="1800"/>
              <a:t> are vector spaces over the same ground field </a:t>
            </a:r>
            <a:r>
              <a:rPr lang="en-GB" sz="1800" i="1"/>
              <a:t>K</a:t>
            </a:r>
            <a:r>
              <a:rPr lang="en-GB" sz="1800"/>
              <a:t>, we say that </a:t>
            </a:r>
            <a:r>
              <a:rPr lang="en-GB" sz="1800" i="1"/>
              <a:t>f</a:t>
            </a:r>
            <a:r>
              <a:rPr lang="en-GB" sz="1800"/>
              <a:t> : </a:t>
            </a:r>
            <a:r>
              <a:rPr lang="en-GB" sz="1800" i="1"/>
              <a:t>V</a:t>
            </a:r>
            <a:r>
              <a:rPr lang="en-GB" sz="1800"/>
              <a:t> → </a:t>
            </a:r>
            <a:r>
              <a:rPr lang="en-GB" sz="1800" i="1"/>
              <a:t>W</a:t>
            </a:r>
            <a:r>
              <a:rPr lang="en-GB" sz="1800"/>
              <a:t> is a </a:t>
            </a:r>
            <a:r>
              <a:rPr lang="en-GB" sz="1800" b="1">
                <a:solidFill>
                  <a:srgbClr val="006600"/>
                </a:solidFill>
              </a:rPr>
              <a:t>linear transformation</a:t>
            </a:r>
            <a:r>
              <a:rPr lang="en-GB" sz="1800"/>
              <a:t> if for any two vectors </a:t>
            </a:r>
            <a:r>
              <a:rPr lang="en-GB" sz="1800" i="1"/>
              <a:t>x</a:t>
            </a:r>
            <a:r>
              <a:rPr lang="en-GB" sz="1800"/>
              <a:t> and </a:t>
            </a:r>
            <a:r>
              <a:rPr lang="en-GB" sz="1800" i="1"/>
              <a:t>y</a:t>
            </a:r>
            <a:r>
              <a:rPr lang="en-GB" sz="1800"/>
              <a:t> in </a:t>
            </a:r>
            <a:r>
              <a:rPr lang="en-GB" sz="1800" i="1"/>
              <a:t>V</a:t>
            </a:r>
            <a:r>
              <a:rPr lang="en-GB" sz="1800"/>
              <a:t> and any scalar </a:t>
            </a:r>
            <a:r>
              <a:rPr lang="en-GB" sz="1800" i="1"/>
              <a:t>a</a:t>
            </a:r>
            <a:r>
              <a:rPr lang="en-GB" sz="1800"/>
              <a:t> in </a:t>
            </a:r>
            <a:r>
              <a:rPr lang="en-GB" sz="1800" i="1"/>
              <a:t>K</a:t>
            </a:r>
            <a:r>
              <a:rPr lang="en-GB" sz="1800"/>
              <a:t>, we have</a:t>
            </a:r>
          </a:p>
          <a:p>
            <a:pPr algn="just" eaLnBrk="0" hangingPunct="0">
              <a:spcBef>
                <a:spcPts val="600"/>
              </a:spcBef>
              <a:spcAft>
                <a:spcPts val="600"/>
              </a:spcAft>
              <a:buFont typeface="Times New Roman" charset="0"/>
              <a:buNone/>
            </a:pPr>
            <a:endParaRPr lang="en-GB" sz="1800"/>
          </a:p>
          <a:p>
            <a:pPr lvl="1" algn="just" eaLnBrk="0" hangingPunct="0">
              <a:spcBef>
                <a:spcPts val="600"/>
              </a:spcBef>
              <a:spcAft>
                <a:spcPts val="600"/>
              </a:spcAft>
              <a:buFont typeface="Times New Roman" charset="0"/>
              <a:buNone/>
            </a:pPr>
            <a:r>
              <a:rPr lang="en-GB" sz="1800"/>
              <a:t>  </a:t>
            </a:r>
            <a:r>
              <a:rPr lang="en-GB" sz="1500"/>
              <a:t> </a:t>
            </a:r>
            <a:r>
              <a:rPr lang="en-GB" sz="1800"/>
              <a:t>                         	(</a:t>
            </a:r>
            <a:r>
              <a:rPr lang="en-GB" sz="1800" b="1">
                <a:solidFill>
                  <a:srgbClr val="006600"/>
                </a:solidFill>
              </a:rPr>
              <a:t>additivity</a:t>
            </a:r>
            <a:r>
              <a:rPr lang="en-GB" sz="1800"/>
              <a:t>) </a:t>
            </a:r>
          </a:p>
          <a:p>
            <a:pPr lvl="1" algn="just" eaLnBrk="0" hangingPunct="0">
              <a:spcBef>
                <a:spcPts val="600"/>
              </a:spcBef>
              <a:spcAft>
                <a:spcPts val="600"/>
              </a:spcAft>
              <a:buFont typeface="Times New Roman" charset="0"/>
              <a:buNone/>
            </a:pPr>
            <a:endParaRPr lang="en-GB" sz="1800"/>
          </a:p>
          <a:p>
            <a:pPr lvl="1" algn="just" eaLnBrk="0" hangingPunct="0">
              <a:spcBef>
                <a:spcPts val="600"/>
              </a:spcBef>
              <a:spcAft>
                <a:spcPts val="600"/>
              </a:spcAft>
              <a:buFont typeface="Times New Roman" charset="0"/>
              <a:buNone/>
            </a:pPr>
            <a:r>
              <a:rPr lang="en-GB" sz="1800"/>
              <a:t>  </a:t>
            </a:r>
            <a:r>
              <a:rPr lang="en-GB" sz="1500"/>
              <a:t> </a:t>
            </a:r>
            <a:r>
              <a:rPr lang="en-GB" sz="1800"/>
              <a:t>                             	(</a:t>
            </a:r>
            <a:r>
              <a:rPr lang="en-GB" sz="1800" b="1">
                <a:solidFill>
                  <a:srgbClr val="006600"/>
                </a:solidFill>
              </a:rPr>
              <a:t>homogeneity</a:t>
            </a:r>
            <a:r>
              <a:rPr lang="en-GB" sz="1800"/>
              <a:t>). </a:t>
            </a:r>
          </a:p>
          <a:p>
            <a:pPr algn="just" eaLnBrk="0" hangingPunct="0">
              <a:spcBef>
                <a:spcPts val="600"/>
              </a:spcBef>
              <a:spcAft>
                <a:spcPts val="600"/>
              </a:spcAft>
              <a:buFont typeface="Times New Roman" charset="0"/>
              <a:buNone/>
            </a:pPr>
            <a:r>
              <a:rPr lang="en-GB" sz="1800"/>
              <a:t>This is equivalent to saying that </a:t>
            </a:r>
            <a:r>
              <a:rPr lang="en-GB" sz="1800" i="1"/>
              <a:t>f</a:t>
            </a:r>
            <a:r>
              <a:rPr lang="en-GB" sz="1800"/>
              <a:t> "preserves linear combinations", i.e., for any vectors </a:t>
            </a:r>
            <a:r>
              <a:rPr lang="en-GB" sz="1800" i="1"/>
              <a:t>x</a:t>
            </a:r>
            <a:r>
              <a:rPr lang="en-GB" sz="1800" baseline="-30000"/>
              <a:t>1</a:t>
            </a:r>
            <a:r>
              <a:rPr lang="en-GB" sz="1800"/>
              <a:t>, ..., </a:t>
            </a:r>
            <a:r>
              <a:rPr lang="en-GB" sz="1800" i="1"/>
              <a:t>x</a:t>
            </a:r>
            <a:r>
              <a:rPr lang="en-GB" sz="1800" i="1" baseline="-30000"/>
              <a:t>m</a:t>
            </a:r>
            <a:r>
              <a:rPr lang="en-GB" sz="1800"/>
              <a:t> and scalars </a:t>
            </a:r>
            <a:r>
              <a:rPr lang="en-GB" sz="1800" i="1"/>
              <a:t>a</a:t>
            </a:r>
            <a:r>
              <a:rPr lang="en-GB" sz="1800" baseline="-30000"/>
              <a:t>1</a:t>
            </a:r>
            <a:r>
              <a:rPr lang="en-GB" sz="1800"/>
              <a:t>, ..., </a:t>
            </a:r>
            <a:r>
              <a:rPr lang="en-GB" sz="1800" i="1"/>
              <a:t>a</a:t>
            </a:r>
            <a:r>
              <a:rPr lang="en-GB" sz="1800" i="1" baseline="-30000"/>
              <a:t>m</a:t>
            </a:r>
            <a:r>
              <a:rPr lang="en-GB" sz="1800"/>
              <a:t>, we have </a:t>
            </a:r>
            <a:r>
              <a:rPr lang="en-GB"/>
              <a:t>(</a:t>
            </a:r>
            <a:r>
              <a:rPr lang="en-GB" sz="1800" b="1">
                <a:solidFill>
                  <a:srgbClr val="006600"/>
                </a:solidFill>
              </a:rPr>
              <a:t>superposition</a:t>
            </a:r>
            <a:r>
              <a:rPr lang="en-GB"/>
              <a:t>) </a:t>
            </a:r>
          </a:p>
        </p:txBody>
      </p:sp>
      <p:pic>
        <p:nvPicPr>
          <p:cNvPr id="145411" name="Picture 4" descr="f(x+y)=f(x)+f(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2614613"/>
            <a:ext cx="34607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5" descr="f(ax)=af(x)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988" y="3492500"/>
            <a:ext cx="2174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6" descr="f(a_1 x_1+\cdots+a_m x_m)=a_1 f(x_1)+\cdots+a_m f(x_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5292725"/>
            <a:ext cx="65976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4" name="Rectangle 7"/>
          <p:cNvSpPr>
            <a:spLocks noChangeArrowheads="1"/>
          </p:cNvSpPr>
          <p:nvPr/>
        </p:nvSpPr>
        <p:spPr bwMode="auto">
          <a:xfrm>
            <a:off x="1708150" y="6011863"/>
            <a:ext cx="36830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0" hangingPunct="0">
              <a:spcBef>
                <a:spcPts val="600"/>
              </a:spcBef>
              <a:spcAft>
                <a:spcPts val="600"/>
              </a:spcAft>
              <a:buFont typeface="Times New Roman" charset="0"/>
              <a:buNone/>
            </a:pPr>
            <a:r>
              <a:rPr lang="en-GB" b="1">
                <a:solidFill>
                  <a:srgbClr val="800000"/>
                </a:solidFill>
              </a:rPr>
              <a:t>1</a:t>
            </a:r>
            <a:r>
              <a:rPr lang="en-GB" b="1" baseline="30000">
                <a:solidFill>
                  <a:srgbClr val="800000"/>
                </a:solidFill>
              </a:rPr>
              <a:t>st</a:t>
            </a:r>
            <a:r>
              <a:rPr lang="en-GB" b="1">
                <a:solidFill>
                  <a:srgbClr val="800000"/>
                </a:solidFill>
              </a:rPr>
              <a:t> example (linear)</a:t>
            </a:r>
          </a:p>
          <a:p>
            <a:pPr algn="just" eaLnBrk="0" hangingPunct="0">
              <a:spcBef>
                <a:spcPts val="600"/>
              </a:spcBef>
              <a:spcAft>
                <a:spcPts val="600"/>
              </a:spcAft>
              <a:buFont typeface="Times New Roman" charset="0"/>
              <a:buNone/>
            </a:pPr>
            <a:r>
              <a:rPr lang="en-GB" sz="2000" i="1"/>
              <a:t>f</a:t>
            </a:r>
            <a:r>
              <a:rPr lang="en-GB" sz="2000"/>
              <a:t> :  </a:t>
            </a:r>
            <a:r>
              <a:rPr lang="en-GB" sz="2000" i="1"/>
              <a:t>w</a:t>
            </a:r>
            <a:r>
              <a:rPr lang="en-GB" sz="2000"/>
              <a:t> = a x</a:t>
            </a:r>
            <a:endParaRPr lang="en-GB" sz="2000" i="1"/>
          </a:p>
          <a:p>
            <a:pPr algn="just" eaLnBrk="0" hangingPunct="0">
              <a:spcBef>
                <a:spcPts val="600"/>
              </a:spcBef>
              <a:spcAft>
                <a:spcPts val="600"/>
              </a:spcAft>
              <a:buFont typeface="Times New Roman" charset="0"/>
              <a:buNone/>
            </a:pPr>
            <a:endParaRPr lang="en-GB" b="1"/>
          </a:p>
          <a:p>
            <a:pPr algn="just" eaLnBrk="0" hangingPunct="0">
              <a:spcBef>
                <a:spcPts val="600"/>
              </a:spcBef>
              <a:spcAft>
                <a:spcPts val="600"/>
              </a:spcAft>
            </a:pPr>
            <a:r>
              <a:rPr lang="en-GB" b="1">
                <a:solidFill>
                  <a:srgbClr val="800000"/>
                </a:solidFill>
              </a:rPr>
              <a:t>2</a:t>
            </a:r>
            <a:r>
              <a:rPr lang="en-GB" b="1" baseline="30000">
                <a:solidFill>
                  <a:srgbClr val="800000"/>
                </a:solidFill>
              </a:rPr>
              <a:t>nd</a:t>
            </a:r>
            <a:r>
              <a:rPr lang="en-GB" b="1">
                <a:solidFill>
                  <a:srgbClr val="800000"/>
                </a:solidFill>
              </a:rPr>
              <a:t> example (non linear)</a:t>
            </a:r>
          </a:p>
          <a:p>
            <a:pPr algn="just" eaLnBrk="0" hangingPunct="0">
              <a:spcBef>
                <a:spcPts val="600"/>
              </a:spcBef>
              <a:spcAft>
                <a:spcPts val="600"/>
              </a:spcAft>
              <a:buFont typeface="Times New Roman" charset="0"/>
              <a:buNone/>
            </a:pPr>
            <a:r>
              <a:rPr lang="en-GB" b="1"/>
              <a:t> </a:t>
            </a:r>
            <a:r>
              <a:rPr lang="en-GB" i="1"/>
              <a:t>f</a:t>
            </a:r>
            <a:r>
              <a:rPr lang="en-GB"/>
              <a:t> :  </a:t>
            </a:r>
            <a:r>
              <a:rPr lang="en-GB" i="1"/>
              <a:t>z</a:t>
            </a:r>
            <a:r>
              <a:rPr lang="en-GB"/>
              <a:t> = a</a:t>
            </a:r>
            <a:r>
              <a:rPr lang="en-GB" baseline="30000"/>
              <a:t>2</a:t>
            </a:r>
            <a:r>
              <a:rPr lang="en-GB"/>
              <a:t> b x y</a:t>
            </a:r>
            <a:r>
              <a:rPr lang="en-GB" baseline="30000"/>
              <a:t>1/2</a:t>
            </a:r>
            <a:endParaRPr lang="en-GB" i="1" baseline="30000"/>
          </a:p>
          <a:p>
            <a:pPr algn="just" eaLnBrk="0" hangingPunct="0">
              <a:spcBef>
                <a:spcPts val="600"/>
              </a:spcBef>
              <a:spcAft>
                <a:spcPts val="600"/>
              </a:spcAft>
              <a:buFont typeface="Times New Roman" charset="0"/>
              <a:buNone/>
            </a:pPr>
            <a:r>
              <a:rPr lang="en-GB" sz="2000"/>
              <a:t>with </a:t>
            </a:r>
            <a:r>
              <a:rPr lang="en-GB" sz="2000" i="1"/>
              <a:t>a, b</a:t>
            </a:r>
            <a:r>
              <a:rPr lang="en-GB" sz="2000"/>
              <a:t> scalar constants</a:t>
            </a:r>
          </a:p>
        </p:txBody>
      </p:sp>
      <p:sp>
        <p:nvSpPr>
          <p:cNvPr id="145415" name="Segnaposto numero diapositiva 9"/>
          <p:cNvSpPr txBox="1">
            <a:spLocks noGrp="1"/>
          </p:cNvSpPr>
          <p:nvPr/>
        </p:nvSpPr>
        <p:spPr bwMode="auto">
          <a:xfrm>
            <a:off x="5200650" y="8561388"/>
            <a:ext cx="1428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6ACA3C1F-0929-4E48-9A93-F333516538FC}" type="slidenum">
              <a:rPr lang="en-GB" sz="1400">
                <a:latin typeface="Times New Roman" charset="0"/>
              </a:rPr>
              <a:pPr algn="r">
                <a:spcBef>
                  <a:spcPts val="600"/>
                </a:spcBef>
                <a:spcAft>
                  <a:spcPts val="600"/>
                </a:spcAft>
                <a:buFont typeface="Times New Roman" charset="0"/>
                <a:buNone/>
              </a:pPr>
              <a:t>66</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88913" y="203200"/>
            <a:ext cx="6480175" cy="1016000"/>
          </a:xfrm>
        </p:spPr>
        <p:txBody>
          <a:bodyPr/>
          <a:lstStyle/>
          <a:p>
            <a:pPr eaLnBrk="1" hangingPunct="1">
              <a:defRPr/>
            </a:pPr>
            <a:r>
              <a:rPr lang="it-IT" sz="3200" dirty="0"/>
              <a:t>Linear Operator:</a:t>
            </a:r>
            <a:br>
              <a:rPr lang="it-IT" sz="3200" dirty="0"/>
            </a:br>
            <a:r>
              <a:rPr lang="it-IT" sz="3200" dirty="0"/>
              <a:t>Definition and first </a:t>
            </a:r>
            <a:r>
              <a:rPr lang="it-IT" sz="3200" dirty="0" err="1"/>
              <a:t>consequences</a:t>
            </a:r>
            <a:endParaRPr lang="it-IT" sz="3200" dirty="0"/>
          </a:p>
        </p:txBody>
      </p:sp>
      <p:sp>
        <p:nvSpPr>
          <p:cNvPr id="147458" name="Rectangle 7"/>
          <p:cNvSpPr>
            <a:spLocks noChangeArrowheads="1"/>
          </p:cNvSpPr>
          <p:nvPr/>
        </p:nvSpPr>
        <p:spPr bwMode="auto">
          <a:xfrm>
            <a:off x="1609725" y="1692275"/>
            <a:ext cx="36385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0" hangingPunct="0">
              <a:spcBef>
                <a:spcPts val="600"/>
              </a:spcBef>
              <a:spcAft>
                <a:spcPts val="600"/>
              </a:spcAft>
            </a:pPr>
            <a:r>
              <a:rPr lang="en-GB" b="1">
                <a:solidFill>
                  <a:srgbClr val="800000"/>
                </a:solidFill>
              </a:rPr>
              <a:t>3</a:t>
            </a:r>
            <a:r>
              <a:rPr lang="en-GB" b="1" baseline="30000">
                <a:solidFill>
                  <a:srgbClr val="800000"/>
                </a:solidFill>
              </a:rPr>
              <a:t>rd</a:t>
            </a:r>
            <a:r>
              <a:rPr lang="en-GB" b="1">
                <a:solidFill>
                  <a:srgbClr val="800000"/>
                </a:solidFill>
              </a:rPr>
              <a:t> example (non linear)</a:t>
            </a:r>
          </a:p>
          <a:p>
            <a:pPr algn="just" eaLnBrk="0" hangingPunct="0">
              <a:spcBef>
                <a:spcPts val="600"/>
              </a:spcBef>
              <a:spcAft>
                <a:spcPts val="600"/>
              </a:spcAft>
              <a:buFont typeface="Times New Roman" charset="0"/>
              <a:buNone/>
            </a:pPr>
            <a:r>
              <a:rPr lang="en-GB" sz="2000" i="1"/>
              <a:t>f</a:t>
            </a:r>
            <a:r>
              <a:rPr lang="en-GB" sz="2000"/>
              <a:t> :  y = mx + p</a:t>
            </a:r>
            <a:endParaRPr lang="en-GB" sz="2000" i="1"/>
          </a:p>
          <a:p>
            <a:pPr algn="just" eaLnBrk="0" hangingPunct="0">
              <a:spcBef>
                <a:spcPts val="600"/>
              </a:spcBef>
              <a:spcAft>
                <a:spcPts val="600"/>
              </a:spcAft>
              <a:buFont typeface="Times New Roman" charset="0"/>
              <a:buNone/>
            </a:pPr>
            <a:endParaRPr lang="en-GB" sz="2000" b="1"/>
          </a:p>
          <a:p>
            <a:pPr algn="just" eaLnBrk="0" hangingPunct="0">
              <a:spcBef>
                <a:spcPts val="600"/>
              </a:spcBef>
              <a:spcAft>
                <a:spcPts val="600"/>
              </a:spcAft>
            </a:pPr>
            <a:r>
              <a:rPr lang="en-GB" sz="2000">
                <a:solidFill>
                  <a:srgbClr val="000000"/>
                </a:solidFill>
              </a:rPr>
              <a:t>with </a:t>
            </a:r>
            <a:r>
              <a:rPr lang="en-GB" sz="2000" i="1">
                <a:solidFill>
                  <a:srgbClr val="000000"/>
                </a:solidFill>
              </a:rPr>
              <a:t>m, p</a:t>
            </a:r>
            <a:r>
              <a:rPr lang="en-GB" sz="2000">
                <a:solidFill>
                  <a:srgbClr val="000000"/>
                </a:solidFill>
              </a:rPr>
              <a:t> scalar constants</a:t>
            </a:r>
          </a:p>
        </p:txBody>
      </p:sp>
      <p:sp>
        <p:nvSpPr>
          <p:cNvPr id="147459" name="Segnaposto numero diapositiva 9"/>
          <p:cNvSpPr txBox="1">
            <a:spLocks noGrp="1"/>
          </p:cNvSpPr>
          <p:nvPr/>
        </p:nvSpPr>
        <p:spPr bwMode="auto">
          <a:xfrm>
            <a:off x="5200650" y="8561388"/>
            <a:ext cx="1428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600"/>
              </a:spcBef>
              <a:spcAft>
                <a:spcPts val="600"/>
              </a:spcAft>
              <a:buFont typeface="Times New Roman" charset="0"/>
              <a:buNone/>
            </a:pPr>
            <a:fld id="{163C2DBD-0FA4-4541-8BE2-999D6AF81F3C}" type="slidenum">
              <a:rPr lang="en-GB" sz="1400">
                <a:latin typeface="Times New Roman" charset="0"/>
              </a:rPr>
              <a:pPr algn="r">
                <a:spcBef>
                  <a:spcPts val="600"/>
                </a:spcBef>
                <a:spcAft>
                  <a:spcPts val="600"/>
                </a:spcAft>
                <a:buFont typeface="Times New Roman" charset="0"/>
                <a:buNone/>
              </a:pPr>
              <a:t>67</a:t>
            </a:fld>
            <a:endParaRPr lang="en-GB" sz="1400">
              <a:latin typeface="Times New Roman" charset="0"/>
            </a:endParaRPr>
          </a:p>
        </p:txBody>
      </p:sp>
      <p:grpSp>
        <p:nvGrpSpPr>
          <p:cNvPr id="147460" name="Group 12"/>
          <p:cNvGrpSpPr>
            <a:grpSpLocks/>
          </p:cNvGrpSpPr>
          <p:nvPr/>
        </p:nvGrpSpPr>
        <p:grpSpPr bwMode="auto">
          <a:xfrm>
            <a:off x="1520825" y="3586163"/>
            <a:ext cx="3816350" cy="2681287"/>
            <a:chOff x="210" y="4209"/>
            <a:chExt cx="2404" cy="1830"/>
          </a:xfrm>
        </p:grpSpPr>
        <p:pic>
          <p:nvPicPr>
            <p:cNvPr id="147462" name="Picture 11" descr="straight line representat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 y="4209"/>
              <a:ext cx="2400"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7463" name="Object 3"/>
            <p:cNvGraphicFramePr>
              <a:graphicFrameLocks noChangeAspect="1"/>
            </p:cNvGraphicFramePr>
            <p:nvPr/>
          </p:nvGraphicFramePr>
          <p:xfrm>
            <a:off x="1616" y="4889"/>
            <a:ext cx="998" cy="254"/>
          </p:xfrm>
          <a:graphic>
            <a:graphicData uri="http://schemas.openxmlformats.org/presentationml/2006/ole">
              <mc:AlternateContent xmlns:mc="http://schemas.openxmlformats.org/markup-compatibility/2006">
                <mc:Choice xmlns:v="urn:schemas-microsoft-com:vml" Requires="v">
                  <p:oleObj spid="_x0000_s147473" name="Equation" r:id="rId5" imgW="698197" imgH="177723" progId="Equation.3">
                    <p:embed/>
                  </p:oleObj>
                </mc:Choice>
                <mc:Fallback>
                  <p:oleObj name="Equation" r:id="rId5" imgW="698197" imgH="17772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6" y="4889"/>
                          <a:ext cx="99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47461" name="Text Box 13"/>
          <p:cNvSpPr txBox="1">
            <a:spLocks noChangeArrowheads="1"/>
          </p:cNvSpPr>
          <p:nvPr/>
        </p:nvSpPr>
        <p:spPr bwMode="auto">
          <a:xfrm>
            <a:off x="657225" y="6732588"/>
            <a:ext cx="55435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ts val="600"/>
              </a:spcBef>
              <a:spcAft>
                <a:spcPts val="600"/>
              </a:spcAft>
              <a:buFont typeface="Times New Roman" charset="0"/>
              <a:buNone/>
            </a:pPr>
            <a:r>
              <a:rPr lang="it-IT">
                <a:solidFill>
                  <a:srgbClr val="800000"/>
                </a:solidFill>
                <a:cs typeface="Arial" charset="0"/>
              </a:rPr>
              <a:t>NB:</a:t>
            </a:r>
          </a:p>
          <a:p>
            <a:pPr algn="just">
              <a:spcBef>
                <a:spcPts val="600"/>
              </a:spcBef>
              <a:spcAft>
                <a:spcPts val="600"/>
              </a:spcAft>
              <a:buFont typeface="Times New Roman" charset="0"/>
              <a:buNone/>
            </a:pPr>
            <a:r>
              <a:rPr lang="it-IT" sz="2000">
                <a:solidFill>
                  <a:srgbClr val="800000"/>
                </a:solidFill>
                <a:cs typeface="Arial" charset="0"/>
              </a:rPr>
              <a:t>It does not obey the </a:t>
            </a:r>
            <a:r>
              <a:rPr lang="it-IT" sz="2000" b="1">
                <a:solidFill>
                  <a:srgbClr val="006600"/>
                </a:solidFill>
                <a:cs typeface="Arial" charset="0"/>
              </a:rPr>
              <a:t>principle</a:t>
            </a:r>
            <a:r>
              <a:rPr lang="it-IT" sz="2000">
                <a:solidFill>
                  <a:srgbClr val="800000"/>
                </a:solidFill>
                <a:cs typeface="Arial" charset="0"/>
              </a:rPr>
              <a:t> </a:t>
            </a:r>
            <a:r>
              <a:rPr lang="it-IT" sz="2000" b="1">
                <a:solidFill>
                  <a:srgbClr val="006600"/>
                </a:solidFill>
                <a:cs typeface="Arial" charset="0"/>
              </a:rPr>
              <a:t>of</a:t>
            </a:r>
            <a:r>
              <a:rPr lang="it-IT" sz="2000">
                <a:solidFill>
                  <a:srgbClr val="800000"/>
                </a:solidFill>
                <a:cs typeface="Arial" charset="0"/>
              </a:rPr>
              <a:t> </a:t>
            </a:r>
            <a:r>
              <a:rPr lang="en-GB" sz="2000" b="1">
                <a:solidFill>
                  <a:srgbClr val="006600"/>
                </a:solidFill>
                <a:cs typeface="Arial" charset="0"/>
              </a:rPr>
              <a:t>superposition</a:t>
            </a:r>
            <a:endParaRPr lang="it-IT" sz="2000">
              <a:solidFill>
                <a:srgbClr val="800000"/>
              </a:solidFill>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p:txBody>
          <a:bodyPr/>
          <a:lstStyle/>
          <a:p>
            <a:pPr eaLnBrk="1" hangingPunct="1">
              <a:defRPr/>
            </a:pPr>
            <a:r>
              <a:rPr lang="fi-FI"/>
              <a:t>Mathematical Models</a:t>
            </a:r>
            <a:br>
              <a:rPr lang="fi-FI"/>
            </a:br>
            <a:r>
              <a:rPr lang="fi-FI"/>
              <a:t>3rd classification</a:t>
            </a:r>
            <a:endParaRPr lang="it-IT"/>
          </a:p>
        </p:txBody>
      </p:sp>
      <p:sp>
        <p:nvSpPr>
          <p:cNvPr id="137218"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C0F58C-76EC-9147-A964-5215EF7002E6}" type="slidenum">
              <a:rPr lang="en-GB" sz="1400">
                <a:latin typeface="Times New Roman" charset="0"/>
              </a:rPr>
              <a:pPr/>
              <a:t>68</a:t>
            </a:fld>
            <a:endParaRPr lang="en-GB" sz="1400">
              <a:latin typeface="Times New Roman" charset="0"/>
            </a:endParaRPr>
          </a:p>
        </p:txBody>
      </p:sp>
      <p:sp>
        <p:nvSpPr>
          <p:cNvPr id="6" name="CasellaDiTesto 5"/>
          <p:cNvSpPr txBox="1"/>
          <p:nvPr/>
        </p:nvSpPr>
        <p:spPr bwMode="auto">
          <a:xfrm>
            <a:off x="404813" y="1581150"/>
            <a:ext cx="6048375" cy="6094413"/>
          </a:xfrm>
          <a:prstGeom prst="rect">
            <a:avLst/>
          </a:prstGeom>
          <a:noFill/>
          <a:ln w="9525">
            <a:noFill/>
            <a:miter lim="800000"/>
            <a:headEnd/>
            <a:tailEnd/>
          </a:ln>
        </p:spPr>
        <p:txBody>
          <a:bodyPr>
            <a:spAutoFit/>
          </a:bodyPr>
          <a:lstStyle/>
          <a:p>
            <a:pPr marL="342900" indent="-342900" algn="just">
              <a:spcBef>
                <a:spcPct val="20000"/>
              </a:spcBef>
              <a:spcAft>
                <a:spcPts val="600"/>
              </a:spcAft>
              <a:buFont typeface="Times New Roman" pitchFamily="18" charset="0"/>
              <a:buNone/>
              <a:defRPr/>
            </a:pPr>
            <a:r>
              <a:rPr lang="fi-FI" sz="2000" kern="0" dirty="0">
                <a:solidFill>
                  <a:srgbClr val="000000"/>
                </a:solidFill>
                <a:latin typeface="Times New Roman"/>
                <a:ea typeface="+mn-ea"/>
                <a:cs typeface="+mn-cs"/>
              </a:rPr>
              <a:t>Several levels are possible:</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Homogeneous vs. Inhomogeneous</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Number of variables (e.g. binary and multicomponent systems)</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Easy vs. difficult (</a:t>
            </a:r>
            <a:r>
              <a:rPr lang="fi-FI" sz="2000" i="1" kern="0" dirty="0">
                <a:solidFill>
                  <a:srgbClr val="000000"/>
                </a:solidFill>
                <a:latin typeface="Times New Roman"/>
                <a:ea typeface="+mn-ea"/>
                <a:cs typeface="+mn-cs"/>
              </a:rPr>
              <a:t>subjective</a:t>
            </a:r>
            <a:r>
              <a:rPr lang="fi-FI" sz="2000" kern="0" dirty="0">
                <a:solidFill>
                  <a:srgbClr val="000000"/>
                </a:solidFill>
                <a:latin typeface="Times New Roman"/>
                <a:ea typeface="+mn-ea"/>
                <a:cs typeface="+mn-cs"/>
              </a:rPr>
              <a:t>)</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Constant coefficients vs. variable coefficients</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Stiff system vs. non-stiff</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Linear vs. non-linear system (algebraic and differential). </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Order of differential equations (operators)</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Ordinary differential equations, partial differential equations, differential-algebraic equations, integrodifferential equations etc.</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Hyperbolic, parabolic and elliptic PDE</a:t>
            </a:r>
          </a:p>
          <a:p>
            <a:pPr marL="342900" indent="-342900" algn="just">
              <a:spcBef>
                <a:spcPct val="20000"/>
              </a:spcBef>
              <a:spcAft>
                <a:spcPts val="600"/>
              </a:spcAft>
              <a:buFontTx/>
              <a:buChar char="•"/>
              <a:defRPr/>
            </a:pPr>
            <a:r>
              <a:rPr lang="fi-FI" sz="2000" kern="0" dirty="0">
                <a:solidFill>
                  <a:srgbClr val="000000"/>
                </a:solidFill>
                <a:latin typeface="Times New Roman"/>
                <a:ea typeface="+mn-ea"/>
                <a:cs typeface="+mn-cs"/>
              </a:rPr>
              <a:t>Initial vs. boundary value problem</a:t>
            </a:r>
            <a:endParaRPr lang="en-US" sz="1050" kern="0" dirty="0">
              <a:solidFill>
                <a:srgbClr val="000000"/>
              </a:solidFill>
              <a:latin typeface="Times New Roman"/>
              <a:ea typeface="+mn-ea"/>
              <a:cs typeface="+mn-cs"/>
            </a:endParaRPr>
          </a:p>
        </p:txBody>
      </p:sp>
      <p:sp>
        <p:nvSpPr>
          <p:cNvPr id="4" name="CasellaDiTesto 3"/>
          <p:cNvSpPr txBox="1"/>
          <p:nvPr/>
        </p:nvSpPr>
        <p:spPr bwMode="auto">
          <a:xfrm>
            <a:off x="254000" y="8532813"/>
            <a:ext cx="1871663" cy="338137"/>
          </a:xfrm>
          <a:prstGeom prst="rect">
            <a:avLst/>
          </a:prstGeom>
          <a:noFill/>
          <a:ln w="9525">
            <a:noFill/>
            <a:miter lim="800000"/>
            <a:headEnd/>
            <a:tailEnd/>
          </a:ln>
        </p:spPr>
        <p:txBody>
          <a:bodyPr>
            <a:spAutoFit/>
          </a:bodyPr>
          <a:lstStyle/>
          <a:p>
            <a:pPr marL="342900" indent="-342900" algn="just">
              <a:spcBef>
                <a:spcPct val="20000"/>
              </a:spcBef>
              <a:spcAft>
                <a:spcPts val="600"/>
              </a:spcAft>
              <a:buFont typeface="Times New Roman" pitchFamily="18" charset="0"/>
              <a:buNone/>
              <a:defRPr/>
            </a:pPr>
            <a:r>
              <a:rPr lang="it-IT" sz="1600" kern="0" dirty="0" err="1">
                <a:solidFill>
                  <a:srgbClr val="000000"/>
                </a:solidFill>
                <a:latin typeface="Lucida Calligraphy"/>
                <a:ea typeface="+mn-ea"/>
                <a:cs typeface="Lucida Calligraphy"/>
              </a:rPr>
              <a:t>Adapted</a:t>
            </a:r>
            <a:r>
              <a:rPr lang="it-IT" sz="1600" kern="0" dirty="0">
                <a:solidFill>
                  <a:srgbClr val="000000"/>
                </a:solidFill>
                <a:latin typeface="Lucida Calligraphy"/>
                <a:ea typeface="+mn-ea"/>
                <a:cs typeface="Lucida Calligraphy"/>
              </a:rPr>
              <a:t> from:</a:t>
            </a:r>
          </a:p>
        </p:txBody>
      </p:sp>
      <p:grpSp>
        <p:nvGrpSpPr>
          <p:cNvPr id="137221" name="Group 17"/>
          <p:cNvGrpSpPr>
            <a:grpSpLocks/>
          </p:cNvGrpSpPr>
          <p:nvPr/>
        </p:nvGrpSpPr>
        <p:grpSpPr bwMode="auto">
          <a:xfrm>
            <a:off x="2120900" y="8062913"/>
            <a:ext cx="2616200" cy="881062"/>
            <a:chOff x="0" y="36"/>
            <a:chExt cx="1648" cy="602"/>
          </a:xfrm>
        </p:grpSpPr>
        <p:graphicFrame>
          <p:nvGraphicFramePr>
            <p:cNvPr id="137225" name="Object 14"/>
            <p:cNvGraphicFramePr>
              <a:graphicFrameLocks noChangeAspect="1"/>
            </p:cNvGraphicFramePr>
            <p:nvPr/>
          </p:nvGraphicFramePr>
          <p:xfrm>
            <a:off x="0" y="36"/>
            <a:ext cx="504" cy="588"/>
          </p:xfrm>
          <a:graphic>
            <a:graphicData uri="http://schemas.openxmlformats.org/presentationml/2006/ole">
              <mc:AlternateContent xmlns:mc="http://schemas.openxmlformats.org/markup-compatibility/2006">
                <mc:Choice xmlns:v="urn:schemas-microsoft-com:vml" Requires="v">
                  <p:oleObj spid="_x0000_s1032" name="Bitmap Image" r:id="rId4" imgW="800212" imgH="933580" progId="Paint.Picture">
                    <p:embed/>
                  </p:oleObj>
                </mc:Choice>
                <mc:Fallback>
                  <p:oleObj name="Bitmap Image" r:id="rId4" imgW="800212" imgH="93358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
                          <a:ext cx="504"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4040" name="Text Box 15"/>
            <p:cNvSpPr txBox="1">
              <a:spLocks noChangeArrowheads="1"/>
            </p:cNvSpPr>
            <p:nvPr/>
          </p:nvSpPr>
          <p:spPr bwMode="auto">
            <a:xfrm>
              <a:off x="422" y="480"/>
              <a:ext cx="1226"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0" hangingPunct="0">
                <a:spcBef>
                  <a:spcPts val="600"/>
                </a:spcBef>
                <a:spcAft>
                  <a:spcPts val="600"/>
                </a:spcAft>
                <a:buFont typeface="Times New Roman" pitchFamily="18" charset="0"/>
                <a:buNone/>
                <a:defRPr/>
              </a:pPr>
              <a:r>
                <a:rPr lang="fi-FI" sz="900" b="1">
                  <a:solidFill>
                    <a:schemeClr val="accent2"/>
                  </a:solidFill>
                </a:rPr>
                <a:t>TEKNILLINEN KORKEAKOULU</a:t>
              </a:r>
              <a:endParaRPr lang="en-US" sz="900" b="1">
                <a:solidFill>
                  <a:schemeClr val="accent2"/>
                </a:solidFill>
              </a:endParaRPr>
            </a:p>
          </p:txBody>
        </p:sp>
      </p:grpSp>
      <p:grpSp>
        <p:nvGrpSpPr>
          <p:cNvPr id="137222" name="Gruppo 1"/>
          <p:cNvGrpSpPr>
            <a:grpSpLocks/>
          </p:cNvGrpSpPr>
          <p:nvPr/>
        </p:nvGrpSpPr>
        <p:grpSpPr bwMode="auto">
          <a:xfrm>
            <a:off x="100013" y="5248275"/>
            <a:ext cx="6757987" cy="2994025"/>
            <a:chOff x="100013" y="5248694"/>
            <a:chExt cx="6757987" cy="2994018"/>
          </a:xfrm>
        </p:grpSpPr>
        <p:sp>
          <p:nvSpPr>
            <p:cNvPr id="137223" name="Rettangolo 4"/>
            <p:cNvSpPr>
              <a:spLocks noChangeArrowheads="1"/>
            </p:cNvSpPr>
            <p:nvPr/>
          </p:nvSpPr>
          <p:spPr bwMode="auto">
            <a:xfrm>
              <a:off x="4045539" y="7781047"/>
              <a:ext cx="2812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spcBef>
                  <a:spcPct val="20000"/>
                </a:spcBef>
                <a:buSzPct val="50000"/>
              </a:pPr>
              <a:r>
                <a:rPr lang="it-IT">
                  <a:solidFill>
                    <a:srgbClr val="990000"/>
                  </a:solidFill>
                </a:rPr>
                <a:t>Differential models</a:t>
              </a:r>
            </a:p>
          </p:txBody>
        </p:sp>
        <p:sp>
          <p:nvSpPr>
            <p:cNvPr id="137224" name="Callout 1 3"/>
            <p:cNvSpPr>
              <a:spLocks/>
            </p:cNvSpPr>
            <p:nvPr/>
          </p:nvSpPr>
          <p:spPr bwMode="auto">
            <a:xfrm>
              <a:off x="100013" y="5248694"/>
              <a:ext cx="6624637" cy="2514283"/>
            </a:xfrm>
            <a:prstGeom prst="borderCallout1">
              <a:avLst>
                <a:gd name="adj1" fmla="val 100231"/>
                <a:gd name="adj2" fmla="val 23176"/>
                <a:gd name="adj3" fmla="val 110968"/>
                <a:gd name="adj4" fmla="val 60111"/>
              </a:avLst>
            </a:prstGeom>
            <a:solidFill>
              <a:srgbClr val="FF9900">
                <a:alpha val="20000"/>
              </a:srgbClr>
            </a:solidFill>
            <a:ln w="9525">
              <a:solidFill>
                <a:schemeClr val="tx1"/>
              </a:solidFill>
              <a:miter lim="800000"/>
              <a:headEnd/>
              <a:tailEnd/>
            </a:ln>
          </p:spPr>
          <p:txBody>
            <a:bodyPr anchor="ctr"/>
            <a:lstStyle/>
            <a:p>
              <a:pPr algn="ctr" eaLnBrk="0" hangingPunct="0"/>
              <a:endParaRPr lang="it-IT" sz="2000" b="1">
                <a:solidFill>
                  <a:srgbClr val="006600"/>
                </a:solidFill>
                <a:cs typeface="Times New Roman" charset="0"/>
              </a:endParaRPr>
            </a:p>
          </p:txBody>
        </p:sp>
      </p:grpSp>
    </p:spTree>
    <p:extLst>
      <p:ext uri="{BB962C8B-B14F-4D97-AF65-F5344CB8AC3E}">
        <p14:creationId xmlns:p14="http://schemas.microsoft.com/office/powerpoint/2010/main" val="25785204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188913" y="250825"/>
            <a:ext cx="6480175" cy="941388"/>
          </a:xfrm>
        </p:spPr>
        <p:txBody>
          <a:bodyPr/>
          <a:lstStyle/>
          <a:p>
            <a:pPr eaLnBrk="1" hangingPunct="1">
              <a:defRPr/>
            </a:pPr>
            <a:r>
              <a:rPr lang="fi-FI"/>
              <a:t>Mathematical Models</a:t>
            </a:r>
            <a:br>
              <a:rPr lang="fi-FI"/>
            </a:br>
            <a:r>
              <a:rPr lang="fi-FI"/>
              <a:t>3rd classification</a:t>
            </a:r>
            <a:endParaRPr lang="it-IT"/>
          </a:p>
        </p:txBody>
      </p:sp>
      <p:sp>
        <p:nvSpPr>
          <p:cNvPr id="149506"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26CCE1D-DD18-2A41-AC3C-5BBF8968BAF4}" type="slidenum">
              <a:rPr lang="en-GB" sz="1400">
                <a:latin typeface="Times New Roman" charset="0"/>
              </a:rPr>
              <a:pPr/>
              <a:t>69</a:t>
            </a:fld>
            <a:endParaRPr lang="en-GB" sz="1400">
              <a:latin typeface="Times New Roman" charset="0"/>
            </a:endParaRPr>
          </a:p>
        </p:txBody>
      </p:sp>
      <p:sp>
        <p:nvSpPr>
          <p:cNvPr id="6" name="CasellaDiTesto 5"/>
          <p:cNvSpPr txBox="1"/>
          <p:nvPr/>
        </p:nvSpPr>
        <p:spPr bwMode="auto">
          <a:xfrm>
            <a:off x="304800" y="1216025"/>
            <a:ext cx="6265863" cy="7577459"/>
          </a:xfrm>
          <a:prstGeom prst="rect">
            <a:avLst/>
          </a:prstGeom>
          <a:noFill/>
          <a:ln w="9525">
            <a:noFill/>
            <a:miter lim="800000"/>
            <a:headEnd/>
            <a:tailEnd/>
          </a:ln>
        </p:spPr>
        <p:txBody>
          <a:bodyPr>
            <a:spAutoFit/>
          </a:bodyPr>
          <a:lstStyle/>
          <a:p>
            <a:pPr marL="342900" indent="-342900" algn="just">
              <a:spcBef>
                <a:spcPct val="20000"/>
              </a:spcBef>
              <a:spcAft>
                <a:spcPts val="600"/>
              </a:spcAft>
              <a:buFont typeface="Times New Roman" pitchFamily="18" charset="0"/>
              <a:buNone/>
              <a:defRPr/>
            </a:pPr>
            <a:r>
              <a:rPr lang="fi-FI" sz="3600" kern="0" dirty="0">
                <a:solidFill>
                  <a:srgbClr val="800000"/>
                </a:solidFill>
                <a:latin typeface="Times New Roman"/>
                <a:ea typeface="+mn-ea"/>
                <a:cs typeface="+mn-cs"/>
              </a:rPr>
              <a:t>Order of differential equation</a:t>
            </a:r>
          </a:p>
          <a:p>
            <a:pPr marL="522288" lvl="1" indent="-65088" algn="just">
              <a:spcBef>
                <a:spcPct val="20000"/>
              </a:spcBef>
              <a:spcAft>
                <a:spcPts val="600"/>
              </a:spcAft>
              <a:buFont typeface="Times New Roman" pitchFamily="18" charset="0"/>
              <a:buNone/>
              <a:defRPr/>
            </a:pPr>
            <a:r>
              <a:rPr lang="fi-FI" kern="0" dirty="0">
                <a:solidFill>
                  <a:srgbClr val="000000"/>
                </a:solidFill>
                <a:latin typeface="Times New Roman"/>
                <a:ea typeface="ＭＳ Ｐゴシック" charset="-128"/>
                <a:cs typeface="+mn-cs"/>
              </a:rPr>
              <a:t>It is defined as the order of the highest derivative in the differenzial eq.</a:t>
            </a:r>
          </a:p>
          <a:p>
            <a:pPr marL="522288" lvl="1" indent="-65088" algn="just">
              <a:spcBef>
                <a:spcPct val="20000"/>
              </a:spcBef>
              <a:spcAft>
                <a:spcPts val="600"/>
              </a:spcAft>
              <a:buFont typeface="Times New Roman" pitchFamily="18" charset="0"/>
              <a:buNone/>
              <a:defRPr/>
            </a:pPr>
            <a:r>
              <a:rPr lang="fi-FI" kern="0" dirty="0">
                <a:solidFill>
                  <a:srgbClr val="000000"/>
                </a:solidFill>
                <a:latin typeface="Times New Roman"/>
                <a:ea typeface="ＭＳ Ｐゴシック" charset="-128"/>
                <a:cs typeface="+mn-cs"/>
              </a:rPr>
              <a:t>Ex.: n-th order ODE:</a:t>
            </a:r>
          </a:p>
          <a:p>
            <a:pPr marL="522288" lvl="1" indent="-65088" algn="just">
              <a:spcBef>
                <a:spcPct val="20000"/>
              </a:spcBef>
              <a:spcAft>
                <a:spcPts val="600"/>
              </a:spcAft>
              <a:buFont typeface="Times New Roman" pitchFamily="18" charset="0"/>
              <a:buNone/>
              <a:defRPr/>
            </a:pPr>
            <a:endParaRPr lang="fi-FI" sz="3200" kern="0" dirty="0">
              <a:solidFill>
                <a:srgbClr val="000000"/>
              </a:solidFill>
              <a:latin typeface="Times New Roman"/>
              <a:ea typeface="ＭＳ Ｐゴシック" charset="-128"/>
              <a:cs typeface="+mn-cs"/>
            </a:endParaRPr>
          </a:p>
          <a:p>
            <a:pPr marL="522288" lvl="1" indent="-65088" algn="just">
              <a:spcBef>
                <a:spcPct val="20000"/>
              </a:spcBef>
              <a:spcAft>
                <a:spcPts val="600"/>
              </a:spcAft>
              <a:buFont typeface="Times New Roman" pitchFamily="18" charset="0"/>
              <a:buNone/>
              <a:defRPr/>
            </a:pPr>
            <a:endParaRPr lang="fi-FI" kern="0" dirty="0" smtClean="0">
              <a:solidFill>
                <a:srgbClr val="000000"/>
              </a:solidFill>
              <a:latin typeface="Times New Roman"/>
              <a:ea typeface="ＭＳ Ｐゴシック" charset="-128"/>
              <a:cs typeface="+mn-cs"/>
            </a:endParaRPr>
          </a:p>
          <a:p>
            <a:pPr marL="522288" lvl="1" indent="-65088" algn="just">
              <a:spcBef>
                <a:spcPct val="20000"/>
              </a:spcBef>
              <a:spcAft>
                <a:spcPts val="600"/>
              </a:spcAft>
              <a:buFont typeface="Times New Roman" pitchFamily="18" charset="0"/>
              <a:buNone/>
              <a:defRPr/>
            </a:pPr>
            <a:r>
              <a:rPr lang="fi-FI" kern="0" dirty="0" smtClean="0">
                <a:solidFill>
                  <a:srgbClr val="000000"/>
                </a:solidFill>
                <a:latin typeface="Times New Roman"/>
                <a:ea typeface="ＭＳ Ｐゴシック" charset="-128"/>
                <a:cs typeface="+mn-cs"/>
              </a:rPr>
              <a:t>Can </a:t>
            </a:r>
            <a:r>
              <a:rPr lang="fi-FI" kern="0" dirty="0">
                <a:solidFill>
                  <a:srgbClr val="000000"/>
                </a:solidFill>
                <a:latin typeface="Times New Roman"/>
                <a:ea typeface="ＭＳ Ｐゴシック" charset="-128"/>
                <a:cs typeface="+mn-cs"/>
              </a:rPr>
              <a:t>be </a:t>
            </a:r>
            <a:r>
              <a:rPr lang="fi-FI" kern="0" dirty="0">
                <a:solidFill>
                  <a:srgbClr val="006600"/>
                </a:solidFill>
                <a:latin typeface="Times New Roman"/>
                <a:ea typeface="ＭＳ Ｐゴシック" charset="-128"/>
                <a:cs typeface="+mn-cs"/>
              </a:rPr>
              <a:t>linear</a:t>
            </a:r>
            <a:r>
              <a:rPr lang="fi-FI" kern="0" dirty="0">
                <a:solidFill>
                  <a:srgbClr val="000000"/>
                </a:solidFill>
                <a:latin typeface="Times New Roman"/>
                <a:ea typeface="ＭＳ Ｐゴシック" charset="-128"/>
                <a:cs typeface="+mn-cs"/>
              </a:rPr>
              <a:t> or </a:t>
            </a:r>
            <a:r>
              <a:rPr lang="fi-FI" kern="0" dirty="0">
                <a:solidFill>
                  <a:srgbClr val="006600"/>
                </a:solidFill>
                <a:latin typeface="Times New Roman"/>
                <a:ea typeface="ＭＳ Ｐゴシック" charset="-128"/>
                <a:cs typeface="+mn-cs"/>
              </a:rPr>
              <a:t>non-linear</a:t>
            </a:r>
            <a:r>
              <a:rPr lang="fi-FI" kern="0" dirty="0">
                <a:solidFill>
                  <a:srgbClr val="000000"/>
                </a:solidFill>
                <a:latin typeface="Times New Roman"/>
                <a:ea typeface="ＭＳ Ｐゴシック" charset="-128"/>
                <a:cs typeface="+mn-cs"/>
              </a:rPr>
              <a:t>, depending on parameters </a:t>
            </a:r>
            <a:r>
              <a:rPr lang="fi-FI" i="1" kern="0" dirty="0">
                <a:solidFill>
                  <a:srgbClr val="000000"/>
                </a:solidFill>
                <a:latin typeface="Times New Roman"/>
                <a:ea typeface="ＭＳ Ｐゴシック" charset="-128"/>
                <a:cs typeface="+mn-cs"/>
              </a:rPr>
              <a:t>a</a:t>
            </a:r>
            <a:r>
              <a:rPr lang="fi-FI" kern="0" dirty="0">
                <a:solidFill>
                  <a:srgbClr val="000000"/>
                </a:solidFill>
                <a:latin typeface="Times New Roman"/>
                <a:ea typeface="ＭＳ Ｐゴシック" charset="-128"/>
                <a:cs typeface="+mn-cs"/>
              </a:rPr>
              <a:t> and function </a:t>
            </a:r>
            <a:r>
              <a:rPr lang="fi-FI" i="1" kern="0" dirty="0">
                <a:solidFill>
                  <a:srgbClr val="000000"/>
                </a:solidFill>
                <a:latin typeface="Times New Roman"/>
                <a:ea typeface="ＭＳ Ｐゴシック" charset="-128"/>
                <a:cs typeface="+mn-cs"/>
              </a:rPr>
              <a:t>f</a:t>
            </a:r>
            <a:r>
              <a:rPr lang="fi-FI" kern="0" dirty="0">
                <a:solidFill>
                  <a:srgbClr val="000000"/>
                </a:solidFill>
                <a:latin typeface="Times New Roman"/>
                <a:ea typeface="ＭＳ Ｐゴシック" charset="-128"/>
                <a:cs typeface="+mn-cs"/>
              </a:rPr>
              <a:t>.</a:t>
            </a:r>
          </a:p>
          <a:p>
            <a:pPr marL="522288" lvl="1" indent="-65088" algn="just">
              <a:spcBef>
                <a:spcPct val="20000"/>
              </a:spcBef>
              <a:spcAft>
                <a:spcPts val="600"/>
              </a:spcAft>
              <a:buFont typeface="Times New Roman" pitchFamily="18" charset="0"/>
              <a:buNone/>
              <a:defRPr/>
            </a:pPr>
            <a:r>
              <a:rPr lang="fi-FI" kern="0" dirty="0">
                <a:solidFill>
                  <a:srgbClr val="000000"/>
                </a:solidFill>
                <a:latin typeface="Times New Roman"/>
                <a:ea typeface="ＭＳ Ｐゴシック" charset="-128"/>
                <a:cs typeface="+mn-cs"/>
              </a:rPr>
              <a:t>If parameters </a:t>
            </a:r>
            <a:r>
              <a:rPr lang="fi-FI" i="1" kern="0" dirty="0">
                <a:solidFill>
                  <a:srgbClr val="000000"/>
                </a:solidFill>
                <a:latin typeface="Times New Roman"/>
                <a:ea typeface="ＭＳ Ｐゴシック" charset="-128"/>
                <a:cs typeface="+mn-cs"/>
              </a:rPr>
              <a:t>a</a:t>
            </a:r>
            <a:r>
              <a:rPr lang="fi-FI" kern="0" dirty="0">
                <a:solidFill>
                  <a:srgbClr val="000000"/>
                </a:solidFill>
                <a:latin typeface="Times New Roman"/>
                <a:ea typeface="ＭＳ Ｐゴシック" charset="-128"/>
                <a:cs typeface="+mn-cs"/>
              </a:rPr>
              <a:t> depend on x only (not on y), and function </a:t>
            </a:r>
            <a:r>
              <a:rPr lang="fi-FI" i="1" kern="0" dirty="0">
                <a:solidFill>
                  <a:srgbClr val="000000"/>
                </a:solidFill>
                <a:latin typeface="Times New Roman"/>
                <a:ea typeface="ＭＳ Ｐゴシック" charset="-128"/>
                <a:cs typeface="+mn-cs"/>
              </a:rPr>
              <a:t>f</a:t>
            </a:r>
            <a:r>
              <a:rPr lang="fi-FI" kern="0" dirty="0">
                <a:solidFill>
                  <a:srgbClr val="000000"/>
                </a:solidFill>
                <a:latin typeface="Times New Roman"/>
                <a:ea typeface="ＭＳ Ｐゴシック" charset="-128"/>
                <a:cs typeface="+mn-cs"/>
              </a:rPr>
              <a:t> is at most first order with respect to y, then the equation is </a:t>
            </a:r>
            <a:r>
              <a:rPr lang="fi-FI" kern="0" dirty="0" smtClean="0">
                <a:solidFill>
                  <a:srgbClr val="006600"/>
                </a:solidFill>
                <a:latin typeface="Times New Roman"/>
                <a:ea typeface="ＭＳ Ｐゴシック" charset="-128"/>
                <a:cs typeface="+mn-cs"/>
              </a:rPr>
              <a:t>linear</a:t>
            </a:r>
            <a:endParaRPr lang="en-US" sz="1000" kern="0" dirty="0">
              <a:solidFill>
                <a:srgbClr val="006600"/>
              </a:solidFill>
              <a:latin typeface="Times New Roman"/>
              <a:ea typeface="+mn-ea"/>
              <a:cs typeface="+mn-cs"/>
            </a:endParaRPr>
          </a:p>
          <a:p>
            <a:pPr marL="342900" lvl="0" indent="-342900" algn="just">
              <a:spcBef>
                <a:spcPct val="20000"/>
              </a:spcBef>
              <a:spcAft>
                <a:spcPts val="600"/>
              </a:spcAft>
              <a:defRPr/>
            </a:pPr>
            <a:r>
              <a:rPr lang="fi-FI" sz="3600" kern="0" dirty="0">
                <a:solidFill>
                  <a:srgbClr val="800000"/>
                </a:solidFill>
                <a:latin typeface="Times New Roman"/>
                <a:cs typeface="+mn-cs"/>
              </a:rPr>
              <a:t>Order of </a:t>
            </a:r>
            <a:r>
              <a:rPr lang="fi-FI" sz="3600" kern="0" dirty="0" smtClean="0">
                <a:solidFill>
                  <a:srgbClr val="800000"/>
                </a:solidFill>
                <a:latin typeface="Times New Roman"/>
                <a:cs typeface="+mn-cs"/>
              </a:rPr>
              <a:t>a system of differential </a:t>
            </a:r>
            <a:r>
              <a:rPr lang="fi-FI" sz="3600" kern="0" dirty="0">
                <a:solidFill>
                  <a:srgbClr val="800000"/>
                </a:solidFill>
                <a:latin typeface="Times New Roman"/>
                <a:cs typeface="+mn-cs"/>
              </a:rPr>
              <a:t>equation</a:t>
            </a:r>
          </a:p>
          <a:p>
            <a:pPr marL="65088" indent="-65088" algn="just">
              <a:spcBef>
                <a:spcPct val="20000"/>
              </a:spcBef>
              <a:spcAft>
                <a:spcPts val="600"/>
              </a:spcAft>
              <a:buFont typeface="Times New Roman" pitchFamily="18" charset="0"/>
              <a:buNone/>
              <a:defRPr/>
            </a:pPr>
            <a:r>
              <a:rPr lang="fi-FI" kern="0" dirty="0">
                <a:solidFill>
                  <a:srgbClr val="000000"/>
                </a:solidFill>
                <a:latin typeface="Times New Roman"/>
                <a:ea typeface="ＭＳ Ｐゴシック" charset="-128"/>
              </a:rPr>
              <a:t>It is defined as the </a:t>
            </a:r>
            <a:r>
              <a:rPr lang="fi-FI" kern="0" dirty="0" smtClean="0">
                <a:solidFill>
                  <a:srgbClr val="000000"/>
                </a:solidFill>
                <a:latin typeface="Times New Roman"/>
                <a:ea typeface="ＭＳ Ｐゴシック" charset="-128"/>
              </a:rPr>
              <a:t>sum of the </a:t>
            </a:r>
            <a:r>
              <a:rPr lang="fi-FI" kern="0" dirty="0" smtClean="0">
                <a:solidFill>
                  <a:srgbClr val="006600"/>
                </a:solidFill>
                <a:latin typeface="Times New Roman"/>
                <a:ea typeface="ＭＳ Ｐゴシック" charset="-128"/>
              </a:rPr>
              <a:t>orders</a:t>
            </a:r>
            <a:r>
              <a:rPr lang="fi-FI" kern="0" dirty="0" smtClean="0">
                <a:solidFill>
                  <a:srgbClr val="000000"/>
                </a:solidFill>
                <a:latin typeface="Times New Roman"/>
                <a:ea typeface="ＭＳ Ｐゴシック" charset="-128"/>
              </a:rPr>
              <a:t> </a:t>
            </a:r>
            <a:r>
              <a:rPr lang="fi-FI" kern="0" dirty="0">
                <a:solidFill>
                  <a:srgbClr val="000000"/>
                </a:solidFill>
                <a:latin typeface="Times New Roman"/>
                <a:ea typeface="ＭＳ Ｐゴシック" charset="-128"/>
              </a:rPr>
              <a:t>of </a:t>
            </a:r>
            <a:r>
              <a:rPr lang="fi-FI" kern="0" dirty="0" smtClean="0">
                <a:solidFill>
                  <a:srgbClr val="000000"/>
                </a:solidFill>
                <a:latin typeface="Times New Roman"/>
                <a:ea typeface="ＭＳ Ｐゴシック" charset="-128"/>
              </a:rPr>
              <a:t>the individual eqns.</a:t>
            </a:r>
            <a:endParaRPr lang="fi-FI" kern="0" dirty="0" smtClean="0">
              <a:solidFill>
                <a:srgbClr val="006600"/>
              </a:solidFill>
              <a:latin typeface="Times New Roman"/>
              <a:ea typeface="ＭＳ Ｐゴシック" charset="-128"/>
              <a:cs typeface="+mn-cs"/>
            </a:endParaRPr>
          </a:p>
        </p:txBody>
      </p:sp>
      <p:graphicFrame>
        <p:nvGraphicFramePr>
          <p:cNvPr id="149508" name="Oggetto 3"/>
          <p:cNvGraphicFramePr>
            <a:graphicFrameLocks noChangeAspect="1"/>
          </p:cNvGraphicFramePr>
          <p:nvPr>
            <p:extLst>
              <p:ext uri="{D42A27DB-BD31-4B8C-83A1-F6EECF244321}">
                <p14:modId xmlns:p14="http://schemas.microsoft.com/office/powerpoint/2010/main" val="3731345332"/>
              </p:ext>
            </p:extLst>
          </p:nvPr>
        </p:nvGraphicFramePr>
        <p:xfrm>
          <a:off x="146050" y="3270567"/>
          <a:ext cx="6581775" cy="1017588"/>
        </p:xfrm>
        <a:graphic>
          <a:graphicData uri="http://schemas.openxmlformats.org/presentationml/2006/ole">
            <mc:AlternateContent xmlns:mc="http://schemas.openxmlformats.org/markup-compatibility/2006">
              <mc:Choice xmlns:v="urn:schemas-microsoft-com:vml" Requires="v">
                <p:oleObj spid="_x0000_s149519" name="Equation" r:id="rId4" imgW="2501900" imgH="419100" progId="Equation.3">
                  <p:embed/>
                </p:oleObj>
              </mc:Choice>
              <mc:Fallback>
                <p:oleObj name="Equation" r:id="rId4" imgW="2501900" imgH="419100" progId="Equation.3">
                  <p:embed/>
                  <p:pic>
                    <p:nvPicPr>
                      <p:cNvPr id="0" name="Ogget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 y="3270567"/>
                        <a:ext cx="65817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49275" y="250825"/>
            <a:ext cx="6011863" cy="1219200"/>
          </a:xfrm>
        </p:spPr>
        <p:txBody>
          <a:bodyPr/>
          <a:lstStyle/>
          <a:p>
            <a:pPr>
              <a:defRPr/>
            </a:pPr>
            <a:r>
              <a:rPr lang="en-US" sz="3200" i="1" dirty="0"/>
              <a:t>Mathematical model </a:t>
            </a:r>
            <a:br>
              <a:rPr lang="en-US" sz="3200" i="1" dirty="0"/>
            </a:br>
            <a:r>
              <a:rPr lang="en-US" sz="3200" i="1" dirty="0" smtClean="0"/>
              <a:t>development strategy</a:t>
            </a:r>
            <a:endParaRPr lang="en-US" sz="3200" dirty="0"/>
          </a:p>
        </p:txBody>
      </p:sp>
      <p:sp>
        <p:nvSpPr>
          <p:cNvPr id="254979" name="Text Box 3"/>
          <p:cNvSpPr txBox="1">
            <a:spLocks noChangeArrowheads="1"/>
          </p:cNvSpPr>
          <p:nvPr/>
        </p:nvSpPr>
        <p:spPr bwMode="auto">
          <a:xfrm>
            <a:off x="549275" y="2051050"/>
            <a:ext cx="55086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p>
            <a:pPr marL="342900" indent="-342900" eaLnBrk="0" hangingPunct="0">
              <a:spcBef>
                <a:spcPct val="50000"/>
              </a:spcBef>
              <a:buFont typeface="Arial" panose="020B0604020202020204" pitchFamily="34" charset="0"/>
              <a:buChar char="•"/>
              <a:defRPr/>
            </a:pPr>
            <a:r>
              <a:rPr lang="en-US" dirty="0"/>
              <a:t>The development of a model and its structure are intimately related to the </a:t>
            </a:r>
            <a:r>
              <a:rPr lang="en-US" sz="2800" dirty="0">
                <a:solidFill>
                  <a:srgbClr val="006600"/>
                </a:solidFill>
              </a:rPr>
              <a:t>goals</a:t>
            </a:r>
            <a:r>
              <a:rPr lang="en-US" sz="2800" dirty="0">
                <a:solidFill>
                  <a:srgbClr val="006600"/>
                </a:solidFill>
                <a:effectLst>
                  <a:outerShdw blurRad="38100" dist="38100" dir="2700000" algn="tl">
                    <a:srgbClr val="DDDDDD"/>
                  </a:outerShdw>
                </a:effectLst>
              </a:rPr>
              <a:t> </a:t>
            </a:r>
            <a:r>
              <a:rPr lang="en-US" dirty="0"/>
              <a:t>of modeling.  </a:t>
            </a:r>
          </a:p>
          <a:p>
            <a:pPr marL="342900" indent="-342900" eaLnBrk="0" hangingPunct="0">
              <a:spcBef>
                <a:spcPct val="50000"/>
              </a:spcBef>
              <a:buFont typeface="Arial" panose="020B0604020202020204" pitchFamily="34" charset="0"/>
              <a:buChar char="•"/>
              <a:defRPr/>
            </a:pPr>
            <a:r>
              <a:rPr lang="en-US" dirty="0"/>
              <a:t>In other words, the complexity of a model should be </a:t>
            </a:r>
            <a:r>
              <a:rPr lang="en-US" sz="2800" dirty="0">
                <a:solidFill>
                  <a:srgbClr val="006600"/>
                </a:solidFill>
              </a:rPr>
              <a:t>commensurate</a:t>
            </a:r>
            <a:r>
              <a:rPr lang="en-US" sz="2800" dirty="0">
                <a:solidFill>
                  <a:srgbClr val="006600"/>
                </a:solidFill>
                <a:effectLst>
                  <a:outerShdw blurRad="38100" dist="38100" dir="2700000" algn="tl">
                    <a:srgbClr val="DDDDDD"/>
                  </a:outerShdw>
                </a:effectLst>
              </a:rPr>
              <a:t> </a:t>
            </a:r>
            <a:r>
              <a:rPr lang="en-US" dirty="0"/>
              <a:t>with the ultimate application in which it will be used. </a:t>
            </a:r>
          </a:p>
          <a:p>
            <a:pPr marL="342900" indent="-342900" eaLnBrk="0" hangingPunct="0">
              <a:spcBef>
                <a:spcPct val="50000"/>
              </a:spcBef>
              <a:buFont typeface="Arial" panose="020B0604020202020204" pitchFamily="34" charset="0"/>
              <a:buChar char="•"/>
              <a:defRPr/>
            </a:pPr>
            <a:r>
              <a:rPr lang="en-US" dirty="0"/>
              <a:t>In model development, always start by trying the simplest model and then only add complexity to the extent needed</a:t>
            </a:r>
          </a:p>
        </p:txBody>
      </p:sp>
      <p:sp>
        <p:nvSpPr>
          <p:cNvPr id="254981" name="Text Box 5"/>
          <p:cNvSpPr txBox="1">
            <a:spLocks noChangeArrowheads="1"/>
          </p:cNvSpPr>
          <p:nvPr/>
        </p:nvSpPr>
        <p:spPr bwMode="auto">
          <a:xfrm>
            <a:off x="231775" y="8818563"/>
            <a:ext cx="63944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eaLnBrk="0" hangingPunct="0">
              <a:defRPr/>
            </a:pPr>
            <a:r>
              <a:rPr lang="en-US" sz="1200" dirty="0">
                <a:solidFill>
                  <a:srgbClr val="6699FF"/>
                </a:solidFill>
              </a:rPr>
              <a:t>Introduction to Process Control			</a:t>
            </a:r>
            <a:r>
              <a:rPr lang="en-US" sz="1200" dirty="0" err="1">
                <a:solidFill>
                  <a:srgbClr val="6699FF"/>
                </a:solidFill>
              </a:rPr>
              <a:t>Romagnoli</a:t>
            </a:r>
            <a:r>
              <a:rPr lang="en-US" sz="1200" dirty="0">
                <a:solidFill>
                  <a:srgbClr val="6699FF"/>
                </a:solidFill>
              </a:rPr>
              <a:t> &amp; </a:t>
            </a:r>
            <a:r>
              <a:rPr lang="en-US" sz="1200" dirty="0" err="1">
                <a:solidFill>
                  <a:srgbClr val="6699FF"/>
                </a:solidFill>
              </a:rPr>
              <a:t>Palazoglu</a:t>
            </a:r>
            <a:endParaRPr lang="en-US" sz="1200" dirty="0">
              <a:solidFill>
                <a:srgbClr val="6699FF"/>
              </a:solidFill>
            </a:endParaRPr>
          </a:p>
        </p:txBody>
      </p:sp>
      <p:sp>
        <p:nvSpPr>
          <p:cNvPr id="27652"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FD3E67-D6A2-6441-8166-C5FA5ABB1C73}" type="slidenum">
              <a:rPr lang="it-IT" sz="1400"/>
              <a:pPr eaLnBrk="1" hangingPunct="1"/>
              <a:t>7</a:t>
            </a:fld>
            <a:endParaRPr lang="it-IT" sz="1400"/>
          </a:p>
        </p:txBody>
      </p:sp>
      <p:sp>
        <p:nvSpPr>
          <p:cNvPr id="27653" name="CasellaDiTesto 1"/>
          <p:cNvSpPr txBox="1">
            <a:spLocks noChangeArrowheads="1"/>
          </p:cNvSpPr>
          <p:nvPr/>
        </p:nvSpPr>
        <p:spPr bwMode="auto">
          <a:xfrm>
            <a:off x="549275" y="7092950"/>
            <a:ext cx="5759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latin typeface="Lucida Calligraphy" charset="0"/>
                <a:cs typeface="Times New Roman" charset="0"/>
              </a:rPr>
              <a:t>Keep things </a:t>
            </a:r>
            <a:r>
              <a:rPr lang="it-IT" u="sng">
                <a:latin typeface="Lucida Calligraphy" charset="0"/>
                <a:cs typeface="Times New Roman" charset="0"/>
              </a:rPr>
              <a:t>as simple as possible</a:t>
            </a:r>
            <a:r>
              <a:rPr lang="it-IT">
                <a:latin typeface="Lucida Calligraphy" charset="0"/>
                <a:cs typeface="Times New Roman" charset="0"/>
              </a:rPr>
              <a:t>, but </a:t>
            </a:r>
            <a:r>
              <a:rPr lang="it-IT" u="sng">
                <a:latin typeface="Lucida Calligraphy" charset="0"/>
                <a:cs typeface="Times New Roman" charset="0"/>
              </a:rPr>
              <a:t>not simpler</a:t>
            </a:r>
          </a:p>
          <a:p>
            <a:pPr eaLnBrk="1" hangingPunct="1"/>
            <a:r>
              <a:rPr lang="it-IT">
                <a:cs typeface="Times New Roman" charset="0"/>
              </a:rPr>
              <a:t>A. Einstein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p:cNvSpPr>
          <p:nvPr>
            <p:ph type="title"/>
          </p:nvPr>
        </p:nvSpPr>
        <p:spPr/>
        <p:txBody>
          <a:bodyPr/>
          <a:lstStyle/>
          <a:p>
            <a:pPr eaLnBrk="1" hangingPunct="1">
              <a:defRPr/>
            </a:pPr>
            <a:r>
              <a:rPr lang="fi-FI"/>
              <a:t>Mathematical Models</a:t>
            </a:r>
            <a:br>
              <a:rPr lang="fi-FI"/>
            </a:br>
            <a:r>
              <a:rPr lang="fi-FI"/>
              <a:t>3rd classification</a:t>
            </a:r>
            <a:endParaRPr lang="it-IT"/>
          </a:p>
        </p:txBody>
      </p:sp>
      <p:sp>
        <p:nvSpPr>
          <p:cNvPr id="151554"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9770B5-BBB4-C84A-858B-63E90889F863}" type="slidenum">
              <a:rPr lang="en-GB" sz="1400">
                <a:latin typeface="Times New Roman" charset="0"/>
              </a:rPr>
              <a:pPr/>
              <a:t>70</a:t>
            </a:fld>
            <a:endParaRPr lang="en-GB" sz="1400">
              <a:latin typeface="Times New Roman" charset="0"/>
            </a:endParaRPr>
          </a:p>
        </p:txBody>
      </p:sp>
      <p:sp>
        <p:nvSpPr>
          <p:cNvPr id="6" name="CasellaDiTesto 5"/>
          <p:cNvSpPr txBox="1"/>
          <p:nvPr/>
        </p:nvSpPr>
        <p:spPr bwMode="auto">
          <a:xfrm>
            <a:off x="404813" y="1581150"/>
            <a:ext cx="6264275" cy="6327775"/>
          </a:xfrm>
          <a:prstGeom prst="rect">
            <a:avLst/>
          </a:prstGeom>
          <a:noFill/>
          <a:ln w="9525">
            <a:noFill/>
            <a:miter lim="800000"/>
            <a:headEnd/>
            <a:tailEnd/>
          </a:ln>
        </p:spPr>
        <p:txBody>
          <a:bodyPr>
            <a:spAutoFit/>
          </a:bodyPr>
          <a:lstStyle/>
          <a:p>
            <a:pPr marL="342900" indent="-342900">
              <a:spcBef>
                <a:spcPct val="20000"/>
              </a:spcBef>
              <a:spcAft>
                <a:spcPts val="600"/>
              </a:spcAft>
              <a:buFont typeface="Times New Roman" pitchFamily="18" charset="0"/>
              <a:buNone/>
              <a:defRPr/>
            </a:pPr>
            <a:r>
              <a:rPr lang="fi-FI" sz="3600" kern="0" dirty="0">
                <a:solidFill>
                  <a:srgbClr val="800000"/>
                </a:solidFill>
                <a:latin typeface="Times New Roman"/>
                <a:ea typeface="+mn-ea"/>
                <a:cs typeface="+mn-cs"/>
              </a:rPr>
              <a:t>Ordinary vs. partial differential equations</a:t>
            </a:r>
          </a:p>
          <a:p>
            <a:pPr marL="522288" lvl="1" indent="-65088">
              <a:spcBef>
                <a:spcPct val="20000"/>
              </a:spcBef>
              <a:spcAft>
                <a:spcPts val="600"/>
              </a:spcAft>
              <a:buFont typeface="Times New Roman" pitchFamily="18" charset="0"/>
              <a:buNone/>
              <a:defRPr/>
            </a:pPr>
            <a:r>
              <a:rPr lang="fi-FI" sz="3200" kern="0" dirty="0">
                <a:solidFill>
                  <a:srgbClr val="006600"/>
                </a:solidFill>
                <a:latin typeface="Times New Roman"/>
                <a:ea typeface="ＭＳ Ｐゴシック" charset="-128"/>
                <a:cs typeface="+mn-cs"/>
              </a:rPr>
              <a:t>ordinary</a:t>
            </a:r>
            <a:r>
              <a:rPr lang="fi-FI" sz="3200" kern="0" dirty="0">
                <a:solidFill>
                  <a:srgbClr val="000000"/>
                </a:solidFill>
                <a:latin typeface="Times New Roman"/>
                <a:ea typeface="ＭＳ Ｐゴシック" charset="-128"/>
                <a:cs typeface="+mn-cs"/>
              </a:rPr>
              <a:t>: variables are functions of only one independent variable </a:t>
            </a:r>
          </a:p>
          <a:p>
            <a:pPr marL="0" lvl="1">
              <a:spcBef>
                <a:spcPct val="20000"/>
              </a:spcBef>
              <a:spcAft>
                <a:spcPts val="600"/>
              </a:spcAft>
              <a:defRPr/>
            </a:pPr>
            <a:r>
              <a:rPr lang="fi-FI" sz="2800" kern="0" dirty="0">
                <a:solidFill>
                  <a:srgbClr val="000000"/>
                </a:solidFill>
                <a:latin typeface="Arial" pitchFamily="34" charset="0"/>
                <a:ea typeface="ＭＳ Ｐゴシック" charset="-128"/>
                <a:cs typeface="Arial" pitchFamily="34" charset="0"/>
              </a:rPr>
              <a:t>Ex.: </a:t>
            </a:r>
            <a:r>
              <a:rPr lang="fi-FI" sz="2800" dirty="0">
                <a:latin typeface="Arial" pitchFamily="34" charset="0"/>
                <a:ea typeface="ＭＳ Ｐゴシック" charset="-128"/>
                <a:cs typeface="+mn-cs"/>
              </a:rPr>
              <a:t>Variable c is time invariant: </a:t>
            </a:r>
            <a:r>
              <a:rPr lang="fi-FI" sz="2800" dirty="0">
                <a:latin typeface="Arial" pitchFamily="34" charset="0"/>
                <a:ea typeface="ＭＳ Ｐゴシック" charset="-128"/>
                <a:cs typeface="+mn-cs"/>
                <a:sym typeface="Symbol" pitchFamily="18" charset="2"/>
              </a:rPr>
              <a:t>  d</a:t>
            </a:r>
          </a:p>
          <a:p>
            <a:pPr marL="0" lvl="1">
              <a:spcBef>
                <a:spcPct val="20000"/>
              </a:spcBef>
              <a:spcAft>
                <a:spcPts val="600"/>
              </a:spcAft>
              <a:defRPr/>
            </a:pPr>
            <a:endParaRPr lang="fi-FI" sz="2800" kern="0" dirty="0">
              <a:solidFill>
                <a:srgbClr val="000000"/>
              </a:solidFill>
              <a:latin typeface="Arial" pitchFamily="34" charset="0"/>
              <a:ea typeface="ＭＳ Ｐゴシック" charset="-128"/>
              <a:cs typeface="Arial" pitchFamily="34" charset="0"/>
            </a:endParaRPr>
          </a:p>
          <a:p>
            <a:pPr marL="0" lvl="1">
              <a:spcBef>
                <a:spcPct val="20000"/>
              </a:spcBef>
              <a:spcAft>
                <a:spcPts val="600"/>
              </a:spcAft>
              <a:defRPr/>
            </a:pPr>
            <a:endParaRPr lang="fi-FI" sz="2800" dirty="0">
              <a:solidFill>
                <a:srgbClr val="000000"/>
              </a:solidFill>
              <a:latin typeface="Arial" pitchFamily="34" charset="0"/>
              <a:ea typeface="ＭＳ Ｐゴシック" charset="-128"/>
              <a:cs typeface="+mn-cs"/>
            </a:endParaRPr>
          </a:p>
          <a:p>
            <a:pPr marL="522288" lvl="1" indent="-65088">
              <a:spcBef>
                <a:spcPct val="20000"/>
              </a:spcBef>
              <a:spcAft>
                <a:spcPts val="600"/>
              </a:spcAft>
              <a:defRPr/>
            </a:pPr>
            <a:r>
              <a:rPr lang="fi-FI" sz="3200" kern="0" dirty="0">
                <a:solidFill>
                  <a:srgbClr val="006600"/>
                </a:solidFill>
                <a:latin typeface="Times New Roman"/>
                <a:ea typeface="ＭＳ Ｐゴシック" charset="-128"/>
                <a:cs typeface="+mn-cs"/>
              </a:rPr>
              <a:t>partial</a:t>
            </a:r>
            <a:r>
              <a:rPr lang="fi-FI" sz="3200" kern="0" dirty="0">
                <a:solidFill>
                  <a:srgbClr val="000000"/>
                </a:solidFill>
                <a:latin typeface="Times New Roman"/>
                <a:ea typeface="ＭＳ Ｐゴシック" charset="-128"/>
                <a:cs typeface="+mn-cs"/>
              </a:rPr>
              <a:t>: functions of several independent variables</a:t>
            </a:r>
          </a:p>
          <a:p>
            <a:pPr marL="0" lvl="1">
              <a:spcBef>
                <a:spcPct val="20000"/>
              </a:spcBef>
              <a:spcAft>
                <a:spcPts val="600"/>
              </a:spcAft>
              <a:defRPr/>
            </a:pPr>
            <a:r>
              <a:rPr lang="fi-FI" sz="2800" dirty="0">
                <a:solidFill>
                  <a:srgbClr val="000000"/>
                </a:solidFill>
                <a:latin typeface="Arial" pitchFamily="34" charset="0"/>
                <a:ea typeface="ＭＳ Ｐゴシック" charset="-128"/>
                <a:cs typeface="+mn-cs"/>
              </a:rPr>
              <a:t>Ex.:Variable c depends on time and on position</a:t>
            </a:r>
            <a:endParaRPr lang="en-US" sz="2800" dirty="0">
              <a:solidFill>
                <a:srgbClr val="000000"/>
              </a:solidFill>
              <a:latin typeface="Arial" pitchFamily="34" charset="0"/>
              <a:ea typeface="ＭＳ Ｐゴシック" charset="-128"/>
              <a:cs typeface="+mn-cs"/>
            </a:endParaRPr>
          </a:p>
        </p:txBody>
      </p:sp>
      <p:graphicFrame>
        <p:nvGraphicFramePr>
          <p:cNvPr id="151556" name="Oggetto 3"/>
          <p:cNvGraphicFramePr>
            <a:graphicFrameLocks noChangeAspect="1"/>
          </p:cNvGraphicFramePr>
          <p:nvPr/>
        </p:nvGraphicFramePr>
        <p:xfrm>
          <a:off x="1550988" y="7812088"/>
          <a:ext cx="3756025" cy="1012825"/>
        </p:xfrm>
        <a:graphic>
          <a:graphicData uri="http://schemas.openxmlformats.org/presentationml/2006/ole">
            <mc:AlternateContent xmlns:mc="http://schemas.openxmlformats.org/markup-compatibility/2006">
              <mc:Choice xmlns:v="urn:schemas-microsoft-com:vml" Requires="v">
                <p:oleObj spid="_x0000_s151574" name="Equation" r:id="rId4" imgW="1435100" imgH="419100" progId="Equation.3">
                  <p:embed/>
                </p:oleObj>
              </mc:Choice>
              <mc:Fallback>
                <p:oleObj name="Equation" r:id="rId4" imgW="1435100" imgH="419100" progId="Equation.3">
                  <p:embed/>
                  <p:pic>
                    <p:nvPicPr>
                      <p:cNvPr id="0" name="Ogget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988" y="7812088"/>
                        <a:ext cx="3756025"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1557" name="Oggetto 4"/>
          <p:cNvGraphicFramePr>
            <a:graphicFrameLocks noChangeAspect="1"/>
          </p:cNvGraphicFramePr>
          <p:nvPr/>
        </p:nvGraphicFramePr>
        <p:xfrm>
          <a:off x="1235075" y="4572000"/>
          <a:ext cx="4387850" cy="1011238"/>
        </p:xfrm>
        <a:graphic>
          <a:graphicData uri="http://schemas.openxmlformats.org/presentationml/2006/ole">
            <mc:AlternateContent xmlns:mc="http://schemas.openxmlformats.org/markup-compatibility/2006">
              <mc:Choice xmlns:v="urn:schemas-microsoft-com:vml" Requires="v">
                <p:oleObj spid="_x0000_s151575" name="Equation" r:id="rId6" imgW="1676400" imgH="419100" progId="Equation.3">
                  <p:embed/>
                </p:oleObj>
              </mc:Choice>
              <mc:Fallback>
                <p:oleObj name="Equation" r:id="rId6" imgW="1676400" imgH="419100" progId="Equation.3">
                  <p:embed/>
                  <p:pic>
                    <p:nvPicPr>
                      <p:cNvPr id="0" name="Oggetto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5075" y="4572000"/>
                        <a:ext cx="4387850"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olo 1"/>
          <p:cNvSpPr>
            <a:spLocks noGrp="1"/>
          </p:cNvSpPr>
          <p:nvPr>
            <p:ph type="title"/>
          </p:nvPr>
        </p:nvSpPr>
        <p:spPr/>
        <p:txBody>
          <a:bodyPr/>
          <a:lstStyle/>
          <a:p>
            <a:pPr eaLnBrk="1" hangingPunct="1">
              <a:defRPr/>
            </a:pPr>
            <a:r>
              <a:rPr lang="fi-FI"/>
              <a:t>Mathematical Models</a:t>
            </a:r>
            <a:br>
              <a:rPr lang="fi-FI"/>
            </a:br>
            <a:r>
              <a:rPr lang="fi-FI"/>
              <a:t>3rd classification</a:t>
            </a:r>
            <a:endParaRPr lang="it-IT"/>
          </a:p>
        </p:txBody>
      </p:sp>
      <p:sp>
        <p:nvSpPr>
          <p:cNvPr id="153602"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77CDCD-B600-CF47-931F-3F05E72C763C}" type="slidenum">
              <a:rPr lang="en-GB" sz="1400">
                <a:latin typeface="Times New Roman" charset="0"/>
              </a:rPr>
              <a:pPr/>
              <a:t>71</a:t>
            </a:fld>
            <a:endParaRPr lang="en-GB" sz="1400">
              <a:latin typeface="Times New Roman" charset="0"/>
            </a:endParaRPr>
          </a:p>
        </p:txBody>
      </p:sp>
      <p:sp>
        <p:nvSpPr>
          <p:cNvPr id="153603" name="CasellaDiTesto 5"/>
          <p:cNvSpPr txBox="1">
            <a:spLocks noChangeArrowheads="1"/>
          </p:cNvSpPr>
          <p:nvPr/>
        </p:nvSpPr>
        <p:spPr bwMode="auto">
          <a:xfrm>
            <a:off x="404813" y="1381125"/>
            <a:ext cx="604837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522288" indent="-6508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20000"/>
              </a:spcBef>
              <a:spcAft>
                <a:spcPts val="600"/>
              </a:spcAft>
              <a:buFont typeface="Times New Roman" charset="0"/>
              <a:buNone/>
            </a:pPr>
            <a:r>
              <a:rPr lang="fi-FI" sz="3600">
                <a:solidFill>
                  <a:srgbClr val="800000"/>
                </a:solidFill>
                <a:latin typeface="Times New Roman" charset="0"/>
              </a:rPr>
              <a:t>Differential-algebraic equations (DAE)</a:t>
            </a:r>
          </a:p>
          <a:p>
            <a:pPr lvl="1" algn="just" eaLnBrk="1" hangingPunct="1">
              <a:spcBef>
                <a:spcPct val="20000"/>
              </a:spcBef>
              <a:spcAft>
                <a:spcPts val="600"/>
              </a:spcAft>
              <a:buFont typeface="Times New Roman" charset="0"/>
              <a:buNone/>
            </a:pPr>
            <a:r>
              <a:rPr lang="fi-FI" sz="2800">
                <a:solidFill>
                  <a:srgbClr val="000000"/>
                </a:solidFill>
                <a:latin typeface="Times New Roman" charset="0"/>
              </a:rPr>
              <a:t>In addition to the </a:t>
            </a:r>
            <a:r>
              <a:rPr lang="fi-FI" sz="2800">
                <a:solidFill>
                  <a:srgbClr val="006600"/>
                </a:solidFill>
                <a:latin typeface="Times New Roman" charset="0"/>
              </a:rPr>
              <a:t>differential</a:t>
            </a:r>
            <a:r>
              <a:rPr lang="fi-FI" sz="2800">
                <a:solidFill>
                  <a:srgbClr val="000000"/>
                </a:solidFill>
                <a:latin typeface="Times New Roman" charset="0"/>
              </a:rPr>
              <a:t> equations there are </a:t>
            </a:r>
            <a:r>
              <a:rPr lang="fi-FI" sz="2800">
                <a:solidFill>
                  <a:srgbClr val="006600"/>
                </a:solidFill>
                <a:latin typeface="Times New Roman" charset="0"/>
              </a:rPr>
              <a:t>algebraic</a:t>
            </a:r>
            <a:r>
              <a:rPr lang="fi-FI" sz="2800">
                <a:solidFill>
                  <a:srgbClr val="000000"/>
                </a:solidFill>
                <a:latin typeface="Times New Roman" charset="0"/>
              </a:rPr>
              <a:t> constraints.</a:t>
            </a:r>
          </a:p>
          <a:p>
            <a:pPr lvl="1" algn="just" eaLnBrk="1" hangingPunct="1">
              <a:spcBef>
                <a:spcPct val="20000"/>
              </a:spcBef>
              <a:spcAft>
                <a:spcPts val="600"/>
              </a:spcAft>
              <a:buFont typeface="Times New Roman" charset="0"/>
              <a:buNone/>
            </a:pPr>
            <a:r>
              <a:rPr lang="fi-FI" sz="2800">
                <a:solidFill>
                  <a:srgbClr val="000000"/>
                </a:solidFill>
                <a:latin typeface="Times New Roman" charset="0"/>
              </a:rPr>
              <a:t>Ex.:</a:t>
            </a:r>
          </a:p>
          <a:p>
            <a:pPr algn="just" eaLnBrk="1" hangingPunct="1">
              <a:spcBef>
                <a:spcPct val="20000"/>
              </a:spcBef>
              <a:spcAft>
                <a:spcPts val="600"/>
              </a:spcAft>
              <a:buFont typeface="Times New Roman" charset="0"/>
              <a:buNone/>
            </a:pPr>
            <a:endParaRPr lang="en-US" sz="1000">
              <a:solidFill>
                <a:srgbClr val="000000"/>
              </a:solidFill>
              <a:latin typeface="Times New Roman" charset="0"/>
            </a:endParaRPr>
          </a:p>
        </p:txBody>
      </p:sp>
      <p:grpSp>
        <p:nvGrpSpPr>
          <p:cNvPr id="153604" name="Gruppo 1"/>
          <p:cNvGrpSpPr>
            <a:grpSpLocks/>
          </p:cNvGrpSpPr>
          <p:nvPr/>
        </p:nvGrpSpPr>
        <p:grpSpPr bwMode="auto">
          <a:xfrm>
            <a:off x="46038" y="4741863"/>
            <a:ext cx="6811962" cy="2678112"/>
            <a:chOff x="49213" y="3819525"/>
            <a:chExt cx="6811962" cy="2678113"/>
          </a:xfrm>
        </p:grpSpPr>
        <p:graphicFrame>
          <p:nvGraphicFramePr>
            <p:cNvPr id="153605" name="Object 5"/>
            <p:cNvGraphicFramePr>
              <a:graphicFrameLocks noChangeAspect="1"/>
            </p:cNvGraphicFramePr>
            <p:nvPr/>
          </p:nvGraphicFramePr>
          <p:xfrm>
            <a:off x="2209800" y="3819525"/>
            <a:ext cx="2824163" cy="1044575"/>
          </p:xfrm>
          <a:graphic>
            <a:graphicData uri="http://schemas.openxmlformats.org/presentationml/2006/ole">
              <mc:AlternateContent xmlns:mc="http://schemas.openxmlformats.org/markup-compatibility/2006">
                <mc:Choice xmlns:v="urn:schemas-microsoft-com:vml" Requires="v">
                  <p:oleObj spid="_x0000_s153620" name="Equation" r:id="rId4" imgW="1079032" imgH="431613" progId="Equation.3">
                    <p:embed/>
                  </p:oleObj>
                </mc:Choice>
                <mc:Fallback>
                  <p:oleObj name="Equation" r:id="rId4" imgW="1079032" imgH="43161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819525"/>
                          <a:ext cx="2824163"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206" name="Text Box 6"/>
            <p:cNvSpPr txBox="1">
              <a:spLocks noChangeArrowheads="1"/>
            </p:cNvSpPr>
            <p:nvPr/>
          </p:nvSpPr>
          <p:spPr bwMode="auto">
            <a:xfrm>
              <a:off x="49213" y="5481638"/>
              <a:ext cx="33845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0" hangingPunct="0">
                <a:spcBef>
                  <a:spcPts val="600"/>
                </a:spcBef>
                <a:spcAft>
                  <a:spcPts val="600"/>
                </a:spcAft>
                <a:buFont typeface="Times New Roman" pitchFamily="18" charset="0"/>
                <a:buNone/>
                <a:defRPr/>
              </a:pPr>
              <a:r>
                <a:rPr lang="fi-FI" sz="2000" dirty="0"/>
                <a:t>for variables x there are both </a:t>
              </a:r>
              <a:r>
                <a:rPr lang="fi-FI" sz="2000" dirty="0">
                  <a:solidFill>
                    <a:srgbClr val="006600"/>
                  </a:solidFill>
                </a:rPr>
                <a:t>differential</a:t>
              </a:r>
              <a:r>
                <a:rPr lang="fi-FI" sz="2000" dirty="0"/>
                <a:t> and </a:t>
              </a:r>
              <a:r>
                <a:rPr lang="fi-FI" sz="2000" dirty="0">
                  <a:solidFill>
                    <a:srgbClr val="006600"/>
                  </a:solidFill>
                </a:rPr>
                <a:t>algebraic</a:t>
              </a:r>
              <a:r>
                <a:rPr lang="fi-FI" sz="2000" dirty="0"/>
                <a:t> equations</a:t>
              </a:r>
              <a:endParaRPr lang="fi-FI" sz="2000" dirty="0">
                <a:sym typeface="Symbol" charset="0"/>
              </a:endParaRPr>
            </a:p>
          </p:txBody>
        </p:sp>
        <p:sp>
          <p:nvSpPr>
            <p:cNvPr id="51207" name="Text Box 7"/>
            <p:cNvSpPr txBox="1">
              <a:spLocks noChangeArrowheads="1"/>
            </p:cNvSpPr>
            <p:nvPr/>
          </p:nvSpPr>
          <p:spPr bwMode="auto">
            <a:xfrm>
              <a:off x="3476625" y="5681663"/>
              <a:ext cx="33845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0" hangingPunct="0">
                <a:spcBef>
                  <a:spcPts val="600"/>
                </a:spcBef>
                <a:spcAft>
                  <a:spcPts val="600"/>
                </a:spcAft>
                <a:buFont typeface="Times New Roman" pitchFamily="18" charset="0"/>
                <a:buNone/>
                <a:defRPr/>
              </a:pPr>
              <a:r>
                <a:rPr lang="fi-FI" sz="2000" dirty="0"/>
                <a:t>for variables y there are only </a:t>
              </a:r>
              <a:r>
                <a:rPr lang="fi-FI" sz="2000" dirty="0">
                  <a:solidFill>
                    <a:srgbClr val="006600"/>
                  </a:solidFill>
                </a:rPr>
                <a:t>algebraic equations</a:t>
              </a:r>
              <a:endParaRPr lang="fi-FI" sz="2000" dirty="0">
                <a:solidFill>
                  <a:srgbClr val="006600"/>
                </a:solidFill>
                <a:sym typeface="Symbol" charset="0"/>
              </a:endParaRPr>
            </a:p>
          </p:txBody>
        </p:sp>
        <p:sp>
          <p:nvSpPr>
            <p:cNvPr id="51208" name="Line 8"/>
            <p:cNvSpPr>
              <a:spLocks noChangeShapeType="1"/>
            </p:cNvSpPr>
            <p:nvPr/>
          </p:nvSpPr>
          <p:spPr bwMode="auto">
            <a:xfrm flipV="1">
              <a:off x="2138363" y="4883150"/>
              <a:ext cx="647700" cy="598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p>
          </p:txBody>
        </p:sp>
        <p:sp>
          <p:nvSpPr>
            <p:cNvPr id="51209" name="Line 9"/>
            <p:cNvSpPr>
              <a:spLocks noChangeShapeType="1"/>
            </p:cNvSpPr>
            <p:nvPr/>
          </p:nvSpPr>
          <p:spPr bwMode="auto">
            <a:xfrm flipV="1">
              <a:off x="2714625" y="4551362"/>
              <a:ext cx="647700" cy="930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p>
          </p:txBody>
        </p:sp>
        <p:sp>
          <p:nvSpPr>
            <p:cNvPr id="51210" name="Line 10"/>
            <p:cNvSpPr>
              <a:spLocks noChangeShapeType="1"/>
            </p:cNvSpPr>
            <p:nvPr/>
          </p:nvSpPr>
          <p:spPr bwMode="auto">
            <a:xfrm flipH="1" flipV="1">
              <a:off x="3865563" y="4618037"/>
              <a:ext cx="936625" cy="1063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p:cNvSpPr>
          <p:nvPr>
            <p:ph type="title"/>
          </p:nvPr>
        </p:nvSpPr>
        <p:spPr/>
        <p:txBody>
          <a:bodyPr/>
          <a:lstStyle/>
          <a:p>
            <a:pPr eaLnBrk="1" hangingPunct="1">
              <a:defRPr/>
            </a:pPr>
            <a:r>
              <a:rPr lang="fi-FI"/>
              <a:t>Mathematical Models</a:t>
            </a:r>
            <a:br>
              <a:rPr lang="fi-FI"/>
            </a:br>
            <a:r>
              <a:rPr lang="fi-FI"/>
              <a:t>3rd classification</a:t>
            </a:r>
            <a:endParaRPr lang="it-IT"/>
          </a:p>
        </p:txBody>
      </p:sp>
      <p:sp>
        <p:nvSpPr>
          <p:cNvPr id="155650"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B51A63-8AED-A044-BCF7-BFE6D3D792FD}" type="slidenum">
              <a:rPr lang="en-GB" sz="1400">
                <a:latin typeface="Times New Roman" charset="0"/>
              </a:rPr>
              <a:pPr/>
              <a:t>72</a:t>
            </a:fld>
            <a:endParaRPr lang="en-GB" sz="1400">
              <a:latin typeface="Times New Roman" charset="0"/>
            </a:endParaRPr>
          </a:p>
        </p:txBody>
      </p:sp>
      <p:sp>
        <p:nvSpPr>
          <p:cNvPr id="6" name="CasellaDiTesto 5"/>
          <p:cNvSpPr txBox="1"/>
          <p:nvPr/>
        </p:nvSpPr>
        <p:spPr bwMode="auto">
          <a:xfrm>
            <a:off x="404813" y="1581150"/>
            <a:ext cx="6048375" cy="5949950"/>
          </a:xfrm>
          <a:prstGeom prst="rect">
            <a:avLst/>
          </a:prstGeom>
          <a:noFill/>
          <a:ln w="9525">
            <a:noFill/>
            <a:miter lim="800000"/>
            <a:headEnd/>
            <a:tailEnd/>
          </a:ln>
        </p:spPr>
        <p:txBody>
          <a:bodyPr>
            <a:spAutoFit/>
          </a:bodyPr>
          <a:lstStyle/>
          <a:p>
            <a:pPr marL="342900" indent="-342900" algn="just">
              <a:spcBef>
                <a:spcPct val="20000"/>
              </a:spcBef>
              <a:spcAft>
                <a:spcPts val="600"/>
              </a:spcAft>
              <a:buFont typeface="Times New Roman" pitchFamily="18" charset="0"/>
              <a:buNone/>
              <a:defRPr/>
            </a:pPr>
            <a:r>
              <a:rPr lang="fi-FI" sz="3600" kern="0" dirty="0">
                <a:solidFill>
                  <a:srgbClr val="800000"/>
                </a:solidFill>
                <a:latin typeface="Times New Roman"/>
                <a:ea typeface="+mn-ea"/>
                <a:cs typeface="+mn-cs"/>
              </a:rPr>
              <a:t>Integro-differential equations</a:t>
            </a:r>
          </a:p>
          <a:p>
            <a:pPr marL="522288" lvl="1" indent="-65088" algn="just">
              <a:spcBef>
                <a:spcPct val="20000"/>
              </a:spcBef>
              <a:spcAft>
                <a:spcPts val="600"/>
              </a:spcAft>
              <a:buFont typeface="Times New Roman" pitchFamily="18" charset="0"/>
              <a:buNone/>
              <a:defRPr/>
            </a:pPr>
            <a:r>
              <a:rPr lang="fi-FI" sz="3200" kern="0" dirty="0">
                <a:solidFill>
                  <a:srgbClr val="000000"/>
                </a:solidFill>
                <a:latin typeface="Times New Roman"/>
                <a:ea typeface="ＭＳ Ｐゴシック" charset="-128"/>
                <a:cs typeface="+mn-cs"/>
              </a:rPr>
              <a:t>Involve both derivatives and integrals of the unknown variable. </a:t>
            </a:r>
          </a:p>
          <a:p>
            <a:pPr marL="522288" lvl="1" indent="-65088" algn="just">
              <a:spcBef>
                <a:spcPct val="20000"/>
              </a:spcBef>
              <a:spcAft>
                <a:spcPts val="600"/>
              </a:spcAft>
              <a:buFont typeface="Times New Roman" pitchFamily="18" charset="0"/>
              <a:buNone/>
              <a:defRPr/>
            </a:pPr>
            <a:r>
              <a:rPr lang="fi-FI" sz="2800" kern="0" dirty="0">
                <a:solidFill>
                  <a:srgbClr val="000000"/>
                </a:solidFill>
                <a:latin typeface="Arial" pitchFamily="34" charset="0"/>
                <a:ea typeface="ＭＳ Ｐゴシック" charset="-128"/>
                <a:cs typeface="Arial" pitchFamily="34" charset="0"/>
              </a:rPr>
              <a:t>Ex.:</a:t>
            </a:r>
          </a:p>
          <a:p>
            <a:pPr algn="just">
              <a:spcBef>
                <a:spcPts val="600"/>
              </a:spcBef>
              <a:spcAft>
                <a:spcPts val="600"/>
              </a:spcAft>
              <a:buFont typeface="Times New Roman" pitchFamily="18" charset="0"/>
              <a:buNone/>
              <a:defRPr/>
            </a:pPr>
            <a:r>
              <a:rPr lang="fi-FI" sz="2800" dirty="0">
                <a:solidFill>
                  <a:srgbClr val="000000"/>
                </a:solidFill>
                <a:latin typeface="Arial" pitchFamily="34" charset="0"/>
                <a:ea typeface="+mn-ea"/>
                <a:cs typeface="+mn-cs"/>
              </a:rPr>
              <a:t>Distributed systems: x is a density distribution with respect to s, and this distribution depends on t.</a:t>
            </a:r>
          </a:p>
          <a:p>
            <a:pPr algn="just">
              <a:spcBef>
                <a:spcPts val="600"/>
              </a:spcBef>
              <a:spcAft>
                <a:spcPts val="600"/>
              </a:spcAft>
              <a:buFont typeface="Times New Roman" pitchFamily="18" charset="0"/>
              <a:buNone/>
              <a:defRPr/>
            </a:pPr>
            <a:r>
              <a:rPr lang="fi-FI" sz="2800" dirty="0">
                <a:solidFill>
                  <a:srgbClr val="000000"/>
                </a:solidFill>
                <a:latin typeface="Arial" pitchFamily="34" charset="0"/>
                <a:ea typeface="+mn-ea"/>
                <a:cs typeface="+mn-cs"/>
              </a:rPr>
              <a:t>K is sometimes called a </a:t>
            </a:r>
            <a:r>
              <a:rPr lang="fi-FI" sz="2800" i="1" dirty="0">
                <a:solidFill>
                  <a:srgbClr val="006600"/>
                </a:solidFill>
                <a:latin typeface="Arial" pitchFamily="34" charset="0"/>
                <a:ea typeface="+mn-ea"/>
                <a:cs typeface="+mn-cs"/>
              </a:rPr>
              <a:t>Kernel</a:t>
            </a:r>
            <a:r>
              <a:rPr lang="fi-FI" sz="2800" dirty="0">
                <a:solidFill>
                  <a:srgbClr val="006600"/>
                </a:solidFill>
                <a:latin typeface="Arial" pitchFamily="34" charset="0"/>
                <a:ea typeface="+mn-ea"/>
                <a:cs typeface="+mn-cs"/>
              </a:rPr>
              <a:t> function</a:t>
            </a:r>
            <a:endParaRPr lang="fi-FI" sz="2800" dirty="0">
              <a:solidFill>
                <a:srgbClr val="006600"/>
              </a:solidFill>
              <a:latin typeface="Arial" pitchFamily="34" charset="0"/>
              <a:ea typeface="+mn-ea"/>
              <a:cs typeface="+mn-cs"/>
              <a:sym typeface="Symbol" pitchFamily="18" charset="2"/>
            </a:endParaRPr>
          </a:p>
          <a:p>
            <a:pPr marL="522288" lvl="1" indent="-65088" algn="just">
              <a:spcBef>
                <a:spcPct val="20000"/>
              </a:spcBef>
              <a:spcAft>
                <a:spcPts val="600"/>
              </a:spcAft>
              <a:buFont typeface="Times New Roman" pitchFamily="18" charset="0"/>
              <a:buNone/>
              <a:defRPr/>
            </a:pPr>
            <a:r>
              <a:rPr lang="fi-FI" sz="2800" kern="0" dirty="0">
                <a:solidFill>
                  <a:srgbClr val="000000"/>
                </a:solidFill>
                <a:latin typeface="Times New Roman"/>
                <a:ea typeface="ＭＳ Ｐゴシック" charset="-128"/>
                <a:cs typeface="+mn-cs"/>
              </a:rPr>
              <a:t>A reasonably general form:</a:t>
            </a:r>
          </a:p>
        </p:txBody>
      </p:sp>
      <p:graphicFrame>
        <p:nvGraphicFramePr>
          <p:cNvPr id="155652" name="Oggetto 3"/>
          <p:cNvGraphicFramePr>
            <a:graphicFrameLocks noChangeAspect="1"/>
          </p:cNvGraphicFramePr>
          <p:nvPr/>
        </p:nvGraphicFramePr>
        <p:xfrm>
          <a:off x="171450" y="7539038"/>
          <a:ext cx="6515100" cy="1165225"/>
        </p:xfrm>
        <a:graphic>
          <a:graphicData uri="http://schemas.openxmlformats.org/presentationml/2006/ole">
            <mc:AlternateContent xmlns:mc="http://schemas.openxmlformats.org/markup-compatibility/2006">
              <mc:Choice xmlns:v="urn:schemas-microsoft-com:vml" Requires="v">
                <p:oleObj spid="_x0000_s155662" name="Equation" r:id="rId4" imgW="2489200" imgH="482600" progId="Equation.3">
                  <p:embed/>
                </p:oleObj>
              </mc:Choice>
              <mc:Fallback>
                <p:oleObj name="Equation" r:id="rId4" imgW="2489200" imgH="482600" progId="Equation.3">
                  <p:embed/>
                  <p:pic>
                    <p:nvPicPr>
                      <p:cNvPr id="0" name="Ogget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7539038"/>
                        <a:ext cx="65151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p:cNvSpPr>
            <a:spLocks noGrp="1"/>
          </p:cNvSpPr>
          <p:nvPr>
            <p:ph type="title"/>
          </p:nvPr>
        </p:nvSpPr>
        <p:spPr>
          <a:xfrm>
            <a:off x="188913" y="307975"/>
            <a:ext cx="6480175" cy="941388"/>
          </a:xfrm>
        </p:spPr>
        <p:txBody>
          <a:bodyPr/>
          <a:lstStyle/>
          <a:p>
            <a:pPr eaLnBrk="1" hangingPunct="1">
              <a:defRPr/>
            </a:pPr>
            <a:r>
              <a:rPr lang="fi-FI"/>
              <a:t>Mathematical Models</a:t>
            </a:r>
            <a:br>
              <a:rPr lang="fi-FI"/>
            </a:br>
            <a:r>
              <a:rPr lang="fi-FI"/>
              <a:t>3rd classification</a:t>
            </a:r>
            <a:endParaRPr lang="it-IT"/>
          </a:p>
        </p:txBody>
      </p:sp>
      <p:sp>
        <p:nvSpPr>
          <p:cNvPr id="157698" name="Segnaposto numero diapositiva 2"/>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C492D6-AAEB-8744-8052-3AC621713341}" type="slidenum">
              <a:rPr lang="en-GB" sz="1400">
                <a:latin typeface="Times New Roman" charset="0"/>
              </a:rPr>
              <a:pPr/>
              <a:t>73</a:t>
            </a:fld>
            <a:endParaRPr lang="en-GB" sz="1400">
              <a:latin typeface="Times New Roman" charset="0"/>
            </a:endParaRPr>
          </a:p>
        </p:txBody>
      </p:sp>
      <p:sp>
        <p:nvSpPr>
          <p:cNvPr id="157699" name="Rectangle 2"/>
          <p:cNvSpPr txBox="1">
            <a:spLocks noChangeArrowheads="1"/>
          </p:cNvSpPr>
          <p:nvPr/>
        </p:nvSpPr>
        <p:spPr bwMode="auto">
          <a:xfrm>
            <a:off x="173038" y="1331913"/>
            <a:ext cx="65119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600"/>
              </a:spcBef>
              <a:spcAft>
                <a:spcPts val="600"/>
              </a:spcAft>
              <a:buFont typeface="Times New Roman" charset="0"/>
              <a:buNone/>
            </a:pPr>
            <a:r>
              <a:rPr lang="fi-FI" sz="3200" b="1">
                <a:solidFill>
                  <a:srgbClr val="800000"/>
                </a:solidFill>
                <a:latin typeface="Times New Roman" charset="0"/>
              </a:rPr>
              <a:t>Initial vs. boundary value problems</a:t>
            </a:r>
            <a:endParaRPr lang="en-US" sz="3200" b="1">
              <a:solidFill>
                <a:srgbClr val="800000"/>
              </a:solidFill>
              <a:latin typeface="Times New Roman" charset="0"/>
            </a:endParaRPr>
          </a:p>
        </p:txBody>
      </p:sp>
      <p:sp>
        <p:nvSpPr>
          <p:cNvPr id="157700" name="Rectangle 3"/>
          <p:cNvSpPr txBox="1">
            <a:spLocks noChangeArrowheads="1"/>
          </p:cNvSpPr>
          <p:nvPr/>
        </p:nvSpPr>
        <p:spPr bwMode="auto">
          <a:xfrm>
            <a:off x="549275" y="2411413"/>
            <a:ext cx="575945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20000"/>
              </a:spcBef>
              <a:spcAft>
                <a:spcPts val="600"/>
              </a:spcAft>
              <a:buFont typeface="Times New Roman" charset="0"/>
              <a:buNone/>
            </a:pPr>
            <a:r>
              <a:rPr lang="fi-FI" sz="2800">
                <a:solidFill>
                  <a:srgbClr val="006600"/>
                </a:solidFill>
                <a:latin typeface="Times New Roman" charset="0"/>
              </a:rPr>
              <a:t>Initial value problems </a:t>
            </a:r>
            <a:r>
              <a:rPr lang="fi-FI" sz="2800">
                <a:latin typeface="Times New Roman" charset="0"/>
              </a:rPr>
              <a:t>usually easier: start from the initial values and ”</a:t>
            </a:r>
            <a:r>
              <a:rPr lang="fi-FI" altLang="ja-JP" sz="2800">
                <a:latin typeface="Times New Roman" charset="0"/>
              </a:rPr>
              <a:t>march</a:t>
            </a:r>
            <a:r>
              <a:rPr lang="fi-FI" sz="2800">
                <a:latin typeface="Times New Roman" charset="0"/>
              </a:rPr>
              <a:t>”</a:t>
            </a:r>
            <a:r>
              <a:rPr lang="fi-FI" altLang="ja-JP" sz="2800">
                <a:latin typeface="Times New Roman" charset="0"/>
              </a:rPr>
              <a:t> forward in position or time.</a:t>
            </a:r>
          </a:p>
          <a:p>
            <a:pPr algn="just">
              <a:spcBef>
                <a:spcPct val="20000"/>
              </a:spcBef>
              <a:spcAft>
                <a:spcPts val="600"/>
              </a:spcAft>
              <a:buFont typeface="Times New Roman" charset="0"/>
              <a:buNone/>
            </a:pPr>
            <a:r>
              <a:rPr lang="fi-FI" sz="2800">
                <a:latin typeface="Monotype Corsiva" charset="0"/>
              </a:rPr>
              <a:t>Ex.: </a:t>
            </a:r>
          </a:p>
          <a:p>
            <a:pPr algn="just">
              <a:spcBef>
                <a:spcPct val="20000"/>
              </a:spcBef>
              <a:spcAft>
                <a:spcPts val="600"/>
              </a:spcAft>
              <a:buFont typeface="Times New Roman" charset="0"/>
              <a:buNone/>
            </a:pPr>
            <a:r>
              <a:rPr lang="fi-FI" sz="2800">
                <a:latin typeface="Monotype Corsiva" charset="0"/>
              </a:rPr>
              <a:t>the </a:t>
            </a:r>
            <a:r>
              <a:rPr lang="fi-FI" sz="2800" b="1">
                <a:solidFill>
                  <a:srgbClr val="0070C0"/>
                </a:solidFill>
                <a:latin typeface="Monotype Corsiva" charset="0"/>
              </a:rPr>
              <a:t>lumped parameters </a:t>
            </a:r>
            <a:r>
              <a:rPr lang="fi-FI" sz="2800">
                <a:latin typeface="Monotype Corsiva" charset="0"/>
              </a:rPr>
              <a:t>salami drying model</a:t>
            </a:r>
          </a:p>
          <a:p>
            <a:pPr algn="just">
              <a:spcBef>
                <a:spcPct val="20000"/>
              </a:spcBef>
              <a:spcAft>
                <a:spcPts val="600"/>
              </a:spcAft>
              <a:buFont typeface="Times New Roman" charset="0"/>
              <a:buNone/>
            </a:pPr>
            <a:endParaRPr lang="fi-FI" sz="2800">
              <a:latin typeface="Times New Roman" charset="0"/>
            </a:endParaRPr>
          </a:p>
          <a:p>
            <a:pPr algn="just">
              <a:spcBef>
                <a:spcPct val="20000"/>
              </a:spcBef>
              <a:spcAft>
                <a:spcPts val="600"/>
              </a:spcAft>
              <a:buFont typeface="Times New Roman" charset="0"/>
              <a:buNone/>
            </a:pPr>
            <a:r>
              <a:rPr lang="fi-FI" sz="2800">
                <a:solidFill>
                  <a:srgbClr val="006600"/>
                </a:solidFill>
                <a:latin typeface="Times New Roman" charset="0"/>
              </a:rPr>
              <a:t>Boundary value problems </a:t>
            </a:r>
            <a:r>
              <a:rPr lang="fi-FI" sz="2800">
                <a:latin typeface="Times New Roman" charset="0"/>
              </a:rPr>
              <a:t>are usually encountered in partial differential equations.</a:t>
            </a:r>
          </a:p>
          <a:p>
            <a:pPr algn="just">
              <a:spcBef>
                <a:spcPct val="20000"/>
              </a:spcBef>
              <a:spcAft>
                <a:spcPts val="600"/>
              </a:spcAft>
              <a:buFont typeface="Times New Roman" charset="0"/>
              <a:buNone/>
            </a:pPr>
            <a:r>
              <a:rPr lang="fi-FI" sz="2800">
                <a:latin typeface="Monotype Corsiva" charset="0"/>
              </a:rPr>
              <a:t>Ex.: </a:t>
            </a:r>
          </a:p>
          <a:p>
            <a:pPr algn="just">
              <a:spcBef>
                <a:spcPct val="20000"/>
              </a:spcBef>
              <a:spcAft>
                <a:spcPts val="600"/>
              </a:spcAft>
              <a:buFont typeface="Times New Roman" charset="0"/>
              <a:buNone/>
            </a:pPr>
            <a:r>
              <a:rPr lang="fi-FI" sz="2800">
                <a:latin typeface="Monotype Corsiva" charset="0"/>
              </a:rPr>
              <a:t>the </a:t>
            </a:r>
            <a:r>
              <a:rPr lang="fi-FI" sz="2800" b="1">
                <a:solidFill>
                  <a:srgbClr val="006600"/>
                </a:solidFill>
                <a:latin typeface="Monotype Corsiva" charset="0"/>
              </a:rPr>
              <a:t>distributed parameters </a:t>
            </a:r>
            <a:r>
              <a:rPr lang="fi-FI" sz="2800">
                <a:latin typeface="Monotype Corsiva" charset="0"/>
              </a:rPr>
              <a:t>salami drying model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a:xfrm>
            <a:off x="549275" y="127000"/>
            <a:ext cx="6011863" cy="1219200"/>
          </a:xfrm>
        </p:spPr>
        <p:txBody>
          <a:bodyPr lIns="92075" tIns="46038" rIns="92075" bIns="46038"/>
          <a:lstStyle/>
          <a:p>
            <a:pPr eaLnBrk="1" hangingPunct="1">
              <a:defRPr/>
            </a:pPr>
            <a:r>
              <a:rPr lang="en-US" sz="3000" b="1" dirty="0">
                <a:solidFill>
                  <a:schemeClr val="tx1"/>
                </a:solidFill>
              </a:rPr>
              <a:t>Linear-Lumped-Deterministic </a:t>
            </a:r>
            <a:r>
              <a:rPr lang="en-US" sz="3000" b="1" dirty="0" smtClean="0">
                <a:solidFill>
                  <a:schemeClr val="tx1"/>
                </a:solidFill>
              </a:rPr>
              <a:t>Models</a:t>
            </a:r>
            <a:endParaRPr lang="en-US" sz="3000" b="1" dirty="0">
              <a:solidFill>
                <a:schemeClr val="tx1"/>
              </a:solidFill>
            </a:endParaRPr>
          </a:p>
        </p:txBody>
      </p:sp>
      <p:sp>
        <p:nvSpPr>
          <p:cNvPr id="159746" name="Text Box 1042"/>
          <p:cNvSpPr txBox="1">
            <a:spLocks noChangeArrowheads="1"/>
          </p:cNvSpPr>
          <p:nvPr/>
        </p:nvSpPr>
        <p:spPr bwMode="auto">
          <a:xfrm>
            <a:off x="36513" y="8545513"/>
            <a:ext cx="6927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ts val="600"/>
              </a:spcBef>
              <a:spcAft>
                <a:spcPts val="600"/>
              </a:spcAft>
              <a:buFont typeface="Times New Roman" charset="0"/>
              <a:buNone/>
            </a:pPr>
            <a:r>
              <a:rPr lang="en-US">
                <a:solidFill>
                  <a:srgbClr val="6699FF"/>
                </a:solidFill>
                <a:sym typeface="Wingdings" charset="0"/>
              </a:rPr>
              <a:t></a:t>
            </a:r>
            <a:r>
              <a:rPr lang="en-US" sz="1600">
                <a:solidFill>
                  <a:srgbClr val="6699FF"/>
                </a:solidFill>
                <a:sym typeface="Wingdings" charset="0"/>
              </a:rPr>
              <a:t> </a:t>
            </a:r>
            <a:r>
              <a:rPr lang="en-US" sz="1600">
                <a:solidFill>
                  <a:srgbClr val="6699FF"/>
                </a:solidFill>
              </a:rPr>
              <a:t>Introduction to Process Control		Romagnoli &amp; Palazoglu</a:t>
            </a:r>
          </a:p>
        </p:txBody>
      </p:sp>
      <p:sp>
        <p:nvSpPr>
          <p:cNvPr id="159747" name="Rectangle 1043"/>
          <p:cNvSpPr>
            <a:spLocks noChangeArrowheads="1"/>
          </p:cNvSpPr>
          <p:nvPr/>
        </p:nvSpPr>
        <p:spPr bwMode="auto">
          <a:xfrm>
            <a:off x="66675" y="7275513"/>
            <a:ext cx="6740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spcAft>
                <a:spcPts val="600"/>
              </a:spcAft>
              <a:buFont typeface="Times New Roman" charset="0"/>
              <a:buNone/>
            </a:pPr>
            <a:r>
              <a:rPr lang="en-US" sz="2000" b="1">
                <a:solidFill>
                  <a:srgbClr val="000000"/>
                </a:solidFill>
              </a:rPr>
              <a:t>“The </a:t>
            </a:r>
            <a:r>
              <a:rPr lang="en-US" sz="2000" b="1">
                <a:solidFill>
                  <a:srgbClr val="006600"/>
                </a:solidFill>
              </a:rPr>
              <a:t>theory of control</a:t>
            </a:r>
            <a:r>
              <a:rPr lang="en-US" sz="2000" b="1">
                <a:solidFill>
                  <a:srgbClr val="000000"/>
                </a:solidFill>
              </a:rPr>
              <a:t> is well developed for linear, deterministic, lumped-parameter models.”</a:t>
            </a:r>
          </a:p>
        </p:txBody>
      </p:sp>
      <p:grpSp>
        <p:nvGrpSpPr>
          <p:cNvPr id="159748" name="Group 1044"/>
          <p:cNvGrpSpPr>
            <a:grpSpLocks/>
          </p:cNvGrpSpPr>
          <p:nvPr/>
        </p:nvGrpSpPr>
        <p:grpSpPr bwMode="auto">
          <a:xfrm>
            <a:off x="0" y="1895475"/>
            <a:ext cx="6913563" cy="4852988"/>
            <a:chOff x="1177" y="876"/>
            <a:chExt cx="4355" cy="3312"/>
          </a:xfrm>
        </p:grpSpPr>
        <p:sp>
          <p:nvSpPr>
            <p:cNvPr id="159750" name="Line 1045"/>
            <p:cNvSpPr>
              <a:spLocks noChangeShapeType="1"/>
            </p:cNvSpPr>
            <p:nvPr/>
          </p:nvSpPr>
          <p:spPr bwMode="auto">
            <a:xfrm>
              <a:off x="3008" y="1068"/>
              <a:ext cx="3" cy="1158"/>
            </a:xfrm>
            <a:prstGeom prst="line">
              <a:avLst/>
            </a:prstGeom>
            <a:noFill/>
            <a:ln w="12700">
              <a:solidFill>
                <a:schemeClr val="hlink"/>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59751" name="Line 1046"/>
            <p:cNvSpPr>
              <a:spLocks noChangeShapeType="1"/>
            </p:cNvSpPr>
            <p:nvPr/>
          </p:nvSpPr>
          <p:spPr bwMode="auto">
            <a:xfrm flipH="1">
              <a:off x="1549" y="2226"/>
              <a:ext cx="1462" cy="906"/>
            </a:xfrm>
            <a:prstGeom prst="line">
              <a:avLst/>
            </a:prstGeom>
            <a:noFill/>
            <a:ln w="12700">
              <a:solidFill>
                <a:srgbClr val="0033CC"/>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it-IT"/>
            </a:p>
          </p:txBody>
        </p:sp>
        <p:sp>
          <p:nvSpPr>
            <p:cNvPr id="159752" name="Line 1047"/>
            <p:cNvSpPr>
              <a:spLocks noChangeShapeType="1"/>
            </p:cNvSpPr>
            <p:nvPr/>
          </p:nvSpPr>
          <p:spPr bwMode="auto">
            <a:xfrm>
              <a:off x="3011" y="2226"/>
              <a:ext cx="1745" cy="0"/>
            </a:xfrm>
            <a:prstGeom prst="line">
              <a:avLst/>
            </a:prstGeom>
            <a:noFill/>
            <a:ln w="12700">
              <a:solidFill>
                <a:srgbClr val="FF66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it-IT"/>
            </a:p>
          </p:txBody>
        </p:sp>
        <p:sp>
          <p:nvSpPr>
            <p:cNvPr id="159753" name="Oval 1048"/>
            <p:cNvSpPr>
              <a:spLocks noChangeArrowheads="1"/>
            </p:cNvSpPr>
            <p:nvPr/>
          </p:nvSpPr>
          <p:spPr bwMode="auto">
            <a:xfrm>
              <a:off x="2921" y="2135"/>
              <a:ext cx="180" cy="135"/>
            </a:xfrm>
            <a:prstGeom prst="ellipse">
              <a:avLst/>
            </a:prstGeom>
            <a:solidFill>
              <a:schemeClr val="accent1"/>
            </a:solidFill>
            <a:ln w="12700">
              <a:solidFill>
                <a:schemeClr val="tx1"/>
              </a:solidFill>
              <a:round/>
              <a:headEnd/>
              <a:tailEnd/>
            </a:ln>
          </p:spPr>
          <p:txBody>
            <a:bodyPr wrap="none" anchor="ctr"/>
            <a:lstStyle/>
            <a:p>
              <a:pPr algn="just" eaLnBrk="0" hangingPunct="0">
                <a:spcBef>
                  <a:spcPts val="600"/>
                </a:spcBef>
                <a:spcAft>
                  <a:spcPts val="600"/>
                </a:spcAft>
                <a:buFont typeface="Times New Roman" charset="0"/>
                <a:buNone/>
              </a:pPr>
              <a:endParaRPr lang="it-IT">
                <a:solidFill>
                  <a:srgbClr val="000000"/>
                </a:solidFill>
              </a:endParaRPr>
            </a:p>
          </p:txBody>
        </p:sp>
        <p:sp>
          <p:nvSpPr>
            <p:cNvPr id="159754" name="Rectangle 1049"/>
            <p:cNvSpPr>
              <a:spLocks noChangeArrowheads="1"/>
            </p:cNvSpPr>
            <p:nvPr/>
          </p:nvSpPr>
          <p:spPr bwMode="auto">
            <a:xfrm>
              <a:off x="3056" y="876"/>
              <a:ext cx="11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just" eaLnBrk="0" hangingPunct="0">
                <a:spcBef>
                  <a:spcPct val="50000"/>
                </a:spcBef>
                <a:spcAft>
                  <a:spcPts val="600"/>
                </a:spcAft>
                <a:buFont typeface="Times New Roman" charset="0"/>
                <a:buNone/>
              </a:pPr>
              <a:r>
                <a:rPr lang="en-US" sz="1800" b="1">
                  <a:solidFill>
                    <a:srgbClr val="996666"/>
                  </a:solidFill>
                </a:rPr>
                <a:t>Nonlinear</a:t>
              </a:r>
            </a:p>
          </p:txBody>
        </p:sp>
        <p:sp>
          <p:nvSpPr>
            <p:cNvPr id="159755" name="Rectangle 1050"/>
            <p:cNvSpPr>
              <a:spLocks noChangeArrowheads="1"/>
            </p:cNvSpPr>
            <p:nvPr/>
          </p:nvSpPr>
          <p:spPr bwMode="auto">
            <a:xfrm>
              <a:off x="4185" y="1845"/>
              <a:ext cx="13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just" eaLnBrk="0" hangingPunct="0">
                <a:spcBef>
                  <a:spcPct val="50000"/>
                </a:spcBef>
                <a:spcAft>
                  <a:spcPts val="600"/>
                </a:spcAft>
                <a:buFont typeface="Times New Roman" charset="0"/>
                <a:buNone/>
              </a:pPr>
              <a:r>
                <a:rPr lang="en-US" sz="1800" b="1">
                  <a:solidFill>
                    <a:srgbClr val="FF6600"/>
                  </a:solidFill>
                </a:rPr>
                <a:t>Distributed</a:t>
              </a:r>
            </a:p>
          </p:txBody>
        </p:sp>
        <p:sp>
          <p:nvSpPr>
            <p:cNvPr id="159756" name="Rectangle 1051"/>
            <p:cNvSpPr>
              <a:spLocks noChangeArrowheads="1"/>
            </p:cNvSpPr>
            <p:nvPr/>
          </p:nvSpPr>
          <p:spPr bwMode="auto">
            <a:xfrm>
              <a:off x="1177" y="3048"/>
              <a:ext cx="17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just" eaLnBrk="0" hangingPunct="0">
                <a:spcBef>
                  <a:spcPct val="50000"/>
                </a:spcBef>
                <a:spcAft>
                  <a:spcPts val="600"/>
                </a:spcAft>
                <a:buFont typeface="Times New Roman" charset="0"/>
                <a:buNone/>
              </a:pPr>
              <a:r>
                <a:rPr lang="en-US" sz="1800" b="1">
                  <a:solidFill>
                    <a:srgbClr val="0033CC"/>
                  </a:solidFill>
                </a:rPr>
                <a:t>Stochastic</a:t>
              </a:r>
            </a:p>
          </p:txBody>
        </p:sp>
        <p:sp>
          <p:nvSpPr>
            <p:cNvPr id="159757" name="Rectangle 1052"/>
            <p:cNvSpPr>
              <a:spLocks noChangeArrowheads="1"/>
            </p:cNvSpPr>
            <p:nvPr/>
          </p:nvSpPr>
          <p:spPr bwMode="auto">
            <a:xfrm>
              <a:off x="3010" y="1797"/>
              <a:ext cx="115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just" eaLnBrk="0" hangingPunct="0">
                <a:spcBef>
                  <a:spcPct val="50000"/>
                </a:spcBef>
                <a:spcAft>
                  <a:spcPts val="600"/>
                </a:spcAft>
                <a:buFont typeface="Times New Roman" charset="0"/>
                <a:buNone/>
              </a:pPr>
              <a:r>
                <a:rPr lang="en-US" b="1">
                  <a:solidFill>
                    <a:srgbClr val="000000"/>
                  </a:solidFill>
                </a:rPr>
                <a:t>Linear</a:t>
              </a:r>
            </a:p>
          </p:txBody>
        </p:sp>
        <p:sp>
          <p:nvSpPr>
            <p:cNvPr id="159758" name="Rectangle 1053"/>
            <p:cNvSpPr>
              <a:spLocks noChangeArrowheads="1"/>
            </p:cNvSpPr>
            <p:nvPr/>
          </p:nvSpPr>
          <p:spPr bwMode="auto">
            <a:xfrm>
              <a:off x="3057" y="2274"/>
              <a:ext cx="105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just" eaLnBrk="0" hangingPunct="0">
                <a:spcBef>
                  <a:spcPct val="50000"/>
                </a:spcBef>
                <a:spcAft>
                  <a:spcPts val="600"/>
                </a:spcAft>
                <a:buFont typeface="Times New Roman" charset="0"/>
                <a:buNone/>
              </a:pPr>
              <a:r>
                <a:rPr lang="en-US" b="1">
                  <a:solidFill>
                    <a:srgbClr val="000000"/>
                  </a:solidFill>
                </a:rPr>
                <a:t>Lumped</a:t>
              </a:r>
            </a:p>
          </p:txBody>
        </p:sp>
        <p:sp>
          <p:nvSpPr>
            <p:cNvPr id="159759" name="Rectangle 1054"/>
            <p:cNvSpPr>
              <a:spLocks noChangeArrowheads="1"/>
            </p:cNvSpPr>
            <p:nvPr/>
          </p:nvSpPr>
          <p:spPr bwMode="auto">
            <a:xfrm>
              <a:off x="1643" y="2036"/>
              <a:ext cx="13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just" eaLnBrk="0" hangingPunct="0">
                <a:spcBef>
                  <a:spcPct val="50000"/>
                </a:spcBef>
                <a:spcAft>
                  <a:spcPts val="600"/>
                </a:spcAft>
                <a:buFont typeface="Times New Roman" charset="0"/>
                <a:buNone/>
              </a:pPr>
              <a:r>
                <a:rPr lang="en-US" b="1">
                  <a:solidFill>
                    <a:srgbClr val="000000"/>
                  </a:solidFill>
                </a:rPr>
                <a:t>Deterministic</a:t>
              </a:r>
            </a:p>
          </p:txBody>
        </p:sp>
        <p:sp>
          <p:nvSpPr>
            <p:cNvPr id="159760" name="Arc 1055"/>
            <p:cNvSpPr>
              <a:spLocks/>
            </p:cNvSpPr>
            <p:nvPr/>
          </p:nvSpPr>
          <p:spPr bwMode="auto">
            <a:xfrm rot="1493260">
              <a:off x="2936" y="2413"/>
              <a:ext cx="480" cy="428"/>
            </a:xfrm>
            <a:custGeom>
              <a:avLst/>
              <a:gdLst>
                <a:gd name="T0" fmla="*/ 0 w 21600"/>
                <a:gd name="T1" fmla="*/ 0 h 20946"/>
                <a:gd name="T2" fmla="*/ 0 w 21600"/>
                <a:gd name="T3" fmla="*/ 0 h 20946"/>
                <a:gd name="T4" fmla="*/ 0 w 21600"/>
                <a:gd name="T5" fmla="*/ 0 h 20946"/>
                <a:gd name="T6" fmla="*/ 0 60000 65536"/>
                <a:gd name="T7" fmla="*/ 0 60000 65536"/>
                <a:gd name="T8" fmla="*/ 0 60000 65536"/>
                <a:gd name="T9" fmla="*/ 0 w 21600"/>
                <a:gd name="T10" fmla="*/ 0 h 20946"/>
                <a:gd name="T11" fmla="*/ 21600 w 21600"/>
                <a:gd name="T12" fmla="*/ 20946 h 20946"/>
              </a:gdLst>
              <a:ahLst/>
              <a:cxnLst>
                <a:cxn ang="T6">
                  <a:pos x="T0" y="T1"/>
                </a:cxn>
                <a:cxn ang="T7">
                  <a:pos x="T2" y="T3"/>
                </a:cxn>
                <a:cxn ang="T8">
                  <a:pos x="T4" y="T5"/>
                </a:cxn>
              </a:cxnLst>
              <a:rect l="T9" t="T10" r="T11" b="T12"/>
              <a:pathLst>
                <a:path w="21600" h="20946" fill="none" extrusionOk="0">
                  <a:moveTo>
                    <a:pt x="16326" y="20946"/>
                  </a:moveTo>
                  <a:cubicBezTo>
                    <a:pt x="6728" y="18530"/>
                    <a:pt x="0" y="9898"/>
                    <a:pt x="0" y="0"/>
                  </a:cubicBezTo>
                </a:path>
                <a:path w="21600" h="20946" stroke="0" extrusionOk="0">
                  <a:moveTo>
                    <a:pt x="16326" y="20946"/>
                  </a:moveTo>
                  <a:cubicBezTo>
                    <a:pt x="6728" y="18530"/>
                    <a:pt x="0" y="9898"/>
                    <a:pt x="0" y="0"/>
                  </a:cubicBezTo>
                  <a:lnTo>
                    <a:pt x="21600" y="0"/>
                  </a:lnTo>
                  <a:lnTo>
                    <a:pt x="16326" y="20946"/>
                  </a:lnTo>
                  <a:close/>
                </a:path>
              </a:pathLst>
            </a:custGeom>
            <a:noFill/>
            <a:ln w="101600" cap="rnd">
              <a:solidFill>
                <a:srgbClr val="F57B49"/>
              </a:solidFill>
              <a:round/>
              <a:headEnd type="none" w="sm" len="sm"/>
              <a:tailEnd type="stealth" w="med" len="lg"/>
            </a:ln>
            <a:effectLst>
              <a:outerShdw dist="107763" dir="2700000" algn="ctr" rotWithShape="0">
                <a:schemeClr val="tx2"/>
              </a:outerShdw>
            </a:effectLst>
            <a:extLst>
              <a:ext uri="{909E8E84-426E-40DD-AFC4-6F175D3DCCD1}">
                <a14:hiddenFill xmlns:a14="http://schemas.microsoft.com/office/drawing/2010/main">
                  <a:solidFill>
                    <a:srgbClr val="FFFFFF"/>
                  </a:solidFill>
                </a14:hiddenFill>
              </a:ext>
            </a:extLst>
          </p:spPr>
          <p:txBody>
            <a:bodyPr wrap="none" anchor="ctr"/>
            <a:lstStyle/>
            <a:p>
              <a:endParaRPr lang="it-IT"/>
            </a:p>
          </p:txBody>
        </p:sp>
        <p:graphicFrame>
          <p:nvGraphicFramePr>
            <p:cNvPr id="159761" name="Object 1056"/>
            <p:cNvGraphicFramePr>
              <a:graphicFrameLocks/>
            </p:cNvGraphicFramePr>
            <p:nvPr/>
          </p:nvGraphicFramePr>
          <p:xfrm>
            <a:off x="2708" y="3189"/>
            <a:ext cx="479" cy="999"/>
          </p:xfrm>
          <a:graphic>
            <a:graphicData uri="http://schemas.openxmlformats.org/presentationml/2006/ole">
              <mc:AlternateContent xmlns:mc="http://schemas.openxmlformats.org/markup-compatibility/2006">
                <mc:Choice xmlns:v="urn:schemas-microsoft-com:vml" Requires="v">
                  <p:oleObj spid="_x0000_s159773" name="ClipArt" r:id="rId4" imgW="1235075" imgH="3521075" progId="MS_ClipArt_Gallery.2">
                    <p:embed/>
                  </p:oleObj>
                </mc:Choice>
                <mc:Fallback>
                  <p:oleObj name="ClipArt" r:id="rId4" imgW="1235075" imgH="3521075" progId="MS_ClipArt_Gallery.2">
                    <p:embed/>
                    <p:pic>
                      <p:nvPicPr>
                        <p:cNvPr id="0" name="Object 105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 y="3189"/>
                          <a:ext cx="479" cy="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59762" name="AutoShape 1057"/>
            <p:cNvSpPr>
              <a:spLocks noChangeArrowheads="1"/>
            </p:cNvSpPr>
            <p:nvPr/>
          </p:nvSpPr>
          <p:spPr bwMode="auto">
            <a:xfrm>
              <a:off x="3207" y="2908"/>
              <a:ext cx="2026" cy="576"/>
            </a:xfrm>
            <a:prstGeom prst="wedgeRoundRectCallout">
              <a:avLst>
                <a:gd name="adj1" fmla="val -50000"/>
                <a:gd name="adj2" fmla="val 66667"/>
                <a:gd name="adj3" fmla="val 16667"/>
              </a:avLst>
            </a:prstGeom>
            <a:solidFill>
              <a:srgbClr val="8CF4EA"/>
            </a:solidFill>
            <a:ln w="12700">
              <a:solidFill>
                <a:schemeClr val="hlink"/>
              </a:solidFill>
              <a:miter lim="800000"/>
              <a:headEnd/>
              <a:tailEnd/>
            </a:ln>
          </p:spPr>
          <p:txBody>
            <a:bodyPr wrap="none" anchor="ctr"/>
            <a:lstStyle/>
            <a:p>
              <a:pPr algn="just" eaLnBrk="0" hangingPunct="0">
                <a:spcBef>
                  <a:spcPts val="600"/>
                </a:spcBef>
                <a:spcAft>
                  <a:spcPts val="600"/>
                </a:spcAft>
                <a:buFont typeface="Times New Roman" charset="0"/>
                <a:buNone/>
              </a:pPr>
              <a:endParaRPr lang="it-IT">
                <a:solidFill>
                  <a:srgbClr val="000000"/>
                </a:solidFill>
              </a:endParaRPr>
            </a:p>
          </p:txBody>
        </p:sp>
        <p:sp>
          <p:nvSpPr>
            <p:cNvPr id="159763" name="Rectangle 1058"/>
            <p:cNvSpPr>
              <a:spLocks noChangeArrowheads="1"/>
            </p:cNvSpPr>
            <p:nvPr/>
          </p:nvSpPr>
          <p:spPr bwMode="auto">
            <a:xfrm>
              <a:off x="3393" y="2979"/>
              <a:ext cx="1854"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just" eaLnBrk="0" hangingPunct="0">
                <a:spcBef>
                  <a:spcPct val="50000"/>
                </a:spcBef>
                <a:spcAft>
                  <a:spcPts val="600"/>
                </a:spcAft>
                <a:buFont typeface="Times New Roman" charset="0"/>
                <a:buNone/>
              </a:pPr>
              <a:r>
                <a:rPr lang="en-US" sz="2000" b="1">
                  <a:solidFill>
                    <a:srgbClr val="3C0023"/>
                  </a:solidFill>
                </a:rPr>
                <a:t>Simple!!   But not necessarily the best…</a:t>
              </a:r>
            </a:p>
          </p:txBody>
        </p:sp>
      </p:grpSp>
      <p:sp>
        <p:nvSpPr>
          <p:cNvPr id="159749"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2EC075-1DD6-1E49-8F3F-A6487BEFD42A}" type="slidenum">
              <a:rPr lang="it-IT" sz="1400"/>
              <a:pPr eaLnBrk="1" hangingPunct="1"/>
              <a:t>74</a:t>
            </a:fld>
            <a:endParaRPr lang="it-IT" sz="140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p:cNvSpPr>
            <a:spLocks noChangeArrowheads="1"/>
          </p:cNvSpPr>
          <p:nvPr/>
        </p:nvSpPr>
        <p:spPr bwMode="auto">
          <a:xfrm>
            <a:off x="106363" y="1914525"/>
            <a:ext cx="6480175"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eaLnBrk="0" hangingPunct="0">
              <a:buSzPct val="50000"/>
              <a:buFont typeface="Wingdings" charset="0"/>
              <a:buChar char="]"/>
            </a:pPr>
            <a:r>
              <a:rPr lang="it-IT" sz="2800">
                <a:solidFill>
                  <a:srgbClr val="7F7F7F"/>
                </a:solidFill>
              </a:rPr>
              <a:t>“</a:t>
            </a:r>
            <a:r>
              <a:rPr lang="en-US" altLang="ja-JP" sz="2800" i="1">
                <a:solidFill>
                  <a:srgbClr val="7F7F7F"/>
                </a:solidFill>
              </a:rPr>
              <a:t>First principle Models</a:t>
            </a:r>
            <a:r>
              <a:rPr lang="it-IT" sz="2800">
                <a:solidFill>
                  <a:srgbClr val="7F7F7F"/>
                </a:solidFill>
              </a:rPr>
              <a:t>”</a:t>
            </a:r>
            <a:endParaRPr lang="it-IT" altLang="ja-JP" sz="2800">
              <a:solidFill>
                <a:srgbClr val="7F7F7F"/>
              </a:solidFill>
            </a:endParaRPr>
          </a:p>
          <a:p>
            <a:pPr marL="976313" lvl="2" indent="-228600" eaLnBrk="0" hangingPunct="0">
              <a:buFont typeface="Wingdings" charset="0"/>
              <a:buChar char="F"/>
            </a:pPr>
            <a:r>
              <a:rPr lang="it-IT">
                <a:solidFill>
                  <a:srgbClr val="7F7F7F"/>
                </a:solidFill>
              </a:rPr>
              <a:t> </a:t>
            </a:r>
            <a:r>
              <a:rPr lang="it-IT" sz="2600">
                <a:solidFill>
                  <a:srgbClr val="7F7F7F"/>
                </a:solidFill>
              </a:rPr>
              <a:t>Basic models</a:t>
            </a:r>
          </a:p>
          <a:p>
            <a:pPr marL="976313" lvl="2" indent="-228600" eaLnBrk="0" hangingPunct="0">
              <a:buFont typeface="Wingdings" charset="0"/>
              <a:buChar char="F"/>
            </a:pPr>
            <a:r>
              <a:rPr lang="it-IT" sz="2600">
                <a:solidFill>
                  <a:srgbClr val="7F7F7F"/>
                </a:solidFill>
              </a:rPr>
              <a:t> Models involving </a:t>
            </a:r>
            <a:r>
              <a:rPr lang="it-IT" altLang="ja-JP" sz="2600">
                <a:solidFill>
                  <a:srgbClr val="7F7F7F"/>
                </a:solidFill>
              </a:rPr>
              <a:t>trasport phenomena</a:t>
            </a:r>
          </a:p>
          <a:p>
            <a:pPr marL="976313" lvl="2" indent="-228600" eaLnBrk="0" hangingPunct="0">
              <a:buFont typeface="Wingdings" charset="0"/>
              <a:buChar char="F"/>
            </a:pPr>
            <a:r>
              <a:rPr lang="it-IT" altLang="ja-JP" sz="2600">
                <a:solidFill>
                  <a:srgbClr val="7F7F7F"/>
                </a:solidFill>
              </a:rPr>
              <a:t> </a:t>
            </a:r>
            <a:r>
              <a:rPr lang="it-IT" sz="2600">
                <a:solidFill>
                  <a:srgbClr val="7F7F7F"/>
                </a:solidFill>
              </a:rPr>
              <a:t>Models based on the “</a:t>
            </a:r>
            <a:r>
              <a:rPr lang="it-IT" altLang="ja-JP" sz="2600">
                <a:solidFill>
                  <a:srgbClr val="7F7F7F"/>
                </a:solidFill>
              </a:rPr>
              <a:t>population balance approach</a:t>
            </a:r>
            <a:r>
              <a:rPr lang="it-IT" sz="2600">
                <a:solidFill>
                  <a:srgbClr val="7F7F7F"/>
                </a:solidFill>
              </a:rPr>
              <a:t>”</a:t>
            </a:r>
            <a:endParaRPr lang="it-IT" altLang="ja-JP" sz="2600">
              <a:solidFill>
                <a:srgbClr val="7F7F7F"/>
              </a:solidFill>
            </a:endParaRPr>
          </a:p>
          <a:p>
            <a:pPr marL="449263" lvl="1" indent="-250825" eaLnBrk="0" hangingPunct="0">
              <a:buSzPct val="50000"/>
              <a:buFont typeface="Wingdings" charset="0"/>
              <a:buChar char="]"/>
            </a:pPr>
            <a:r>
              <a:rPr lang="it-IT" sz="2800">
                <a:solidFill>
                  <a:srgbClr val="7F7F7F"/>
                </a:solidFill>
              </a:rPr>
              <a:t>Empirical or “</a:t>
            </a:r>
            <a:r>
              <a:rPr lang="it-IT" altLang="ja-JP" sz="2800">
                <a:solidFill>
                  <a:srgbClr val="7F7F7F"/>
                </a:solidFill>
              </a:rPr>
              <a:t>fitting</a:t>
            </a:r>
            <a:r>
              <a:rPr lang="it-IT" sz="2800">
                <a:solidFill>
                  <a:srgbClr val="7F7F7F"/>
                </a:solidFill>
              </a:rPr>
              <a:t>”</a:t>
            </a:r>
            <a:r>
              <a:rPr lang="it-IT" altLang="ja-JP" sz="2800" i="1">
                <a:solidFill>
                  <a:srgbClr val="7F7F7F"/>
                </a:solidFill>
              </a:rPr>
              <a:t> </a:t>
            </a:r>
            <a:r>
              <a:rPr lang="it-IT" altLang="ja-JP" sz="2800">
                <a:solidFill>
                  <a:srgbClr val="7F7F7F"/>
                </a:solidFill>
              </a:rPr>
              <a:t>models</a:t>
            </a:r>
            <a:endParaRPr lang="it-IT" altLang="ja-JP" sz="2800" i="1">
              <a:solidFill>
                <a:srgbClr val="7F7F7F"/>
              </a:solidFill>
            </a:endParaRPr>
          </a:p>
          <a:p>
            <a:pPr marL="449263" lvl="1" indent="-250825" eaLnBrk="0" hangingPunct="0">
              <a:buSzPct val="50000"/>
              <a:buFont typeface="Wingdings" charset="0"/>
              <a:buChar char="]"/>
            </a:pPr>
            <a:r>
              <a:rPr lang="it-IT" sz="2800"/>
              <a:t>Dynamic models</a:t>
            </a:r>
          </a:p>
          <a:p>
            <a:pPr marL="976313" lvl="2" indent="-228600" eaLnBrk="0" hangingPunct="0">
              <a:buFontTx/>
              <a:buChar char="•"/>
            </a:pPr>
            <a:r>
              <a:rPr lang="it-IT" altLang="ja-JP" sz="2600">
                <a:solidFill>
                  <a:srgbClr val="006600"/>
                </a:solidFill>
              </a:rPr>
              <a:t>input-output </a:t>
            </a:r>
            <a:r>
              <a:rPr lang="it-IT" sz="2600"/>
              <a:t>dynamic models</a:t>
            </a:r>
            <a:endParaRPr lang="it-IT" altLang="ja-JP" sz="2600"/>
          </a:p>
          <a:p>
            <a:pPr marL="976313" lvl="2" indent="-228600" eaLnBrk="0" hangingPunct="0">
              <a:buFontTx/>
              <a:buChar char="•"/>
            </a:pPr>
            <a:r>
              <a:rPr lang="it-IT" altLang="ja-JP" sz="2600">
                <a:solidFill>
                  <a:srgbClr val="006600"/>
                </a:solidFill>
              </a:rPr>
              <a:t>input-state-output </a:t>
            </a:r>
            <a:r>
              <a:rPr lang="it-IT" sz="2600"/>
              <a:t>dynamic models </a:t>
            </a:r>
            <a:r>
              <a:rPr lang="it-IT" altLang="ja-JP" sz="2600"/>
              <a:t>or</a:t>
            </a:r>
            <a:r>
              <a:rPr lang="it-IT" altLang="ja-JP" sz="2600">
                <a:solidFill>
                  <a:srgbClr val="006600"/>
                </a:solidFill>
              </a:rPr>
              <a:t> state-space </a:t>
            </a:r>
            <a:r>
              <a:rPr lang="it-IT" sz="2600"/>
              <a:t>models</a:t>
            </a:r>
            <a:endParaRPr lang="it-IT" altLang="ja-JP" sz="2600"/>
          </a:p>
          <a:p>
            <a:pPr marL="976313" lvl="2" indent="-228600" eaLnBrk="0" hangingPunct="0">
              <a:buFontTx/>
              <a:buChar char="•"/>
            </a:pPr>
            <a:r>
              <a:rPr lang="it-IT" sz="2600"/>
              <a:t>dynamic </a:t>
            </a:r>
            <a:r>
              <a:rPr lang="it-IT" sz="2600">
                <a:solidFill>
                  <a:srgbClr val="006600"/>
                </a:solidFill>
                <a:cs typeface="Times New Roman" charset="0"/>
              </a:rPr>
              <a:t>black box </a:t>
            </a:r>
            <a:r>
              <a:rPr lang="it-IT" sz="2600"/>
              <a:t>models</a:t>
            </a:r>
            <a:endParaRPr lang="it-IT" sz="2600">
              <a:cs typeface="Times New Roman" charset="0"/>
            </a:endParaRPr>
          </a:p>
          <a:p>
            <a:pPr marL="449263" lvl="1" indent="-250825" eaLnBrk="0" hangingPunct="0">
              <a:buSzPct val="50000"/>
              <a:buFont typeface="Wingdings" charset="0"/>
              <a:buChar char="]"/>
            </a:pPr>
            <a:r>
              <a:rPr lang="it-IT" sz="2800">
                <a:solidFill>
                  <a:srgbClr val="7F7F7F"/>
                </a:solidFill>
              </a:rPr>
              <a:t>Time Series</a:t>
            </a:r>
          </a:p>
          <a:p>
            <a:pPr marL="449263" lvl="1" indent="-250825" eaLnBrk="0" hangingPunct="0">
              <a:buSzPct val="50000"/>
              <a:buFont typeface="Wingdings" charset="0"/>
              <a:buChar char="]"/>
            </a:pPr>
            <a:r>
              <a:rPr lang="it-IT" sz="2800">
                <a:solidFill>
                  <a:srgbClr val="7F7F7F"/>
                </a:solidFill>
              </a:rPr>
              <a:t>Statistical models</a:t>
            </a:r>
            <a:endParaRPr lang="en-GB" sz="2800">
              <a:solidFill>
                <a:srgbClr val="7F7F7F"/>
              </a:solidFill>
            </a:endParaRPr>
          </a:p>
        </p:txBody>
      </p:sp>
      <p:sp>
        <p:nvSpPr>
          <p:cNvPr id="161794"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3600" b="1">
              <a:solidFill>
                <a:schemeClr val="tx2"/>
              </a:solidFill>
            </a:endParaRPr>
          </a:p>
        </p:txBody>
      </p:sp>
      <p:sp>
        <p:nvSpPr>
          <p:cNvPr id="161795" name="Text Box 4"/>
          <p:cNvSpPr txBox="1">
            <a:spLocks noChangeArrowheads="1"/>
          </p:cNvSpPr>
          <p:nvPr/>
        </p:nvSpPr>
        <p:spPr bwMode="auto">
          <a:xfrm>
            <a:off x="620713" y="1055688"/>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16389" name="Rectangle 5"/>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a:t>
            </a:r>
            <a:r>
              <a:rPr lang="fi-FI" sz="3200" dirty="0" err="1"/>
              <a:t>Models</a:t>
            </a:r>
            <a:r>
              <a:rPr lang="fi-FI" sz="3200" dirty="0"/>
              <a:t/>
            </a:r>
            <a:br>
              <a:rPr lang="fi-FI" sz="3200" dirty="0"/>
            </a:br>
            <a:r>
              <a:rPr lang="fi-FI" sz="3200" dirty="0" smtClean="0"/>
              <a:t>1st </a:t>
            </a:r>
            <a:r>
              <a:rPr lang="fi-FI" sz="3200" dirty="0" err="1"/>
              <a:t>classification</a:t>
            </a:r>
            <a:endParaRPr lang="it-IT" sz="3200" dirty="0">
              <a:solidFill>
                <a:srgbClr val="A50021"/>
              </a:solidFill>
            </a:endParaRPr>
          </a:p>
        </p:txBody>
      </p:sp>
      <p:sp>
        <p:nvSpPr>
          <p:cNvPr id="161797"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93E79D-1DD2-A843-829D-EA7350A16CE5}" type="slidenum">
              <a:rPr lang="en-GB" sz="1400">
                <a:latin typeface="Times New Roman" charset="0"/>
              </a:rPr>
              <a:pPr/>
              <a:t>75</a:t>
            </a:fld>
            <a:endParaRPr lang="en-GB" sz="1400">
              <a:latin typeface="Times New Roman" charset="0"/>
            </a:endParaRPr>
          </a:p>
        </p:txBody>
      </p:sp>
      <p:sp>
        <p:nvSpPr>
          <p:cNvPr id="161798"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a:sym typeface="Wingdings" charset="0"/>
              </a:rPr>
              <a:t>  </a:t>
            </a:r>
            <a:r>
              <a:rPr lang="en-GB" sz="1600">
                <a:sym typeface="Wingdings" charset="0"/>
              </a:rPr>
              <a:t>rielaborated from </a:t>
            </a:r>
            <a:r>
              <a:rPr lang="en-GB" sz="1800">
                <a:latin typeface="Times New Roman" charset="0"/>
                <a:cs typeface="Times New Roman" charset="0"/>
                <a:sym typeface="Wingdings" charset="0"/>
              </a:rPr>
              <a:t>§ 1.4</a:t>
            </a:r>
            <a:r>
              <a:rPr lang="en-GB" sz="1600">
                <a:latin typeface="Times New Roman" charset="0"/>
                <a:cs typeface="Times New Roman" charset="0"/>
                <a:sym typeface="Wingdings" charset="0"/>
              </a:rPr>
              <a:t> in </a:t>
            </a:r>
            <a:r>
              <a:rPr lang="en-GB" sz="1600">
                <a:latin typeface="Times New Roman" charset="0"/>
                <a:cs typeface="Times New Roman" charset="0"/>
              </a:rPr>
              <a:t>Himmelblau D.M. e Bischoff K.B., </a:t>
            </a:r>
            <a:r>
              <a:rPr lang="ja-JP" altLang="en-GB" sz="1600">
                <a:latin typeface="Times New Roman" charset="0"/>
                <a:cs typeface="Times New Roman" charset="0"/>
              </a:rPr>
              <a:t>“</a:t>
            </a:r>
            <a:r>
              <a:rPr lang="en-GB" altLang="ja-JP" sz="1600">
                <a:latin typeface="Times New Roman" charset="0"/>
                <a:cs typeface="Times New Roman" charset="0"/>
              </a:rPr>
              <a:t>Process Analysis and Simulation</a:t>
            </a:r>
            <a:r>
              <a:rPr lang="ja-JP" altLang="en-GB" sz="1600">
                <a:latin typeface="Times New Roman" charset="0"/>
                <a:cs typeface="Times New Roman" charset="0"/>
              </a:rPr>
              <a:t>”</a:t>
            </a:r>
            <a:r>
              <a:rPr lang="en-GB" altLang="ja-JP" sz="1600">
                <a:latin typeface="Times New Roman" charset="0"/>
                <a:cs typeface="Times New Roman" charset="0"/>
              </a:rPr>
              <a:t>, Wiley &amp; Sons Inc., 1967</a:t>
            </a:r>
            <a:endParaRPr lang="en-US" sz="160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60350" y="203200"/>
            <a:ext cx="6337300" cy="1128713"/>
          </a:xfrm>
        </p:spPr>
        <p:txBody>
          <a:bodyPr/>
          <a:lstStyle/>
          <a:p>
            <a:pPr lvl="2" eaLnBrk="1" hangingPunct="1">
              <a:defRPr/>
            </a:pPr>
            <a:r>
              <a:rPr lang="it-IT" sz="3200" dirty="0" err="1" smtClean="0">
                <a:latin typeface="Arial" charset="0"/>
              </a:rPr>
              <a:t>Dynamic</a:t>
            </a:r>
            <a:r>
              <a:rPr lang="it-IT" sz="3200" dirty="0" smtClean="0">
                <a:latin typeface="Arial" charset="0"/>
              </a:rPr>
              <a:t> </a:t>
            </a:r>
            <a:r>
              <a:rPr lang="it-IT" sz="3200" dirty="0" err="1" smtClean="0">
                <a:latin typeface="Arial" charset="0"/>
              </a:rPr>
              <a:t>Models</a:t>
            </a:r>
            <a:r>
              <a:rPr lang="it-IT" sz="3200" dirty="0" smtClean="0">
                <a:latin typeface="Arial" charset="0"/>
              </a:rPr>
              <a:t>:</a:t>
            </a:r>
            <a:r>
              <a:rPr lang="it-IT" sz="3200" dirty="0">
                <a:latin typeface="Arial" charset="0"/>
              </a:rPr>
              <a:t/>
            </a:r>
            <a:br>
              <a:rPr lang="it-IT" sz="3200" dirty="0">
                <a:latin typeface="Arial" charset="0"/>
              </a:rPr>
            </a:br>
            <a:r>
              <a:rPr lang="it-IT" sz="3200" dirty="0" err="1" smtClean="0">
                <a:solidFill>
                  <a:srgbClr val="A50021"/>
                </a:solidFill>
                <a:latin typeface="Arial" charset="0"/>
              </a:rPr>
              <a:t>definitions</a:t>
            </a:r>
            <a:r>
              <a:rPr lang="it-IT" sz="3200" dirty="0" smtClean="0">
                <a:solidFill>
                  <a:srgbClr val="A50021"/>
                </a:solidFill>
                <a:latin typeface="Arial" charset="0"/>
              </a:rPr>
              <a:t> </a:t>
            </a:r>
            <a:endParaRPr lang="it-IT" sz="3200" dirty="0">
              <a:solidFill>
                <a:srgbClr val="A50021"/>
              </a:solidFill>
              <a:latin typeface="Arial" charset="0"/>
            </a:endParaRPr>
          </a:p>
        </p:txBody>
      </p:sp>
      <p:sp>
        <p:nvSpPr>
          <p:cNvPr id="163842"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C3F646-DE1A-3E48-BFCF-C7D729019AAA}" type="slidenum">
              <a:rPr lang="en-GB" sz="1400">
                <a:latin typeface="Times New Roman" charset="0"/>
              </a:rPr>
              <a:pPr/>
              <a:t>76</a:t>
            </a:fld>
            <a:endParaRPr lang="en-GB" sz="1400">
              <a:latin typeface="Times New Roman" charset="0"/>
            </a:endParaRPr>
          </a:p>
        </p:txBody>
      </p:sp>
      <p:pic>
        <p:nvPicPr>
          <p:cNvPr id="16384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0"/>
            <a:ext cx="10763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CasellaDiTesto 3"/>
          <p:cNvSpPr txBox="1">
            <a:spLocks noChangeArrowheads="1"/>
          </p:cNvSpPr>
          <p:nvPr/>
        </p:nvSpPr>
        <p:spPr bwMode="auto">
          <a:xfrm>
            <a:off x="204788" y="1412875"/>
            <a:ext cx="6481762"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800"/>
              <a:t>A </a:t>
            </a:r>
            <a:r>
              <a:rPr lang="en-US" sz="1800">
                <a:solidFill>
                  <a:srgbClr val="006600"/>
                </a:solidFill>
              </a:rPr>
              <a:t>dynamical system </a:t>
            </a:r>
            <a:r>
              <a:rPr lang="en-US" sz="1800"/>
              <a:t>is a state space </a:t>
            </a:r>
            <a:r>
              <a:rPr lang="en-US" sz="1800" i="1"/>
              <a:t>S</a:t>
            </a:r>
            <a:r>
              <a:rPr lang="en-US" sz="1800"/>
              <a:t> , a set of times </a:t>
            </a:r>
            <a:r>
              <a:rPr lang="en-US" sz="1800" i="1"/>
              <a:t>T</a:t>
            </a:r>
            <a:r>
              <a:rPr lang="en-US" sz="1800"/>
              <a:t> and a rule </a:t>
            </a:r>
            <a:r>
              <a:rPr lang="en-US" sz="1800" i="1"/>
              <a:t>R</a:t>
            </a:r>
            <a:r>
              <a:rPr lang="en-US" sz="1800"/>
              <a:t> for evolution, </a:t>
            </a:r>
            <a:r>
              <a:rPr lang="en-US" sz="1800" i="1"/>
              <a:t>R</a:t>
            </a:r>
            <a:r>
              <a:rPr lang="en-US" sz="1800"/>
              <a:t>:</a:t>
            </a:r>
            <a:r>
              <a:rPr lang="en-US" sz="1800" i="1"/>
              <a:t>S</a:t>
            </a:r>
            <a:r>
              <a:rPr lang="en-US" sz="1800"/>
              <a:t>×</a:t>
            </a:r>
            <a:r>
              <a:rPr lang="en-US" sz="1800" i="1"/>
              <a:t>T</a:t>
            </a:r>
            <a:r>
              <a:rPr lang="en-US" sz="1800"/>
              <a:t>→</a:t>
            </a:r>
            <a:r>
              <a:rPr lang="en-US" sz="1800" i="1"/>
              <a:t>S </a:t>
            </a:r>
            <a:r>
              <a:rPr lang="en-US" sz="1800"/>
              <a:t> that gives the consequent(s) to a state </a:t>
            </a:r>
            <a:r>
              <a:rPr lang="en-US" sz="1800" i="1"/>
              <a:t>s</a:t>
            </a:r>
            <a:r>
              <a:rPr lang="en-US" sz="1800"/>
              <a:t>∈</a:t>
            </a:r>
            <a:r>
              <a:rPr lang="en-US" sz="1800" i="1"/>
              <a:t>S</a:t>
            </a:r>
            <a:r>
              <a:rPr lang="en-US" sz="1800"/>
              <a:t> . </a:t>
            </a:r>
          </a:p>
          <a:p>
            <a:pPr lvl="1" eaLnBrk="1" hangingPunct="1">
              <a:buFont typeface="Wingdings" charset="0"/>
              <a:buChar char="v"/>
            </a:pPr>
            <a:endParaRPr lang="en-US" sz="1600"/>
          </a:p>
          <a:p>
            <a:pPr lvl="1" eaLnBrk="1" hangingPunct="1">
              <a:buFont typeface="Wingdings" charset="0"/>
              <a:buChar char="v"/>
            </a:pPr>
            <a:r>
              <a:rPr lang="en-US" sz="1600"/>
              <a:t>A dynamical system consists of an abstract </a:t>
            </a:r>
            <a:r>
              <a:rPr lang="en-US" sz="1600">
                <a:hlinkClick r:id="rId4" tooltip="Phase space"/>
              </a:rPr>
              <a:t>phase space</a:t>
            </a:r>
            <a:r>
              <a:rPr lang="en-US" sz="1600"/>
              <a:t> or </a:t>
            </a:r>
            <a:r>
              <a:rPr lang="en-US" sz="1600">
                <a:solidFill>
                  <a:srgbClr val="006600"/>
                </a:solidFill>
              </a:rPr>
              <a:t>state space</a:t>
            </a:r>
            <a:r>
              <a:rPr lang="en-US" sz="1600"/>
              <a:t>, whose coordinates describe the state at any instant, and a dynamical rule that specifies the immediate future of all state variables, given only the present values of those same state variables. </a:t>
            </a:r>
          </a:p>
          <a:p>
            <a:pPr lvl="1" eaLnBrk="1" hangingPunct="1">
              <a:buFont typeface="Wingdings" charset="0"/>
              <a:buChar char="v"/>
            </a:pPr>
            <a:endParaRPr lang="en-US" sz="1800"/>
          </a:p>
          <a:p>
            <a:pPr lvl="1" eaLnBrk="1" hangingPunct="1">
              <a:buFont typeface="Wingdings" charset="0"/>
              <a:buChar char="v"/>
            </a:pPr>
            <a:r>
              <a:rPr lang="en-US" sz="1600"/>
              <a:t>For example the </a:t>
            </a:r>
            <a:r>
              <a:rPr lang="en-US" sz="1600">
                <a:solidFill>
                  <a:srgbClr val="006600"/>
                </a:solidFill>
              </a:rPr>
              <a:t>state</a:t>
            </a:r>
            <a:r>
              <a:rPr lang="en-US" sz="1600"/>
              <a:t> of a pendulum is its angle and angular velocity, and the </a:t>
            </a:r>
            <a:r>
              <a:rPr lang="en-US" sz="1600">
                <a:solidFill>
                  <a:srgbClr val="006600"/>
                </a:solidFill>
              </a:rPr>
              <a:t>evolution rule </a:t>
            </a:r>
            <a:r>
              <a:rPr lang="en-US" sz="1600"/>
              <a:t>is Newton's equation </a:t>
            </a:r>
            <a:r>
              <a:rPr lang="en-US" sz="1600" i="1"/>
              <a:t>F </a:t>
            </a:r>
            <a:r>
              <a:rPr lang="en-US" sz="1600"/>
              <a:t>= </a:t>
            </a:r>
            <a:r>
              <a:rPr lang="en-US" sz="1600" i="1"/>
              <a:t>ma</a:t>
            </a:r>
            <a:r>
              <a:rPr lang="en-US" sz="1600"/>
              <a:t>.</a:t>
            </a:r>
          </a:p>
          <a:p>
            <a:pPr lvl="1" eaLnBrk="1" hangingPunct="1">
              <a:buFont typeface="Wingdings" charset="0"/>
              <a:buChar char="v"/>
            </a:pPr>
            <a:endParaRPr lang="en-US" sz="1600">
              <a:cs typeface="Times New Roman" charset="0"/>
            </a:endParaRPr>
          </a:p>
          <a:p>
            <a:pPr eaLnBrk="1" hangingPunct="1">
              <a:buFontTx/>
              <a:buChar char="•"/>
            </a:pPr>
            <a:r>
              <a:rPr lang="en-US" sz="1800">
                <a:cs typeface="Times New Roman" charset="0"/>
              </a:rPr>
              <a:t>A </a:t>
            </a:r>
            <a:r>
              <a:rPr lang="en-US" sz="1800">
                <a:solidFill>
                  <a:srgbClr val="006600"/>
                </a:solidFill>
                <a:cs typeface="Times New Roman" charset="0"/>
              </a:rPr>
              <a:t>dynamical mathematical model </a:t>
            </a:r>
            <a:r>
              <a:rPr lang="en-US" sz="1800">
                <a:cs typeface="Times New Roman" charset="0"/>
              </a:rPr>
              <a:t>can be considered to be a tool describing the temporal evolution of an actual dynamical system. </a:t>
            </a:r>
          </a:p>
          <a:p>
            <a:pPr eaLnBrk="1" hangingPunct="1">
              <a:buFontTx/>
              <a:buChar char="•"/>
            </a:pPr>
            <a:endParaRPr lang="en-US" sz="1800">
              <a:cs typeface="Times New Roman" charset="0"/>
            </a:endParaRPr>
          </a:p>
          <a:p>
            <a:pPr lvl="1" eaLnBrk="1" hangingPunct="1">
              <a:buFont typeface="Wingdings" charset="0"/>
              <a:buChar char="v"/>
            </a:pPr>
            <a:r>
              <a:rPr lang="en-US" sz="1600"/>
              <a:t>Dynamical systems are </a:t>
            </a:r>
            <a:r>
              <a:rPr lang="en-US" sz="1600" b="1">
                <a:solidFill>
                  <a:srgbClr val="006600"/>
                </a:solidFill>
              </a:rPr>
              <a:t>deterministic</a:t>
            </a:r>
            <a:r>
              <a:rPr lang="en-US" sz="1600">
                <a:solidFill>
                  <a:srgbClr val="006600"/>
                </a:solidFill>
              </a:rPr>
              <a:t> </a:t>
            </a:r>
            <a:r>
              <a:rPr lang="en-US" sz="1600"/>
              <a:t>if there is a unique consequent to every state, or </a:t>
            </a:r>
            <a:r>
              <a:rPr lang="en-US" sz="1600" b="1">
                <a:solidFill>
                  <a:srgbClr val="006600"/>
                </a:solidFill>
              </a:rPr>
              <a:t>stochastic</a:t>
            </a:r>
            <a:r>
              <a:rPr lang="en-US" sz="1600">
                <a:solidFill>
                  <a:srgbClr val="006600"/>
                </a:solidFill>
              </a:rPr>
              <a:t> </a:t>
            </a:r>
            <a:r>
              <a:rPr lang="en-US" sz="1600"/>
              <a:t>or </a:t>
            </a:r>
            <a:r>
              <a:rPr lang="en-US" sz="1600" b="1">
                <a:solidFill>
                  <a:srgbClr val="006600"/>
                </a:solidFill>
              </a:rPr>
              <a:t>random</a:t>
            </a:r>
            <a:r>
              <a:rPr lang="en-US" sz="1600">
                <a:solidFill>
                  <a:srgbClr val="006600"/>
                </a:solidFill>
              </a:rPr>
              <a:t> </a:t>
            </a:r>
            <a:r>
              <a:rPr lang="en-US" sz="1600"/>
              <a:t>if there is a probability distribution of possible consequents (the idealized coin toss has two consequents with equal probability for each initial state). </a:t>
            </a:r>
          </a:p>
          <a:p>
            <a:pPr lvl="1" eaLnBrk="1" hangingPunct="1">
              <a:buFont typeface="Wingdings" charset="0"/>
              <a:buChar char="v"/>
            </a:pPr>
            <a:endParaRPr lang="en-US" sz="1600"/>
          </a:p>
          <a:p>
            <a:pPr lvl="1" eaLnBrk="1" hangingPunct="1">
              <a:buFont typeface="Wingdings" charset="0"/>
              <a:buChar char="v"/>
            </a:pPr>
            <a:r>
              <a:rPr lang="en-US" sz="1600"/>
              <a:t>A dynamical system can have </a:t>
            </a:r>
            <a:r>
              <a:rPr lang="en-US" sz="1600">
                <a:solidFill>
                  <a:srgbClr val="006600"/>
                </a:solidFill>
              </a:rPr>
              <a:t>discrete</a:t>
            </a:r>
            <a:r>
              <a:rPr lang="en-US" sz="1600"/>
              <a:t> or </a:t>
            </a:r>
            <a:r>
              <a:rPr lang="en-US" sz="1600">
                <a:solidFill>
                  <a:srgbClr val="006600"/>
                </a:solidFill>
              </a:rPr>
              <a:t>continuous</a:t>
            </a:r>
            <a:r>
              <a:rPr lang="en-US" sz="1600"/>
              <a:t> time.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60350" y="203200"/>
            <a:ext cx="6337300" cy="1128713"/>
          </a:xfrm>
        </p:spPr>
        <p:txBody>
          <a:bodyPr/>
          <a:lstStyle/>
          <a:p>
            <a:pPr lvl="2" eaLnBrk="1" hangingPunct="1">
              <a:defRPr/>
            </a:pPr>
            <a:r>
              <a:rPr lang="it-IT" sz="3200" dirty="0" err="1" smtClean="0">
                <a:latin typeface="Arial" charset="0"/>
              </a:rPr>
              <a:t>Dynamic</a:t>
            </a:r>
            <a:r>
              <a:rPr lang="it-IT" sz="3200" dirty="0" smtClean="0">
                <a:latin typeface="Arial" charset="0"/>
              </a:rPr>
              <a:t> </a:t>
            </a:r>
            <a:r>
              <a:rPr lang="it-IT" sz="3200" dirty="0" err="1" smtClean="0">
                <a:latin typeface="Arial" charset="0"/>
              </a:rPr>
              <a:t>Models</a:t>
            </a:r>
            <a:r>
              <a:rPr lang="it-IT" sz="3200" dirty="0" smtClean="0">
                <a:latin typeface="Arial" charset="0"/>
              </a:rPr>
              <a:t>:</a:t>
            </a:r>
            <a:r>
              <a:rPr lang="it-IT" sz="3200" dirty="0">
                <a:latin typeface="Arial" charset="0"/>
              </a:rPr>
              <a:t/>
            </a:r>
            <a:br>
              <a:rPr lang="it-IT" sz="3200" dirty="0">
                <a:latin typeface="Arial" charset="0"/>
              </a:rPr>
            </a:br>
            <a:r>
              <a:rPr lang="it-IT" sz="3200" dirty="0">
                <a:solidFill>
                  <a:srgbClr val="A50021"/>
                </a:solidFill>
                <a:latin typeface="Arial" charset="0"/>
              </a:rPr>
              <a:t>input-output </a:t>
            </a:r>
            <a:r>
              <a:rPr lang="it-IT" sz="3200" dirty="0" err="1" smtClean="0">
                <a:solidFill>
                  <a:srgbClr val="A50021"/>
                </a:solidFill>
                <a:latin typeface="Arial" charset="0"/>
              </a:rPr>
              <a:t>representation</a:t>
            </a:r>
            <a:r>
              <a:rPr lang="it-IT" sz="3200" dirty="0" smtClean="0">
                <a:solidFill>
                  <a:srgbClr val="A50021"/>
                </a:solidFill>
                <a:latin typeface="Arial" charset="0"/>
              </a:rPr>
              <a:t> </a:t>
            </a:r>
            <a:endParaRPr lang="it-IT" sz="3200" dirty="0">
              <a:solidFill>
                <a:srgbClr val="A50021"/>
              </a:solidFill>
              <a:latin typeface="Arial" charset="0"/>
            </a:endParaRPr>
          </a:p>
        </p:txBody>
      </p:sp>
      <p:graphicFrame>
        <p:nvGraphicFramePr>
          <p:cNvPr id="165890" name="Object 3"/>
          <p:cNvGraphicFramePr>
            <a:graphicFrameLocks noChangeAspect="1"/>
          </p:cNvGraphicFramePr>
          <p:nvPr/>
        </p:nvGraphicFramePr>
        <p:xfrm>
          <a:off x="763588" y="2709863"/>
          <a:ext cx="835025" cy="528637"/>
        </p:xfrm>
        <a:graphic>
          <a:graphicData uri="http://schemas.openxmlformats.org/presentationml/2006/ole">
            <mc:AlternateContent xmlns:mc="http://schemas.openxmlformats.org/markup-compatibility/2006">
              <mc:Choice xmlns:v="urn:schemas-microsoft-com:vml" Requires="v">
                <p:oleObj spid="_x0000_s165927" name="Equation" r:id="rId4" imgW="304800" imgH="177800" progId="Equation.3">
                  <p:embed/>
                </p:oleObj>
              </mc:Choice>
              <mc:Fallback>
                <p:oleObj name="Equation" r:id="rId4" imgW="304800" imgH="177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2709863"/>
                        <a:ext cx="8350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5891" name="Object 4"/>
          <p:cNvGraphicFramePr>
            <a:graphicFrameLocks noChangeAspect="1"/>
          </p:cNvGraphicFramePr>
          <p:nvPr/>
        </p:nvGraphicFramePr>
        <p:xfrm>
          <a:off x="4845050" y="2643188"/>
          <a:ext cx="787400" cy="463550"/>
        </p:xfrm>
        <a:graphic>
          <a:graphicData uri="http://schemas.openxmlformats.org/presentationml/2006/ole">
            <mc:AlternateContent xmlns:mc="http://schemas.openxmlformats.org/markup-compatibility/2006">
              <mc:Choice xmlns:v="urn:schemas-microsoft-com:vml" Requires="v">
                <p:oleObj spid="_x0000_s165928" name="Equation" r:id="rId6" imgW="266700" imgH="152400" progId="Equation.3">
                  <p:embed/>
                </p:oleObj>
              </mc:Choice>
              <mc:Fallback>
                <p:oleObj name="Equation" r:id="rId6" imgW="266700" imgH="152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5050" y="2643188"/>
                        <a:ext cx="787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5892" name="Rectangle 6"/>
          <p:cNvSpPr>
            <a:spLocks noChangeArrowheads="1"/>
          </p:cNvSpPr>
          <p:nvPr/>
        </p:nvSpPr>
        <p:spPr bwMode="auto">
          <a:xfrm>
            <a:off x="1916113" y="2244725"/>
            <a:ext cx="2808287" cy="744538"/>
          </a:xfrm>
          <a:prstGeom prst="rect">
            <a:avLst/>
          </a:prstGeom>
          <a:solidFill>
            <a:srgbClr val="FFFFFF"/>
          </a:solidFill>
          <a:ln w="9525">
            <a:solidFill>
              <a:srgbClr val="000000"/>
            </a:solidFill>
            <a:miter lim="800000"/>
            <a:headEnd/>
            <a:tailEnd/>
          </a:ln>
        </p:spPr>
        <p:txBody>
          <a:bodyPr/>
          <a:lstStyle/>
          <a:p>
            <a:pPr algn="ctr" eaLnBrk="0" hangingPunct="0">
              <a:buFont typeface="Times New Roman" charset="0"/>
              <a:buNone/>
            </a:pPr>
            <a:r>
              <a:rPr lang="it-IT" sz="2000" b="1">
                <a:solidFill>
                  <a:srgbClr val="006600"/>
                </a:solidFill>
                <a:cs typeface="Times New Roman" charset="0"/>
              </a:rPr>
              <a:t>MATHEMATICAL MODEL</a:t>
            </a:r>
            <a:endParaRPr lang="it-IT" sz="1600">
              <a:solidFill>
                <a:srgbClr val="006600"/>
              </a:solidFill>
              <a:cs typeface="Times New Roman" charset="0"/>
            </a:endParaRPr>
          </a:p>
        </p:txBody>
      </p:sp>
      <p:sp>
        <p:nvSpPr>
          <p:cNvPr id="165893" name="Line 7"/>
          <p:cNvSpPr>
            <a:spLocks noChangeShapeType="1"/>
          </p:cNvSpPr>
          <p:nvPr/>
        </p:nvSpPr>
        <p:spPr bwMode="auto">
          <a:xfrm>
            <a:off x="619125"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5894" name="Line 8"/>
          <p:cNvSpPr>
            <a:spLocks noChangeShapeType="1"/>
          </p:cNvSpPr>
          <p:nvPr/>
        </p:nvSpPr>
        <p:spPr bwMode="auto">
          <a:xfrm>
            <a:off x="4724400"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5895" name="Rectangle 9"/>
          <p:cNvSpPr>
            <a:spLocks noChangeArrowheads="1"/>
          </p:cNvSpPr>
          <p:nvPr/>
        </p:nvSpPr>
        <p:spPr bwMode="auto">
          <a:xfrm>
            <a:off x="0" y="31750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ct val="50000"/>
              </a:spcBef>
              <a:spcAft>
                <a:spcPts val="500"/>
              </a:spcAft>
              <a:buFont typeface="Times New Roman" charset="0"/>
              <a:buNone/>
            </a:pPr>
            <a:r>
              <a:rPr lang="it-IT" b="1" i="1">
                <a:solidFill>
                  <a:srgbClr val="D60093"/>
                </a:solidFill>
              </a:rPr>
              <a:t>input                		output</a:t>
            </a:r>
          </a:p>
        </p:txBody>
      </p:sp>
      <p:sp>
        <p:nvSpPr>
          <p:cNvPr id="165896" name="Rectangle 10"/>
          <p:cNvSpPr>
            <a:spLocks noChangeArrowheads="1"/>
          </p:cNvSpPr>
          <p:nvPr/>
        </p:nvSpPr>
        <p:spPr bwMode="auto">
          <a:xfrm>
            <a:off x="3336925" y="38052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ts val="600"/>
              </a:spcBef>
              <a:spcAft>
                <a:spcPts val="600"/>
              </a:spcAft>
              <a:buFont typeface="Times New Roman" charset="0"/>
              <a:buNone/>
            </a:pPr>
            <a:endParaRPr lang="en-US"/>
          </a:p>
        </p:txBody>
      </p:sp>
      <p:sp>
        <p:nvSpPr>
          <p:cNvPr id="165897" name="Segnaposto numero diapositiva 1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858F56-18A9-C945-B407-B41B0C8B8FDE}" type="slidenum">
              <a:rPr lang="en-GB" sz="1400">
                <a:latin typeface="Times New Roman" charset="0"/>
              </a:rPr>
              <a:pPr/>
              <a:t>77</a:t>
            </a:fld>
            <a:endParaRPr lang="en-GB" sz="1400">
              <a:latin typeface="Times New Roman" charset="0"/>
            </a:endParaRPr>
          </a:p>
        </p:txBody>
      </p:sp>
      <p:sp>
        <p:nvSpPr>
          <p:cNvPr id="165898" name="CasellaDiTesto 1"/>
          <p:cNvSpPr txBox="1">
            <a:spLocks noChangeArrowheads="1"/>
          </p:cNvSpPr>
          <p:nvPr/>
        </p:nvSpPr>
        <p:spPr bwMode="auto">
          <a:xfrm>
            <a:off x="188913" y="7939088"/>
            <a:ext cx="65595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Times New Roman" charset="0"/>
              <a:buNone/>
            </a:pPr>
            <a:r>
              <a:rPr lang="it-IT" sz="3200" b="1">
                <a:solidFill>
                  <a:srgbClr val="996633"/>
                </a:solidFill>
                <a:latin typeface="Webdings" charset="0"/>
                <a:sym typeface="Webdings" charset="0"/>
              </a:rPr>
              <a:t></a:t>
            </a:r>
            <a:r>
              <a:rPr lang="it-IT" b="1">
                <a:solidFill>
                  <a:srgbClr val="996633"/>
                </a:solidFill>
                <a:cs typeface="Times New Roman" charset="0"/>
              </a:rPr>
              <a:t> typical of automatic process control</a:t>
            </a:r>
            <a:endParaRPr lang="en-GB" b="1">
              <a:solidFill>
                <a:srgbClr val="996633"/>
              </a:solidFill>
              <a:cs typeface="Times New Roman" charset="0"/>
              <a:sym typeface="Wingdings" charset="0"/>
            </a:endParaRPr>
          </a:p>
          <a:p>
            <a:pPr algn="ctr" eaLnBrk="1" hangingPunct="1">
              <a:buFont typeface="Times New Roman" charset="0"/>
              <a:buNone/>
            </a:pPr>
            <a:r>
              <a:rPr lang="en-GB" b="1">
                <a:solidFill>
                  <a:srgbClr val="996633"/>
                </a:solidFill>
                <a:cs typeface="Times New Roman" charset="0"/>
                <a:sym typeface="Wingdings" charset="0"/>
              </a:rPr>
              <a:t></a:t>
            </a:r>
            <a:r>
              <a:rPr lang="en-GB">
                <a:latin typeface="Times New Roman" charset="0"/>
                <a:cs typeface="Times New Roman" charset="0"/>
              </a:rPr>
              <a:t>  </a:t>
            </a:r>
            <a:r>
              <a:rPr lang="it-IT" b="1">
                <a:solidFill>
                  <a:srgbClr val="996633"/>
                </a:solidFill>
                <a:cs typeface="Times New Roman" charset="0"/>
              </a:rPr>
              <a:t>Roffel &amp; Betlem, 2006</a:t>
            </a:r>
          </a:p>
        </p:txBody>
      </p:sp>
      <p:pic>
        <p:nvPicPr>
          <p:cNvPr id="16589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3550" y="3681413"/>
            <a:ext cx="3151188"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00" name="Text Box 16"/>
          <p:cNvSpPr txBox="1">
            <a:spLocks noChangeArrowheads="1"/>
          </p:cNvSpPr>
          <p:nvPr/>
        </p:nvSpPr>
        <p:spPr bwMode="auto">
          <a:xfrm>
            <a:off x="4868863" y="4067175"/>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Times New Roman" charset="0"/>
              <a:buNone/>
            </a:pPr>
            <a:r>
              <a:rPr lang="en-GB" sz="1800">
                <a:latin typeface="Times New Roman" charset="0"/>
                <a:sym typeface="Wingdings" charset="0"/>
              </a:rPr>
              <a:t></a:t>
            </a:r>
            <a:r>
              <a:rPr lang="en-GB" sz="1800">
                <a:latin typeface="Times New Roman" charset="0"/>
              </a:rPr>
              <a:t> </a:t>
            </a:r>
            <a:r>
              <a:rPr lang="it-IT" sz="1800">
                <a:latin typeface="Times New Roman" charset="0"/>
              </a:rPr>
              <a:t>Giua &amp; Seatzu, “Analisi dei sistemi dinamici”, 2006</a:t>
            </a:r>
          </a:p>
        </p:txBody>
      </p:sp>
      <p:sp>
        <p:nvSpPr>
          <p:cNvPr id="165901" name="Rettangolo 2"/>
          <p:cNvSpPr>
            <a:spLocks noChangeArrowheads="1"/>
          </p:cNvSpPr>
          <p:nvPr/>
        </p:nvSpPr>
        <p:spPr bwMode="auto">
          <a:xfrm>
            <a:off x="188913" y="5749925"/>
            <a:ext cx="64801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spcBef>
                <a:spcPts val="300"/>
              </a:spcBef>
              <a:buFontTx/>
              <a:buChar char="•"/>
            </a:pPr>
            <a:r>
              <a:rPr lang="it-IT" sz="1800"/>
              <a:t>An input-output equation reveals the direct relationship between the output variable desired, and the input variable.</a:t>
            </a:r>
          </a:p>
          <a:p>
            <a:pPr marL="285750" indent="-285750" algn="just">
              <a:spcBef>
                <a:spcPts val="300"/>
              </a:spcBef>
              <a:buFontTx/>
              <a:buChar char="•"/>
            </a:pPr>
            <a:r>
              <a:rPr lang="it-IT" sz="1800"/>
              <a:t>This relationship often includes the derivatives of one or both variables. </a:t>
            </a:r>
          </a:p>
          <a:p>
            <a:pPr marL="285750" indent="-285750" algn="just">
              <a:spcBef>
                <a:spcPts val="300"/>
              </a:spcBef>
              <a:buFontTx/>
              <a:buChar char="•"/>
            </a:pPr>
            <a:r>
              <a:rPr lang="it-IT" sz="1800"/>
              <a:t>Even with a higher order equation, the advantage is that the output variable is independent of (uncoupled from) any other variables except the inputs.</a:t>
            </a:r>
          </a:p>
        </p:txBody>
      </p:sp>
      <p:sp>
        <p:nvSpPr>
          <p:cNvPr id="165902" name="Rectangle 9"/>
          <p:cNvSpPr>
            <a:spLocks noChangeArrowheads="1"/>
          </p:cNvSpPr>
          <p:nvPr/>
        </p:nvSpPr>
        <p:spPr bwMode="auto">
          <a:xfrm rot="-5400000">
            <a:off x="-2201068" y="3194843"/>
            <a:ext cx="490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ct val="50000"/>
              </a:spcBef>
              <a:spcAft>
                <a:spcPts val="500"/>
              </a:spcAft>
              <a:buFont typeface="Times New Roman" charset="0"/>
              <a:buNone/>
            </a:pPr>
            <a:r>
              <a:rPr lang="it-IT" b="1">
                <a:solidFill>
                  <a:srgbClr val="800000"/>
                </a:solidFill>
              </a:rPr>
              <a:t>vectorial		scalar	</a:t>
            </a:r>
          </a:p>
        </p:txBody>
      </p:sp>
      <p:graphicFrame>
        <p:nvGraphicFramePr>
          <p:cNvPr id="165903" name="Object 2"/>
          <p:cNvGraphicFramePr>
            <a:graphicFrameLocks noChangeAspect="1"/>
          </p:cNvGraphicFramePr>
          <p:nvPr/>
        </p:nvGraphicFramePr>
        <p:xfrm>
          <a:off x="365125" y="1700213"/>
          <a:ext cx="5667375" cy="490537"/>
        </p:xfrm>
        <a:graphic>
          <a:graphicData uri="http://schemas.openxmlformats.org/presentationml/2006/ole">
            <mc:AlternateContent xmlns:mc="http://schemas.openxmlformats.org/markup-compatibility/2006">
              <mc:Choice xmlns:v="urn:schemas-microsoft-com:vml" Requires="v">
                <p:oleObj spid="_x0000_s165929" name="Equation" r:id="rId9" imgW="2260600" imgH="215900" progId="Equation.3">
                  <p:embed/>
                </p:oleObj>
              </mc:Choice>
              <mc:Fallback>
                <p:oleObj name="Equation" r:id="rId9" imgW="2260600" imgH="21590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125" y="1700213"/>
                        <a:ext cx="56673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eaLnBrk="1" hangingPunct="1">
              <a:defRPr/>
            </a:pPr>
            <a:r>
              <a:rPr lang="it-IT" dirty="0" err="1" smtClean="0">
                <a:solidFill>
                  <a:schemeClr val="tx1"/>
                </a:solidFill>
              </a:rPr>
              <a:t>Example</a:t>
            </a:r>
            <a:r>
              <a:rPr lang="it-IT" dirty="0" smtClean="0">
                <a:solidFill>
                  <a:schemeClr val="tx1"/>
                </a:solidFill>
              </a:rPr>
              <a:t> </a:t>
            </a:r>
            <a:r>
              <a:rPr lang="it-IT" dirty="0">
                <a:solidFill>
                  <a:schemeClr val="tx1"/>
                </a:solidFill>
              </a:rPr>
              <a:t>No.5</a:t>
            </a:r>
            <a:r>
              <a:rPr lang="it-IT" dirty="0" smtClean="0">
                <a:solidFill>
                  <a:schemeClr val="tx1"/>
                </a:solidFill>
              </a:rPr>
              <a:t/>
            </a:r>
            <a:br>
              <a:rPr lang="it-IT" dirty="0" smtClean="0">
                <a:solidFill>
                  <a:schemeClr val="tx1"/>
                </a:solidFill>
              </a:rPr>
            </a:br>
            <a:r>
              <a:rPr lang="it-IT" dirty="0">
                <a:solidFill>
                  <a:schemeClr val="tx1"/>
                </a:solidFill>
              </a:rPr>
              <a:t>of input-state-output </a:t>
            </a:r>
            <a:r>
              <a:rPr lang="it-IT" dirty="0" err="1">
                <a:solidFill>
                  <a:schemeClr val="tx1"/>
                </a:solidFill>
              </a:rPr>
              <a:t>dynamic</a:t>
            </a:r>
            <a:r>
              <a:rPr lang="it-IT" dirty="0">
                <a:solidFill>
                  <a:schemeClr val="tx1"/>
                </a:solidFill>
              </a:rPr>
              <a:t> </a:t>
            </a:r>
            <a:r>
              <a:rPr lang="it-IT" dirty="0" smtClean="0">
                <a:solidFill>
                  <a:schemeClr val="tx1"/>
                </a:solidFill>
              </a:rPr>
              <a:t>model:</a:t>
            </a:r>
            <a:r>
              <a:rPr lang="it-IT" dirty="0">
                <a:solidFill>
                  <a:schemeClr val="tx1"/>
                </a:solidFill>
              </a:rPr>
              <a:t/>
            </a:r>
            <a:br>
              <a:rPr lang="it-IT" dirty="0">
                <a:solidFill>
                  <a:schemeClr val="tx1"/>
                </a:solidFill>
              </a:rPr>
            </a:br>
            <a:r>
              <a:rPr lang="it-IT" dirty="0" smtClean="0">
                <a:solidFill>
                  <a:srgbClr val="A50021"/>
                </a:solidFill>
              </a:rPr>
              <a:t>WATER OPEN TANK</a:t>
            </a:r>
            <a:endParaRPr lang="it-IT" dirty="0">
              <a:solidFill>
                <a:srgbClr val="A50021"/>
              </a:solidFill>
            </a:endParaRPr>
          </a:p>
        </p:txBody>
      </p:sp>
      <p:sp>
        <p:nvSpPr>
          <p:cNvPr id="190466" name="Text Box 5"/>
          <p:cNvSpPr txBox="1">
            <a:spLocks noChangeArrowheads="1"/>
          </p:cNvSpPr>
          <p:nvPr/>
        </p:nvSpPr>
        <p:spPr bwMode="auto">
          <a:xfrm>
            <a:off x="2954338" y="4754563"/>
            <a:ext cx="623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latin typeface="Tahoma" charset="0"/>
              </a:rPr>
              <a:t>IN :</a:t>
            </a:r>
          </a:p>
        </p:txBody>
      </p:sp>
      <p:graphicFrame>
        <p:nvGraphicFramePr>
          <p:cNvPr id="190467" name="Object 2"/>
          <p:cNvGraphicFramePr>
            <a:graphicFrameLocks noChangeAspect="1"/>
          </p:cNvGraphicFramePr>
          <p:nvPr/>
        </p:nvGraphicFramePr>
        <p:xfrm>
          <a:off x="3825875" y="4678363"/>
          <a:ext cx="611188" cy="484187"/>
        </p:xfrm>
        <a:graphic>
          <a:graphicData uri="http://schemas.openxmlformats.org/presentationml/2006/ole">
            <mc:AlternateContent xmlns:mc="http://schemas.openxmlformats.org/markup-compatibility/2006">
              <mc:Choice xmlns:v="urn:schemas-microsoft-com:vml" Requires="v">
                <p:oleObj spid="_x0000_s293933" name="Equation" r:id="rId4" imgW="355292" imgH="304536" progId="Equation.3">
                  <p:embed/>
                </p:oleObj>
              </mc:Choice>
              <mc:Fallback>
                <p:oleObj name="Equation" r:id="rId4" imgW="355292" imgH="30453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75" y="4678363"/>
                        <a:ext cx="611188"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0468" name="Text Box 7"/>
          <p:cNvSpPr txBox="1">
            <a:spLocks noChangeArrowheads="1"/>
          </p:cNvSpPr>
          <p:nvPr/>
        </p:nvSpPr>
        <p:spPr bwMode="auto">
          <a:xfrm>
            <a:off x="2892425" y="5176838"/>
            <a:ext cx="149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latin typeface="Tahoma" charset="0"/>
              </a:rPr>
              <a:t>STATE: h(t)</a:t>
            </a:r>
          </a:p>
        </p:txBody>
      </p:sp>
      <p:sp>
        <p:nvSpPr>
          <p:cNvPr id="190469" name="Text Box 8"/>
          <p:cNvSpPr txBox="1">
            <a:spLocks noChangeArrowheads="1"/>
          </p:cNvSpPr>
          <p:nvPr/>
        </p:nvSpPr>
        <p:spPr bwMode="auto">
          <a:xfrm>
            <a:off x="2952750" y="5529263"/>
            <a:ext cx="85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latin typeface="Tahoma" charset="0"/>
              </a:rPr>
              <a:t>OUT :</a:t>
            </a:r>
          </a:p>
        </p:txBody>
      </p:sp>
      <p:graphicFrame>
        <p:nvGraphicFramePr>
          <p:cNvPr id="190470" name="Object 3"/>
          <p:cNvGraphicFramePr>
            <a:graphicFrameLocks noChangeAspect="1"/>
          </p:cNvGraphicFramePr>
          <p:nvPr/>
        </p:nvGraphicFramePr>
        <p:xfrm>
          <a:off x="3949700" y="5478463"/>
          <a:ext cx="631825" cy="468312"/>
        </p:xfrm>
        <a:graphic>
          <a:graphicData uri="http://schemas.openxmlformats.org/presentationml/2006/ole">
            <mc:AlternateContent xmlns:mc="http://schemas.openxmlformats.org/markup-compatibility/2006">
              <mc:Choice xmlns:v="urn:schemas-microsoft-com:vml" Requires="v">
                <p:oleObj spid="_x0000_s293934" name="Equation" r:id="rId6" imgW="380835" imgH="304668" progId="Equation.3">
                  <p:embed/>
                </p:oleObj>
              </mc:Choice>
              <mc:Fallback>
                <p:oleObj name="Equation" r:id="rId6" imgW="380835" imgH="30466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9700" y="5478463"/>
                        <a:ext cx="631825"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90471" name="Group 10"/>
          <p:cNvGrpSpPr>
            <a:grpSpLocks/>
          </p:cNvGrpSpPr>
          <p:nvPr/>
        </p:nvGrpSpPr>
        <p:grpSpPr bwMode="auto">
          <a:xfrm>
            <a:off x="688975" y="1544638"/>
            <a:ext cx="5432425" cy="2560637"/>
            <a:chOff x="576" y="912"/>
            <a:chExt cx="2753" cy="1247"/>
          </a:xfrm>
        </p:grpSpPr>
        <p:sp>
          <p:nvSpPr>
            <p:cNvPr id="190478" name="Text Box 11"/>
            <p:cNvSpPr txBox="1">
              <a:spLocks noChangeArrowheads="1"/>
            </p:cNvSpPr>
            <p:nvPr/>
          </p:nvSpPr>
          <p:spPr bwMode="auto">
            <a:xfrm>
              <a:off x="3235" y="1156"/>
              <a:ext cx="9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it-IT" sz="2000">
                <a:latin typeface="Tahoma" charset="0"/>
              </a:endParaRPr>
            </a:p>
          </p:txBody>
        </p:sp>
        <p:sp>
          <p:nvSpPr>
            <p:cNvPr id="190479" name="Line 12"/>
            <p:cNvSpPr>
              <a:spLocks noChangeShapeType="1"/>
            </p:cNvSpPr>
            <p:nvPr/>
          </p:nvSpPr>
          <p:spPr bwMode="auto">
            <a:xfrm>
              <a:off x="1440" y="1776"/>
              <a:ext cx="6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aphicFrame>
          <p:nvGraphicFramePr>
            <p:cNvPr id="190480" name="Object 5"/>
            <p:cNvGraphicFramePr>
              <a:graphicFrameLocks noChangeAspect="1"/>
            </p:cNvGraphicFramePr>
            <p:nvPr/>
          </p:nvGraphicFramePr>
          <p:xfrm>
            <a:off x="576" y="912"/>
            <a:ext cx="384" cy="318"/>
          </p:xfrm>
          <a:graphic>
            <a:graphicData uri="http://schemas.openxmlformats.org/presentationml/2006/ole">
              <mc:AlternateContent xmlns:mc="http://schemas.openxmlformats.org/markup-compatibility/2006">
                <mc:Choice xmlns:v="urn:schemas-microsoft-com:vml" Requires="v">
                  <p:oleObj spid="_x0000_s293935" name="Equation" r:id="rId8" imgW="368140" imgH="304668" progId="Equation.3">
                    <p:embed/>
                  </p:oleObj>
                </mc:Choice>
                <mc:Fallback>
                  <p:oleObj name="Equation" r:id="rId8" imgW="368140" imgH="304668"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 y="912"/>
                          <a:ext cx="384"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0481" name="Line 14"/>
            <p:cNvSpPr>
              <a:spLocks noChangeShapeType="1"/>
            </p:cNvSpPr>
            <p:nvPr/>
          </p:nvSpPr>
          <p:spPr bwMode="auto">
            <a:xfrm>
              <a:off x="1448" y="1248"/>
              <a:ext cx="0"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0482" name="Line 15"/>
            <p:cNvSpPr>
              <a:spLocks noChangeShapeType="1"/>
            </p:cNvSpPr>
            <p:nvPr/>
          </p:nvSpPr>
          <p:spPr bwMode="auto">
            <a:xfrm>
              <a:off x="2120" y="1248"/>
              <a:ext cx="0"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0483" name="Line 16"/>
            <p:cNvSpPr>
              <a:spLocks noChangeShapeType="1"/>
            </p:cNvSpPr>
            <p:nvPr/>
          </p:nvSpPr>
          <p:spPr bwMode="auto">
            <a:xfrm>
              <a:off x="1832" y="177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0484" name="Line 17"/>
            <p:cNvSpPr>
              <a:spLocks noChangeShapeType="1"/>
            </p:cNvSpPr>
            <p:nvPr/>
          </p:nvSpPr>
          <p:spPr bwMode="auto">
            <a:xfrm>
              <a:off x="1832" y="2016"/>
              <a:ext cx="86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0485" name="Line 18"/>
            <p:cNvSpPr>
              <a:spLocks noChangeShapeType="1"/>
            </p:cNvSpPr>
            <p:nvPr/>
          </p:nvSpPr>
          <p:spPr bwMode="auto">
            <a:xfrm>
              <a:off x="1448" y="1344"/>
              <a:ext cx="6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0486" name="Line 19"/>
            <p:cNvSpPr>
              <a:spLocks noChangeShapeType="1"/>
            </p:cNvSpPr>
            <p:nvPr/>
          </p:nvSpPr>
          <p:spPr bwMode="auto">
            <a:xfrm>
              <a:off x="1016" y="1104"/>
              <a:ext cx="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0487" name="Line 20"/>
            <p:cNvSpPr>
              <a:spLocks noChangeShapeType="1"/>
            </p:cNvSpPr>
            <p:nvPr/>
          </p:nvSpPr>
          <p:spPr bwMode="auto">
            <a:xfrm>
              <a:off x="1640" y="1104"/>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0488" name="Line 21"/>
            <p:cNvSpPr>
              <a:spLocks noChangeShapeType="1"/>
            </p:cNvSpPr>
            <p:nvPr/>
          </p:nvSpPr>
          <p:spPr bwMode="auto">
            <a:xfrm>
              <a:off x="2312" y="134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0489" name="Line 22"/>
            <p:cNvSpPr>
              <a:spLocks noChangeShapeType="1"/>
            </p:cNvSpPr>
            <p:nvPr/>
          </p:nvSpPr>
          <p:spPr bwMode="auto">
            <a:xfrm>
              <a:off x="2312" y="177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0490" name="Line 23"/>
            <p:cNvSpPr>
              <a:spLocks noChangeShapeType="1"/>
            </p:cNvSpPr>
            <p:nvPr/>
          </p:nvSpPr>
          <p:spPr bwMode="auto">
            <a:xfrm>
              <a:off x="2456" y="1344"/>
              <a:ext cx="0" cy="43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90491" name="Object 6"/>
            <p:cNvGraphicFramePr>
              <a:graphicFrameLocks noChangeAspect="1"/>
            </p:cNvGraphicFramePr>
            <p:nvPr/>
          </p:nvGraphicFramePr>
          <p:xfrm>
            <a:off x="2736" y="1824"/>
            <a:ext cx="432" cy="335"/>
          </p:xfrm>
          <a:graphic>
            <a:graphicData uri="http://schemas.openxmlformats.org/presentationml/2006/ole">
              <mc:AlternateContent xmlns:mc="http://schemas.openxmlformats.org/markup-compatibility/2006">
                <mc:Choice xmlns:v="urn:schemas-microsoft-com:vml" Requires="v">
                  <p:oleObj spid="_x0000_s293936" name="Equation" r:id="rId10" imgW="393359" imgH="304536" progId="Equation.3">
                    <p:embed/>
                  </p:oleObj>
                </mc:Choice>
                <mc:Fallback>
                  <p:oleObj name="Equation" r:id="rId10" imgW="393359" imgH="30453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6" y="1824"/>
                          <a:ext cx="432"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0492" name="Text Box 25"/>
            <p:cNvSpPr txBox="1">
              <a:spLocks noChangeArrowheads="1"/>
            </p:cNvSpPr>
            <p:nvPr/>
          </p:nvSpPr>
          <p:spPr bwMode="auto">
            <a:xfrm>
              <a:off x="2687" y="1396"/>
              <a:ext cx="30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latin typeface="Tahoma" charset="0"/>
                </a:rPr>
                <a:t>h(t)</a:t>
              </a:r>
            </a:p>
          </p:txBody>
        </p:sp>
      </p:grpSp>
      <p:graphicFrame>
        <p:nvGraphicFramePr>
          <p:cNvPr id="190472" name="Object 4"/>
          <p:cNvGraphicFramePr>
            <a:graphicFrameLocks noChangeAspect="1"/>
          </p:cNvGraphicFramePr>
          <p:nvPr/>
        </p:nvGraphicFramePr>
        <p:xfrm>
          <a:off x="2578100" y="4824413"/>
          <a:ext cx="687388" cy="1069975"/>
        </p:xfrm>
        <a:graphic>
          <a:graphicData uri="http://schemas.openxmlformats.org/presentationml/2006/ole">
            <mc:AlternateContent xmlns:mc="http://schemas.openxmlformats.org/markup-compatibility/2006">
              <mc:Choice xmlns:v="urn:schemas-microsoft-com:vml" Requires="v">
                <p:oleObj spid="_x0000_s293937" name="Equation" r:id="rId12" imgW="164885" imgH="215619" progId="Equation.3">
                  <p:embed/>
                </p:oleObj>
              </mc:Choice>
              <mc:Fallback>
                <p:oleObj name="Equation" r:id="rId12" imgW="164885" imgH="21561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8100" y="4824413"/>
                        <a:ext cx="687388"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0473" name="Segnaposto numero diapositiva 26"/>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608BA0-4CFB-8B43-80F9-877BBC684336}" type="slidenum">
              <a:rPr lang="en-GB" sz="1400">
                <a:latin typeface="Times New Roman" charset="0"/>
              </a:rPr>
              <a:pPr/>
              <a:t>78</a:t>
            </a:fld>
            <a:endParaRPr lang="en-GB" sz="1400">
              <a:latin typeface="Times New Roman" charset="0"/>
            </a:endParaRPr>
          </a:p>
        </p:txBody>
      </p:sp>
      <p:sp>
        <p:nvSpPr>
          <p:cNvPr id="190474" name="CasellaDiTesto 1"/>
          <p:cNvSpPr txBox="1">
            <a:spLocks noChangeArrowheads="1"/>
          </p:cNvSpPr>
          <p:nvPr/>
        </p:nvSpPr>
        <p:spPr bwMode="auto">
          <a:xfrm>
            <a:off x="722313" y="5138738"/>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b="1">
                <a:solidFill>
                  <a:srgbClr val="800000"/>
                </a:solidFill>
                <a:cs typeface="Times New Roman" charset="0"/>
              </a:rPr>
              <a:t>VARIABLES</a:t>
            </a:r>
          </a:p>
        </p:txBody>
      </p:sp>
      <p:sp>
        <p:nvSpPr>
          <p:cNvPr id="190475" name="CasellaDiTesto 1"/>
          <p:cNvSpPr txBox="1">
            <a:spLocks noChangeArrowheads="1"/>
          </p:cNvSpPr>
          <p:nvPr/>
        </p:nvSpPr>
        <p:spPr bwMode="auto">
          <a:xfrm>
            <a:off x="769938" y="7412038"/>
            <a:ext cx="553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b="1">
                <a:solidFill>
                  <a:srgbClr val="800000"/>
                </a:solidFill>
                <a:cs typeface="Times New Roman" charset="0"/>
              </a:rPr>
              <a:t>Initial Condition:</a:t>
            </a:r>
            <a:r>
              <a:rPr lang="it-IT" sz="2000" b="1">
                <a:cs typeface="Times New Roman" charset="0"/>
              </a:rPr>
              <a:t>	h(0) = h</a:t>
            </a:r>
            <a:r>
              <a:rPr lang="it-IT" sz="2000" b="1" baseline="-25000">
                <a:cs typeface="Times New Roman" charset="0"/>
              </a:rPr>
              <a:t>0</a:t>
            </a:r>
          </a:p>
        </p:txBody>
      </p:sp>
      <p:sp>
        <p:nvSpPr>
          <p:cNvPr id="190476" name="Rettangolo 2"/>
          <p:cNvSpPr>
            <a:spLocks noChangeArrowheads="1"/>
          </p:cNvSpPr>
          <p:nvPr/>
        </p:nvSpPr>
        <p:spPr bwMode="auto">
          <a:xfrm>
            <a:off x="768350" y="6630988"/>
            <a:ext cx="2036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b="1">
                <a:solidFill>
                  <a:srgbClr val="800000"/>
                </a:solidFill>
                <a:cs typeface="Times New Roman" charset="0"/>
              </a:rPr>
              <a:t>State equation:</a:t>
            </a:r>
            <a:r>
              <a:rPr lang="it-IT" sz="2000" b="1">
                <a:cs typeface="Times New Roman" charset="0"/>
              </a:rPr>
              <a:t>	</a:t>
            </a:r>
            <a:endParaRPr lang="it-IT" sz="2000">
              <a:cs typeface="Times New Roman" charset="0"/>
            </a:endParaRPr>
          </a:p>
        </p:txBody>
      </p:sp>
      <p:graphicFrame>
        <p:nvGraphicFramePr>
          <p:cNvPr id="190477" name="Object 3"/>
          <p:cNvGraphicFramePr>
            <a:graphicFrameLocks/>
          </p:cNvGraphicFramePr>
          <p:nvPr/>
        </p:nvGraphicFramePr>
        <p:xfrm>
          <a:off x="2708275" y="6372225"/>
          <a:ext cx="2744788" cy="866775"/>
        </p:xfrm>
        <a:graphic>
          <a:graphicData uri="http://schemas.openxmlformats.org/presentationml/2006/ole">
            <mc:AlternateContent xmlns:mc="http://schemas.openxmlformats.org/markup-compatibility/2006">
              <mc:Choice xmlns:v="urn:schemas-microsoft-com:vml" Requires="v">
                <p:oleObj spid="_x0000_s293938" name="Equation" r:id="rId14" imgW="1219200" imgH="419100" progId="Equation.3">
                  <p:embed/>
                </p:oleObj>
              </mc:Choice>
              <mc:Fallback>
                <p:oleObj name="Equation" r:id="rId14" imgW="1219200" imgH="419100"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8275" y="6372225"/>
                        <a:ext cx="274478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203021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3200" dirty="0" smtClean="0"/>
              <a:t>Input-Output </a:t>
            </a:r>
            <a:r>
              <a:rPr lang="it-IT" sz="3200" dirty="0" err="1">
                <a:solidFill>
                  <a:schemeClr val="tx1"/>
                </a:solidFill>
              </a:rPr>
              <a:t>representation</a:t>
            </a:r>
            <a:r>
              <a:rPr lang="it-IT" sz="3200" dirty="0">
                <a:solidFill>
                  <a:schemeClr val="tx1"/>
                </a:solidFill>
              </a:rPr>
              <a:t> </a:t>
            </a:r>
            <a:r>
              <a:rPr lang="it-IT" sz="3200" dirty="0" smtClean="0">
                <a:solidFill>
                  <a:schemeClr val="tx1"/>
                </a:solidFill>
              </a:rPr>
              <a:t/>
            </a:r>
            <a:br>
              <a:rPr lang="it-IT" sz="3200" dirty="0" smtClean="0">
                <a:solidFill>
                  <a:schemeClr val="tx1"/>
                </a:solidFill>
              </a:rPr>
            </a:br>
            <a:r>
              <a:rPr lang="it-IT" sz="3200" dirty="0" err="1" smtClean="0">
                <a:solidFill>
                  <a:srgbClr val="A50021"/>
                </a:solidFill>
              </a:rPr>
              <a:t>Variables</a:t>
            </a:r>
            <a:endParaRPr lang="it-IT" sz="3200" dirty="0">
              <a:solidFill>
                <a:schemeClr val="tx1"/>
              </a:solidFill>
            </a:endParaRPr>
          </a:p>
        </p:txBody>
      </p:sp>
      <p:pic>
        <p:nvPicPr>
          <p:cNvPr id="16793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35200"/>
            <a:ext cx="68580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193BD8-0CB2-084C-A604-F0F216B3969A}" type="slidenum">
              <a:rPr lang="it-IT" sz="1400"/>
              <a:pPr eaLnBrk="1" hangingPunct="1"/>
              <a:t>79</a:t>
            </a:fld>
            <a:endParaRPr lang="it-IT" sz="1400"/>
          </a:p>
        </p:txBody>
      </p:sp>
      <p:sp>
        <p:nvSpPr>
          <p:cNvPr id="167940"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Times New Roman" charset="0"/>
              <a:buNone/>
            </a:pPr>
            <a:r>
              <a:rPr lang="it-IT" sz="1600"/>
              <a:t>Basic Automatic Control			prof. Guariso</a:t>
            </a:r>
            <a:endParaRPr lang="it-IT" sz="1600" b="1">
              <a:solidFill>
                <a:srgbClr val="006600"/>
              </a:solidFill>
              <a:cs typeface="Times New Roman"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0" y="250825"/>
            <a:ext cx="6858000" cy="1219200"/>
          </a:xfrm>
        </p:spPr>
        <p:txBody>
          <a:bodyPr/>
          <a:lstStyle/>
          <a:p>
            <a:pPr>
              <a:defRPr/>
            </a:pPr>
            <a:r>
              <a:rPr lang="en-US" sz="3200" i="1" dirty="0"/>
              <a:t>Mathematical </a:t>
            </a:r>
            <a:r>
              <a:rPr lang="en-US" sz="3200" i="1" dirty="0" smtClean="0"/>
              <a:t>model development:</a:t>
            </a:r>
            <a:br>
              <a:rPr lang="en-US" sz="3200" i="1" dirty="0" smtClean="0"/>
            </a:br>
            <a:r>
              <a:rPr lang="it-IT" altLang="it-IT" sz="3200" i="1" dirty="0" err="1">
                <a:solidFill>
                  <a:srgbClr val="000000"/>
                </a:solidFill>
                <a:latin typeface="Times New Roman" pitchFamily="18" charset="0"/>
              </a:rPr>
              <a:t>Complexity</a:t>
            </a:r>
            <a:r>
              <a:rPr lang="it-IT" altLang="it-IT" sz="3200" dirty="0">
                <a:solidFill>
                  <a:srgbClr val="000000"/>
                </a:solidFill>
                <a:latin typeface="Times New Roman" pitchFamily="18" charset="0"/>
              </a:rPr>
              <a:t> </a:t>
            </a:r>
            <a:r>
              <a:rPr lang="it-IT" altLang="it-IT" sz="3200" dirty="0" smtClean="0">
                <a:solidFill>
                  <a:srgbClr val="000000"/>
                </a:solidFill>
                <a:latin typeface="Times New Roman" pitchFamily="18" charset="0"/>
              </a:rPr>
              <a:t> vs. </a:t>
            </a:r>
            <a:r>
              <a:rPr lang="it-IT" altLang="it-IT" sz="3200" i="1" dirty="0" err="1" smtClean="0">
                <a:solidFill>
                  <a:srgbClr val="000000"/>
                </a:solidFill>
                <a:latin typeface="Times New Roman" pitchFamily="18" charset="0"/>
              </a:rPr>
              <a:t>Simplicity</a:t>
            </a:r>
            <a:endParaRPr lang="en-US" sz="3200" dirty="0"/>
          </a:p>
        </p:txBody>
      </p:sp>
      <p:sp>
        <p:nvSpPr>
          <p:cNvPr id="254981" name="Text Box 5"/>
          <p:cNvSpPr txBox="1">
            <a:spLocks noChangeArrowheads="1"/>
          </p:cNvSpPr>
          <p:nvPr/>
        </p:nvSpPr>
        <p:spPr bwMode="auto">
          <a:xfrm>
            <a:off x="231775" y="8818563"/>
            <a:ext cx="63944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eaLnBrk="0" hangingPunct="0">
              <a:defRPr/>
            </a:pPr>
            <a:r>
              <a:rPr lang="en-US" sz="1200" dirty="0">
                <a:solidFill>
                  <a:srgbClr val="6699FF"/>
                </a:solidFill>
              </a:rPr>
              <a:t>Introduction to Process Control			</a:t>
            </a:r>
            <a:r>
              <a:rPr lang="en-US" sz="1200" dirty="0" err="1">
                <a:solidFill>
                  <a:srgbClr val="6699FF"/>
                </a:solidFill>
              </a:rPr>
              <a:t>Romagnoli</a:t>
            </a:r>
            <a:r>
              <a:rPr lang="en-US" sz="1200" dirty="0">
                <a:solidFill>
                  <a:srgbClr val="6699FF"/>
                </a:solidFill>
              </a:rPr>
              <a:t> &amp; </a:t>
            </a:r>
            <a:r>
              <a:rPr lang="en-US" sz="1200" dirty="0" err="1">
                <a:solidFill>
                  <a:srgbClr val="6699FF"/>
                </a:solidFill>
              </a:rPr>
              <a:t>Palazoglu</a:t>
            </a:r>
            <a:endParaRPr lang="en-US" sz="1200" dirty="0">
              <a:solidFill>
                <a:srgbClr val="6699FF"/>
              </a:solidFill>
            </a:endParaRPr>
          </a:p>
        </p:txBody>
      </p:sp>
      <p:sp>
        <p:nvSpPr>
          <p:cNvPr id="29699"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3BD0A5-BD2C-F243-B832-AF2CD6B4744B}" type="slidenum">
              <a:rPr lang="it-IT" sz="1400"/>
              <a:pPr eaLnBrk="1" hangingPunct="1"/>
              <a:t>8</a:t>
            </a:fld>
            <a:endParaRPr lang="it-IT" sz="1400"/>
          </a:p>
        </p:txBody>
      </p:sp>
      <p:sp>
        <p:nvSpPr>
          <p:cNvPr id="29700" name="Rettangolo 2"/>
          <p:cNvSpPr>
            <a:spLocks noChangeArrowheads="1"/>
          </p:cNvSpPr>
          <p:nvPr/>
        </p:nvSpPr>
        <p:spPr bwMode="auto">
          <a:xfrm>
            <a:off x="728663" y="2051050"/>
            <a:ext cx="54006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Wingdings" charset="0"/>
              <a:buChar char="Ø"/>
            </a:pPr>
            <a:r>
              <a:rPr lang="it-IT" sz="3200" b="1" i="1">
                <a:solidFill>
                  <a:srgbClr val="800000"/>
                </a:solidFill>
                <a:latin typeface="Times New Roman" charset="0"/>
              </a:rPr>
              <a:t>Ratio of costs to benefits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549275" y="22225"/>
            <a:ext cx="5657850" cy="949325"/>
          </a:xfrm>
        </p:spPr>
        <p:txBody>
          <a:bodyPr lIns="92075" tIns="46038" rIns="92075" bIns="46038"/>
          <a:lstStyle/>
          <a:p>
            <a:pPr>
              <a:defRPr/>
            </a:pPr>
            <a:r>
              <a:rPr lang="en-US" sz="3200" dirty="0"/>
              <a:t>Input-Output Models</a:t>
            </a:r>
          </a:p>
        </p:txBody>
      </p:sp>
      <p:sp>
        <p:nvSpPr>
          <p:cNvPr id="265219" name="Rectangle 3"/>
          <p:cNvSpPr>
            <a:spLocks noChangeArrowheads="1"/>
          </p:cNvSpPr>
          <p:nvPr/>
        </p:nvSpPr>
        <p:spPr bwMode="auto">
          <a:xfrm>
            <a:off x="273050" y="1692275"/>
            <a:ext cx="63960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spAutoFit/>
          </a:bodyPr>
          <a:lstStyle/>
          <a:p>
            <a:pPr algn="ctr" eaLnBrk="0" hangingPunct="0">
              <a:spcBef>
                <a:spcPct val="50000"/>
              </a:spcBef>
              <a:defRPr/>
            </a:pPr>
            <a:r>
              <a:rPr lang="en-US" sz="2800" b="1" dirty="0">
                <a:solidFill>
                  <a:srgbClr val="800000"/>
                </a:solidFill>
              </a:rPr>
              <a:t>General System Representation</a:t>
            </a:r>
          </a:p>
        </p:txBody>
      </p:sp>
      <p:grpSp>
        <p:nvGrpSpPr>
          <p:cNvPr id="169987" name="Gruppo 1"/>
          <p:cNvGrpSpPr>
            <a:grpSpLocks/>
          </p:cNvGrpSpPr>
          <p:nvPr/>
        </p:nvGrpSpPr>
        <p:grpSpPr bwMode="auto">
          <a:xfrm>
            <a:off x="188913" y="2411413"/>
            <a:ext cx="6550025" cy="4957762"/>
            <a:chOff x="69713" y="2771775"/>
            <a:chExt cx="6550148" cy="4957584"/>
          </a:xfrm>
        </p:grpSpPr>
        <p:sp>
          <p:nvSpPr>
            <p:cNvPr id="169990" name="Rectangle 5"/>
            <p:cNvSpPr>
              <a:spLocks noChangeArrowheads="1"/>
            </p:cNvSpPr>
            <p:nvPr/>
          </p:nvSpPr>
          <p:spPr bwMode="auto">
            <a:xfrm>
              <a:off x="2549525" y="4367213"/>
              <a:ext cx="1654175" cy="1955800"/>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spcBef>
                  <a:spcPts val="600"/>
                </a:spcBef>
                <a:spcAft>
                  <a:spcPts val="600"/>
                </a:spcAft>
                <a:buFont typeface="Times New Roman" charset="0"/>
                <a:buNone/>
              </a:pPr>
              <a:endParaRPr lang="it-IT" sz="1800"/>
            </a:p>
          </p:txBody>
        </p:sp>
        <p:grpSp>
          <p:nvGrpSpPr>
            <p:cNvPr id="169991" name="Group 6"/>
            <p:cNvGrpSpPr>
              <a:grpSpLocks/>
            </p:cNvGrpSpPr>
            <p:nvPr/>
          </p:nvGrpSpPr>
          <p:grpSpPr bwMode="auto">
            <a:xfrm>
              <a:off x="1670050" y="4754563"/>
              <a:ext cx="868363" cy="76200"/>
              <a:chOff x="1403" y="2156"/>
              <a:chExt cx="729" cy="36"/>
            </a:xfrm>
          </p:grpSpPr>
          <p:sp>
            <p:nvSpPr>
              <p:cNvPr id="170155" name="Line 7"/>
              <p:cNvSpPr>
                <a:spLocks noChangeShapeType="1"/>
              </p:cNvSpPr>
              <p:nvPr/>
            </p:nvSpPr>
            <p:spPr bwMode="auto">
              <a:xfrm>
                <a:off x="1403" y="2170"/>
                <a:ext cx="70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56" name="Freeform 8"/>
              <p:cNvSpPr>
                <a:spLocks/>
              </p:cNvSpPr>
              <p:nvPr/>
            </p:nvSpPr>
            <p:spPr bwMode="auto">
              <a:xfrm>
                <a:off x="2096" y="2156"/>
                <a:ext cx="36" cy="36"/>
              </a:xfrm>
              <a:custGeom>
                <a:avLst/>
                <a:gdLst>
                  <a:gd name="T0" fmla="*/ 0 w 36"/>
                  <a:gd name="T1" fmla="*/ 36 h 36"/>
                  <a:gd name="T2" fmla="*/ 36 w 36"/>
                  <a:gd name="T3" fmla="*/ 14 h 36"/>
                  <a:gd name="T4" fmla="*/ 0 w 36"/>
                  <a:gd name="T5" fmla="*/ 0 h 36"/>
                  <a:gd name="T6" fmla="*/ 0 w 36"/>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14"/>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9992" name="Group 9"/>
            <p:cNvGrpSpPr>
              <a:grpSpLocks/>
            </p:cNvGrpSpPr>
            <p:nvPr/>
          </p:nvGrpSpPr>
          <p:grpSpPr bwMode="auto">
            <a:xfrm>
              <a:off x="1670050" y="5233988"/>
              <a:ext cx="868363" cy="79375"/>
              <a:chOff x="1403" y="2383"/>
              <a:chExt cx="729" cy="37"/>
            </a:xfrm>
          </p:grpSpPr>
          <p:sp>
            <p:nvSpPr>
              <p:cNvPr id="170153" name="Line 10"/>
              <p:cNvSpPr>
                <a:spLocks noChangeShapeType="1"/>
              </p:cNvSpPr>
              <p:nvPr/>
            </p:nvSpPr>
            <p:spPr bwMode="auto">
              <a:xfrm>
                <a:off x="1403" y="2399"/>
                <a:ext cx="70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54" name="Freeform 11"/>
              <p:cNvSpPr>
                <a:spLocks/>
              </p:cNvSpPr>
              <p:nvPr/>
            </p:nvSpPr>
            <p:spPr bwMode="auto">
              <a:xfrm>
                <a:off x="2096" y="2383"/>
                <a:ext cx="36" cy="37"/>
              </a:xfrm>
              <a:custGeom>
                <a:avLst/>
                <a:gdLst>
                  <a:gd name="T0" fmla="*/ 0 w 36"/>
                  <a:gd name="T1" fmla="*/ 37 h 37"/>
                  <a:gd name="T2" fmla="*/ 36 w 36"/>
                  <a:gd name="T3" fmla="*/ 14 h 37"/>
                  <a:gd name="T4" fmla="*/ 0 w 36"/>
                  <a:gd name="T5" fmla="*/ 0 h 37"/>
                  <a:gd name="T6" fmla="*/ 0 w 36"/>
                  <a:gd name="T7" fmla="*/ 3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7">
                    <a:moveTo>
                      <a:pt x="0" y="37"/>
                    </a:moveTo>
                    <a:lnTo>
                      <a:pt x="36" y="14"/>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9993" name="Group 12"/>
            <p:cNvGrpSpPr>
              <a:grpSpLocks/>
            </p:cNvGrpSpPr>
            <p:nvPr/>
          </p:nvGrpSpPr>
          <p:grpSpPr bwMode="auto">
            <a:xfrm>
              <a:off x="1670050" y="5865813"/>
              <a:ext cx="868363" cy="76200"/>
              <a:chOff x="1403" y="2681"/>
              <a:chExt cx="729" cy="36"/>
            </a:xfrm>
          </p:grpSpPr>
          <p:sp>
            <p:nvSpPr>
              <p:cNvPr id="170151" name="Line 13"/>
              <p:cNvSpPr>
                <a:spLocks noChangeShapeType="1"/>
              </p:cNvSpPr>
              <p:nvPr/>
            </p:nvSpPr>
            <p:spPr bwMode="auto">
              <a:xfrm>
                <a:off x="1403" y="2694"/>
                <a:ext cx="708"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52" name="Freeform 14"/>
              <p:cNvSpPr>
                <a:spLocks/>
              </p:cNvSpPr>
              <p:nvPr/>
            </p:nvSpPr>
            <p:spPr bwMode="auto">
              <a:xfrm>
                <a:off x="2096" y="2681"/>
                <a:ext cx="36" cy="36"/>
              </a:xfrm>
              <a:custGeom>
                <a:avLst/>
                <a:gdLst>
                  <a:gd name="T0" fmla="*/ 0 w 36"/>
                  <a:gd name="T1" fmla="*/ 36 h 36"/>
                  <a:gd name="T2" fmla="*/ 36 w 36"/>
                  <a:gd name="T3" fmla="*/ 13 h 36"/>
                  <a:gd name="T4" fmla="*/ 0 w 36"/>
                  <a:gd name="T5" fmla="*/ 0 h 36"/>
                  <a:gd name="T6" fmla="*/ 0 w 36"/>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13"/>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9994" name="Group 15"/>
            <p:cNvGrpSpPr>
              <a:grpSpLocks/>
            </p:cNvGrpSpPr>
            <p:nvPr/>
          </p:nvGrpSpPr>
          <p:grpSpPr bwMode="auto">
            <a:xfrm>
              <a:off x="4208463" y="4754563"/>
              <a:ext cx="868362" cy="76200"/>
              <a:chOff x="3534" y="2156"/>
              <a:chExt cx="730" cy="36"/>
            </a:xfrm>
          </p:grpSpPr>
          <p:sp>
            <p:nvSpPr>
              <p:cNvPr id="170149" name="Line 16"/>
              <p:cNvSpPr>
                <a:spLocks noChangeShapeType="1"/>
              </p:cNvSpPr>
              <p:nvPr/>
            </p:nvSpPr>
            <p:spPr bwMode="auto">
              <a:xfrm>
                <a:off x="3534" y="2170"/>
                <a:ext cx="70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50" name="Freeform 17"/>
              <p:cNvSpPr>
                <a:spLocks/>
              </p:cNvSpPr>
              <p:nvPr/>
            </p:nvSpPr>
            <p:spPr bwMode="auto">
              <a:xfrm>
                <a:off x="4227" y="2156"/>
                <a:ext cx="37" cy="36"/>
              </a:xfrm>
              <a:custGeom>
                <a:avLst/>
                <a:gdLst>
                  <a:gd name="T0" fmla="*/ 0 w 37"/>
                  <a:gd name="T1" fmla="*/ 36 h 36"/>
                  <a:gd name="T2" fmla="*/ 37 w 37"/>
                  <a:gd name="T3" fmla="*/ 14 h 36"/>
                  <a:gd name="T4" fmla="*/ 0 w 37"/>
                  <a:gd name="T5" fmla="*/ 0 h 36"/>
                  <a:gd name="T6" fmla="*/ 0 w 37"/>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36"/>
                    </a:moveTo>
                    <a:lnTo>
                      <a:pt x="37" y="14"/>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9995" name="Group 18"/>
            <p:cNvGrpSpPr>
              <a:grpSpLocks/>
            </p:cNvGrpSpPr>
            <p:nvPr/>
          </p:nvGrpSpPr>
          <p:grpSpPr bwMode="auto">
            <a:xfrm>
              <a:off x="4208463" y="5308600"/>
              <a:ext cx="868362" cy="76200"/>
              <a:chOff x="3534" y="2418"/>
              <a:chExt cx="730" cy="36"/>
            </a:xfrm>
          </p:grpSpPr>
          <p:sp>
            <p:nvSpPr>
              <p:cNvPr id="170147" name="Line 19"/>
              <p:cNvSpPr>
                <a:spLocks noChangeShapeType="1"/>
              </p:cNvSpPr>
              <p:nvPr/>
            </p:nvSpPr>
            <p:spPr bwMode="auto">
              <a:xfrm>
                <a:off x="3534" y="2434"/>
                <a:ext cx="70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48" name="Freeform 20"/>
              <p:cNvSpPr>
                <a:spLocks/>
              </p:cNvSpPr>
              <p:nvPr/>
            </p:nvSpPr>
            <p:spPr bwMode="auto">
              <a:xfrm>
                <a:off x="4227" y="2418"/>
                <a:ext cx="37" cy="36"/>
              </a:xfrm>
              <a:custGeom>
                <a:avLst/>
                <a:gdLst>
                  <a:gd name="T0" fmla="*/ 0 w 37"/>
                  <a:gd name="T1" fmla="*/ 36 h 36"/>
                  <a:gd name="T2" fmla="*/ 37 w 37"/>
                  <a:gd name="T3" fmla="*/ 14 h 36"/>
                  <a:gd name="T4" fmla="*/ 0 w 37"/>
                  <a:gd name="T5" fmla="*/ 0 h 36"/>
                  <a:gd name="T6" fmla="*/ 0 w 37"/>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36"/>
                    </a:moveTo>
                    <a:lnTo>
                      <a:pt x="37" y="14"/>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9996" name="Group 21"/>
            <p:cNvGrpSpPr>
              <a:grpSpLocks/>
            </p:cNvGrpSpPr>
            <p:nvPr/>
          </p:nvGrpSpPr>
          <p:grpSpPr bwMode="auto">
            <a:xfrm>
              <a:off x="4208463" y="5865813"/>
              <a:ext cx="868362" cy="76200"/>
              <a:chOff x="3534" y="2681"/>
              <a:chExt cx="730" cy="36"/>
            </a:xfrm>
          </p:grpSpPr>
          <p:sp>
            <p:nvSpPr>
              <p:cNvPr id="170145" name="Line 22"/>
              <p:cNvSpPr>
                <a:spLocks noChangeShapeType="1"/>
              </p:cNvSpPr>
              <p:nvPr/>
            </p:nvSpPr>
            <p:spPr bwMode="auto">
              <a:xfrm>
                <a:off x="3534" y="2694"/>
                <a:ext cx="709"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46" name="Freeform 23"/>
              <p:cNvSpPr>
                <a:spLocks/>
              </p:cNvSpPr>
              <p:nvPr/>
            </p:nvSpPr>
            <p:spPr bwMode="auto">
              <a:xfrm>
                <a:off x="4227" y="2681"/>
                <a:ext cx="37" cy="36"/>
              </a:xfrm>
              <a:custGeom>
                <a:avLst/>
                <a:gdLst>
                  <a:gd name="T0" fmla="*/ 0 w 37"/>
                  <a:gd name="T1" fmla="*/ 36 h 36"/>
                  <a:gd name="T2" fmla="*/ 37 w 37"/>
                  <a:gd name="T3" fmla="*/ 13 h 36"/>
                  <a:gd name="T4" fmla="*/ 0 w 37"/>
                  <a:gd name="T5" fmla="*/ 0 h 36"/>
                  <a:gd name="T6" fmla="*/ 0 w 37"/>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36"/>
                    </a:moveTo>
                    <a:lnTo>
                      <a:pt x="37" y="13"/>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9997" name="Group 24"/>
            <p:cNvGrpSpPr>
              <a:grpSpLocks/>
            </p:cNvGrpSpPr>
            <p:nvPr/>
          </p:nvGrpSpPr>
          <p:grpSpPr bwMode="auto">
            <a:xfrm>
              <a:off x="2932113" y="3551238"/>
              <a:ext cx="42862" cy="800100"/>
              <a:chOff x="2462" y="1588"/>
              <a:chExt cx="37" cy="378"/>
            </a:xfrm>
          </p:grpSpPr>
          <p:sp>
            <p:nvSpPr>
              <p:cNvPr id="170143" name="Line 25"/>
              <p:cNvSpPr>
                <a:spLocks noChangeShapeType="1"/>
              </p:cNvSpPr>
              <p:nvPr/>
            </p:nvSpPr>
            <p:spPr bwMode="auto">
              <a:xfrm>
                <a:off x="2484" y="1588"/>
                <a:ext cx="1" cy="3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44" name="Freeform 26"/>
              <p:cNvSpPr>
                <a:spLocks/>
              </p:cNvSpPr>
              <p:nvPr/>
            </p:nvSpPr>
            <p:spPr bwMode="auto">
              <a:xfrm>
                <a:off x="2462" y="1930"/>
                <a:ext cx="37" cy="36"/>
              </a:xfrm>
              <a:custGeom>
                <a:avLst/>
                <a:gdLst>
                  <a:gd name="T0" fmla="*/ 0 w 37"/>
                  <a:gd name="T1" fmla="*/ 0 h 36"/>
                  <a:gd name="T2" fmla="*/ 22 w 37"/>
                  <a:gd name="T3" fmla="*/ 36 h 36"/>
                  <a:gd name="T4" fmla="*/ 37 w 37"/>
                  <a:gd name="T5" fmla="*/ 0 h 36"/>
                  <a:gd name="T6" fmla="*/ 0 w 37"/>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0"/>
                    </a:moveTo>
                    <a:lnTo>
                      <a:pt x="22" y="36"/>
                    </a:lnTo>
                    <a:lnTo>
                      <a:pt x="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9998" name="Group 27"/>
            <p:cNvGrpSpPr>
              <a:grpSpLocks/>
            </p:cNvGrpSpPr>
            <p:nvPr/>
          </p:nvGrpSpPr>
          <p:grpSpPr bwMode="auto">
            <a:xfrm>
              <a:off x="3311525" y="3551238"/>
              <a:ext cx="44450" cy="800100"/>
              <a:chOff x="2781" y="1588"/>
              <a:chExt cx="38" cy="378"/>
            </a:xfrm>
          </p:grpSpPr>
          <p:sp>
            <p:nvSpPr>
              <p:cNvPr id="170141" name="Line 28"/>
              <p:cNvSpPr>
                <a:spLocks noChangeShapeType="1"/>
              </p:cNvSpPr>
              <p:nvPr/>
            </p:nvSpPr>
            <p:spPr bwMode="auto">
              <a:xfrm>
                <a:off x="2803" y="1588"/>
                <a:ext cx="2" cy="3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42" name="Freeform 29"/>
              <p:cNvSpPr>
                <a:spLocks/>
              </p:cNvSpPr>
              <p:nvPr/>
            </p:nvSpPr>
            <p:spPr bwMode="auto">
              <a:xfrm>
                <a:off x="2781" y="1930"/>
                <a:ext cx="38" cy="36"/>
              </a:xfrm>
              <a:custGeom>
                <a:avLst/>
                <a:gdLst>
                  <a:gd name="T0" fmla="*/ 0 w 38"/>
                  <a:gd name="T1" fmla="*/ 0 h 36"/>
                  <a:gd name="T2" fmla="*/ 22 w 38"/>
                  <a:gd name="T3" fmla="*/ 36 h 36"/>
                  <a:gd name="T4" fmla="*/ 38 w 38"/>
                  <a:gd name="T5" fmla="*/ 0 h 36"/>
                  <a:gd name="T6" fmla="*/ 0 w 3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36">
                    <a:moveTo>
                      <a:pt x="0" y="0"/>
                    </a:moveTo>
                    <a:lnTo>
                      <a:pt x="22" y="36"/>
                    </a:lnTo>
                    <a:lnTo>
                      <a:pt x="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9999" name="Group 30"/>
            <p:cNvGrpSpPr>
              <a:grpSpLocks/>
            </p:cNvGrpSpPr>
            <p:nvPr/>
          </p:nvGrpSpPr>
          <p:grpSpPr bwMode="auto">
            <a:xfrm>
              <a:off x="3751263" y="3551238"/>
              <a:ext cx="42862" cy="800100"/>
              <a:chOff x="3102" y="1588"/>
              <a:chExt cx="37" cy="378"/>
            </a:xfrm>
          </p:grpSpPr>
          <p:sp>
            <p:nvSpPr>
              <p:cNvPr id="170139" name="Line 31"/>
              <p:cNvSpPr>
                <a:spLocks noChangeShapeType="1"/>
              </p:cNvSpPr>
              <p:nvPr/>
            </p:nvSpPr>
            <p:spPr bwMode="auto">
              <a:xfrm>
                <a:off x="3124" y="1588"/>
                <a:ext cx="1" cy="3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40" name="Freeform 32"/>
              <p:cNvSpPr>
                <a:spLocks/>
              </p:cNvSpPr>
              <p:nvPr/>
            </p:nvSpPr>
            <p:spPr bwMode="auto">
              <a:xfrm>
                <a:off x="3102" y="1930"/>
                <a:ext cx="37" cy="36"/>
              </a:xfrm>
              <a:custGeom>
                <a:avLst/>
                <a:gdLst>
                  <a:gd name="T0" fmla="*/ 0 w 37"/>
                  <a:gd name="T1" fmla="*/ 0 h 36"/>
                  <a:gd name="T2" fmla="*/ 22 w 37"/>
                  <a:gd name="T3" fmla="*/ 36 h 36"/>
                  <a:gd name="T4" fmla="*/ 37 w 37"/>
                  <a:gd name="T5" fmla="*/ 0 h 36"/>
                  <a:gd name="T6" fmla="*/ 0 w 37"/>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0"/>
                    </a:moveTo>
                    <a:lnTo>
                      <a:pt x="22" y="36"/>
                    </a:lnTo>
                    <a:lnTo>
                      <a:pt x="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170000" name="Rectangle 33"/>
            <p:cNvSpPr>
              <a:spLocks noChangeArrowheads="1"/>
            </p:cNvSpPr>
            <p:nvPr/>
          </p:nvSpPr>
          <p:spPr bwMode="auto">
            <a:xfrm>
              <a:off x="2844800" y="3043238"/>
              <a:ext cx="2047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01" name="Rectangle 34"/>
            <p:cNvSpPr>
              <a:spLocks noChangeArrowheads="1"/>
            </p:cNvSpPr>
            <p:nvPr/>
          </p:nvSpPr>
          <p:spPr bwMode="auto">
            <a:xfrm>
              <a:off x="2887663" y="3105150"/>
              <a:ext cx="125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02" name="Rectangle 35"/>
            <p:cNvSpPr>
              <a:spLocks noChangeArrowheads="1"/>
            </p:cNvSpPr>
            <p:nvPr/>
          </p:nvSpPr>
          <p:spPr bwMode="auto">
            <a:xfrm>
              <a:off x="2887663" y="3119438"/>
              <a:ext cx="134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03" name="Rectangle 36"/>
            <p:cNvSpPr>
              <a:spLocks noChangeArrowheads="1"/>
            </p:cNvSpPr>
            <p:nvPr/>
          </p:nvSpPr>
          <p:spPr bwMode="auto">
            <a:xfrm>
              <a:off x="3224213" y="3043238"/>
              <a:ext cx="2047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04" name="Rectangle 37"/>
            <p:cNvSpPr>
              <a:spLocks noChangeArrowheads="1"/>
            </p:cNvSpPr>
            <p:nvPr/>
          </p:nvSpPr>
          <p:spPr bwMode="auto">
            <a:xfrm>
              <a:off x="3268663" y="3105150"/>
              <a:ext cx="125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05" name="Rectangle 38"/>
            <p:cNvSpPr>
              <a:spLocks noChangeArrowheads="1"/>
            </p:cNvSpPr>
            <p:nvPr/>
          </p:nvSpPr>
          <p:spPr bwMode="auto">
            <a:xfrm>
              <a:off x="3268663" y="3119438"/>
              <a:ext cx="134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06" name="Rectangle 39"/>
            <p:cNvSpPr>
              <a:spLocks noChangeArrowheads="1"/>
            </p:cNvSpPr>
            <p:nvPr/>
          </p:nvSpPr>
          <p:spPr bwMode="auto">
            <a:xfrm>
              <a:off x="3606800" y="3043238"/>
              <a:ext cx="1873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07" name="Rectangle 40"/>
            <p:cNvSpPr>
              <a:spLocks noChangeArrowheads="1"/>
            </p:cNvSpPr>
            <p:nvPr/>
          </p:nvSpPr>
          <p:spPr bwMode="auto">
            <a:xfrm>
              <a:off x="3706813" y="3105150"/>
              <a:ext cx="125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08" name="Rectangle 41"/>
            <p:cNvSpPr>
              <a:spLocks noChangeArrowheads="1"/>
            </p:cNvSpPr>
            <p:nvPr/>
          </p:nvSpPr>
          <p:spPr bwMode="auto">
            <a:xfrm>
              <a:off x="3706813" y="3119438"/>
              <a:ext cx="134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09" name="Rectangle 42"/>
            <p:cNvSpPr>
              <a:spLocks noChangeArrowheads="1"/>
            </p:cNvSpPr>
            <p:nvPr/>
          </p:nvSpPr>
          <p:spPr bwMode="auto">
            <a:xfrm>
              <a:off x="1384300" y="4583113"/>
              <a:ext cx="2460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10" name="Rectangle 43"/>
            <p:cNvSpPr>
              <a:spLocks noChangeArrowheads="1"/>
            </p:cNvSpPr>
            <p:nvPr/>
          </p:nvSpPr>
          <p:spPr bwMode="auto">
            <a:xfrm>
              <a:off x="3886200" y="3043238"/>
              <a:ext cx="8810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11" name="Rectangle 44"/>
            <p:cNvSpPr>
              <a:spLocks noChangeArrowheads="1"/>
            </p:cNvSpPr>
            <p:nvPr/>
          </p:nvSpPr>
          <p:spPr bwMode="auto">
            <a:xfrm>
              <a:off x="3929063" y="3105150"/>
              <a:ext cx="8493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12" name="Rectangle 45"/>
            <p:cNvSpPr>
              <a:spLocks noChangeArrowheads="1"/>
            </p:cNvSpPr>
            <p:nvPr/>
          </p:nvSpPr>
          <p:spPr bwMode="auto">
            <a:xfrm>
              <a:off x="3929063" y="3119438"/>
              <a:ext cx="893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13" name="Rectangle 46"/>
            <p:cNvSpPr>
              <a:spLocks noChangeArrowheads="1"/>
            </p:cNvSpPr>
            <p:nvPr/>
          </p:nvSpPr>
          <p:spPr bwMode="auto">
            <a:xfrm>
              <a:off x="3929063" y="3138488"/>
              <a:ext cx="809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14" name="Rectangle 47"/>
            <p:cNvSpPr>
              <a:spLocks noChangeArrowheads="1"/>
            </p:cNvSpPr>
            <p:nvPr/>
          </p:nvSpPr>
          <p:spPr bwMode="auto">
            <a:xfrm>
              <a:off x="2708910" y="2771775"/>
              <a:ext cx="1462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800">
                  <a:solidFill>
                    <a:srgbClr val="000000"/>
                  </a:solidFill>
                </a:rPr>
                <a:t>(disturbances)</a:t>
              </a:r>
              <a:endParaRPr lang="en-US"/>
            </a:p>
          </p:txBody>
        </p:sp>
        <p:sp>
          <p:nvSpPr>
            <p:cNvPr id="170015" name="Rectangle 48"/>
            <p:cNvSpPr>
              <a:spLocks noChangeArrowheads="1"/>
            </p:cNvSpPr>
            <p:nvPr/>
          </p:nvSpPr>
          <p:spPr bwMode="auto">
            <a:xfrm>
              <a:off x="1417638" y="4089400"/>
              <a:ext cx="96996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16" name="Rectangle 49"/>
            <p:cNvSpPr>
              <a:spLocks noChangeArrowheads="1"/>
            </p:cNvSpPr>
            <p:nvPr/>
          </p:nvSpPr>
          <p:spPr bwMode="auto">
            <a:xfrm>
              <a:off x="1460500" y="4151313"/>
              <a:ext cx="9461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17" name="Rectangle 50"/>
            <p:cNvSpPr>
              <a:spLocks noChangeArrowheads="1"/>
            </p:cNvSpPr>
            <p:nvPr/>
          </p:nvSpPr>
          <p:spPr bwMode="auto">
            <a:xfrm>
              <a:off x="950913" y="4095750"/>
              <a:ext cx="1266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18" name="Rectangle 51"/>
            <p:cNvSpPr>
              <a:spLocks noChangeArrowheads="1"/>
            </p:cNvSpPr>
            <p:nvPr/>
          </p:nvSpPr>
          <p:spPr bwMode="auto">
            <a:xfrm>
              <a:off x="950913" y="4113213"/>
              <a:ext cx="13144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19" name="Rectangle 53"/>
            <p:cNvSpPr>
              <a:spLocks noChangeArrowheads="1"/>
            </p:cNvSpPr>
            <p:nvPr/>
          </p:nvSpPr>
          <p:spPr bwMode="auto">
            <a:xfrm>
              <a:off x="4303713" y="4214813"/>
              <a:ext cx="5937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20" name="Rectangle 54"/>
            <p:cNvSpPr>
              <a:spLocks noChangeArrowheads="1"/>
            </p:cNvSpPr>
            <p:nvPr/>
          </p:nvSpPr>
          <p:spPr bwMode="auto">
            <a:xfrm>
              <a:off x="4346575" y="4275138"/>
              <a:ext cx="5619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21" name="Rectangle 55"/>
            <p:cNvSpPr>
              <a:spLocks noChangeArrowheads="1"/>
            </p:cNvSpPr>
            <p:nvPr/>
          </p:nvSpPr>
          <p:spPr bwMode="auto">
            <a:xfrm>
              <a:off x="4513263" y="4062413"/>
              <a:ext cx="9477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22" name="Rectangle 56"/>
            <p:cNvSpPr>
              <a:spLocks noChangeArrowheads="1"/>
            </p:cNvSpPr>
            <p:nvPr/>
          </p:nvSpPr>
          <p:spPr bwMode="auto">
            <a:xfrm>
              <a:off x="4513263" y="4081463"/>
              <a:ext cx="995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grpSp>
          <p:nvGrpSpPr>
            <p:cNvPr id="170023" name="Group 58"/>
            <p:cNvGrpSpPr>
              <a:grpSpLocks/>
            </p:cNvGrpSpPr>
            <p:nvPr/>
          </p:nvGrpSpPr>
          <p:grpSpPr bwMode="auto">
            <a:xfrm>
              <a:off x="2941638" y="6329363"/>
              <a:ext cx="42862" cy="795337"/>
              <a:chOff x="2470" y="2900"/>
              <a:chExt cx="36" cy="376"/>
            </a:xfrm>
          </p:grpSpPr>
          <p:sp>
            <p:nvSpPr>
              <p:cNvPr id="170137" name="Line 59"/>
              <p:cNvSpPr>
                <a:spLocks noChangeShapeType="1"/>
              </p:cNvSpPr>
              <p:nvPr/>
            </p:nvSpPr>
            <p:spPr bwMode="auto">
              <a:xfrm>
                <a:off x="2484" y="2922"/>
                <a:ext cx="1" cy="35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38" name="Freeform 60"/>
              <p:cNvSpPr>
                <a:spLocks/>
              </p:cNvSpPr>
              <p:nvPr/>
            </p:nvSpPr>
            <p:spPr bwMode="auto">
              <a:xfrm>
                <a:off x="2470" y="2900"/>
                <a:ext cx="36" cy="36"/>
              </a:xfrm>
              <a:custGeom>
                <a:avLst/>
                <a:gdLst>
                  <a:gd name="T0" fmla="*/ 36 w 36"/>
                  <a:gd name="T1" fmla="*/ 36 h 36"/>
                  <a:gd name="T2" fmla="*/ 14 w 36"/>
                  <a:gd name="T3" fmla="*/ 0 h 36"/>
                  <a:gd name="T4" fmla="*/ 0 w 36"/>
                  <a:gd name="T5" fmla="*/ 36 h 36"/>
                  <a:gd name="T6" fmla="*/ 36 w 36"/>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14" y="0"/>
                    </a:lnTo>
                    <a:lnTo>
                      <a:pt x="0" y="36"/>
                    </a:lnTo>
                    <a:lnTo>
                      <a:pt x="3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70024" name="Group 61"/>
            <p:cNvGrpSpPr>
              <a:grpSpLocks/>
            </p:cNvGrpSpPr>
            <p:nvPr/>
          </p:nvGrpSpPr>
          <p:grpSpPr bwMode="auto">
            <a:xfrm>
              <a:off x="3321050" y="6329363"/>
              <a:ext cx="44450" cy="795337"/>
              <a:chOff x="2789" y="2900"/>
              <a:chExt cx="37" cy="376"/>
            </a:xfrm>
          </p:grpSpPr>
          <p:sp>
            <p:nvSpPr>
              <p:cNvPr id="170135" name="Line 62"/>
              <p:cNvSpPr>
                <a:spLocks noChangeShapeType="1"/>
              </p:cNvSpPr>
              <p:nvPr/>
            </p:nvSpPr>
            <p:spPr bwMode="auto">
              <a:xfrm>
                <a:off x="2803" y="2922"/>
                <a:ext cx="2" cy="35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36" name="Freeform 63"/>
              <p:cNvSpPr>
                <a:spLocks/>
              </p:cNvSpPr>
              <p:nvPr/>
            </p:nvSpPr>
            <p:spPr bwMode="auto">
              <a:xfrm>
                <a:off x="2789" y="2900"/>
                <a:ext cx="37" cy="36"/>
              </a:xfrm>
              <a:custGeom>
                <a:avLst/>
                <a:gdLst>
                  <a:gd name="T0" fmla="*/ 37 w 37"/>
                  <a:gd name="T1" fmla="*/ 36 h 36"/>
                  <a:gd name="T2" fmla="*/ 14 w 37"/>
                  <a:gd name="T3" fmla="*/ 0 h 36"/>
                  <a:gd name="T4" fmla="*/ 0 w 37"/>
                  <a:gd name="T5" fmla="*/ 36 h 36"/>
                  <a:gd name="T6" fmla="*/ 37 w 37"/>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37" y="36"/>
                    </a:moveTo>
                    <a:lnTo>
                      <a:pt x="14" y="0"/>
                    </a:lnTo>
                    <a:lnTo>
                      <a:pt x="0" y="36"/>
                    </a:lnTo>
                    <a:lnTo>
                      <a:pt x="3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70025" name="Group 64"/>
            <p:cNvGrpSpPr>
              <a:grpSpLocks/>
            </p:cNvGrpSpPr>
            <p:nvPr/>
          </p:nvGrpSpPr>
          <p:grpSpPr bwMode="auto">
            <a:xfrm>
              <a:off x="3794125" y="6329363"/>
              <a:ext cx="42863" cy="795337"/>
              <a:chOff x="3187" y="2900"/>
              <a:chExt cx="36" cy="376"/>
            </a:xfrm>
          </p:grpSpPr>
          <p:sp>
            <p:nvSpPr>
              <p:cNvPr id="170133" name="Line 65"/>
              <p:cNvSpPr>
                <a:spLocks noChangeShapeType="1"/>
              </p:cNvSpPr>
              <p:nvPr/>
            </p:nvSpPr>
            <p:spPr bwMode="auto">
              <a:xfrm>
                <a:off x="3201" y="2922"/>
                <a:ext cx="1" cy="35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134" name="Freeform 66"/>
              <p:cNvSpPr>
                <a:spLocks/>
              </p:cNvSpPr>
              <p:nvPr/>
            </p:nvSpPr>
            <p:spPr bwMode="auto">
              <a:xfrm>
                <a:off x="3187" y="2900"/>
                <a:ext cx="36" cy="36"/>
              </a:xfrm>
              <a:custGeom>
                <a:avLst/>
                <a:gdLst>
                  <a:gd name="T0" fmla="*/ 36 w 36"/>
                  <a:gd name="T1" fmla="*/ 36 h 36"/>
                  <a:gd name="T2" fmla="*/ 14 w 36"/>
                  <a:gd name="T3" fmla="*/ 0 h 36"/>
                  <a:gd name="T4" fmla="*/ 0 w 36"/>
                  <a:gd name="T5" fmla="*/ 36 h 36"/>
                  <a:gd name="T6" fmla="*/ 36 w 36"/>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14" y="0"/>
                    </a:lnTo>
                    <a:lnTo>
                      <a:pt x="0" y="36"/>
                    </a:lnTo>
                    <a:lnTo>
                      <a:pt x="3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170026" name="Rectangle 67"/>
            <p:cNvSpPr>
              <a:spLocks noChangeArrowheads="1"/>
            </p:cNvSpPr>
            <p:nvPr/>
          </p:nvSpPr>
          <p:spPr bwMode="auto">
            <a:xfrm>
              <a:off x="2879725" y="7173913"/>
              <a:ext cx="2047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27" name="Rectangle 68"/>
            <p:cNvSpPr>
              <a:spLocks noChangeArrowheads="1"/>
            </p:cNvSpPr>
            <p:nvPr/>
          </p:nvSpPr>
          <p:spPr bwMode="auto">
            <a:xfrm>
              <a:off x="3260725" y="7173913"/>
              <a:ext cx="20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28" name="Rectangle 69"/>
            <p:cNvSpPr>
              <a:spLocks noChangeArrowheads="1"/>
            </p:cNvSpPr>
            <p:nvPr/>
          </p:nvSpPr>
          <p:spPr bwMode="auto">
            <a:xfrm>
              <a:off x="3641725" y="7173913"/>
              <a:ext cx="2047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29" name="Rectangle 70"/>
            <p:cNvSpPr>
              <a:spLocks noChangeArrowheads="1"/>
            </p:cNvSpPr>
            <p:nvPr/>
          </p:nvSpPr>
          <p:spPr bwMode="auto">
            <a:xfrm>
              <a:off x="3921125" y="7234238"/>
              <a:ext cx="795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30" name="Rectangle 71"/>
            <p:cNvSpPr>
              <a:spLocks noChangeArrowheads="1"/>
            </p:cNvSpPr>
            <p:nvPr/>
          </p:nvSpPr>
          <p:spPr bwMode="auto">
            <a:xfrm>
              <a:off x="3963988" y="7300913"/>
              <a:ext cx="7620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31" name="Rectangle 72"/>
            <p:cNvSpPr>
              <a:spLocks noChangeArrowheads="1"/>
            </p:cNvSpPr>
            <p:nvPr/>
          </p:nvSpPr>
          <p:spPr bwMode="auto">
            <a:xfrm>
              <a:off x="3963988" y="7315200"/>
              <a:ext cx="8016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32" name="Rectangle 73"/>
            <p:cNvSpPr>
              <a:spLocks noChangeArrowheads="1"/>
            </p:cNvSpPr>
            <p:nvPr/>
          </p:nvSpPr>
          <p:spPr bwMode="auto">
            <a:xfrm>
              <a:off x="3963988" y="7332663"/>
              <a:ext cx="7286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33" name="Rectangle 74"/>
            <p:cNvSpPr>
              <a:spLocks noChangeArrowheads="1"/>
            </p:cNvSpPr>
            <p:nvPr/>
          </p:nvSpPr>
          <p:spPr bwMode="auto">
            <a:xfrm>
              <a:off x="2788562" y="7452360"/>
              <a:ext cx="132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800">
                  <a:solidFill>
                    <a:srgbClr val="000000"/>
                  </a:solidFill>
                </a:rPr>
                <a:t>(parameters)</a:t>
              </a:r>
              <a:endParaRPr lang="en-US"/>
            </a:p>
          </p:txBody>
        </p:sp>
        <p:sp>
          <p:nvSpPr>
            <p:cNvPr id="170034" name="Rectangle 75"/>
            <p:cNvSpPr>
              <a:spLocks noChangeArrowheads="1"/>
            </p:cNvSpPr>
            <p:nvPr/>
          </p:nvSpPr>
          <p:spPr bwMode="auto">
            <a:xfrm>
              <a:off x="3017838" y="5126038"/>
              <a:ext cx="6810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35" name="Rectangle 76"/>
            <p:cNvSpPr>
              <a:spLocks noChangeArrowheads="1"/>
            </p:cNvSpPr>
            <p:nvPr/>
          </p:nvSpPr>
          <p:spPr bwMode="auto">
            <a:xfrm>
              <a:off x="3062288" y="5186363"/>
              <a:ext cx="6556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36" name="Rectangle 77"/>
            <p:cNvSpPr>
              <a:spLocks noChangeArrowheads="1"/>
            </p:cNvSpPr>
            <p:nvPr/>
          </p:nvSpPr>
          <p:spPr bwMode="auto">
            <a:xfrm>
              <a:off x="3062288" y="5208588"/>
              <a:ext cx="6699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37" name="Rectangle 78"/>
            <p:cNvSpPr>
              <a:spLocks noChangeArrowheads="1"/>
            </p:cNvSpPr>
            <p:nvPr/>
          </p:nvSpPr>
          <p:spPr bwMode="auto">
            <a:xfrm>
              <a:off x="3062288" y="5226050"/>
              <a:ext cx="6699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38" name="Rectangle 79"/>
            <p:cNvSpPr>
              <a:spLocks noChangeArrowheads="1"/>
            </p:cNvSpPr>
            <p:nvPr/>
          </p:nvSpPr>
          <p:spPr bwMode="auto">
            <a:xfrm>
              <a:off x="3033713" y="5245100"/>
              <a:ext cx="7413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0" b="1" i="1">
                  <a:solidFill>
                    <a:srgbClr val="000000"/>
                  </a:solidFill>
                </a:rPr>
                <a:t>Process</a:t>
              </a:r>
              <a:endParaRPr lang="en-US" sz="1800"/>
            </a:p>
          </p:txBody>
        </p:sp>
        <p:grpSp>
          <p:nvGrpSpPr>
            <p:cNvPr id="170039" name="Group 80"/>
            <p:cNvGrpSpPr>
              <a:grpSpLocks/>
            </p:cNvGrpSpPr>
            <p:nvPr/>
          </p:nvGrpSpPr>
          <p:grpSpPr bwMode="auto">
            <a:xfrm>
              <a:off x="2917825" y="3141663"/>
              <a:ext cx="131763" cy="376237"/>
              <a:chOff x="2451" y="1394"/>
              <a:chExt cx="110" cy="178"/>
            </a:xfrm>
          </p:grpSpPr>
          <p:sp>
            <p:nvSpPr>
              <p:cNvPr id="170131" name="Rectangle 81"/>
              <p:cNvSpPr>
                <a:spLocks noChangeArrowheads="1"/>
              </p:cNvSpPr>
              <p:nvPr/>
            </p:nvSpPr>
            <p:spPr bwMode="auto">
              <a:xfrm>
                <a:off x="2512" y="1466"/>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a:solidFill>
                      <a:srgbClr val="000000"/>
                    </a:solidFill>
                  </a:rPr>
                  <a:t>1</a:t>
                </a:r>
                <a:endParaRPr lang="en-US" sz="1800"/>
              </a:p>
            </p:txBody>
          </p:sp>
          <p:sp>
            <p:nvSpPr>
              <p:cNvPr id="170132" name="Rectangle 82"/>
              <p:cNvSpPr>
                <a:spLocks noChangeArrowheads="1"/>
              </p:cNvSpPr>
              <p:nvPr/>
            </p:nvSpPr>
            <p:spPr bwMode="auto">
              <a:xfrm>
                <a:off x="2451" y="1394"/>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d</a:t>
                </a:r>
                <a:endParaRPr lang="en-US" sz="1800"/>
              </a:p>
            </p:txBody>
          </p:sp>
        </p:grpSp>
        <p:grpSp>
          <p:nvGrpSpPr>
            <p:cNvPr id="170040" name="Group 83"/>
            <p:cNvGrpSpPr>
              <a:grpSpLocks/>
            </p:cNvGrpSpPr>
            <p:nvPr/>
          </p:nvGrpSpPr>
          <p:grpSpPr bwMode="auto">
            <a:xfrm>
              <a:off x="3298825" y="3141663"/>
              <a:ext cx="142875" cy="376237"/>
              <a:chOff x="2771" y="1394"/>
              <a:chExt cx="119" cy="178"/>
            </a:xfrm>
          </p:grpSpPr>
          <p:sp>
            <p:nvSpPr>
              <p:cNvPr id="170129" name="Rectangle 84"/>
              <p:cNvSpPr>
                <a:spLocks noChangeArrowheads="1"/>
              </p:cNvSpPr>
              <p:nvPr/>
            </p:nvSpPr>
            <p:spPr bwMode="auto">
              <a:xfrm>
                <a:off x="2841" y="1466"/>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a:solidFill>
                      <a:srgbClr val="000000"/>
                    </a:solidFill>
                  </a:rPr>
                  <a:t>2</a:t>
                </a:r>
                <a:endParaRPr lang="en-US" sz="1800"/>
              </a:p>
            </p:txBody>
          </p:sp>
          <p:sp>
            <p:nvSpPr>
              <p:cNvPr id="170130" name="Rectangle 85"/>
              <p:cNvSpPr>
                <a:spLocks noChangeArrowheads="1"/>
              </p:cNvSpPr>
              <p:nvPr/>
            </p:nvSpPr>
            <p:spPr bwMode="auto">
              <a:xfrm>
                <a:off x="2771" y="1394"/>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d</a:t>
                </a:r>
                <a:endParaRPr lang="en-US" sz="1800"/>
              </a:p>
            </p:txBody>
          </p:sp>
        </p:grpSp>
        <p:grpSp>
          <p:nvGrpSpPr>
            <p:cNvPr id="170041" name="Group 86"/>
            <p:cNvGrpSpPr>
              <a:grpSpLocks/>
            </p:cNvGrpSpPr>
            <p:nvPr/>
          </p:nvGrpSpPr>
          <p:grpSpPr bwMode="auto">
            <a:xfrm>
              <a:off x="3754438" y="3163888"/>
              <a:ext cx="147637" cy="379412"/>
              <a:chOff x="3105" y="1405"/>
              <a:chExt cx="124" cy="179"/>
            </a:xfrm>
          </p:grpSpPr>
          <p:sp>
            <p:nvSpPr>
              <p:cNvPr id="170127" name="Rectangle 87"/>
              <p:cNvSpPr>
                <a:spLocks noChangeArrowheads="1"/>
              </p:cNvSpPr>
              <p:nvPr/>
            </p:nvSpPr>
            <p:spPr bwMode="auto">
              <a:xfrm>
                <a:off x="3180" y="1478"/>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i="1">
                    <a:solidFill>
                      <a:srgbClr val="000000"/>
                    </a:solidFill>
                  </a:rPr>
                  <a:t>L</a:t>
                </a:r>
                <a:endParaRPr lang="en-US" sz="1800"/>
              </a:p>
            </p:txBody>
          </p:sp>
          <p:sp>
            <p:nvSpPr>
              <p:cNvPr id="170128" name="Rectangle 88"/>
              <p:cNvSpPr>
                <a:spLocks noChangeArrowheads="1"/>
              </p:cNvSpPr>
              <p:nvPr/>
            </p:nvSpPr>
            <p:spPr bwMode="auto">
              <a:xfrm>
                <a:off x="3105" y="1405"/>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d</a:t>
                </a:r>
                <a:endParaRPr lang="en-US" sz="1800"/>
              </a:p>
            </p:txBody>
          </p:sp>
        </p:grpSp>
        <p:grpSp>
          <p:nvGrpSpPr>
            <p:cNvPr id="170042" name="Group 89"/>
            <p:cNvGrpSpPr>
              <a:grpSpLocks/>
            </p:cNvGrpSpPr>
            <p:nvPr/>
          </p:nvGrpSpPr>
          <p:grpSpPr bwMode="auto">
            <a:xfrm>
              <a:off x="1452563" y="4559300"/>
              <a:ext cx="160337" cy="379413"/>
              <a:chOff x="1220" y="2064"/>
              <a:chExt cx="134" cy="179"/>
            </a:xfrm>
          </p:grpSpPr>
          <p:sp>
            <p:nvSpPr>
              <p:cNvPr id="170125" name="Rectangle 90"/>
              <p:cNvSpPr>
                <a:spLocks noChangeArrowheads="1"/>
              </p:cNvSpPr>
              <p:nvPr/>
            </p:nvSpPr>
            <p:spPr bwMode="auto">
              <a:xfrm>
                <a:off x="1305" y="2137"/>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a:solidFill>
                      <a:srgbClr val="000000"/>
                    </a:solidFill>
                  </a:rPr>
                  <a:t>1</a:t>
                </a:r>
                <a:endParaRPr lang="en-US" sz="1800"/>
              </a:p>
            </p:txBody>
          </p:sp>
          <p:sp>
            <p:nvSpPr>
              <p:cNvPr id="170126" name="Rectangle 91"/>
              <p:cNvSpPr>
                <a:spLocks noChangeArrowheads="1"/>
              </p:cNvSpPr>
              <p:nvPr/>
            </p:nvSpPr>
            <p:spPr bwMode="auto">
              <a:xfrm>
                <a:off x="1220" y="2064"/>
                <a:ext cx="1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m</a:t>
                </a:r>
                <a:endParaRPr lang="en-US" sz="1800"/>
              </a:p>
            </p:txBody>
          </p:sp>
        </p:grpSp>
        <p:sp>
          <p:nvSpPr>
            <p:cNvPr id="170043" name="Rectangle 92"/>
            <p:cNvSpPr>
              <a:spLocks noChangeArrowheads="1"/>
            </p:cNvSpPr>
            <p:nvPr/>
          </p:nvSpPr>
          <p:spPr bwMode="auto">
            <a:xfrm>
              <a:off x="3279775" y="3109913"/>
              <a:ext cx="5127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44" name="Rectangle 93"/>
            <p:cNvSpPr>
              <a:spLocks noChangeArrowheads="1"/>
            </p:cNvSpPr>
            <p:nvPr/>
          </p:nvSpPr>
          <p:spPr bwMode="auto">
            <a:xfrm>
              <a:off x="3440113" y="3232150"/>
              <a:ext cx="32385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3400">
                  <a:solidFill>
                    <a:srgbClr val="000000"/>
                  </a:solidFill>
                </a:rPr>
                <a:t>…</a:t>
              </a:r>
              <a:endParaRPr lang="en-US" sz="1800"/>
            </a:p>
          </p:txBody>
        </p:sp>
        <p:sp>
          <p:nvSpPr>
            <p:cNvPr id="170045" name="Rectangle 94"/>
            <p:cNvSpPr>
              <a:spLocks noChangeArrowheads="1"/>
            </p:cNvSpPr>
            <p:nvPr/>
          </p:nvSpPr>
          <p:spPr bwMode="auto">
            <a:xfrm>
              <a:off x="3327400" y="6369050"/>
              <a:ext cx="5111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46" name="Rectangle 95"/>
            <p:cNvSpPr>
              <a:spLocks noChangeArrowheads="1"/>
            </p:cNvSpPr>
            <p:nvPr/>
          </p:nvSpPr>
          <p:spPr bwMode="auto">
            <a:xfrm>
              <a:off x="3486150" y="6494463"/>
              <a:ext cx="3238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3400">
                  <a:solidFill>
                    <a:srgbClr val="000000"/>
                  </a:solidFill>
                </a:rPr>
                <a:t>…</a:t>
              </a:r>
              <a:endParaRPr lang="en-US" sz="1800"/>
            </a:p>
          </p:txBody>
        </p:sp>
        <p:grpSp>
          <p:nvGrpSpPr>
            <p:cNvPr id="170047" name="Group 96"/>
            <p:cNvGrpSpPr>
              <a:grpSpLocks/>
            </p:cNvGrpSpPr>
            <p:nvPr/>
          </p:nvGrpSpPr>
          <p:grpSpPr bwMode="auto">
            <a:xfrm>
              <a:off x="1449388" y="5129213"/>
              <a:ext cx="171450" cy="376237"/>
              <a:chOff x="1217" y="2333"/>
              <a:chExt cx="144" cy="178"/>
            </a:xfrm>
          </p:grpSpPr>
          <p:sp>
            <p:nvSpPr>
              <p:cNvPr id="170123" name="Rectangle 97"/>
              <p:cNvSpPr>
                <a:spLocks noChangeArrowheads="1"/>
              </p:cNvSpPr>
              <p:nvPr/>
            </p:nvSpPr>
            <p:spPr bwMode="auto">
              <a:xfrm>
                <a:off x="1312" y="240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a:solidFill>
                      <a:srgbClr val="000000"/>
                    </a:solidFill>
                  </a:rPr>
                  <a:t>2</a:t>
                </a:r>
                <a:endParaRPr lang="en-US" sz="1800"/>
              </a:p>
            </p:txBody>
          </p:sp>
          <p:sp>
            <p:nvSpPr>
              <p:cNvPr id="170124" name="Rectangle 98"/>
              <p:cNvSpPr>
                <a:spLocks noChangeArrowheads="1"/>
              </p:cNvSpPr>
              <p:nvPr/>
            </p:nvSpPr>
            <p:spPr bwMode="auto">
              <a:xfrm>
                <a:off x="1217" y="2333"/>
                <a:ext cx="1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m</a:t>
                </a:r>
                <a:endParaRPr lang="en-US" sz="1800"/>
              </a:p>
            </p:txBody>
          </p:sp>
        </p:grpSp>
        <p:grpSp>
          <p:nvGrpSpPr>
            <p:cNvPr id="170048" name="Group 99"/>
            <p:cNvGrpSpPr>
              <a:grpSpLocks/>
            </p:cNvGrpSpPr>
            <p:nvPr/>
          </p:nvGrpSpPr>
          <p:grpSpPr bwMode="auto">
            <a:xfrm>
              <a:off x="1468438" y="5719763"/>
              <a:ext cx="188912" cy="377825"/>
              <a:chOff x="1233" y="2612"/>
              <a:chExt cx="159" cy="179"/>
            </a:xfrm>
          </p:grpSpPr>
          <p:sp>
            <p:nvSpPr>
              <p:cNvPr id="170121" name="Rectangle 100"/>
              <p:cNvSpPr>
                <a:spLocks noChangeArrowheads="1"/>
              </p:cNvSpPr>
              <p:nvPr/>
            </p:nvSpPr>
            <p:spPr bwMode="auto">
              <a:xfrm>
                <a:off x="1333" y="2685"/>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i="1">
                    <a:solidFill>
                      <a:srgbClr val="000000"/>
                    </a:solidFill>
                  </a:rPr>
                  <a:t>K</a:t>
                </a:r>
                <a:endParaRPr lang="en-US" sz="1800"/>
              </a:p>
            </p:txBody>
          </p:sp>
          <p:sp>
            <p:nvSpPr>
              <p:cNvPr id="170122" name="Rectangle 101"/>
              <p:cNvSpPr>
                <a:spLocks noChangeArrowheads="1"/>
              </p:cNvSpPr>
              <p:nvPr/>
            </p:nvSpPr>
            <p:spPr bwMode="auto">
              <a:xfrm>
                <a:off x="1233" y="2612"/>
                <a:ext cx="1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m</a:t>
                </a:r>
                <a:endParaRPr lang="en-US" sz="1800"/>
              </a:p>
            </p:txBody>
          </p:sp>
        </p:grpSp>
        <p:sp>
          <p:nvSpPr>
            <p:cNvPr id="170049" name="Rectangle 102"/>
            <p:cNvSpPr>
              <a:spLocks noChangeArrowheads="1"/>
            </p:cNvSpPr>
            <p:nvPr/>
          </p:nvSpPr>
          <p:spPr bwMode="auto">
            <a:xfrm>
              <a:off x="1924050" y="5092700"/>
              <a:ext cx="28257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50" name="Rectangle 103"/>
            <p:cNvSpPr>
              <a:spLocks noChangeArrowheads="1"/>
            </p:cNvSpPr>
            <p:nvPr/>
          </p:nvSpPr>
          <p:spPr bwMode="auto">
            <a:xfrm>
              <a:off x="2084388" y="5218113"/>
              <a:ext cx="904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3400">
                  <a:solidFill>
                    <a:srgbClr val="000000"/>
                  </a:solidFill>
                </a:rPr>
                <a:t>:</a:t>
              </a:r>
              <a:endParaRPr lang="en-US" sz="1800"/>
            </a:p>
          </p:txBody>
        </p:sp>
        <p:sp>
          <p:nvSpPr>
            <p:cNvPr id="170051" name="Rectangle 104"/>
            <p:cNvSpPr>
              <a:spLocks noChangeArrowheads="1"/>
            </p:cNvSpPr>
            <p:nvPr/>
          </p:nvSpPr>
          <p:spPr bwMode="auto">
            <a:xfrm>
              <a:off x="4395788" y="5092700"/>
              <a:ext cx="28257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52" name="Rectangle 105"/>
            <p:cNvSpPr>
              <a:spLocks noChangeArrowheads="1"/>
            </p:cNvSpPr>
            <p:nvPr/>
          </p:nvSpPr>
          <p:spPr bwMode="auto">
            <a:xfrm>
              <a:off x="4556125" y="5218113"/>
              <a:ext cx="904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3400">
                  <a:solidFill>
                    <a:srgbClr val="000000"/>
                  </a:solidFill>
                </a:rPr>
                <a:t>:</a:t>
              </a:r>
              <a:endParaRPr lang="en-US" sz="1800"/>
            </a:p>
          </p:txBody>
        </p:sp>
        <p:grpSp>
          <p:nvGrpSpPr>
            <p:cNvPr id="170053" name="Group 106"/>
            <p:cNvGrpSpPr>
              <a:grpSpLocks/>
            </p:cNvGrpSpPr>
            <p:nvPr/>
          </p:nvGrpSpPr>
          <p:grpSpPr bwMode="auto">
            <a:xfrm>
              <a:off x="2892425" y="7116763"/>
              <a:ext cx="122238" cy="376237"/>
              <a:chOff x="2429" y="3272"/>
              <a:chExt cx="103" cy="178"/>
            </a:xfrm>
          </p:grpSpPr>
          <p:sp>
            <p:nvSpPr>
              <p:cNvPr id="170119" name="Rectangle 107"/>
              <p:cNvSpPr>
                <a:spLocks noChangeArrowheads="1"/>
              </p:cNvSpPr>
              <p:nvPr/>
            </p:nvSpPr>
            <p:spPr bwMode="auto">
              <a:xfrm>
                <a:off x="2483" y="3344"/>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a:solidFill>
                      <a:srgbClr val="000000"/>
                    </a:solidFill>
                  </a:rPr>
                  <a:t>1</a:t>
                </a:r>
                <a:endParaRPr lang="en-US" sz="1800"/>
              </a:p>
            </p:txBody>
          </p:sp>
          <p:sp>
            <p:nvSpPr>
              <p:cNvPr id="170120" name="Rectangle 108"/>
              <p:cNvSpPr>
                <a:spLocks noChangeArrowheads="1"/>
              </p:cNvSpPr>
              <p:nvPr/>
            </p:nvSpPr>
            <p:spPr bwMode="auto">
              <a:xfrm>
                <a:off x="2429" y="3272"/>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a</a:t>
                </a:r>
                <a:endParaRPr lang="en-US" sz="1800"/>
              </a:p>
            </p:txBody>
          </p:sp>
        </p:grpSp>
        <p:grpSp>
          <p:nvGrpSpPr>
            <p:cNvPr id="170054" name="Group 109"/>
            <p:cNvGrpSpPr>
              <a:grpSpLocks/>
            </p:cNvGrpSpPr>
            <p:nvPr/>
          </p:nvGrpSpPr>
          <p:grpSpPr bwMode="auto">
            <a:xfrm>
              <a:off x="3321050" y="7116763"/>
              <a:ext cx="134938" cy="376237"/>
              <a:chOff x="2789" y="3272"/>
              <a:chExt cx="114" cy="178"/>
            </a:xfrm>
          </p:grpSpPr>
          <p:sp>
            <p:nvSpPr>
              <p:cNvPr id="170117" name="Rectangle 110"/>
              <p:cNvSpPr>
                <a:spLocks noChangeArrowheads="1"/>
              </p:cNvSpPr>
              <p:nvPr/>
            </p:nvSpPr>
            <p:spPr bwMode="auto">
              <a:xfrm>
                <a:off x="2854" y="3344"/>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a:solidFill>
                      <a:srgbClr val="000000"/>
                    </a:solidFill>
                  </a:rPr>
                  <a:t>2</a:t>
                </a:r>
                <a:endParaRPr lang="en-US" sz="1800"/>
              </a:p>
            </p:txBody>
          </p:sp>
          <p:sp>
            <p:nvSpPr>
              <p:cNvPr id="170118" name="Rectangle 111"/>
              <p:cNvSpPr>
                <a:spLocks noChangeArrowheads="1"/>
              </p:cNvSpPr>
              <p:nvPr/>
            </p:nvSpPr>
            <p:spPr bwMode="auto">
              <a:xfrm>
                <a:off x="2789" y="3272"/>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a</a:t>
                </a:r>
                <a:endParaRPr lang="en-US" sz="1800"/>
              </a:p>
            </p:txBody>
          </p:sp>
        </p:grpSp>
        <p:grpSp>
          <p:nvGrpSpPr>
            <p:cNvPr id="170055" name="Group 112"/>
            <p:cNvGrpSpPr>
              <a:grpSpLocks/>
            </p:cNvGrpSpPr>
            <p:nvPr/>
          </p:nvGrpSpPr>
          <p:grpSpPr bwMode="auto">
            <a:xfrm>
              <a:off x="3789363" y="7116763"/>
              <a:ext cx="152400" cy="376237"/>
              <a:chOff x="3183" y="3272"/>
              <a:chExt cx="128" cy="178"/>
            </a:xfrm>
          </p:grpSpPr>
          <p:sp>
            <p:nvSpPr>
              <p:cNvPr id="170115" name="Rectangle 113"/>
              <p:cNvSpPr>
                <a:spLocks noChangeArrowheads="1"/>
              </p:cNvSpPr>
              <p:nvPr/>
            </p:nvSpPr>
            <p:spPr bwMode="auto">
              <a:xfrm>
                <a:off x="3247" y="3344"/>
                <a:ext cx="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i="1">
                    <a:solidFill>
                      <a:srgbClr val="000000"/>
                    </a:solidFill>
                  </a:rPr>
                  <a:t>R</a:t>
                </a:r>
                <a:endParaRPr lang="en-US" sz="1800"/>
              </a:p>
            </p:txBody>
          </p:sp>
          <p:sp>
            <p:nvSpPr>
              <p:cNvPr id="170116" name="Rectangle 114"/>
              <p:cNvSpPr>
                <a:spLocks noChangeArrowheads="1"/>
              </p:cNvSpPr>
              <p:nvPr/>
            </p:nvSpPr>
            <p:spPr bwMode="auto">
              <a:xfrm>
                <a:off x="3183" y="3272"/>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a</a:t>
                </a:r>
                <a:endParaRPr lang="en-US" sz="1800"/>
              </a:p>
            </p:txBody>
          </p:sp>
        </p:grpSp>
        <p:grpSp>
          <p:nvGrpSpPr>
            <p:cNvPr id="170056" name="Group 115"/>
            <p:cNvGrpSpPr>
              <a:grpSpLocks/>
            </p:cNvGrpSpPr>
            <p:nvPr/>
          </p:nvGrpSpPr>
          <p:grpSpPr bwMode="auto">
            <a:xfrm>
              <a:off x="5178425" y="4559300"/>
              <a:ext cx="115888" cy="379413"/>
              <a:chOff x="4349" y="2064"/>
              <a:chExt cx="97" cy="179"/>
            </a:xfrm>
          </p:grpSpPr>
          <p:sp>
            <p:nvSpPr>
              <p:cNvPr id="170113" name="Rectangle 116"/>
              <p:cNvSpPr>
                <a:spLocks noChangeArrowheads="1"/>
              </p:cNvSpPr>
              <p:nvPr/>
            </p:nvSpPr>
            <p:spPr bwMode="auto">
              <a:xfrm>
                <a:off x="4397" y="2137"/>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a:solidFill>
                      <a:srgbClr val="000000"/>
                    </a:solidFill>
                  </a:rPr>
                  <a:t>1</a:t>
                </a:r>
                <a:endParaRPr lang="en-US" sz="1800"/>
              </a:p>
            </p:txBody>
          </p:sp>
          <p:sp>
            <p:nvSpPr>
              <p:cNvPr id="170114" name="Rectangle 117"/>
              <p:cNvSpPr>
                <a:spLocks noChangeArrowheads="1"/>
              </p:cNvSpPr>
              <p:nvPr/>
            </p:nvSpPr>
            <p:spPr bwMode="auto">
              <a:xfrm>
                <a:off x="4349" y="2064"/>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y</a:t>
                </a:r>
                <a:endParaRPr lang="en-US" sz="1800"/>
              </a:p>
            </p:txBody>
          </p:sp>
        </p:grpSp>
        <p:grpSp>
          <p:nvGrpSpPr>
            <p:cNvPr id="170057" name="Group 118"/>
            <p:cNvGrpSpPr>
              <a:grpSpLocks/>
            </p:cNvGrpSpPr>
            <p:nvPr/>
          </p:nvGrpSpPr>
          <p:grpSpPr bwMode="auto">
            <a:xfrm>
              <a:off x="5156200" y="5129213"/>
              <a:ext cx="128588" cy="376237"/>
              <a:chOff x="4331" y="2333"/>
              <a:chExt cx="107" cy="178"/>
            </a:xfrm>
          </p:grpSpPr>
          <p:sp>
            <p:nvSpPr>
              <p:cNvPr id="170111" name="Rectangle 119"/>
              <p:cNvSpPr>
                <a:spLocks noChangeArrowheads="1"/>
              </p:cNvSpPr>
              <p:nvPr/>
            </p:nvSpPr>
            <p:spPr bwMode="auto">
              <a:xfrm>
                <a:off x="4389" y="240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a:solidFill>
                      <a:srgbClr val="000000"/>
                    </a:solidFill>
                  </a:rPr>
                  <a:t>2</a:t>
                </a:r>
                <a:endParaRPr lang="en-US" sz="1800"/>
              </a:p>
            </p:txBody>
          </p:sp>
          <p:sp>
            <p:nvSpPr>
              <p:cNvPr id="170112" name="Rectangle 120"/>
              <p:cNvSpPr>
                <a:spLocks noChangeArrowheads="1"/>
              </p:cNvSpPr>
              <p:nvPr/>
            </p:nvSpPr>
            <p:spPr bwMode="auto">
              <a:xfrm>
                <a:off x="4331" y="233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y</a:t>
                </a:r>
                <a:endParaRPr lang="en-US" sz="1800"/>
              </a:p>
            </p:txBody>
          </p:sp>
        </p:grpSp>
        <p:grpSp>
          <p:nvGrpSpPr>
            <p:cNvPr id="170058" name="Group 121"/>
            <p:cNvGrpSpPr>
              <a:grpSpLocks/>
            </p:cNvGrpSpPr>
            <p:nvPr/>
          </p:nvGrpSpPr>
          <p:grpSpPr bwMode="auto">
            <a:xfrm>
              <a:off x="5170488" y="5822950"/>
              <a:ext cx="127000" cy="379413"/>
              <a:chOff x="4343" y="2661"/>
              <a:chExt cx="106" cy="179"/>
            </a:xfrm>
          </p:grpSpPr>
          <p:sp>
            <p:nvSpPr>
              <p:cNvPr id="170109" name="Rectangle 122"/>
              <p:cNvSpPr>
                <a:spLocks noChangeArrowheads="1"/>
              </p:cNvSpPr>
              <p:nvPr/>
            </p:nvSpPr>
            <p:spPr bwMode="auto">
              <a:xfrm>
                <a:off x="4405" y="2734"/>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100" i="1">
                    <a:solidFill>
                      <a:srgbClr val="000000"/>
                    </a:solidFill>
                  </a:rPr>
                  <a:t>J</a:t>
                </a:r>
                <a:endParaRPr lang="en-US" sz="1800"/>
              </a:p>
            </p:txBody>
          </p:sp>
          <p:sp>
            <p:nvSpPr>
              <p:cNvPr id="170110" name="Rectangle 123"/>
              <p:cNvSpPr>
                <a:spLocks noChangeArrowheads="1"/>
              </p:cNvSpPr>
              <p:nvPr/>
            </p:nvSpPr>
            <p:spPr bwMode="auto">
              <a:xfrm>
                <a:off x="4343" y="266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700" i="1">
                    <a:solidFill>
                      <a:srgbClr val="000000"/>
                    </a:solidFill>
                  </a:rPr>
                  <a:t>y</a:t>
                </a:r>
                <a:endParaRPr lang="en-US" sz="1800"/>
              </a:p>
            </p:txBody>
          </p:sp>
        </p:grpSp>
        <p:sp>
          <p:nvSpPr>
            <p:cNvPr id="170059" name="Rectangle 124"/>
            <p:cNvSpPr>
              <a:spLocks noChangeArrowheads="1"/>
            </p:cNvSpPr>
            <p:nvPr/>
          </p:nvSpPr>
          <p:spPr bwMode="auto">
            <a:xfrm>
              <a:off x="2549525" y="4367213"/>
              <a:ext cx="1654175" cy="1955800"/>
            </a:xfrm>
            <a:prstGeom prst="rect">
              <a:avLst/>
            </a:prstGeom>
            <a:solidFill>
              <a:schemeClr val="accent1"/>
            </a:solidFill>
            <a:ln w="34925">
              <a:solidFill>
                <a:srgbClr val="000000"/>
              </a:solidFill>
              <a:miter lim="800000"/>
              <a:headEnd/>
              <a:tailEnd/>
            </a:ln>
          </p:spPr>
          <p:txBody>
            <a:bodyPr/>
            <a:lstStyle/>
            <a:p>
              <a:pPr algn="ctr">
                <a:spcBef>
                  <a:spcPts val="600"/>
                </a:spcBef>
                <a:spcAft>
                  <a:spcPts val="600"/>
                </a:spcAft>
                <a:buFont typeface="Times New Roman" charset="0"/>
                <a:buNone/>
              </a:pPr>
              <a:endParaRPr lang="it-IT" sz="1800">
                <a:solidFill>
                  <a:srgbClr val="000090"/>
                </a:solidFill>
              </a:endParaRPr>
            </a:p>
            <a:p>
              <a:pPr algn="ctr">
                <a:spcBef>
                  <a:spcPts val="600"/>
                </a:spcBef>
                <a:spcAft>
                  <a:spcPts val="600"/>
                </a:spcAft>
                <a:buFont typeface="Times New Roman" charset="0"/>
                <a:buNone/>
              </a:pPr>
              <a:r>
                <a:rPr lang="it-IT" sz="1800">
                  <a:solidFill>
                    <a:srgbClr val="000090"/>
                  </a:solidFill>
                </a:rPr>
                <a:t>(vectorial) </a:t>
              </a:r>
            </a:p>
            <a:p>
              <a:pPr algn="ctr">
                <a:spcBef>
                  <a:spcPts val="600"/>
                </a:spcBef>
                <a:spcAft>
                  <a:spcPts val="600"/>
                </a:spcAft>
                <a:buFont typeface="Times New Roman" charset="0"/>
                <a:buNone/>
              </a:pPr>
              <a:r>
                <a:rPr lang="it-IT" sz="1800">
                  <a:solidFill>
                    <a:srgbClr val="000090"/>
                  </a:solidFill>
                </a:rPr>
                <a:t>mathematical</a:t>
              </a:r>
            </a:p>
            <a:p>
              <a:pPr algn="ctr">
                <a:spcBef>
                  <a:spcPts val="600"/>
                </a:spcBef>
                <a:spcAft>
                  <a:spcPts val="600"/>
                </a:spcAft>
                <a:buFont typeface="Times New Roman" charset="0"/>
                <a:buNone/>
              </a:pPr>
              <a:r>
                <a:rPr lang="it-IT" sz="1800">
                  <a:solidFill>
                    <a:srgbClr val="000090"/>
                  </a:solidFill>
                </a:rPr>
                <a:t>model</a:t>
              </a:r>
            </a:p>
          </p:txBody>
        </p:sp>
        <p:sp>
          <p:nvSpPr>
            <p:cNvPr id="170060" name="Freeform 126"/>
            <p:cNvSpPr>
              <a:spLocks/>
            </p:cNvSpPr>
            <p:nvPr/>
          </p:nvSpPr>
          <p:spPr bwMode="auto">
            <a:xfrm>
              <a:off x="2495550" y="4754563"/>
              <a:ext cx="42863" cy="76200"/>
            </a:xfrm>
            <a:custGeom>
              <a:avLst/>
              <a:gdLst>
                <a:gd name="T0" fmla="*/ 0 w 36"/>
                <a:gd name="T1" fmla="*/ 2147483647 h 36"/>
                <a:gd name="T2" fmla="*/ 2147483647 w 36"/>
                <a:gd name="T3" fmla="*/ 2147483647 h 36"/>
                <a:gd name="T4" fmla="*/ 0 w 36"/>
                <a:gd name="T5" fmla="*/ 0 h 36"/>
                <a:gd name="T6" fmla="*/ 0 w 36"/>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14"/>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61" name="Freeform 128"/>
            <p:cNvSpPr>
              <a:spLocks/>
            </p:cNvSpPr>
            <p:nvPr/>
          </p:nvSpPr>
          <p:spPr bwMode="auto">
            <a:xfrm>
              <a:off x="2495550" y="4754563"/>
              <a:ext cx="42863" cy="76200"/>
            </a:xfrm>
            <a:custGeom>
              <a:avLst/>
              <a:gdLst>
                <a:gd name="T0" fmla="*/ 0 w 36"/>
                <a:gd name="T1" fmla="*/ 2147483647 h 36"/>
                <a:gd name="T2" fmla="*/ 2147483647 w 36"/>
                <a:gd name="T3" fmla="*/ 2147483647 h 36"/>
                <a:gd name="T4" fmla="*/ 0 w 36"/>
                <a:gd name="T5" fmla="*/ 0 h 36"/>
                <a:gd name="T6" fmla="*/ 0 w 36"/>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14"/>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62" name="Line 129"/>
            <p:cNvSpPr>
              <a:spLocks noChangeShapeType="1"/>
            </p:cNvSpPr>
            <p:nvPr/>
          </p:nvSpPr>
          <p:spPr bwMode="auto">
            <a:xfrm>
              <a:off x="1670050" y="5268913"/>
              <a:ext cx="84296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63" name="Freeform 130"/>
            <p:cNvSpPr>
              <a:spLocks/>
            </p:cNvSpPr>
            <p:nvPr/>
          </p:nvSpPr>
          <p:spPr bwMode="auto">
            <a:xfrm>
              <a:off x="2495550" y="5233988"/>
              <a:ext cx="42863" cy="79375"/>
            </a:xfrm>
            <a:custGeom>
              <a:avLst/>
              <a:gdLst>
                <a:gd name="T0" fmla="*/ 0 w 36"/>
                <a:gd name="T1" fmla="*/ 2147483647 h 37"/>
                <a:gd name="T2" fmla="*/ 2147483647 w 36"/>
                <a:gd name="T3" fmla="*/ 2147483647 h 37"/>
                <a:gd name="T4" fmla="*/ 0 w 36"/>
                <a:gd name="T5" fmla="*/ 0 h 37"/>
                <a:gd name="T6" fmla="*/ 0 w 36"/>
                <a:gd name="T7" fmla="*/ 214748364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7">
                  <a:moveTo>
                    <a:pt x="0" y="37"/>
                  </a:moveTo>
                  <a:lnTo>
                    <a:pt x="36" y="14"/>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64" name="Line 131"/>
            <p:cNvSpPr>
              <a:spLocks noChangeShapeType="1"/>
            </p:cNvSpPr>
            <p:nvPr/>
          </p:nvSpPr>
          <p:spPr bwMode="auto">
            <a:xfrm>
              <a:off x="1670050" y="5268913"/>
              <a:ext cx="84296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65" name="Freeform 132"/>
            <p:cNvSpPr>
              <a:spLocks/>
            </p:cNvSpPr>
            <p:nvPr/>
          </p:nvSpPr>
          <p:spPr bwMode="auto">
            <a:xfrm>
              <a:off x="2495550" y="5233988"/>
              <a:ext cx="42863" cy="79375"/>
            </a:xfrm>
            <a:custGeom>
              <a:avLst/>
              <a:gdLst>
                <a:gd name="T0" fmla="*/ 0 w 36"/>
                <a:gd name="T1" fmla="*/ 2147483647 h 37"/>
                <a:gd name="T2" fmla="*/ 2147483647 w 36"/>
                <a:gd name="T3" fmla="*/ 2147483647 h 37"/>
                <a:gd name="T4" fmla="*/ 0 w 36"/>
                <a:gd name="T5" fmla="*/ 0 h 37"/>
                <a:gd name="T6" fmla="*/ 0 w 36"/>
                <a:gd name="T7" fmla="*/ 214748364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7">
                  <a:moveTo>
                    <a:pt x="0" y="37"/>
                  </a:moveTo>
                  <a:lnTo>
                    <a:pt x="36" y="14"/>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66" name="Line 133"/>
            <p:cNvSpPr>
              <a:spLocks noChangeShapeType="1"/>
            </p:cNvSpPr>
            <p:nvPr/>
          </p:nvSpPr>
          <p:spPr bwMode="auto">
            <a:xfrm>
              <a:off x="1670050" y="5892800"/>
              <a:ext cx="842963" cy="47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67" name="Freeform 134"/>
            <p:cNvSpPr>
              <a:spLocks/>
            </p:cNvSpPr>
            <p:nvPr/>
          </p:nvSpPr>
          <p:spPr bwMode="auto">
            <a:xfrm>
              <a:off x="2495550" y="5865813"/>
              <a:ext cx="42863" cy="76200"/>
            </a:xfrm>
            <a:custGeom>
              <a:avLst/>
              <a:gdLst>
                <a:gd name="T0" fmla="*/ 0 w 36"/>
                <a:gd name="T1" fmla="*/ 2147483647 h 36"/>
                <a:gd name="T2" fmla="*/ 2147483647 w 36"/>
                <a:gd name="T3" fmla="*/ 2147483647 h 36"/>
                <a:gd name="T4" fmla="*/ 0 w 36"/>
                <a:gd name="T5" fmla="*/ 0 h 36"/>
                <a:gd name="T6" fmla="*/ 0 w 36"/>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13"/>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68" name="Line 135"/>
            <p:cNvSpPr>
              <a:spLocks noChangeShapeType="1"/>
            </p:cNvSpPr>
            <p:nvPr/>
          </p:nvSpPr>
          <p:spPr bwMode="auto">
            <a:xfrm>
              <a:off x="1670050" y="5892800"/>
              <a:ext cx="842963" cy="47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69" name="Freeform 136"/>
            <p:cNvSpPr>
              <a:spLocks/>
            </p:cNvSpPr>
            <p:nvPr/>
          </p:nvSpPr>
          <p:spPr bwMode="auto">
            <a:xfrm>
              <a:off x="2495550" y="5865813"/>
              <a:ext cx="42863" cy="76200"/>
            </a:xfrm>
            <a:custGeom>
              <a:avLst/>
              <a:gdLst>
                <a:gd name="T0" fmla="*/ 0 w 36"/>
                <a:gd name="T1" fmla="*/ 2147483647 h 36"/>
                <a:gd name="T2" fmla="*/ 2147483647 w 36"/>
                <a:gd name="T3" fmla="*/ 2147483647 h 36"/>
                <a:gd name="T4" fmla="*/ 0 w 36"/>
                <a:gd name="T5" fmla="*/ 0 h 36"/>
                <a:gd name="T6" fmla="*/ 0 w 36"/>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13"/>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70" name="Freeform 138"/>
            <p:cNvSpPr>
              <a:spLocks/>
            </p:cNvSpPr>
            <p:nvPr/>
          </p:nvSpPr>
          <p:spPr bwMode="auto">
            <a:xfrm>
              <a:off x="5032375" y="4754563"/>
              <a:ext cx="44450" cy="76200"/>
            </a:xfrm>
            <a:custGeom>
              <a:avLst/>
              <a:gdLst>
                <a:gd name="T0" fmla="*/ 0 w 37"/>
                <a:gd name="T1" fmla="*/ 2147483647 h 36"/>
                <a:gd name="T2" fmla="*/ 2147483647 w 37"/>
                <a:gd name="T3" fmla="*/ 2147483647 h 36"/>
                <a:gd name="T4" fmla="*/ 0 w 37"/>
                <a:gd name="T5" fmla="*/ 0 h 36"/>
                <a:gd name="T6" fmla="*/ 0 w 37"/>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36"/>
                  </a:moveTo>
                  <a:lnTo>
                    <a:pt x="37" y="14"/>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71" name="Freeform 140"/>
            <p:cNvSpPr>
              <a:spLocks/>
            </p:cNvSpPr>
            <p:nvPr/>
          </p:nvSpPr>
          <p:spPr bwMode="auto">
            <a:xfrm>
              <a:off x="5032375" y="4754563"/>
              <a:ext cx="44450" cy="76200"/>
            </a:xfrm>
            <a:custGeom>
              <a:avLst/>
              <a:gdLst>
                <a:gd name="T0" fmla="*/ 0 w 37"/>
                <a:gd name="T1" fmla="*/ 2147483647 h 36"/>
                <a:gd name="T2" fmla="*/ 2147483647 w 37"/>
                <a:gd name="T3" fmla="*/ 2147483647 h 36"/>
                <a:gd name="T4" fmla="*/ 0 w 37"/>
                <a:gd name="T5" fmla="*/ 0 h 36"/>
                <a:gd name="T6" fmla="*/ 0 w 37"/>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36"/>
                  </a:moveTo>
                  <a:lnTo>
                    <a:pt x="37" y="14"/>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72" name="Freeform 142"/>
            <p:cNvSpPr>
              <a:spLocks/>
            </p:cNvSpPr>
            <p:nvPr/>
          </p:nvSpPr>
          <p:spPr bwMode="auto">
            <a:xfrm>
              <a:off x="5032375" y="5308600"/>
              <a:ext cx="44450" cy="76200"/>
            </a:xfrm>
            <a:custGeom>
              <a:avLst/>
              <a:gdLst>
                <a:gd name="T0" fmla="*/ 0 w 37"/>
                <a:gd name="T1" fmla="*/ 2147483647 h 36"/>
                <a:gd name="T2" fmla="*/ 2147483647 w 37"/>
                <a:gd name="T3" fmla="*/ 2147483647 h 36"/>
                <a:gd name="T4" fmla="*/ 0 w 37"/>
                <a:gd name="T5" fmla="*/ 0 h 36"/>
                <a:gd name="T6" fmla="*/ 0 w 37"/>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36"/>
                  </a:moveTo>
                  <a:lnTo>
                    <a:pt x="37" y="14"/>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73" name="Freeform 144"/>
            <p:cNvSpPr>
              <a:spLocks/>
            </p:cNvSpPr>
            <p:nvPr/>
          </p:nvSpPr>
          <p:spPr bwMode="auto">
            <a:xfrm>
              <a:off x="5032375" y="5308600"/>
              <a:ext cx="44450" cy="76200"/>
            </a:xfrm>
            <a:custGeom>
              <a:avLst/>
              <a:gdLst>
                <a:gd name="T0" fmla="*/ 0 w 37"/>
                <a:gd name="T1" fmla="*/ 2147483647 h 36"/>
                <a:gd name="T2" fmla="*/ 2147483647 w 37"/>
                <a:gd name="T3" fmla="*/ 2147483647 h 36"/>
                <a:gd name="T4" fmla="*/ 0 w 37"/>
                <a:gd name="T5" fmla="*/ 0 h 36"/>
                <a:gd name="T6" fmla="*/ 0 w 37"/>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36"/>
                  </a:moveTo>
                  <a:lnTo>
                    <a:pt x="37" y="14"/>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74" name="Line 145"/>
            <p:cNvSpPr>
              <a:spLocks noChangeShapeType="1"/>
            </p:cNvSpPr>
            <p:nvPr/>
          </p:nvSpPr>
          <p:spPr bwMode="auto">
            <a:xfrm>
              <a:off x="4208463" y="5892800"/>
              <a:ext cx="842962" cy="47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75" name="Freeform 146"/>
            <p:cNvSpPr>
              <a:spLocks/>
            </p:cNvSpPr>
            <p:nvPr/>
          </p:nvSpPr>
          <p:spPr bwMode="auto">
            <a:xfrm>
              <a:off x="5032375" y="5865813"/>
              <a:ext cx="44450" cy="76200"/>
            </a:xfrm>
            <a:custGeom>
              <a:avLst/>
              <a:gdLst>
                <a:gd name="T0" fmla="*/ 0 w 37"/>
                <a:gd name="T1" fmla="*/ 2147483647 h 36"/>
                <a:gd name="T2" fmla="*/ 2147483647 w 37"/>
                <a:gd name="T3" fmla="*/ 2147483647 h 36"/>
                <a:gd name="T4" fmla="*/ 0 w 37"/>
                <a:gd name="T5" fmla="*/ 0 h 36"/>
                <a:gd name="T6" fmla="*/ 0 w 37"/>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36"/>
                  </a:moveTo>
                  <a:lnTo>
                    <a:pt x="37" y="13"/>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76" name="Line 147"/>
            <p:cNvSpPr>
              <a:spLocks noChangeShapeType="1"/>
            </p:cNvSpPr>
            <p:nvPr/>
          </p:nvSpPr>
          <p:spPr bwMode="auto">
            <a:xfrm>
              <a:off x="4208463" y="5892800"/>
              <a:ext cx="842962" cy="47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0077" name="Freeform 148"/>
            <p:cNvSpPr>
              <a:spLocks/>
            </p:cNvSpPr>
            <p:nvPr/>
          </p:nvSpPr>
          <p:spPr bwMode="auto">
            <a:xfrm>
              <a:off x="5032375" y="5865813"/>
              <a:ext cx="44450" cy="76200"/>
            </a:xfrm>
            <a:custGeom>
              <a:avLst/>
              <a:gdLst>
                <a:gd name="T0" fmla="*/ 0 w 37"/>
                <a:gd name="T1" fmla="*/ 2147483647 h 36"/>
                <a:gd name="T2" fmla="*/ 2147483647 w 37"/>
                <a:gd name="T3" fmla="*/ 2147483647 h 36"/>
                <a:gd name="T4" fmla="*/ 0 w 37"/>
                <a:gd name="T5" fmla="*/ 0 h 36"/>
                <a:gd name="T6" fmla="*/ 0 w 37"/>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36"/>
                  </a:moveTo>
                  <a:lnTo>
                    <a:pt x="37" y="13"/>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78" name="Freeform 150"/>
            <p:cNvSpPr>
              <a:spLocks/>
            </p:cNvSpPr>
            <p:nvPr/>
          </p:nvSpPr>
          <p:spPr bwMode="auto">
            <a:xfrm>
              <a:off x="2932113" y="4275138"/>
              <a:ext cx="42862" cy="76200"/>
            </a:xfrm>
            <a:custGeom>
              <a:avLst/>
              <a:gdLst>
                <a:gd name="T0" fmla="*/ 0 w 37"/>
                <a:gd name="T1" fmla="*/ 0 h 36"/>
                <a:gd name="T2" fmla="*/ 2147483647 w 37"/>
                <a:gd name="T3" fmla="*/ 2147483647 h 36"/>
                <a:gd name="T4" fmla="*/ 2147483647 w 37"/>
                <a:gd name="T5" fmla="*/ 0 h 36"/>
                <a:gd name="T6" fmla="*/ 0 w 37"/>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0"/>
                  </a:moveTo>
                  <a:lnTo>
                    <a:pt x="22" y="36"/>
                  </a:lnTo>
                  <a:lnTo>
                    <a:pt x="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79" name="Freeform 152"/>
            <p:cNvSpPr>
              <a:spLocks/>
            </p:cNvSpPr>
            <p:nvPr/>
          </p:nvSpPr>
          <p:spPr bwMode="auto">
            <a:xfrm>
              <a:off x="2932113" y="4275138"/>
              <a:ext cx="42862" cy="76200"/>
            </a:xfrm>
            <a:custGeom>
              <a:avLst/>
              <a:gdLst>
                <a:gd name="T0" fmla="*/ 0 w 37"/>
                <a:gd name="T1" fmla="*/ 0 h 36"/>
                <a:gd name="T2" fmla="*/ 2147483647 w 37"/>
                <a:gd name="T3" fmla="*/ 2147483647 h 36"/>
                <a:gd name="T4" fmla="*/ 2147483647 w 37"/>
                <a:gd name="T5" fmla="*/ 0 h 36"/>
                <a:gd name="T6" fmla="*/ 0 w 37"/>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0"/>
                  </a:moveTo>
                  <a:lnTo>
                    <a:pt x="22" y="36"/>
                  </a:lnTo>
                  <a:lnTo>
                    <a:pt x="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80" name="Freeform 154"/>
            <p:cNvSpPr>
              <a:spLocks/>
            </p:cNvSpPr>
            <p:nvPr/>
          </p:nvSpPr>
          <p:spPr bwMode="auto">
            <a:xfrm>
              <a:off x="3311525" y="4275138"/>
              <a:ext cx="44450" cy="76200"/>
            </a:xfrm>
            <a:custGeom>
              <a:avLst/>
              <a:gdLst>
                <a:gd name="T0" fmla="*/ 0 w 38"/>
                <a:gd name="T1" fmla="*/ 0 h 36"/>
                <a:gd name="T2" fmla="*/ 2147483647 w 38"/>
                <a:gd name="T3" fmla="*/ 2147483647 h 36"/>
                <a:gd name="T4" fmla="*/ 2147483647 w 38"/>
                <a:gd name="T5" fmla="*/ 0 h 36"/>
                <a:gd name="T6" fmla="*/ 0 w 3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36">
                  <a:moveTo>
                    <a:pt x="0" y="0"/>
                  </a:moveTo>
                  <a:lnTo>
                    <a:pt x="22" y="36"/>
                  </a:lnTo>
                  <a:lnTo>
                    <a:pt x="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81" name="Freeform 156"/>
            <p:cNvSpPr>
              <a:spLocks/>
            </p:cNvSpPr>
            <p:nvPr/>
          </p:nvSpPr>
          <p:spPr bwMode="auto">
            <a:xfrm>
              <a:off x="3311525" y="4275138"/>
              <a:ext cx="44450" cy="76200"/>
            </a:xfrm>
            <a:custGeom>
              <a:avLst/>
              <a:gdLst>
                <a:gd name="T0" fmla="*/ 0 w 38"/>
                <a:gd name="T1" fmla="*/ 0 h 36"/>
                <a:gd name="T2" fmla="*/ 2147483647 w 38"/>
                <a:gd name="T3" fmla="*/ 2147483647 h 36"/>
                <a:gd name="T4" fmla="*/ 2147483647 w 38"/>
                <a:gd name="T5" fmla="*/ 0 h 36"/>
                <a:gd name="T6" fmla="*/ 0 w 3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36">
                  <a:moveTo>
                    <a:pt x="0" y="0"/>
                  </a:moveTo>
                  <a:lnTo>
                    <a:pt x="22" y="36"/>
                  </a:lnTo>
                  <a:lnTo>
                    <a:pt x="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82" name="Freeform 158"/>
            <p:cNvSpPr>
              <a:spLocks/>
            </p:cNvSpPr>
            <p:nvPr/>
          </p:nvSpPr>
          <p:spPr bwMode="auto">
            <a:xfrm>
              <a:off x="3751263" y="4275138"/>
              <a:ext cx="42862" cy="76200"/>
            </a:xfrm>
            <a:custGeom>
              <a:avLst/>
              <a:gdLst>
                <a:gd name="T0" fmla="*/ 0 w 37"/>
                <a:gd name="T1" fmla="*/ 0 h 36"/>
                <a:gd name="T2" fmla="*/ 2147483647 w 37"/>
                <a:gd name="T3" fmla="*/ 2147483647 h 36"/>
                <a:gd name="T4" fmla="*/ 2147483647 w 37"/>
                <a:gd name="T5" fmla="*/ 0 h 36"/>
                <a:gd name="T6" fmla="*/ 0 w 37"/>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0"/>
                  </a:moveTo>
                  <a:lnTo>
                    <a:pt x="22" y="36"/>
                  </a:lnTo>
                  <a:lnTo>
                    <a:pt x="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83" name="Freeform 160"/>
            <p:cNvSpPr>
              <a:spLocks/>
            </p:cNvSpPr>
            <p:nvPr/>
          </p:nvSpPr>
          <p:spPr bwMode="auto">
            <a:xfrm>
              <a:off x="3751263" y="4275138"/>
              <a:ext cx="42862" cy="76200"/>
            </a:xfrm>
            <a:custGeom>
              <a:avLst/>
              <a:gdLst>
                <a:gd name="T0" fmla="*/ 0 w 37"/>
                <a:gd name="T1" fmla="*/ 0 h 36"/>
                <a:gd name="T2" fmla="*/ 2147483647 w 37"/>
                <a:gd name="T3" fmla="*/ 2147483647 h 36"/>
                <a:gd name="T4" fmla="*/ 2147483647 w 37"/>
                <a:gd name="T5" fmla="*/ 0 h 36"/>
                <a:gd name="T6" fmla="*/ 0 w 37"/>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6">
                  <a:moveTo>
                    <a:pt x="0" y="0"/>
                  </a:moveTo>
                  <a:lnTo>
                    <a:pt x="22" y="36"/>
                  </a:lnTo>
                  <a:lnTo>
                    <a:pt x="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084" name="Rectangle 161"/>
            <p:cNvSpPr>
              <a:spLocks noChangeArrowheads="1"/>
            </p:cNvSpPr>
            <p:nvPr/>
          </p:nvSpPr>
          <p:spPr bwMode="auto">
            <a:xfrm>
              <a:off x="2844800" y="3043238"/>
              <a:ext cx="2047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85" name="Rectangle 162"/>
            <p:cNvSpPr>
              <a:spLocks noChangeArrowheads="1"/>
            </p:cNvSpPr>
            <p:nvPr/>
          </p:nvSpPr>
          <p:spPr bwMode="auto">
            <a:xfrm>
              <a:off x="2887663" y="3105150"/>
              <a:ext cx="125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86" name="Rectangle 163"/>
            <p:cNvSpPr>
              <a:spLocks noChangeArrowheads="1"/>
            </p:cNvSpPr>
            <p:nvPr/>
          </p:nvSpPr>
          <p:spPr bwMode="auto">
            <a:xfrm>
              <a:off x="2887663" y="3119438"/>
              <a:ext cx="134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87" name="Rectangle 164"/>
            <p:cNvSpPr>
              <a:spLocks noChangeArrowheads="1"/>
            </p:cNvSpPr>
            <p:nvPr/>
          </p:nvSpPr>
          <p:spPr bwMode="auto">
            <a:xfrm>
              <a:off x="3224213" y="3043238"/>
              <a:ext cx="2047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88" name="Rectangle 165"/>
            <p:cNvSpPr>
              <a:spLocks noChangeArrowheads="1"/>
            </p:cNvSpPr>
            <p:nvPr/>
          </p:nvSpPr>
          <p:spPr bwMode="auto">
            <a:xfrm>
              <a:off x="3268663" y="3105150"/>
              <a:ext cx="125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89" name="Rectangle 166"/>
            <p:cNvSpPr>
              <a:spLocks noChangeArrowheads="1"/>
            </p:cNvSpPr>
            <p:nvPr/>
          </p:nvSpPr>
          <p:spPr bwMode="auto">
            <a:xfrm>
              <a:off x="3268663" y="3119438"/>
              <a:ext cx="134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0" name="Rectangle 167"/>
            <p:cNvSpPr>
              <a:spLocks noChangeArrowheads="1"/>
            </p:cNvSpPr>
            <p:nvPr/>
          </p:nvSpPr>
          <p:spPr bwMode="auto">
            <a:xfrm>
              <a:off x="3606800" y="3043238"/>
              <a:ext cx="1873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1" name="Rectangle 168"/>
            <p:cNvSpPr>
              <a:spLocks noChangeArrowheads="1"/>
            </p:cNvSpPr>
            <p:nvPr/>
          </p:nvSpPr>
          <p:spPr bwMode="auto">
            <a:xfrm>
              <a:off x="3706813" y="3105150"/>
              <a:ext cx="125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2" name="Rectangle 169"/>
            <p:cNvSpPr>
              <a:spLocks noChangeArrowheads="1"/>
            </p:cNvSpPr>
            <p:nvPr/>
          </p:nvSpPr>
          <p:spPr bwMode="auto">
            <a:xfrm>
              <a:off x="1384300" y="4583113"/>
              <a:ext cx="2460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3" name="Rectangle 170"/>
            <p:cNvSpPr>
              <a:spLocks noChangeArrowheads="1"/>
            </p:cNvSpPr>
            <p:nvPr/>
          </p:nvSpPr>
          <p:spPr bwMode="auto">
            <a:xfrm>
              <a:off x="3886200" y="3043238"/>
              <a:ext cx="8810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4" name="Rectangle 171"/>
            <p:cNvSpPr>
              <a:spLocks noChangeArrowheads="1"/>
            </p:cNvSpPr>
            <p:nvPr/>
          </p:nvSpPr>
          <p:spPr bwMode="auto">
            <a:xfrm>
              <a:off x="3929063" y="3105150"/>
              <a:ext cx="8493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5" name="Rectangle 172"/>
            <p:cNvSpPr>
              <a:spLocks noChangeArrowheads="1"/>
            </p:cNvSpPr>
            <p:nvPr/>
          </p:nvSpPr>
          <p:spPr bwMode="auto">
            <a:xfrm>
              <a:off x="3929063" y="3119438"/>
              <a:ext cx="893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6" name="Rectangle 173"/>
            <p:cNvSpPr>
              <a:spLocks noChangeArrowheads="1"/>
            </p:cNvSpPr>
            <p:nvPr/>
          </p:nvSpPr>
          <p:spPr bwMode="auto">
            <a:xfrm>
              <a:off x="3929063" y="3138488"/>
              <a:ext cx="809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7" name="Rectangle 175"/>
            <p:cNvSpPr>
              <a:spLocks noChangeArrowheads="1"/>
            </p:cNvSpPr>
            <p:nvPr/>
          </p:nvSpPr>
          <p:spPr bwMode="auto">
            <a:xfrm>
              <a:off x="1417638" y="4089400"/>
              <a:ext cx="96996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8" name="Rectangle 176"/>
            <p:cNvSpPr>
              <a:spLocks noChangeArrowheads="1"/>
            </p:cNvSpPr>
            <p:nvPr/>
          </p:nvSpPr>
          <p:spPr bwMode="auto">
            <a:xfrm>
              <a:off x="1460500" y="4151313"/>
              <a:ext cx="9461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099" name="Rectangle 177"/>
            <p:cNvSpPr>
              <a:spLocks noChangeArrowheads="1"/>
            </p:cNvSpPr>
            <p:nvPr/>
          </p:nvSpPr>
          <p:spPr bwMode="auto">
            <a:xfrm>
              <a:off x="950913" y="4095750"/>
              <a:ext cx="1266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100" name="Rectangle 178"/>
            <p:cNvSpPr>
              <a:spLocks noChangeArrowheads="1"/>
            </p:cNvSpPr>
            <p:nvPr/>
          </p:nvSpPr>
          <p:spPr bwMode="auto">
            <a:xfrm>
              <a:off x="950913" y="4113213"/>
              <a:ext cx="13144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101" name="Rectangle 179"/>
            <p:cNvSpPr>
              <a:spLocks noChangeArrowheads="1"/>
            </p:cNvSpPr>
            <p:nvPr/>
          </p:nvSpPr>
          <p:spPr bwMode="auto">
            <a:xfrm>
              <a:off x="69713" y="4932045"/>
              <a:ext cx="1334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800">
                  <a:solidFill>
                    <a:srgbClr val="000000"/>
                  </a:solidFill>
                </a:rPr>
                <a:t>(manipulated </a:t>
              </a:r>
            </a:p>
            <a:p>
              <a:pPr algn="ctr" eaLnBrk="0" hangingPunct="0"/>
              <a:r>
                <a:rPr lang="en-US" sz="1800">
                  <a:solidFill>
                    <a:srgbClr val="000000"/>
                  </a:solidFill>
                </a:rPr>
                <a:t>variables)</a:t>
              </a:r>
              <a:endParaRPr lang="en-US"/>
            </a:p>
          </p:txBody>
        </p:sp>
        <p:sp>
          <p:nvSpPr>
            <p:cNvPr id="170102" name="Rectangle 180"/>
            <p:cNvSpPr>
              <a:spLocks noChangeArrowheads="1"/>
            </p:cNvSpPr>
            <p:nvPr/>
          </p:nvSpPr>
          <p:spPr bwMode="auto">
            <a:xfrm>
              <a:off x="4303713" y="4214813"/>
              <a:ext cx="5937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103" name="Rectangle 181"/>
            <p:cNvSpPr>
              <a:spLocks noChangeArrowheads="1"/>
            </p:cNvSpPr>
            <p:nvPr/>
          </p:nvSpPr>
          <p:spPr bwMode="auto">
            <a:xfrm>
              <a:off x="4346575" y="4275138"/>
              <a:ext cx="5619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104" name="Rectangle 182"/>
            <p:cNvSpPr>
              <a:spLocks noChangeArrowheads="1"/>
            </p:cNvSpPr>
            <p:nvPr/>
          </p:nvSpPr>
          <p:spPr bwMode="auto">
            <a:xfrm>
              <a:off x="4513263" y="4062413"/>
              <a:ext cx="9477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105" name="Rectangle 183"/>
            <p:cNvSpPr>
              <a:spLocks noChangeArrowheads="1"/>
            </p:cNvSpPr>
            <p:nvPr/>
          </p:nvSpPr>
          <p:spPr bwMode="auto">
            <a:xfrm>
              <a:off x="4513263" y="4081463"/>
              <a:ext cx="995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600"/>
                </a:spcAft>
                <a:buFont typeface="Times New Roman" charset="0"/>
                <a:buNone/>
              </a:pPr>
              <a:endParaRPr lang="it-IT" sz="1800"/>
            </a:p>
          </p:txBody>
        </p:sp>
        <p:sp>
          <p:nvSpPr>
            <p:cNvPr id="170106" name="Rectangle 184"/>
            <p:cNvSpPr>
              <a:spLocks noChangeArrowheads="1"/>
            </p:cNvSpPr>
            <p:nvPr/>
          </p:nvSpPr>
          <p:spPr bwMode="auto">
            <a:xfrm>
              <a:off x="5606388" y="4932045"/>
              <a:ext cx="10134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800">
                  <a:solidFill>
                    <a:srgbClr val="000000"/>
                  </a:solidFill>
                </a:rPr>
                <a:t>(output </a:t>
              </a:r>
            </a:p>
            <a:p>
              <a:pPr algn="ctr" eaLnBrk="0" hangingPunct="0"/>
              <a:r>
                <a:rPr lang="en-US" sz="1800">
                  <a:solidFill>
                    <a:srgbClr val="000000"/>
                  </a:solidFill>
                </a:rPr>
                <a:t>variables)</a:t>
              </a:r>
              <a:endParaRPr lang="en-US" sz="1800"/>
            </a:p>
          </p:txBody>
        </p:sp>
        <p:sp>
          <p:nvSpPr>
            <p:cNvPr id="170107" name="Freeform 186"/>
            <p:cNvSpPr>
              <a:spLocks/>
            </p:cNvSpPr>
            <p:nvPr/>
          </p:nvSpPr>
          <p:spPr bwMode="auto">
            <a:xfrm>
              <a:off x="2941638" y="6329363"/>
              <a:ext cx="42862" cy="76200"/>
            </a:xfrm>
            <a:custGeom>
              <a:avLst/>
              <a:gdLst>
                <a:gd name="T0" fmla="*/ 2147483647 w 36"/>
                <a:gd name="T1" fmla="*/ 2147483647 h 36"/>
                <a:gd name="T2" fmla="*/ 2147483647 w 36"/>
                <a:gd name="T3" fmla="*/ 0 h 36"/>
                <a:gd name="T4" fmla="*/ 0 w 36"/>
                <a:gd name="T5" fmla="*/ 2147483647 h 36"/>
                <a:gd name="T6" fmla="*/ 2147483647 w 36"/>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14" y="0"/>
                  </a:lnTo>
                  <a:lnTo>
                    <a:pt x="0" y="36"/>
                  </a:lnTo>
                  <a:lnTo>
                    <a:pt x="3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0108" name="Freeform 188"/>
            <p:cNvSpPr>
              <a:spLocks/>
            </p:cNvSpPr>
            <p:nvPr/>
          </p:nvSpPr>
          <p:spPr bwMode="auto">
            <a:xfrm>
              <a:off x="2941638" y="6329363"/>
              <a:ext cx="42862" cy="76200"/>
            </a:xfrm>
            <a:custGeom>
              <a:avLst/>
              <a:gdLst>
                <a:gd name="T0" fmla="*/ 2147483647 w 36"/>
                <a:gd name="T1" fmla="*/ 2147483647 h 36"/>
                <a:gd name="T2" fmla="*/ 2147483647 w 36"/>
                <a:gd name="T3" fmla="*/ 0 h 36"/>
                <a:gd name="T4" fmla="*/ 0 w 36"/>
                <a:gd name="T5" fmla="*/ 2147483647 h 36"/>
                <a:gd name="T6" fmla="*/ 2147483647 w 36"/>
                <a:gd name="T7" fmla="*/ 2147483647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36"/>
                  </a:moveTo>
                  <a:lnTo>
                    <a:pt x="14" y="0"/>
                  </a:lnTo>
                  <a:lnTo>
                    <a:pt x="0" y="36"/>
                  </a:lnTo>
                  <a:lnTo>
                    <a:pt x="3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169988" name="CasellaDiTesto 1"/>
          <p:cNvSpPr txBox="1">
            <a:spLocks noChangeArrowheads="1"/>
          </p:cNvSpPr>
          <p:nvPr/>
        </p:nvSpPr>
        <p:spPr bwMode="auto">
          <a:xfrm>
            <a:off x="188913" y="7477125"/>
            <a:ext cx="65595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Times New Roman" charset="0"/>
              <a:buNone/>
            </a:pPr>
            <a:r>
              <a:rPr lang="it-IT" sz="3200" b="1">
                <a:solidFill>
                  <a:srgbClr val="996633"/>
                </a:solidFill>
                <a:latin typeface="Webdings" charset="0"/>
                <a:sym typeface="Webdings" charset="0"/>
              </a:rPr>
              <a:t></a:t>
            </a:r>
            <a:r>
              <a:rPr lang="it-IT" b="1">
                <a:solidFill>
                  <a:srgbClr val="996633"/>
                </a:solidFill>
                <a:cs typeface="Times New Roman" charset="0"/>
              </a:rPr>
              <a:t> typical of automatic process control</a:t>
            </a:r>
            <a:endParaRPr lang="en-GB" b="1">
              <a:solidFill>
                <a:srgbClr val="996633"/>
              </a:solidFill>
              <a:cs typeface="Times New Roman" charset="0"/>
              <a:sym typeface="Wingdings" charset="0"/>
            </a:endParaRPr>
          </a:p>
          <a:p>
            <a:pPr eaLnBrk="1" hangingPunct="1">
              <a:buFont typeface="Times New Roman" charset="0"/>
              <a:buNone/>
            </a:pPr>
            <a:endParaRPr lang="en-GB" sz="1800">
              <a:solidFill>
                <a:srgbClr val="996633"/>
              </a:solidFill>
              <a:cs typeface="Times New Roman" charset="0"/>
              <a:sym typeface="Wingdings" charset="0"/>
            </a:endParaRPr>
          </a:p>
          <a:p>
            <a:pPr eaLnBrk="1" hangingPunct="1">
              <a:buFont typeface="Times New Roman" charset="0"/>
              <a:buNone/>
            </a:pPr>
            <a:r>
              <a:rPr lang="en-GB" sz="1800">
                <a:solidFill>
                  <a:srgbClr val="996633"/>
                </a:solidFill>
                <a:cs typeface="Times New Roman" charset="0"/>
                <a:sym typeface="Wingdings" charset="0"/>
              </a:rPr>
              <a:t></a:t>
            </a:r>
            <a:r>
              <a:rPr lang="en-GB" sz="1800">
                <a:latin typeface="Times New Roman" charset="0"/>
                <a:cs typeface="Times New Roman" charset="0"/>
              </a:rPr>
              <a:t>  </a:t>
            </a:r>
            <a:r>
              <a:rPr lang="en-GB" sz="1800">
                <a:solidFill>
                  <a:srgbClr val="996633"/>
                </a:solidFill>
                <a:cs typeface="Times New Roman" charset="0"/>
              </a:rPr>
              <a:t>Romagnoli &amp; Palazoglu, Introduction to Process Control</a:t>
            </a:r>
            <a:r>
              <a:rPr lang="it-IT" sz="1800">
                <a:solidFill>
                  <a:srgbClr val="996633"/>
                </a:solidFill>
                <a:cs typeface="Times New Roman" charset="0"/>
              </a:rPr>
              <a:t>, 2005</a:t>
            </a:r>
          </a:p>
        </p:txBody>
      </p:sp>
      <p:sp>
        <p:nvSpPr>
          <p:cNvPr id="169989"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822543-8CCF-A149-843A-988F44E1DF65}" type="slidenum">
              <a:rPr lang="it-IT" sz="1400"/>
              <a:pPr eaLnBrk="1" hangingPunct="1"/>
              <a:t>80</a:t>
            </a:fld>
            <a:endParaRPr lang="it-IT" sz="140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88913" y="30163"/>
            <a:ext cx="6480175" cy="941387"/>
          </a:xfrm>
        </p:spPr>
        <p:txBody>
          <a:bodyPr/>
          <a:lstStyle/>
          <a:p>
            <a:pPr eaLnBrk="1" hangingPunct="1">
              <a:defRPr/>
            </a:pPr>
            <a:r>
              <a:rPr lang="it-IT" sz="3200" dirty="0"/>
              <a:t>Definition of </a:t>
            </a:r>
            <a:br>
              <a:rPr lang="it-IT" sz="3200" dirty="0"/>
            </a:br>
            <a:r>
              <a:rPr lang="it-IT" sz="3200" dirty="0">
                <a:solidFill>
                  <a:srgbClr val="A50021"/>
                </a:solidFill>
              </a:rPr>
              <a:t>Linear </a:t>
            </a:r>
            <a:r>
              <a:rPr lang="it-IT" sz="3200" dirty="0" err="1">
                <a:solidFill>
                  <a:srgbClr val="A50021"/>
                </a:solidFill>
              </a:rPr>
              <a:t>dynamic</a:t>
            </a:r>
            <a:r>
              <a:rPr lang="it-IT" sz="3200" dirty="0">
                <a:solidFill>
                  <a:srgbClr val="A50021"/>
                </a:solidFill>
              </a:rPr>
              <a:t> </a:t>
            </a:r>
            <a:r>
              <a:rPr lang="it-IT" sz="3200" dirty="0" err="1">
                <a:solidFill>
                  <a:srgbClr val="A50021"/>
                </a:solidFill>
              </a:rPr>
              <a:t>system</a:t>
            </a:r>
            <a:r>
              <a:rPr lang="it-IT" sz="3200" dirty="0"/>
              <a:t> </a:t>
            </a:r>
          </a:p>
        </p:txBody>
      </p:sp>
      <p:sp>
        <p:nvSpPr>
          <p:cNvPr id="172034" name="Rectangle 3"/>
          <p:cNvSpPr>
            <a:spLocks noChangeArrowheads="1"/>
          </p:cNvSpPr>
          <p:nvPr/>
        </p:nvSpPr>
        <p:spPr bwMode="auto">
          <a:xfrm>
            <a:off x="0" y="2051050"/>
            <a:ext cx="68580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ts val="600"/>
              </a:spcBef>
              <a:spcAft>
                <a:spcPts val="600"/>
              </a:spcAft>
              <a:buFont typeface="Times New Roman" charset="0"/>
              <a:buNone/>
            </a:pPr>
            <a:r>
              <a:rPr lang="en-GB" sz="1000" b="1"/>
              <a:t>From Wikipedia, the free encyclopedia: </a:t>
            </a:r>
            <a:r>
              <a:rPr lang="en-GB" sz="1800" b="1">
                <a:solidFill>
                  <a:srgbClr val="003300"/>
                </a:solidFill>
                <a:hlinkClick r:id="rId3"/>
              </a:rPr>
              <a:t>http://it.wikipedia.org</a:t>
            </a:r>
            <a:r>
              <a:rPr lang="en-GB" sz="1800" b="1">
                <a:solidFill>
                  <a:srgbClr val="003300"/>
                </a:solidFill>
              </a:rPr>
              <a:t> </a:t>
            </a:r>
            <a:endParaRPr lang="en-GB" sz="900" b="1"/>
          </a:p>
          <a:p>
            <a:pPr algn="just" eaLnBrk="0" hangingPunct="0">
              <a:spcBef>
                <a:spcPts val="600"/>
              </a:spcBef>
              <a:spcAft>
                <a:spcPts val="600"/>
              </a:spcAft>
              <a:buFont typeface="Times New Roman" charset="0"/>
              <a:buNone/>
            </a:pPr>
            <a:r>
              <a:rPr lang="en-GB" sz="1800" i="1"/>
              <a:t>A </a:t>
            </a:r>
            <a:r>
              <a:rPr lang="en-GB" sz="2000" b="1" i="1">
                <a:solidFill>
                  <a:srgbClr val="006600"/>
                </a:solidFill>
              </a:rPr>
              <a:t>linear dynamic system</a:t>
            </a:r>
            <a:r>
              <a:rPr lang="en-GB" sz="2000" i="1"/>
              <a:t> is a model based on some kind of </a:t>
            </a:r>
            <a:r>
              <a:rPr lang="en-GB" sz="2000" b="1" i="1">
                <a:solidFill>
                  <a:srgbClr val="006600"/>
                </a:solidFill>
              </a:rPr>
              <a:t>linear operator H</a:t>
            </a:r>
            <a:r>
              <a:rPr lang="en-GB" sz="2000" i="1"/>
              <a:t>. Linear systems typically exhibit features and properties that are much simpler than the general, </a:t>
            </a:r>
            <a:r>
              <a:rPr lang="en-GB" sz="2000" b="1" i="1">
                <a:solidFill>
                  <a:srgbClr val="006600"/>
                </a:solidFill>
              </a:rPr>
              <a:t>nonlinear</a:t>
            </a:r>
            <a:r>
              <a:rPr lang="en-GB" sz="2000" i="1"/>
              <a:t> case. By definition, they satisfy the properties of </a:t>
            </a:r>
            <a:r>
              <a:rPr lang="en-GB" sz="2000" b="1" i="1">
                <a:solidFill>
                  <a:srgbClr val="006600"/>
                </a:solidFill>
              </a:rPr>
              <a:t>superposition</a:t>
            </a:r>
            <a:r>
              <a:rPr lang="en-GB" sz="2000" i="1"/>
              <a:t> and </a:t>
            </a:r>
            <a:r>
              <a:rPr lang="en-GB" sz="2000" b="1" i="1">
                <a:solidFill>
                  <a:srgbClr val="006600"/>
                </a:solidFill>
              </a:rPr>
              <a:t>scaling</a:t>
            </a:r>
            <a:r>
              <a:rPr lang="en-GB" sz="2000" i="1"/>
              <a:t>:</a:t>
            </a:r>
          </a:p>
          <a:p>
            <a:pPr lvl="1" algn="just" eaLnBrk="0" hangingPunct="0">
              <a:spcBef>
                <a:spcPts val="600"/>
              </a:spcBef>
              <a:spcAft>
                <a:spcPts val="600"/>
              </a:spcAft>
              <a:buFont typeface="Times New Roman" charset="0"/>
              <a:buNone/>
            </a:pPr>
            <a:r>
              <a:rPr lang="en-GB" sz="2000" i="1"/>
              <a:t>Given two inputs:</a:t>
            </a:r>
          </a:p>
          <a:p>
            <a:pPr lvl="1" algn="ctr" eaLnBrk="0" hangingPunct="0">
              <a:spcBef>
                <a:spcPts val="600"/>
              </a:spcBef>
              <a:spcAft>
                <a:spcPts val="600"/>
              </a:spcAft>
              <a:buFont typeface="Times New Roman" charset="0"/>
              <a:buNone/>
            </a:pPr>
            <a:r>
              <a:rPr lang="en-GB" sz="1800"/>
              <a:t>i</a:t>
            </a:r>
            <a:r>
              <a:rPr lang="en-GB" sz="1800" baseline="-25000"/>
              <a:t>1</a:t>
            </a:r>
            <a:r>
              <a:rPr lang="en-GB" sz="1800"/>
              <a:t>(t), i</a:t>
            </a:r>
            <a:r>
              <a:rPr lang="en-GB" sz="1800" baseline="-25000"/>
              <a:t>2</a:t>
            </a:r>
            <a:r>
              <a:rPr lang="en-GB" sz="1800"/>
              <a:t>(t)</a:t>
            </a:r>
            <a:endParaRPr lang="en-GB" i="1"/>
          </a:p>
          <a:p>
            <a:pPr lvl="1" algn="just" eaLnBrk="0" hangingPunct="0">
              <a:spcBef>
                <a:spcPts val="600"/>
              </a:spcBef>
              <a:spcAft>
                <a:spcPts val="600"/>
              </a:spcAft>
              <a:buFont typeface="Times New Roman" charset="0"/>
              <a:buNone/>
            </a:pPr>
            <a:r>
              <a:rPr lang="en-GB" sz="2000" i="1"/>
              <a:t>as well as their respective outputs:</a:t>
            </a:r>
          </a:p>
          <a:p>
            <a:pPr lvl="1" algn="ctr" eaLnBrk="0" hangingPunct="0">
              <a:spcBef>
                <a:spcPts val="600"/>
              </a:spcBef>
              <a:spcAft>
                <a:spcPts val="600"/>
              </a:spcAft>
              <a:buFont typeface="Times New Roman" charset="0"/>
              <a:buNone/>
            </a:pPr>
            <a:r>
              <a:rPr lang="en-GB" sz="1800"/>
              <a:t>y</a:t>
            </a:r>
            <a:r>
              <a:rPr lang="en-GB" sz="1800" baseline="-25000"/>
              <a:t>1</a:t>
            </a:r>
            <a:r>
              <a:rPr lang="en-GB" sz="1800"/>
              <a:t>(t) = H</a:t>
            </a:r>
            <a:r>
              <a:rPr lang="en-GB" sz="3200"/>
              <a:t>(</a:t>
            </a:r>
            <a:r>
              <a:rPr lang="en-GB" sz="1800"/>
              <a:t>i</a:t>
            </a:r>
            <a:r>
              <a:rPr lang="en-GB" sz="1800" baseline="-25000"/>
              <a:t>1</a:t>
            </a:r>
            <a:r>
              <a:rPr lang="en-GB" sz="1800"/>
              <a:t>(t)</a:t>
            </a:r>
            <a:r>
              <a:rPr lang="en-GB" sz="3200"/>
              <a:t>)</a:t>
            </a:r>
            <a:endParaRPr lang="en-GB" i="1"/>
          </a:p>
          <a:p>
            <a:pPr lvl="1" algn="ctr" eaLnBrk="0" hangingPunct="0">
              <a:spcBef>
                <a:spcPts val="600"/>
              </a:spcBef>
              <a:spcAft>
                <a:spcPts val="600"/>
              </a:spcAft>
              <a:buFont typeface="Times New Roman" charset="0"/>
              <a:buNone/>
            </a:pPr>
            <a:r>
              <a:rPr lang="en-GB" sz="1800"/>
              <a:t>  y</a:t>
            </a:r>
            <a:r>
              <a:rPr lang="en-GB" sz="1800" baseline="-25000"/>
              <a:t>2</a:t>
            </a:r>
            <a:r>
              <a:rPr lang="en-GB" sz="1800"/>
              <a:t>(t) = H</a:t>
            </a:r>
            <a:r>
              <a:rPr lang="en-GB" sz="3200"/>
              <a:t>(</a:t>
            </a:r>
            <a:r>
              <a:rPr lang="en-GB" sz="1800"/>
              <a:t>i</a:t>
            </a:r>
            <a:r>
              <a:rPr lang="en-GB" sz="1800" baseline="-25000"/>
              <a:t>2</a:t>
            </a:r>
            <a:r>
              <a:rPr lang="en-GB" sz="1800"/>
              <a:t>(t)</a:t>
            </a:r>
            <a:r>
              <a:rPr lang="en-GB" sz="3200"/>
              <a:t>)</a:t>
            </a:r>
            <a:r>
              <a:rPr lang="en-GB" i="1"/>
              <a:t>    </a:t>
            </a:r>
          </a:p>
          <a:p>
            <a:pPr lvl="1" algn="just" eaLnBrk="0" hangingPunct="0">
              <a:spcBef>
                <a:spcPts val="600"/>
              </a:spcBef>
              <a:spcAft>
                <a:spcPts val="600"/>
              </a:spcAft>
              <a:buFont typeface="Times New Roman" charset="0"/>
              <a:buNone/>
            </a:pPr>
            <a:r>
              <a:rPr lang="en-GB" sz="2000" i="1"/>
              <a:t>then a </a:t>
            </a:r>
            <a:r>
              <a:rPr lang="en-GB" sz="2000" i="1">
                <a:solidFill>
                  <a:srgbClr val="006600"/>
                </a:solidFill>
              </a:rPr>
              <a:t>linear system</a:t>
            </a:r>
            <a:r>
              <a:rPr lang="en-GB" sz="2000" i="1"/>
              <a:t> must satisfy:</a:t>
            </a:r>
          </a:p>
          <a:p>
            <a:pPr lvl="1" algn="just" eaLnBrk="0" hangingPunct="0">
              <a:spcBef>
                <a:spcPts val="600"/>
              </a:spcBef>
              <a:spcAft>
                <a:spcPts val="600"/>
              </a:spcAft>
              <a:buFont typeface="Times New Roman" charset="0"/>
              <a:buNone/>
            </a:pPr>
            <a:r>
              <a:rPr lang="en-GB" sz="1800">
                <a:sym typeface="Symbol" charset="0"/>
              </a:rPr>
              <a:t></a:t>
            </a:r>
            <a:r>
              <a:rPr lang="en-GB" sz="1800"/>
              <a:t>y</a:t>
            </a:r>
            <a:r>
              <a:rPr lang="en-GB" sz="1800" baseline="-25000"/>
              <a:t>1</a:t>
            </a:r>
            <a:r>
              <a:rPr lang="en-GB" sz="1800"/>
              <a:t>(t) + </a:t>
            </a:r>
            <a:r>
              <a:rPr lang="en-GB" sz="1800">
                <a:sym typeface="Symbol" charset="0"/>
              </a:rPr>
              <a:t></a:t>
            </a:r>
            <a:r>
              <a:rPr lang="en-GB" sz="1800"/>
              <a:t>y</a:t>
            </a:r>
            <a:r>
              <a:rPr lang="en-GB" sz="1800" baseline="-25000"/>
              <a:t>2</a:t>
            </a:r>
            <a:r>
              <a:rPr lang="en-GB" sz="1800"/>
              <a:t>(t) = H</a:t>
            </a:r>
            <a:r>
              <a:rPr lang="en-GB" sz="3200"/>
              <a:t>(</a:t>
            </a:r>
            <a:r>
              <a:rPr lang="en-GB" sz="1800">
                <a:sym typeface="Symbol" charset="0"/>
              </a:rPr>
              <a:t> </a:t>
            </a:r>
            <a:r>
              <a:rPr lang="en-GB" sz="1800"/>
              <a:t>i</a:t>
            </a:r>
            <a:r>
              <a:rPr lang="en-GB" sz="1800" baseline="-25000"/>
              <a:t>1</a:t>
            </a:r>
            <a:r>
              <a:rPr lang="en-GB" sz="1800"/>
              <a:t>(t) + </a:t>
            </a:r>
            <a:r>
              <a:rPr lang="en-GB" sz="1800">
                <a:sym typeface="Symbol" charset="0"/>
              </a:rPr>
              <a:t> </a:t>
            </a:r>
            <a:r>
              <a:rPr lang="en-GB" sz="1800"/>
              <a:t>i</a:t>
            </a:r>
            <a:r>
              <a:rPr lang="en-GB" sz="1800" baseline="-25000"/>
              <a:t>2</a:t>
            </a:r>
            <a:r>
              <a:rPr lang="en-GB" sz="1800"/>
              <a:t>(t)</a:t>
            </a:r>
            <a:r>
              <a:rPr lang="en-GB" sz="3200"/>
              <a:t>)</a:t>
            </a:r>
            <a:r>
              <a:rPr lang="en-GB" i="1"/>
              <a:t>     </a:t>
            </a:r>
          </a:p>
          <a:p>
            <a:pPr lvl="1" algn="just" eaLnBrk="0" hangingPunct="0">
              <a:spcBef>
                <a:spcPts val="600"/>
              </a:spcBef>
              <a:spcAft>
                <a:spcPts val="600"/>
              </a:spcAft>
              <a:buFont typeface="Times New Roman" charset="0"/>
              <a:buNone/>
            </a:pPr>
            <a:r>
              <a:rPr lang="en-GB" sz="2000" i="1"/>
              <a:t>for any</a:t>
            </a:r>
            <a:r>
              <a:rPr lang="en-GB" sz="1800"/>
              <a:t> </a:t>
            </a:r>
            <a:r>
              <a:rPr lang="en-GB" sz="2000">
                <a:sym typeface="Symbol" charset="0"/>
              </a:rPr>
              <a:t></a:t>
            </a:r>
            <a:r>
              <a:rPr lang="en-GB" sz="1800"/>
              <a:t> </a:t>
            </a:r>
            <a:r>
              <a:rPr lang="en-GB" sz="2000" i="1"/>
              <a:t>and</a:t>
            </a:r>
            <a:r>
              <a:rPr lang="en-GB" sz="2000"/>
              <a:t>  </a:t>
            </a:r>
            <a:r>
              <a:rPr lang="en-GB" sz="2000">
                <a:sym typeface="Symbol" charset="0"/>
              </a:rPr>
              <a:t></a:t>
            </a:r>
            <a:r>
              <a:rPr lang="en-GB" sz="2000"/>
              <a:t>. </a:t>
            </a:r>
          </a:p>
        </p:txBody>
      </p:sp>
      <p:sp>
        <p:nvSpPr>
          <p:cNvPr id="172035"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C68818-E7C3-414D-8E45-8D3DFB5FAD1E}" type="slidenum">
              <a:rPr lang="en-GB" sz="1400">
                <a:latin typeface="Times New Roman" charset="0"/>
              </a:rPr>
              <a:pPr/>
              <a:t>81</a:t>
            </a:fld>
            <a:endParaRPr lang="en-GB" sz="1400">
              <a:latin typeface="Times New Roman" charset="0"/>
            </a:endParaRPr>
          </a:p>
        </p:txBody>
      </p:sp>
      <p:pic>
        <p:nvPicPr>
          <p:cNvPr id="172036" name="Immagine 4" descr="wikipedia.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49900" y="857250"/>
            <a:ext cx="13081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4"/>
          <p:cNvSpPr>
            <a:spLocks noChangeArrowheads="1"/>
          </p:cNvSpPr>
          <p:nvPr/>
        </p:nvSpPr>
        <p:spPr bwMode="auto">
          <a:xfrm>
            <a:off x="188913" y="5626100"/>
            <a:ext cx="6408737"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27" anchor="ctr">
            <a:spAutoFit/>
          </a:bodyPr>
          <a:lstStyle/>
          <a:p>
            <a:pPr algn="just" eaLnBrk="0" hangingPunct="0">
              <a:spcBef>
                <a:spcPts val="600"/>
              </a:spcBef>
              <a:spcAft>
                <a:spcPts val="600"/>
              </a:spcAft>
              <a:buFont typeface="Times New Roman" charset="0"/>
              <a:buNone/>
            </a:pPr>
            <a:r>
              <a:rPr lang="en-GB" sz="1800" b="1" i="1">
                <a:solidFill>
                  <a:srgbClr val="800000"/>
                </a:solidFill>
              </a:rPr>
              <a:t>Simple examples</a:t>
            </a:r>
          </a:p>
          <a:p>
            <a:pPr algn="just" eaLnBrk="0" hangingPunct="0">
              <a:spcBef>
                <a:spcPts val="600"/>
              </a:spcBef>
              <a:spcAft>
                <a:spcPts val="600"/>
              </a:spcAft>
              <a:buFont typeface="Times New Roman" charset="0"/>
              <a:buNone/>
            </a:pPr>
            <a:r>
              <a:rPr lang="en-GB" sz="1800"/>
              <a:t>To demostrate how to determine if a system is</a:t>
            </a:r>
            <a:r>
              <a:rPr lang="en-GB" sz="1800">
                <a:solidFill>
                  <a:schemeClr val="folHlink"/>
                </a:solidFill>
              </a:rPr>
              <a:t> </a:t>
            </a:r>
            <a:r>
              <a:rPr lang="en-GB" sz="1800" b="1">
                <a:solidFill>
                  <a:srgbClr val="006600"/>
                </a:solidFill>
              </a:rPr>
              <a:t>time-invariant</a:t>
            </a:r>
            <a:r>
              <a:rPr lang="en-GB" sz="1800"/>
              <a:t> then consider the two systems</a:t>
            </a:r>
            <a:r>
              <a:rPr lang="en-GB" sz="1800">
                <a:solidFill>
                  <a:schemeClr val="folHlink"/>
                </a:solidFill>
              </a:rPr>
              <a:t>:</a:t>
            </a:r>
          </a:p>
          <a:p>
            <a:pPr algn="just" eaLnBrk="0" hangingPunct="0">
              <a:spcBef>
                <a:spcPts val="600"/>
              </a:spcBef>
              <a:spcAft>
                <a:spcPts val="600"/>
              </a:spcAft>
            </a:pPr>
            <a:r>
              <a:rPr lang="en-GB" sz="1800">
                <a:solidFill>
                  <a:srgbClr val="800000"/>
                </a:solidFill>
              </a:rPr>
              <a:t>System A:		</a:t>
            </a:r>
            <a:r>
              <a:rPr lang="en-GB">
                <a:solidFill>
                  <a:srgbClr val="800000"/>
                </a:solidFill>
              </a:rPr>
              <a:t>y</a:t>
            </a:r>
            <a:r>
              <a:rPr lang="en-GB" baseline="-25000">
                <a:solidFill>
                  <a:srgbClr val="800000"/>
                </a:solidFill>
              </a:rPr>
              <a:t>A</a:t>
            </a:r>
            <a:r>
              <a:rPr lang="en-GB">
                <a:solidFill>
                  <a:srgbClr val="800000"/>
                </a:solidFill>
              </a:rPr>
              <a:t>(t) = t</a:t>
            </a:r>
            <a:r>
              <a:rPr lang="en-GB">
                <a:solidFill>
                  <a:srgbClr val="800000"/>
                </a:solidFill>
                <a:sym typeface="Symbol" charset="0"/>
              </a:rPr>
              <a:t></a:t>
            </a:r>
            <a:r>
              <a:rPr lang="en-GB">
                <a:solidFill>
                  <a:srgbClr val="800000"/>
                </a:solidFill>
              </a:rPr>
              <a:t>i(t) </a:t>
            </a:r>
            <a:endParaRPr lang="en-GB" sz="3200">
              <a:solidFill>
                <a:srgbClr val="800000"/>
              </a:solidFill>
            </a:endParaRPr>
          </a:p>
          <a:p>
            <a:pPr algn="just" eaLnBrk="0" hangingPunct="0">
              <a:spcBef>
                <a:spcPts val="600"/>
              </a:spcBef>
              <a:spcAft>
                <a:spcPts val="600"/>
              </a:spcAft>
            </a:pPr>
            <a:r>
              <a:rPr lang="en-GB" sz="1800">
                <a:solidFill>
                  <a:srgbClr val="800000"/>
                </a:solidFill>
              </a:rPr>
              <a:t>System B:		</a:t>
            </a:r>
            <a:r>
              <a:rPr lang="en-GB">
                <a:solidFill>
                  <a:srgbClr val="800000"/>
                </a:solidFill>
              </a:rPr>
              <a:t>y</a:t>
            </a:r>
            <a:r>
              <a:rPr lang="en-GB" baseline="-25000">
                <a:solidFill>
                  <a:srgbClr val="800000"/>
                </a:solidFill>
              </a:rPr>
              <a:t>B</a:t>
            </a:r>
            <a:r>
              <a:rPr lang="en-GB">
                <a:solidFill>
                  <a:srgbClr val="800000"/>
                </a:solidFill>
              </a:rPr>
              <a:t>(t) = 10</a:t>
            </a:r>
            <a:r>
              <a:rPr lang="en-GB">
                <a:solidFill>
                  <a:srgbClr val="800000"/>
                </a:solidFill>
                <a:sym typeface="Symbol" charset="0"/>
              </a:rPr>
              <a:t></a:t>
            </a:r>
            <a:r>
              <a:rPr lang="en-GB">
                <a:solidFill>
                  <a:srgbClr val="800000"/>
                </a:solidFill>
              </a:rPr>
              <a:t>i(t)</a:t>
            </a:r>
            <a:endParaRPr lang="en-GB" sz="3200">
              <a:solidFill>
                <a:srgbClr val="800000"/>
              </a:solidFill>
            </a:endParaRPr>
          </a:p>
          <a:p>
            <a:pPr algn="just" eaLnBrk="0" hangingPunct="0">
              <a:spcBef>
                <a:spcPts val="600"/>
              </a:spcBef>
              <a:spcAft>
                <a:spcPts val="600"/>
              </a:spcAft>
              <a:buFont typeface="Times New Roman" charset="0"/>
              <a:buNone/>
            </a:pPr>
            <a:r>
              <a:rPr lang="en-GB" sz="1800"/>
              <a:t>Since system A explicitly depends on </a:t>
            </a:r>
            <a:r>
              <a:rPr lang="en-GB" sz="1800" i="1"/>
              <a:t>t</a:t>
            </a:r>
            <a:r>
              <a:rPr lang="en-GB" sz="1800"/>
              <a:t> outside of </a:t>
            </a:r>
            <a:r>
              <a:rPr lang="en-GB" sz="1800" i="1"/>
              <a:t>i</a:t>
            </a:r>
            <a:r>
              <a:rPr lang="en-GB" sz="1800"/>
              <a:t>(</a:t>
            </a:r>
            <a:r>
              <a:rPr lang="en-GB" sz="1800" i="1"/>
              <a:t>t</a:t>
            </a:r>
            <a:r>
              <a:rPr lang="en-GB" sz="1800"/>
              <a:t>) then it is </a:t>
            </a:r>
            <a:r>
              <a:rPr lang="en-GB" sz="1800" b="1">
                <a:solidFill>
                  <a:srgbClr val="006600"/>
                </a:solidFill>
              </a:rPr>
              <a:t>time-variant</a:t>
            </a:r>
            <a:r>
              <a:rPr lang="en-GB" sz="1800"/>
              <a:t>. System B, however, does not depend explicitly on </a:t>
            </a:r>
            <a:r>
              <a:rPr lang="en-GB" sz="1800" i="1"/>
              <a:t>t</a:t>
            </a:r>
            <a:r>
              <a:rPr lang="en-GB" sz="1800"/>
              <a:t> so it is </a:t>
            </a:r>
            <a:r>
              <a:rPr lang="en-GB" sz="1800" b="1">
                <a:solidFill>
                  <a:srgbClr val="006600"/>
                </a:solidFill>
              </a:rPr>
              <a:t>time-invariant</a:t>
            </a:r>
            <a:r>
              <a:rPr lang="en-GB" sz="1800"/>
              <a:t>.</a:t>
            </a:r>
          </a:p>
        </p:txBody>
      </p:sp>
      <p:sp>
        <p:nvSpPr>
          <p:cNvPr id="71683" name="Rectangle 2"/>
          <p:cNvSpPr>
            <a:spLocks noGrp="1" noChangeArrowheads="1"/>
          </p:cNvSpPr>
          <p:nvPr>
            <p:ph type="title"/>
          </p:nvPr>
        </p:nvSpPr>
        <p:spPr>
          <a:xfrm>
            <a:off x="514350" y="52388"/>
            <a:ext cx="5829300" cy="677862"/>
          </a:xfrm>
        </p:spPr>
        <p:txBody>
          <a:bodyPr/>
          <a:lstStyle/>
          <a:p>
            <a:pPr eaLnBrk="1" hangingPunct="1">
              <a:defRPr/>
            </a:pPr>
            <a:r>
              <a:rPr lang="it-IT" dirty="0"/>
              <a:t>Definition of </a:t>
            </a:r>
            <a:r>
              <a:rPr lang="it-IT" dirty="0" smtClean="0">
                <a:solidFill>
                  <a:srgbClr val="800000"/>
                </a:solidFill>
              </a:rPr>
              <a:t>Time</a:t>
            </a:r>
            <a:r>
              <a:rPr lang="it-IT" dirty="0">
                <a:solidFill>
                  <a:srgbClr val="800000"/>
                </a:solidFill>
              </a:rPr>
              <a:t>-</a:t>
            </a:r>
            <a:r>
              <a:rPr lang="it-IT" dirty="0" err="1">
                <a:solidFill>
                  <a:srgbClr val="800000"/>
                </a:solidFill>
              </a:rPr>
              <a:t>invariant</a:t>
            </a:r>
            <a:r>
              <a:rPr lang="it-IT" dirty="0">
                <a:solidFill>
                  <a:srgbClr val="800000"/>
                </a:solidFill>
              </a:rPr>
              <a:t> </a:t>
            </a:r>
            <a:r>
              <a:rPr lang="it-IT" dirty="0" err="1">
                <a:solidFill>
                  <a:srgbClr val="800000"/>
                </a:solidFill>
              </a:rPr>
              <a:t>system</a:t>
            </a:r>
            <a:endParaRPr lang="it-IT" dirty="0">
              <a:solidFill>
                <a:srgbClr val="800000"/>
              </a:solidFill>
            </a:endParaRPr>
          </a:p>
        </p:txBody>
      </p:sp>
      <p:sp>
        <p:nvSpPr>
          <p:cNvPr id="174083" name="Rectangle 3"/>
          <p:cNvSpPr>
            <a:spLocks noChangeArrowheads="1"/>
          </p:cNvSpPr>
          <p:nvPr/>
        </p:nvSpPr>
        <p:spPr bwMode="auto">
          <a:xfrm>
            <a:off x="25400" y="928688"/>
            <a:ext cx="68326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ts val="600"/>
              </a:spcBef>
              <a:spcAft>
                <a:spcPts val="600"/>
              </a:spcAft>
              <a:buFont typeface="Times New Roman" charset="0"/>
              <a:buNone/>
            </a:pPr>
            <a:r>
              <a:rPr lang="en-GB" sz="1000" b="1"/>
              <a:t>Retrieved from </a:t>
            </a:r>
            <a:r>
              <a:rPr lang="en-US" sz="1000" b="1"/>
              <a:t>Simple Systems by Don Johnson: </a:t>
            </a:r>
            <a:r>
              <a:rPr lang="en-US" sz="1400" b="1">
                <a:hlinkClick r:id="rId3"/>
              </a:rPr>
              <a:t>http://cnx.org/content/m0006/latest/</a:t>
            </a:r>
            <a:r>
              <a:rPr lang="en-US" sz="1400" b="1"/>
              <a:t> </a:t>
            </a:r>
          </a:p>
          <a:p>
            <a:pPr algn="just" eaLnBrk="0" hangingPunct="0">
              <a:spcBef>
                <a:spcPts val="600"/>
              </a:spcBef>
              <a:spcAft>
                <a:spcPts val="600"/>
              </a:spcAft>
              <a:buFont typeface="Times New Roman" charset="0"/>
              <a:buNone/>
            </a:pPr>
            <a:r>
              <a:rPr lang="it-IT" sz="2000">
                <a:solidFill>
                  <a:srgbClr val="663300"/>
                </a:solidFill>
              </a:rPr>
              <a:t>Systems that don't change their input-output relation with time are said to be</a:t>
            </a:r>
            <a:r>
              <a:rPr lang="it-IT" sz="2000"/>
              <a:t> </a:t>
            </a:r>
            <a:r>
              <a:rPr lang="it-IT" sz="2000" b="1">
                <a:solidFill>
                  <a:srgbClr val="006600"/>
                </a:solidFill>
              </a:rPr>
              <a:t>time-invariant</a:t>
            </a:r>
            <a:r>
              <a:rPr lang="it-IT" sz="2000"/>
              <a:t>. </a:t>
            </a:r>
          </a:p>
          <a:p>
            <a:pPr algn="just" eaLnBrk="0" hangingPunct="0">
              <a:spcBef>
                <a:spcPts val="600"/>
              </a:spcBef>
              <a:spcAft>
                <a:spcPts val="600"/>
              </a:spcAft>
              <a:buFont typeface="Times New Roman" charset="0"/>
              <a:buNone/>
            </a:pPr>
            <a:r>
              <a:rPr lang="it-IT" sz="2000"/>
              <a:t>The mathematical way of stating this property is to use the </a:t>
            </a:r>
            <a:r>
              <a:rPr lang="it-IT" sz="2000" b="1">
                <a:solidFill>
                  <a:srgbClr val="006600"/>
                </a:solidFill>
              </a:rPr>
              <a:t>signal delay concept</a:t>
            </a:r>
            <a:r>
              <a:rPr lang="it-IT" sz="2000"/>
              <a:t>:. </a:t>
            </a:r>
          </a:p>
          <a:p>
            <a:pPr algn="ctr" eaLnBrk="0" hangingPunct="0">
              <a:spcBef>
                <a:spcPts val="600"/>
              </a:spcBef>
              <a:spcAft>
                <a:spcPts val="600"/>
              </a:spcAft>
              <a:buFont typeface="Times New Roman" charset="0"/>
              <a:buNone/>
            </a:pPr>
            <a:r>
              <a:rPr lang="it-IT" sz="2000" i="1"/>
              <a:t>y</a:t>
            </a:r>
            <a:r>
              <a:rPr lang="it-IT" sz="2000"/>
              <a:t>(</a:t>
            </a:r>
            <a:r>
              <a:rPr lang="it-IT" sz="2000" i="1"/>
              <a:t>t</a:t>
            </a:r>
            <a:r>
              <a:rPr lang="it-IT" sz="2000"/>
              <a:t>) =</a:t>
            </a:r>
            <a:r>
              <a:rPr lang="it-IT" sz="2000" i="1"/>
              <a:t>S</a:t>
            </a:r>
            <a:r>
              <a:rPr lang="it-IT" sz="2000"/>
              <a:t>(i(</a:t>
            </a:r>
            <a:r>
              <a:rPr lang="it-IT" sz="2000" i="1"/>
              <a:t>t</a:t>
            </a:r>
            <a:r>
              <a:rPr lang="it-IT" sz="2000"/>
              <a:t>) )   ⇒   </a:t>
            </a:r>
            <a:r>
              <a:rPr lang="it-IT" sz="2000" i="1"/>
              <a:t>y</a:t>
            </a:r>
            <a:r>
              <a:rPr lang="it-IT" sz="2000"/>
              <a:t>(</a:t>
            </a:r>
            <a:r>
              <a:rPr lang="it-IT" sz="2000" i="1"/>
              <a:t>t</a:t>
            </a:r>
            <a:r>
              <a:rPr lang="it-IT" sz="2000"/>
              <a:t>−</a:t>
            </a:r>
            <a:r>
              <a:rPr lang="it-IT" sz="2000" i="1"/>
              <a:t>τ</a:t>
            </a:r>
            <a:r>
              <a:rPr lang="it-IT" sz="2000"/>
              <a:t>) =</a:t>
            </a:r>
            <a:r>
              <a:rPr lang="it-IT" sz="2000" i="1"/>
              <a:t>S</a:t>
            </a:r>
            <a:r>
              <a:rPr lang="it-IT" sz="2000"/>
              <a:t>(i(</a:t>
            </a:r>
            <a:r>
              <a:rPr lang="it-IT" sz="2000" i="1"/>
              <a:t>t</a:t>
            </a:r>
            <a:r>
              <a:rPr lang="it-IT" sz="2000"/>
              <a:t>−</a:t>
            </a:r>
            <a:r>
              <a:rPr lang="it-IT" sz="2000" i="1"/>
              <a:t>τ</a:t>
            </a:r>
            <a:r>
              <a:rPr lang="it-IT" sz="2000"/>
              <a:t>) ) </a:t>
            </a:r>
          </a:p>
          <a:p>
            <a:pPr algn="just" eaLnBrk="0" hangingPunct="0">
              <a:spcBef>
                <a:spcPts val="600"/>
              </a:spcBef>
              <a:spcAft>
                <a:spcPts val="600"/>
              </a:spcAft>
              <a:buFont typeface="Times New Roman" charset="0"/>
              <a:buNone/>
            </a:pPr>
            <a:r>
              <a:rPr lang="it-IT" sz="1600"/>
              <a:t>If you delay (or advance) the input, the output is similarly delayed (advanced). Thus, a time-invariant system responds to an input you may supply tomorrow the same way it responds to the same input applied today; today's output is merely delayed to occur tomorrow.</a:t>
            </a:r>
            <a:r>
              <a:rPr lang="it-IT" sz="1800"/>
              <a:t> </a:t>
            </a:r>
            <a:endParaRPr lang="en-GB" sz="1800"/>
          </a:p>
          <a:p>
            <a:pPr algn="ctr" eaLnBrk="0" hangingPunct="0">
              <a:spcBef>
                <a:spcPts val="600"/>
              </a:spcBef>
              <a:spcAft>
                <a:spcPts val="600"/>
              </a:spcAft>
              <a:buFont typeface="Times New Roman" charset="0"/>
              <a:buNone/>
            </a:pPr>
            <a:r>
              <a:rPr lang="en-GB" sz="1000" b="1"/>
              <a:t>Retrieved from Wikipedia, the free encyclopedia: </a:t>
            </a:r>
            <a:r>
              <a:rPr lang="en-GB" sz="1800" b="1">
                <a:solidFill>
                  <a:srgbClr val="003300"/>
                </a:solidFill>
                <a:hlinkClick r:id="rId4"/>
              </a:rPr>
              <a:t>http://it.wikipedia.org</a:t>
            </a:r>
            <a:r>
              <a:rPr lang="en-GB" sz="1800" b="1">
                <a:solidFill>
                  <a:srgbClr val="003300"/>
                </a:solidFill>
              </a:rPr>
              <a:t> </a:t>
            </a:r>
            <a:endParaRPr lang="en-GB" sz="900" b="1"/>
          </a:p>
          <a:p>
            <a:pPr algn="just" eaLnBrk="0" hangingPunct="0">
              <a:spcBef>
                <a:spcPts val="600"/>
              </a:spcBef>
              <a:spcAft>
                <a:spcPts val="600"/>
              </a:spcAft>
              <a:buFont typeface="Times New Roman" charset="0"/>
              <a:buNone/>
            </a:pPr>
            <a:r>
              <a:rPr lang="en-GB" sz="2000"/>
              <a:t>A </a:t>
            </a:r>
            <a:r>
              <a:rPr lang="en-GB" sz="2000" b="1">
                <a:solidFill>
                  <a:srgbClr val="006600"/>
                </a:solidFill>
              </a:rPr>
              <a:t>time-invariant</a:t>
            </a:r>
            <a:r>
              <a:rPr lang="en-GB" sz="2000"/>
              <a:t> </a:t>
            </a:r>
            <a:r>
              <a:rPr lang="en-GB" sz="2000">
                <a:solidFill>
                  <a:srgbClr val="663300"/>
                </a:solidFill>
              </a:rPr>
              <a:t>system is one whose output does not depend explicitly on time</a:t>
            </a:r>
            <a:r>
              <a:rPr lang="en-GB" sz="2000"/>
              <a:t>.</a:t>
            </a:r>
          </a:p>
        </p:txBody>
      </p:sp>
      <p:sp>
        <p:nvSpPr>
          <p:cNvPr id="174084" name="Segnaposto numero diapositiva 6"/>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C79BE6-6AE7-374A-9794-561A6AF69B82}" type="slidenum">
              <a:rPr lang="en-GB" sz="1400">
                <a:latin typeface="Times New Roman" charset="0"/>
              </a:rPr>
              <a:pPr/>
              <a:t>82</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88913" y="0"/>
            <a:ext cx="6480175" cy="941388"/>
          </a:xfrm>
        </p:spPr>
        <p:txBody>
          <a:bodyPr/>
          <a:lstStyle/>
          <a:p>
            <a:pPr eaLnBrk="1" hangingPunct="1">
              <a:defRPr/>
            </a:pPr>
            <a:r>
              <a:rPr lang="it-IT" dirty="0"/>
              <a:t>Definition of </a:t>
            </a:r>
            <a:r>
              <a:rPr lang="it-IT" dirty="0" smtClean="0">
                <a:solidFill>
                  <a:srgbClr val="800000"/>
                </a:solidFill>
              </a:rPr>
              <a:t>Time</a:t>
            </a:r>
            <a:r>
              <a:rPr lang="it-IT" dirty="0">
                <a:solidFill>
                  <a:srgbClr val="800000"/>
                </a:solidFill>
              </a:rPr>
              <a:t>-</a:t>
            </a:r>
            <a:r>
              <a:rPr lang="it-IT" dirty="0" err="1">
                <a:solidFill>
                  <a:srgbClr val="800000"/>
                </a:solidFill>
              </a:rPr>
              <a:t>variant</a:t>
            </a:r>
            <a:r>
              <a:rPr lang="it-IT" dirty="0">
                <a:solidFill>
                  <a:srgbClr val="800000"/>
                </a:solidFill>
              </a:rPr>
              <a:t> </a:t>
            </a:r>
            <a:r>
              <a:rPr lang="it-IT" dirty="0" err="1">
                <a:solidFill>
                  <a:srgbClr val="800000"/>
                </a:solidFill>
              </a:rPr>
              <a:t>system</a:t>
            </a:r>
            <a:endParaRPr lang="it-IT" dirty="0">
              <a:solidFill>
                <a:srgbClr val="800000"/>
              </a:solidFill>
            </a:endParaRPr>
          </a:p>
        </p:txBody>
      </p:sp>
      <p:sp>
        <p:nvSpPr>
          <p:cNvPr id="176130" name="Rectangle 3"/>
          <p:cNvSpPr>
            <a:spLocks noChangeArrowheads="1"/>
          </p:cNvSpPr>
          <p:nvPr/>
        </p:nvSpPr>
        <p:spPr bwMode="auto">
          <a:xfrm>
            <a:off x="260350" y="1439863"/>
            <a:ext cx="6337300" cy="71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61950" algn="just" eaLnBrk="0" hangingPunct="0">
              <a:spcBef>
                <a:spcPts val="600"/>
              </a:spcBef>
              <a:spcAft>
                <a:spcPts val="600"/>
              </a:spcAft>
              <a:buFont typeface="Times New Roman" charset="0"/>
              <a:buNone/>
            </a:pPr>
            <a:r>
              <a:rPr lang="en-GB" b="1">
                <a:solidFill>
                  <a:srgbClr val="663300"/>
                </a:solidFill>
              </a:rPr>
              <a:t>A</a:t>
            </a:r>
            <a:r>
              <a:rPr lang="en-GB"/>
              <a:t> </a:t>
            </a:r>
            <a:r>
              <a:rPr lang="en-GB" b="1">
                <a:solidFill>
                  <a:srgbClr val="006600"/>
                </a:solidFill>
              </a:rPr>
              <a:t>time-variant</a:t>
            </a:r>
            <a:r>
              <a:rPr lang="en-GB"/>
              <a:t> </a:t>
            </a:r>
            <a:r>
              <a:rPr lang="en-GB" b="1">
                <a:solidFill>
                  <a:srgbClr val="663300"/>
                </a:solidFill>
              </a:rPr>
              <a:t>system is one that is not</a:t>
            </a:r>
            <a:r>
              <a:rPr lang="en-GB"/>
              <a:t> </a:t>
            </a:r>
            <a:r>
              <a:rPr lang="en-GB" b="1">
                <a:solidFill>
                  <a:srgbClr val="006600"/>
                </a:solidFill>
              </a:rPr>
              <a:t>time-invariant</a:t>
            </a:r>
            <a:r>
              <a:rPr lang="en-GB"/>
              <a:t>. The following things can be said about a time-variant system:</a:t>
            </a:r>
          </a:p>
          <a:p>
            <a:pPr indent="361950" algn="just" eaLnBrk="0" hangingPunct="0">
              <a:spcBef>
                <a:spcPts val="600"/>
              </a:spcBef>
              <a:spcAft>
                <a:spcPts val="600"/>
              </a:spcAft>
              <a:buFontTx/>
              <a:buChar char="•"/>
            </a:pPr>
            <a:r>
              <a:rPr lang="en-GB">
                <a:solidFill>
                  <a:schemeClr val="folHlink"/>
                </a:solidFill>
              </a:rPr>
              <a:t>It has explicit dependence on </a:t>
            </a:r>
            <a:r>
              <a:rPr lang="en-GB" b="1">
                <a:solidFill>
                  <a:schemeClr val="folHlink"/>
                </a:solidFill>
              </a:rPr>
              <a:t>time</a:t>
            </a:r>
            <a:r>
              <a:rPr lang="en-GB">
                <a:solidFill>
                  <a:schemeClr val="folHlink"/>
                </a:solidFill>
              </a:rPr>
              <a:t>. </a:t>
            </a:r>
          </a:p>
          <a:p>
            <a:pPr indent="361950" algn="just" eaLnBrk="0" hangingPunct="0">
              <a:spcBef>
                <a:spcPts val="600"/>
              </a:spcBef>
              <a:spcAft>
                <a:spcPts val="600"/>
              </a:spcAft>
              <a:buFontTx/>
              <a:buChar char="•"/>
            </a:pPr>
            <a:r>
              <a:rPr lang="en-GB">
                <a:solidFill>
                  <a:schemeClr val="folHlink"/>
                </a:solidFill>
              </a:rPr>
              <a:t>It is not </a:t>
            </a:r>
            <a:r>
              <a:rPr lang="en-GB" b="1">
                <a:solidFill>
                  <a:schemeClr val="folHlink"/>
                </a:solidFill>
              </a:rPr>
              <a:t>stationary</a:t>
            </a:r>
            <a:r>
              <a:rPr lang="en-GB">
                <a:solidFill>
                  <a:schemeClr val="folHlink"/>
                </a:solidFill>
              </a:rPr>
              <a:t> </a:t>
            </a:r>
          </a:p>
          <a:p>
            <a:pPr indent="361950" algn="just" eaLnBrk="0" hangingPunct="0">
              <a:spcBef>
                <a:spcPts val="600"/>
              </a:spcBef>
              <a:spcAft>
                <a:spcPts val="600"/>
              </a:spcAft>
            </a:pPr>
            <a:r>
              <a:rPr lang="en-GB">
                <a:latin typeface="Webdings" charset="0"/>
                <a:sym typeface="Webdings" charset="0"/>
              </a:rPr>
              <a:t></a:t>
            </a:r>
            <a:r>
              <a:rPr lang="en-GB" sz="2000">
                <a:latin typeface="Webdings" charset="0"/>
                <a:sym typeface="Webdings" charset="0"/>
              </a:rPr>
              <a:t> </a:t>
            </a:r>
            <a:r>
              <a:rPr lang="en-GB" sz="2000"/>
              <a:t>It does not have an </a:t>
            </a:r>
            <a:r>
              <a:rPr lang="en-GB" sz="2000" b="1">
                <a:solidFill>
                  <a:srgbClr val="006600"/>
                </a:solidFill>
              </a:rPr>
              <a:t>impulse response</a:t>
            </a:r>
            <a:r>
              <a:rPr lang="en-GB" sz="2000"/>
              <a:t> (</a:t>
            </a:r>
            <a:r>
              <a:rPr lang="en-GB" sz="2000" b="1">
                <a:solidFill>
                  <a:srgbClr val="006600"/>
                </a:solidFill>
              </a:rPr>
              <a:t>transfer function</a:t>
            </a:r>
            <a:r>
              <a:rPr lang="en-GB" sz="2000"/>
              <a:t>) in the normal sense. The system can be characterized by an impulse response except the impulse response must be known at each and every time instant. </a:t>
            </a:r>
          </a:p>
          <a:p>
            <a:pPr indent="361950" algn="just" eaLnBrk="0" hangingPunct="0">
              <a:spcBef>
                <a:spcPts val="600"/>
              </a:spcBef>
              <a:spcAft>
                <a:spcPts val="600"/>
              </a:spcAft>
              <a:buFont typeface="Times New Roman" charset="0"/>
              <a:buNone/>
            </a:pPr>
            <a:r>
              <a:rPr lang="en-GB" b="1"/>
              <a:t>Examples of time-variant systems</a:t>
            </a:r>
          </a:p>
          <a:p>
            <a:pPr indent="361950" algn="just" eaLnBrk="0" hangingPunct="0">
              <a:spcBef>
                <a:spcPts val="600"/>
              </a:spcBef>
              <a:spcAft>
                <a:spcPts val="600"/>
              </a:spcAft>
              <a:buFont typeface="Times New Roman" charset="0"/>
              <a:buNone/>
            </a:pPr>
            <a:r>
              <a:rPr lang="en-GB" sz="2000" i="1"/>
              <a:t>The </a:t>
            </a:r>
            <a:r>
              <a:rPr lang="en-GB" sz="2000" b="1" i="1">
                <a:solidFill>
                  <a:srgbClr val="006600"/>
                </a:solidFill>
              </a:rPr>
              <a:t>human vocal tract</a:t>
            </a:r>
            <a:r>
              <a:rPr lang="en-GB" sz="2000" i="1"/>
              <a:t> is a time variant system, with its transfer function at any given time dependent on the shape of the vocal organs. As with any fluid-filled tube, resonances (called formants) change as the vocal organs such as the tongue and velum move. Mathematical models of the vocal tract are therefore time-variant, with transfer functions often linearly interpolated between states over time. </a:t>
            </a:r>
          </a:p>
        </p:txBody>
      </p:sp>
      <p:sp>
        <p:nvSpPr>
          <p:cNvPr id="176131"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EBCC4A-D6F5-1145-9A14-BED83EB3C0B6}" type="slidenum">
              <a:rPr lang="en-GB" sz="1400">
                <a:latin typeface="Times New Roman" charset="0"/>
              </a:rPr>
              <a:pPr/>
              <a:t>83</a:t>
            </a:fld>
            <a:endParaRPr lang="en-GB" sz="1400">
              <a:latin typeface="Times New Roman" charset="0"/>
            </a:endParaRPr>
          </a:p>
        </p:txBody>
      </p:sp>
      <p:pic>
        <p:nvPicPr>
          <p:cNvPr id="17613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3738" y="2411413"/>
            <a:ext cx="990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66" name="Group 66"/>
          <p:cNvGraphicFramePr>
            <a:graphicFrameLocks noGrp="1"/>
          </p:cNvGraphicFramePr>
          <p:nvPr/>
        </p:nvGraphicFramePr>
        <p:xfrm>
          <a:off x="127000" y="2127250"/>
          <a:ext cx="6632575" cy="5324477"/>
        </p:xfrm>
        <a:graphic>
          <a:graphicData uri="http://schemas.openxmlformats.org/drawingml/2006/table">
            <a:tbl>
              <a:tblPr/>
              <a:tblGrid>
                <a:gridCol w="3217863"/>
                <a:gridCol w="1139825"/>
                <a:gridCol w="2274887"/>
              </a:tblGrid>
              <a:tr h="422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a:ln>
                            <a:noFill/>
                          </a:ln>
                          <a:solidFill>
                            <a:schemeClr val="tx1"/>
                          </a:solidFill>
                          <a:effectLst/>
                          <a:latin typeface="Times New Roman" charset="0"/>
                          <a:ea typeface="ＭＳ Ｐゴシック" charset="0"/>
                          <a:cs typeface="ＭＳ Ｐゴシック" charset="0"/>
                        </a:rPr>
                        <a:t>Input-Output Relation </a:t>
                      </a:r>
                      <a:endPar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a:ln>
                            <a:noFill/>
                          </a:ln>
                          <a:solidFill>
                            <a:schemeClr val="tx1"/>
                          </a:solidFill>
                          <a:effectLst/>
                          <a:latin typeface="Times New Roman" charset="0"/>
                          <a:ea typeface="ＭＳ Ｐゴシック" charset="0"/>
                          <a:cs typeface="ＭＳ Ｐゴシック" charset="0"/>
                        </a:rPr>
                        <a:t>Linear </a:t>
                      </a:r>
                      <a:endPar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a:ln>
                            <a:noFill/>
                          </a:ln>
                          <a:solidFill>
                            <a:schemeClr val="tx1"/>
                          </a:solidFill>
                          <a:effectLst/>
                          <a:latin typeface="Times New Roman" charset="0"/>
                          <a:ea typeface="ＭＳ Ｐゴシック" charset="0"/>
                          <a:cs typeface="ＭＳ Ｐゴシック" charset="0"/>
                        </a:rPr>
                        <a:t>Time-Invariant </a:t>
                      </a:r>
                      <a:endPar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 = d/d</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t </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x(t)</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p>
                  </a:txBody>
                  <a:tcPr marT="42203" marB="4220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r>
              <a:tr h="592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 = d</a:t>
                      </a:r>
                      <a:r>
                        <a:rPr kumimoji="0" lang="it-IT" sz="2600" b="0" i="0" u="none" strike="noStrike" cap="none" normalizeH="0" baseline="30000">
                          <a:ln>
                            <a:noFill/>
                          </a:ln>
                          <a:solidFill>
                            <a:schemeClr val="tx1"/>
                          </a:solidFill>
                          <a:effectLst/>
                          <a:latin typeface="Times New Roman" charset="0"/>
                          <a:ea typeface="ＭＳ Ｐゴシック" charset="0"/>
                          <a:cs typeface="ＭＳ Ｐゴシック" charset="0"/>
                        </a:rPr>
                        <a:t>2</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/d</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it-IT" sz="2600" b="0" i="1" u="none" strike="noStrike" cap="none" normalizeH="0" baseline="30000">
                          <a:ln>
                            <a:noFill/>
                          </a:ln>
                          <a:solidFill>
                            <a:schemeClr val="tx1"/>
                          </a:solidFill>
                          <a:effectLst/>
                          <a:latin typeface="Times New Roman" charset="0"/>
                          <a:ea typeface="ＭＳ Ｐゴシック" charset="0"/>
                          <a:cs typeface="ＭＳ Ｐゴシック" charset="0"/>
                        </a:rPr>
                        <a:t>2</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 </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x(t)</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p>
                  </a:txBody>
                  <a:tcPr marT="42203" marB="4220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r>
              <a:tr h="592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 = (d/d</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t </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x(t)</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it-IT" sz="2600" b="0" i="0" u="none" strike="noStrike" cap="none" normalizeH="0" baseline="30000">
                          <a:ln>
                            <a:noFill/>
                          </a:ln>
                          <a:solidFill>
                            <a:schemeClr val="tx1"/>
                          </a:solidFill>
                          <a:effectLst/>
                          <a:latin typeface="Times New Roman" charset="0"/>
                          <a:ea typeface="ＭＳ Ｐゴシック" charset="0"/>
                          <a:cs typeface="ＭＳ Ｐゴシック" charset="0"/>
                        </a:rPr>
                        <a:t>2</a:t>
                      </a:r>
                    </a:p>
                  </a:txBody>
                  <a:tcPr marT="42203" marB="4220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no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r>
              <a:tr h="592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 = d/d</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t </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x(t)</a:t>
                      </a:r>
                      <a:r>
                        <a:rPr kumimoji="0" lang="it-IT" sz="2600" b="0" i="0" u="none" strike="noStrike" cap="none" normalizeH="0" baseline="0">
                          <a:ln>
                            <a:noFill/>
                          </a:ln>
                          <a:solidFill>
                            <a:schemeClr val="tx1"/>
                          </a:solidFill>
                          <a:effectLst/>
                          <a:latin typeface="Times New Roman" charset="0"/>
                          <a:ea typeface="ＭＳ Ｐゴシック" charset="0"/>
                          <a:cs typeface="ＭＳ Ｐゴシック" charset="0"/>
                        </a:rPr>
                        <a:t>]+ </a:t>
                      </a:r>
                      <a:r>
                        <a:rPr kumimoji="0" lang="it-IT" sz="2600" b="0" i="1" u="none" strike="noStrike" cap="none" normalizeH="0" baseline="0">
                          <a:ln>
                            <a:noFill/>
                          </a:ln>
                          <a:solidFill>
                            <a:schemeClr val="tx1"/>
                          </a:solidFill>
                          <a:effectLst/>
                          <a:latin typeface="Times New Roman" charset="0"/>
                          <a:ea typeface="ＭＳ Ｐゴシック" charset="0"/>
                          <a:cs typeface="ＭＳ Ｐゴシック" charset="0"/>
                        </a:rPr>
                        <a:t>x(t)</a:t>
                      </a:r>
                    </a:p>
                  </a:txBody>
                  <a:tcPr marT="42203" marB="4220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5050"/>
                    </a:solidFill>
                  </a:tcPr>
                </a:tc>
              </a:tr>
              <a:tr h="422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 </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x</a:t>
                      </a:r>
                      <a:r>
                        <a:rPr kumimoji="0" lang="en-GB" sz="2200" b="0" i="0" u="none" strike="noStrike" cap="none" normalizeH="0" baseline="-30000">
                          <a:ln>
                            <a:noFill/>
                          </a:ln>
                          <a:solidFill>
                            <a:schemeClr val="tx1"/>
                          </a:solidFill>
                          <a:effectLst/>
                          <a:latin typeface="Times New Roman" charset="0"/>
                          <a:ea typeface="ＭＳ Ｐゴシック" charset="0"/>
                          <a:cs typeface="ＭＳ Ｐゴシック" charset="0"/>
                        </a:rPr>
                        <a:t>1</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x</a:t>
                      </a:r>
                      <a:r>
                        <a:rPr kumimoji="0" lang="en-GB" sz="2200" b="0" i="0" u="none" strike="noStrike" cap="none" normalizeH="0" baseline="-30000">
                          <a:ln>
                            <a:noFill/>
                          </a:ln>
                          <a:solidFill>
                            <a:schemeClr val="tx1"/>
                          </a:solidFill>
                          <a:effectLst/>
                          <a:latin typeface="Times New Roman" charset="0"/>
                          <a:ea typeface="ＭＳ Ｐゴシック" charset="0"/>
                          <a:cs typeface="ＭＳ Ｐゴシック" charset="0"/>
                        </a:rPr>
                        <a:t>2</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 </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x</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τ</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 cos(2</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πft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x</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no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 </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x</a:t>
                      </a:r>
                      <a:r>
                        <a:rPr kumimoji="0" lang="en-GB" sz="2200" b="0" i="0" u="none" strike="noStrike" cap="none" normalizeH="0" baseline="30000">
                          <a:ln>
                            <a:noFill/>
                          </a:ln>
                          <a:solidFill>
                            <a:schemeClr val="tx1"/>
                          </a:solidFill>
                          <a:effectLst/>
                          <a:latin typeface="Times New Roman" charset="0"/>
                          <a:ea typeface="ＭＳ Ｐゴシック" charset="0"/>
                          <a:cs typeface="ＭＳ Ｐゴシック" charset="0"/>
                        </a:rPr>
                        <a:t>2</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no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 |</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x</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no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y</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 </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mx</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t</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a:t>
                      </a:r>
                      <a:r>
                        <a:rPr kumimoji="0" lang="en-GB" sz="2200" b="0" i="1" u="none" strike="noStrike" cap="none" normalizeH="0" baseline="0">
                          <a:ln>
                            <a:noFill/>
                          </a:ln>
                          <a:solidFill>
                            <a:schemeClr val="tx1"/>
                          </a:solidFill>
                          <a:effectLst/>
                          <a:latin typeface="Times New Roman" charset="0"/>
                          <a:ea typeface="ＭＳ Ｐゴシック" charset="0"/>
                          <a:cs typeface="ＭＳ Ｐゴシック" charset="0"/>
                        </a:rPr>
                        <a:t>b</a:t>
                      </a: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no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charset="0"/>
                          <a:ea typeface="ＭＳ Ｐゴシック" charset="0"/>
                          <a:cs typeface="ＭＳ Ｐゴシック" charset="0"/>
                        </a:rPr>
                        <a:t>yes </a:t>
                      </a:r>
                    </a:p>
                  </a:txBody>
                  <a:tcPr marT="42203" marB="4220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3780" name="Rectangle 2"/>
          <p:cNvSpPr>
            <a:spLocks noGrp="1" noChangeArrowheads="1"/>
          </p:cNvSpPr>
          <p:nvPr>
            <p:ph type="title"/>
          </p:nvPr>
        </p:nvSpPr>
        <p:spPr>
          <a:xfrm>
            <a:off x="514350" y="42863"/>
            <a:ext cx="5829300" cy="1016000"/>
          </a:xfrm>
        </p:spPr>
        <p:txBody>
          <a:bodyPr/>
          <a:lstStyle/>
          <a:p>
            <a:pPr eaLnBrk="1" hangingPunct="1">
              <a:defRPr/>
            </a:pPr>
            <a:r>
              <a:rPr lang="en-GB" sz="3200" dirty="0">
                <a:solidFill>
                  <a:schemeClr val="tx1"/>
                </a:solidFill>
              </a:rPr>
              <a:t>Table </a:t>
            </a:r>
            <a:r>
              <a:rPr lang="en-GB" sz="3200" dirty="0" smtClean="0">
                <a:solidFill>
                  <a:schemeClr val="tx1"/>
                </a:solidFill>
              </a:rPr>
              <a:t/>
            </a:r>
            <a:br>
              <a:rPr lang="en-GB" sz="3200" dirty="0" smtClean="0">
                <a:solidFill>
                  <a:schemeClr val="tx1"/>
                </a:solidFill>
              </a:rPr>
            </a:br>
            <a:r>
              <a:rPr lang="en-GB" sz="3200" dirty="0" smtClean="0">
                <a:solidFill>
                  <a:schemeClr val="tx1"/>
                </a:solidFill>
              </a:rPr>
              <a:t>of </a:t>
            </a:r>
            <a:r>
              <a:rPr lang="en-GB" sz="3200" dirty="0">
                <a:solidFill>
                  <a:schemeClr val="tx1"/>
                </a:solidFill>
              </a:rPr>
              <a:t>Typical </a:t>
            </a:r>
            <a:r>
              <a:rPr lang="en-GB" sz="3200" dirty="0" smtClean="0">
                <a:solidFill>
                  <a:schemeClr val="tx1"/>
                </a:solidFill>
              </a:rPr>
              <a:t>Math </a:t>
            </a:r>
            <a:r>
              <a:rPr lang="en-GB" sz="3200" dirty="0">
                <a:solidFill>
                  <a:schemeClr val="tx1"/>
                </a:solidFill>
              </a:rPr>
              <a:t>Operators</a:t>
            </a:r>
            <a:endParaRPr lang="it-IT" sz="3200" dirty="0">
              <a:solidFill>
                <a:schemeClr val="tx1"/>
              </a:solidFill>
            </a:endParaRPr>
          </a:p>
        </p:txBody>
      </p:sp>
      <p:sp>
        <p:nvSpPr>
          <p:cNvPr id="178228" name="Rectangle 3"/>
          <p:cNvSpPr>
            <a:spLocks noChangeArrowheads="1"/>
          </p:cNvSpPr>
          <p:nvPr/>
        </p:nvSpPr>
        <p:spPr bwMode="auto">
          <a:xfrm>
            <a:off x="549275" y="1049338"/>
            <a:ext cx="56864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ts val="600"/>
              </a:spcBef>
              <a:spcAft>
                <a:spcPts val="600"/>
              </a:spcAft>
              <a:buFont typeface="Times New Roman" charset="0"/>
              <a:buNone/>
            </a:pPr>
            <a:r>
              <a:rPr lang="en-GB"/>
              <a:t>Retrieved from:</a:t>
            </a:r>
          </a:p>
          <a:p>
            <a:pPr algn="ctr" eaLnBrk="0" hangingPunct="0">
              <a:spcBef>
                <a:spcPts val="600"/>
              </a:spcBef>
              <a:spcAft>
                <a:spcPts val="600"/>
              </a:spcAft>
              <a:buFont typeface="Times New Roman" charset="0"/>
              <a:buNone/>
            </a:pPr>
            <a:r>
              <a:rPr lang="it-IT">
                <a:hlinkClick r:id="rId3"/>
              </a:rPr>
              <a:t>http://cnx.rice.edu/content/m0006/latest/</a:t>
            </a:r>
            <a:endParaRPr lang="it-IT"/>
          </a:p>
        </p:txBody>
      </p:sp>
      <p:graphicFrame>
        <p:nvGraphicFramePr>
          <p:cNvPr id="164968" name="Group 104"/>
          <p:cNvGraphicFramePr>
            <a:graphicFrameLocks noGrp="1"/>
          </p:cNvGraphicFramePr>
          <p:nvPr>
            <p:ph idx="1"/>
          </p:nvPr>
        </p:nvGraphicFramePr>
        <p:xfrm>
          <a:off x="-5829300" y="8228013"/>
          <a:ext cx="5081587" cy="650875"/>
        </p:xfrm>
        <a:graphic>
          <a:graphicData uri="http://schemas.openxmlformats.org/drawingml/2006/table">
            <a:tbl>
              <a:tblPr/>
              <a:tblGrid>
                <a:gridCol w="2465387"/>
                <a:gridCol w="873125"/>
                <a:gridCol w="1743075"/>
              </a:tblGrid>
              <a:tr h="650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1"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y</a:t>
                      </a:r>
                      <a:r>
                        <a:rPr kumimoji="0" lang="en-GB" sz="2200" b="0" i="0"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a:t>
                      </a:r>
                      <a:r>
                        <a:rPr kumimoji="0" lang="en-GB" sz="2200" b="0" i="1"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t</a:t>
                      </a:r>
                      <a:r>
                        <a:rPr kumimoji="0" lang="en-GB" sz="2200" b="0" i="0"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 = </a:t>
                      </a:r>
                      <a:r>
                        <a:rPr kumimoji="0" lang="en-GB" sz="2200" b="0" i="1"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x</a:t>
                      </a:r>
                      <a:r>
                        <a:rPr kumimoji="0" lang="en-GB" sz="2200" b="0" i="0"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a:t>
                      </a:r>
                      <a:r>
                        <a:rPr kumimoji="0" lang="en-GB" sz="2200" b="0" i="1"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t</a:t>
                      </a:r>
                      <a:r>
                        <a:rPr kumimoji="0" lang="en-GB" sz="2200" b="0" i="0"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 </a:t>
                      </a:r>
                    </a:p>
                  </a:txBody>
                  <a:tcPr marT="42219" marB="4221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yes </a:t>
                      </a:r>
                    </a:p>
                  </a:txBody>
                  <a:tcPr marT="42219" marB="4221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a:ln>
                            <a:noFill/>
                          </a:ln>
                          <a:solidFill>
                            <a:schemeClr val="tx1"/>
                          </a:solidFill>
                          <a:effectLst/>
                          <a:latin typeface="Times New Roman" pitchFamily="-109" charset="0"/>
                          <a:ea typeface="ＭＳ Ｐゴシック" pitchFamily="-109" charset="-128"/>
                          <a:cs typeface="ＭＳ Ｐゴシック" pitchFamily="-109" charset="-128"/>
                        </a:rPr>
                        <a:t>no </a:t>
                      </a:r>
                    </a:p>
                  </a:txBody>
                  <a:tcPr marT="42219" marB="4221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8239"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6A317F-1FB6-6A41-BE6D-3138916679F9}" type="slidenum">
              <a:rPr lang="en-GB" sz="1400">
                <a:latin typeface="Times New Roman" charset="0"/>
              </a:rPr>
              <a:pPr/>
              <a:t>84</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9"/>
          <p:cNvSpPr txBox="1">
            <a:spLocks noChangeArrowheads="1"/>
          </p:cNvSpPr>
          <p:nvPr/>
        </p:nvSpPr>
        <p:spPr bwMode="auto">
          <a:xfrm>
            <a:off x="0" y="7753350"/>
            <a:ext cx="6858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spcAft>
                <a:spcPts val="600"/>
              </a:spcAft>
              <a:buFont typeface="Times New Roman" charset="0"/>
              <a:buNone/>
            </a:pPr>
            <a:r>
              <a:rPr lang="en-GB" sz="1800" b="1">
                <a:cs typeface="Times New Roman" charset="0"/>
                <a:sym typeface="Wingdings" charset="0"/>
              </a:rPr>
              <a:t></a:t>
            </a:r>
            <a:r>
              <a:rPr lang="en-GB" sz="1400" b="1">
                <a:cs typeface="Times New Roman" charset="0"/>
                <a:sym typeface="Wingdings" charset="0"/>
              </a:rPr>
              <a:t> </a:t>
            </a:r>
            <a:r>
              <a:rPr lang="it-IT" sz="1400" i="1">
                <a:latin typeface="Times New Roman" charset="0"/>
                <a:cs typeface="Times New Roman" charset="0"/>
              </a:rPr>
              <a:t>Retrieved from </a:t>
            </a:r>
            <a:r>
              <a:rPr lang="en-US" sz="1400" i="1">
                <a:latin typeface="Times New Roman" charset="0"/>
                <a:cs typeface="Times New Roman" charset="0"/>
              </a:rPr>
              <a:t>Luenberger, Introduction to Dynamic Systems</a:t>
            </a:r>
            <a:endParaRPr lang="it-IT" sz="1400" i="1">
              <a:latin typeface="Times New Roman" charset="0"/>
              <a:cs typeface="Times New Roman" charset="0"/>
            </a:endParaRPr>
          </a:p>
          <a:p>
            <a:pPr algn="just">
              <a:spcBef>
                <a:spcPts val="600"/>
              </a:spcBef>
              <a:buFont typeface="Times New Roman" charset="0"/>
              <a:buNone/>
            </a:pPr>
            <a:r>
              <a:rPr lang="it-IT" sz="2000">
                <a:latin typeface="Times New Roman" charset="0"/>
                <a:cs typeface="Times New Roman" charset="0"/>
              </a:rPr>
              <a:t>A system of ODEs is called </a:t>
            </a:r>
            <a:r>
              <a:rPr lang="it-IT" sz="2000" b="1">
                <a:solidFill>
                  <a:srgbClr val="006600"/>
                </a:solidFill>
                <a:latin typeface="Times New Roman" charset="0"/>
                <a:cs typeface="Times New Roman" charset="0"/>
              </a:rPr>
              <a:t>autonomous</a:t>
            </a:r>
            <a:r>
              <a:rPr lang="it-IT" sz="2000">
                <a:latin typeface="Times New Roman" charset="0"/>
                <a:cs typeface="Times New Roman" charset="0"/>
              </a:rPr>
              <a:t> or </a:t>
            </a:r>
            <a:r>
              <a:rPr lang="it-IT" sz="2000" b="1">
                <a:solidFill>
                  <a:srgbClr val="006600"/>
                </a:solidFill>
                <a:latin typeface="Times New Roman" charset="0"/>
                <a:cs typeface="Times New Roman" charset="0"/>
              </a:rPr>
              <a:t>time invariant</a:t>
            </a:r>
            <a:r>
              <a:rPr lang="it-IT" sz="2000">
                <a:latin typeface="Times New Roman" charset="0"/>
                <a:cs typeface="Times New Roman" charset="0"/>
              </a:rPr>
              <a:t> if its </a:t>
            </a:r>
            <a:r>
              <a:rPr lang="it-IT" sz="2000">
                <a:solidFill>
                  <a:srgbClr val="006600"/>
                </a:solidFill>
                <a:latin typeface="Times New Roman" charset="0"/>
                <a:cs typeface="Times New Roman" charset="0"/>
              </a:rPr>
              <a:t>vector field</a:t>
            </a:r>
            <a:r>
              <a:rPr lang="it-IT" sz="2000">
                <a:latin typeface="Times New Roman" charset="0"/>
                <a:cs typeface="Times New Roman" charset="0"/>
              </a:rPr>
              <a:t> does not depend explicitly on time. </a:t>
            </a:r>
          </a:p>
        </p:txBody>
      </p:sp>
      <p:sp>
        <p:nvSpPr>
          <p:cNvPr id="180226" name="Rectangle 2"/>
          <p:cNvSpPr>
            <a:spLocks noChangeArrowheads="1"/>
          </p:cNvSpPr>
          <p:nvPr/>
        </p:nvSpPr>
        <p:spPr bwMode="auto">
          <a:xfrm>
            <a:off x="0" y="746125"/>
            <a:ext cx="6858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ts val="600"/>
              </a:spcBef>
              <a:spcAft>
                <a:spcPts val="600"/>
              </a:spcAft>
              <a:buFont typeface="Times New Roman" charset="0"/>
              <a:buNone/>
            </a:pPr>
            <a:r>
              <a:rPr lang="en-GB" sz="1400"/>
              <a:t>Retrieved from</a:t>
            </a:r>
            <a:r>
              <a:rPr lang="en-GB" sz="1800"/>
              <a:t> </a:t>
            </a:r>
            <a:r>
              <a:rPr lang="en-GB" sz="1400"/>
              <a:t>"</a:t>
            </a:r>
            <a:r>
              <a:rPr lang="en-GB" sz="1400">
                <a:hlinkClick r:id="rId4"/>
              </a:rPr>
              <a:t>http://en.wikipedia.org/wiki/Autonomous_system_%28mathematics%29</a:t>
            </a:r>
            <a:r>
              <a:rPr lang="en-GB" sz="1400"/>
              <a:t>"</a:t>
            </a:r>
          </a:p>
          <a:p>
            <a:pPr algn="just" eaLnBrk="0" hangingPunct="0">
              <a:spcBef>
                <a:spcPts val="600"/>
              </a:spcBef>
              <a:spcAft>
                <a:spcPts val="600"/>
              </a:spcAft>
              <a:buFont typeface="Times New Roman" charset="0"/>
              <a:buNone/>
            </a:pPr>
            <a:r>
              <a:rPr lang="en-GB" sz="1800"/>
              <a:t>An </a:t>
            </a:r>
            <a:r>
              <a:rPr lang="en-GB" sz="1800" b="1">
                <a:solidFill>
                  <a:srgbClr val="006600"/>
                </a:solidFill>
              </a:rPr>
              <a:t>autonomous system</a:t>
            </a:r>
            <a:r>
              <a:rPr lang="en-GB" sz="1800"/>
              <a:t> is an ODE equation of the form</a:t>
            </a:r>
          </a:p>
          <a:p>
            <a:pPr algn="just" eaLnBrk="0" hangingPunct="0">
              <a:spcBef>
                <a:spcPts val="600"/>
              </a:spcBef>
              <a:spcAft>
                <a:spcPts val="600"/>
              </a:spcAft>
              <a:buFont typeface="Times New Roman" charset="0"/>
              <a:buNone/>
            </a:pPr>
            <a:endParaRPr lang="en-GB" sz="1800"/>
          </a:p>
          <a:p>
            <a:pPr algn="just" eaLnBrk="0" hangingPunct="0">
              <a:spcBef>
                <a:spcPts val="600"/>
              </a:spcBef>
              <a:spcAft>
                <a:spcPts val="600"/>
              </a:spcAft>
              <a:buFont typeface="Times New Roman" charset="0"/>
              <a:buNone/>
            </a:pPr>
            <a:endParaRPr lang="en-GB" sz="1800"/>
          </a:p>
          <a:p>
            <a:pPr algn="just" eaLnBrk="0" hangingPunct="0">
              <a:spcBef>
                <a:spcPts val="600"/>
              </a:spcBef>
              <a:spcAft>
                <a:spcPts val="600"/>
              </a:spcAft>
              <a:buFont typeface="Times New Roman" charset="0"/>
              <a:buNone/>
            </a:pPr>
            <a:r>
              <a:rPr lang="en-GB" sz="1800"/>
              <a:t>where </a:t>
            </a:r>
            <a:r>
              <a:rPr lang="en-GB" sz="1800" i="1"/>
              <a:t>x</a:t>
            </a:r>
            <a:r>
              <a:rPr lang="en-GB" sz="1800"/>
              <a:t> takes values in </a:t>
            </a:r>
            <a:r>
              <a:rPr lang="en-GB" sz="1800" i="1"/>
              <a:t>n</a:t>
            </a:r>
            <a:r>
              <a:rPr lang="en-GB" sz="1800"/>
              <a:t>-dimensional Euclidean space and </a:t>
            </a:r>
            <a:r>
              <a:rPr lang="en-GB" sz="1800" i="1"/>
              <a:t>t</a:t>
            </a:r>
            <a:r>
              <a:rPr lang="en-GB" sz="1800"/>
              <a:t> is usually time. It is distinguished from systems of differential equations of the form</a:t>
            </a:r>
          </a:p>
          <a:p>
            <a:pPr algn="just" eaLnBrk="0" hangingPunct="0">
              <a:spcBef>
                <a:spcPts val="600"/>
              </a:spcBef>
              <a:spcAft>
                <a:spcPts val="600"/>
              </a:spcAft>
              <a:buFont typeface="Times New Roman" charset="0"/>
              <a:buNone/>
            </a:pPr>
            <a:endParaRPr lang="en-GB" sz="1800"/>
          </a:p>
          <a:p>
            <a:pPr algn="just" eaLnBrk="0" hangingPunct="0">
              <a:spcBef>
                <a:spcPts val="600"/>
              </a:spcBef>
              <a:spcAft>
                <a:spcPts val="600"/>
              </a:spcAft>
              <a:buFont typeface="Times New Roman" charset="0"/>
              <a:buNone/>
            </a:pPr>
            <a:r>
              <a:rPr lang="en-GB" sz="1800"/>
              <a:t>in which the law governing the rate of motion of a particle depends not only on the particle's location, but also on </a:t>
            </a:r>
            <a:r>
              <a:rPr lang="en-GB" sz="1800" b="1">
                <a:solidFill>
                  <a:srgbClr val="006600"/>
                </a:solidFill>
              </a:rPr>
              <a:t>time</a:t>
            </a:r>
            <a:r>
              <a:rPr lang="en-GB" sz="1800"/>
              <a:t>; such systems are </a:t>
            </a:r>
            <a:r>
              <a:rPr lang="en-GB" sz="1800" b="1">
                <a:solidFill>
                  <a:srgbClr val="006600"/>
                </a:solidFill>
              </a:rPr>
              <a:t>not autonomous</a:t>
            </a:r>
            <a:r>
              <a:rPr lang="en-GB" sz="1800"/>
              <a:t>.</a:t>
            </a:r>
          </a:p>
        </p:txBody>
      </p:sp>
      <p:sp>
        <p:nvSpPr>
          <p:cNvPr id="180227" name="Rectangle 3"/>
          <p:cNvSpPr>
            <a:spLocks noChangeArrowheads="1"/>
          </p:cNvSpPr>
          <p:nvPr/>
        </p:nvSpPr>
        <p:spPr bwMode="auto">
          <a:xfrm>
            <a:off x="144463" y="5140325"/>
            <a:ext cx="65976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27" anchor="ctr">
            <a:spAutoFit/>
          </a:bodyPr>
          <a:lstStyle/>
          <a:p>
            <a:pPr algn="just" eaLnBrk="0" hangingPunct="0">
              <a:spcBef>
                <a:spcPts val="600"/>
              </a:spcBef>
              <a:spcAft>
                <a:spcPts val="600"/>
              </a:spcAft>
              <a:buFont typeface="Times New Roman" charset="0"/>
              <a:buNone/>
            </a:pPr>
            <a:r>
              <a:rPr lang="en-GB" sz="1800" b="1"/>
              <a:t>Simple examples</a:t>
            </a:r>
          </a:p>
          <a:p>
            <a:pPr algn="just" eaLnBrk="0" hangingPunct="0">
              <a:spcBef>
                <a:spcPts val="600"/>
              </a:spcBef>
              <a:spcAft>
                <a:spcPts val="600"/>
              </a:spcAft>
            </a:pPr>
            <a:r>
              <a:rPr lang="en-GB" sz="1800">
                <a:solidFill>
                  <a:srgbClr val="663300"/>
                </a:solidFill>
              </a:rPr>
              <a:t>System A:</a:t>
            </a:r>
          </a:p>
          <a:p>
            <a:pPr algn="just" eaLnBrk="0" hangingPunct="0">
              <a:spcBef>
                <a:spcPts val="600"/>
              </a:spcBef>
              <a:spcAft>
                <a:spcPts val="600"/>
              </a:spcAft>
            </a:pPr>
            <a:endParaRPr lang="en-GB" sz="1800">
              <a:solidFill>
                <a:srgbClr val="663300"/>
              </a:solidFill>
            </a:endParaRPr>
          </a:p>
          <a:p>
            <a:pPr algn="just" eaLnBrk="0" hangingPunct="0">
              <a:spcBef>
                <a:spcPts val="600"/>
              </a:spcBef>
              <a:spcAft>
                <a:spcPts val="600"/>
              </a:spcAft>
            </a:pPr>
            <a:r>
              <a:rPr lang="en-GB" sz="1800">
                <a:solidFill>
                  <a:srgbClr val="663300"/>
                </a:solidFill>
              </a:rPr>
              <a:t>System B:    </a:t>
            </a:r>
            <a:r>
              <a:rPr lang="en-GB" sz="1800"/>
              <a:t> </a:t>
            </a:r>
          </a:p>
          <a:p>
            <a:pPr algn="just" eaLnBrk="0" hangingPunct="0">
              <a:spcBef>
                <a:spcPts val="600"/>
              </a:spcBef>
              <a:spcAft>
                <a:spcPts val="600"/>
              </a:spcAft>
              <a:buFont typeface="Times New Roman" charset="0"/>
              <a:buNone/>
            </a:pPr>
            <a:r>
              <a:rPr lang="en-GB" sz="1600"/>
              <a:t>Since system A explicitly depends on </a:t>
            </a:r>
            <a:r>
              <a:rPr lang="en-GB" sz="1600" i="1"/>
              <a:t>t</a:t>
            </a:r>
            <a:r>
              <a:rPr lang="en-GB" sz="1600"/>
              <a:t> outside of </a:t>
            </a:r>
            <a:r>
              <a:rPr lang="en-GB" sz="1600" i="1"/>
              <a:t>x</a:t>
            </a:r>
            <a:r>
              <a:rPr lang="en-GB" sz="1600"/>
              <a:t>(</a:t>
            </a:r>
            <a:r>
              <a:rPr lang="en-GB" sz="1600" i="1"/>
              <a:t>t</a:t>
            </a:r>
            <a:r>
              <a:rPr lang="en-GB" sz="1600"/>
              <a:t>) then the </a:t>
            </a:r>
            <a:r>
              <a:rPr lang="en-GB" sz="1600" b="1">
                <a:solidFill>
                  <a:srgbClr val="006600"/>
                </a:solidFill>
              </a:rPr>
              <a:t>dynamic system</a:t>
            </a:r>
            <a:r>
              <a:rPr lang="en-GB" sz="1600"/>
              <a:t> is </a:t>
            </a:r>
            <a:r>
              <a:rPr lang="en-GB" sz="1600" b="1">
                <a:solidFill>
                  <a:srgbClr val="006600"/>
                </a:solidFill>
              </a:rPr>
              <a:t>not autonomous</a:t>
            </a:r>
            <a:r>
              <a:rPr lang="en-GB" sz="1600"/>
              <a:t>. System B, however, does not depend explicitly on </a:t>
            </a:r>
            <a:r>
              <a:rPr lang="en-GB" sz="1600" i="1"/>
              <a:t>t</a:t>
            </a:r>
            <a:r>
              <a:rPr lang="en-GB" sz="1600"/>
              <a:t> so it is </a:t>
            </a:r>
            <a:r>
              <a:rPr lang="en-GB" sz="1600" b="1">
                <a:solidFill>
                  <a:srgbClr val="006600"/>
                </a:solidFill>
              </a:rPr>
              <a:t>autonomous</a:t>
            </a:r>
            <a:r>
              <a:rPr lang="en-GB" sz="1800"/>
              <a:t>.</a:t>
            </a:r>
          </a:p>
        </p:txBody>
      </p:sp>
      <p:sp>
        <p:nvSpPr>
          <p:cNvPr id="74757" name="Rectangle 4"/>
          <p:cNvSpPr>
            <a:spLocks noGrp="1" noChangeArrowheads="1"/>
          </p:cNvSpPr>
          <p:nvPr>
            <p:ph type="title"/>
          </p:nvPr>
        </p:nvSpPr>
        <p:spPr>
          <a:xfrm>
            <a:off x="476250" y="0"/>
            <a:ext cx="5829300" cy="982663"/>
          </a:xfrm>
        </p:spPr>
        <p:txBody>
          <a:bodyPr/>
          <a:lstStyle/>
          <a:p>
            <a:pPr eaLnBrk="1" hangingPunct="1">
              <a:defRPr/>
            </a:pPr>
            <a:r>
              <a:rPr lang="it-IT" dirty="0"/>
              <a:t>Definition of </a:t>
            </a:r>
            <a:r>
              <a:rPr lang="it-IT" dirty="0" err="1" smtClean="0">
                <a:solidFill>
                  <a:srgbClr val="800000"/>
                </a:solidFill>
              </a:rPr>
              <a:t>Autonomous</a:t>
            </a:r>
            <a:r>
              <a:rPr lang="it-IT" dirty="0" smtClean="0">
                <a:solidFill>
                  <a:srgbClr val="800000"/>
                </a:solidFill>
              </a:rPr>
              <a:t> </a:t>
            </a:r>
            <a:r>
              <a:rPr lang="it-IT" dirty="0" err="1">
                <a:solidFill>
                  <a:srgbClr val="800000"/>
                </a:solidFill>
              </a:rPr>
              <a:t>system</a:t>
            </a:r>
            <a:r>
              <a:rPr lang="it-IT" dirty="0"/>
              <a:t/>
            </a:r>
            <a:br>
              <a:rPr lang="it-IT" dirty="0"/>
            </a:br>
            <a:r>
              <a:rPr lang="it-IT" dirty="0">
                <a:solidFill>
                  <a:schemeClr val="tx1"/>
                </a:solidFill>
              </a:rPr>
              <a:t>(i</a:t>
            </a:r>
            <a:r>
              <a:rPr lang="en-GB" dirty="0">
                <a:solidFill>
                  <a:schemeClr val="tx1"/>
                </a:solidFill>
              </a:rPr>
              <a:t>n theory of differential equations)</a:t>
            </a:r>
            <a:endParaRPr lang="it-IT" dirty="0">
              <a:solidFill>
                <a:schemeClr val="tx1"/>
              </a:solidFill>
            </a:endParaRPr>
          </a:p>
        </p:txBody>
      </p:sp>
      <p:graphicFrame>
        <p:nvGraphicFramePr>
          <p:cNvPr id="180229" name="Object 2"/>
          <p:cNvGraphicFramePr>
            <a:graphicFrameLocks noGrp="1" noChangeAspect="1"/>
          </p:cNvGraphicFramePr>
          <p:nvPr>
            <p:ph sz="half" idx="1"/>
          </p:nvPr>
        </p:nvGraphicFramePr>
        <p:xfrm>
          <a:off x="2636838" y="6273800"/>
          <a:ext cx="1512887" cy="555625"/>
        </p:xfrm>
        <a:graphic>
          <a:graphicData uri="http://schemas.openxmlformats.org/presentationml/2006/ole">
            <mc:AlternateContent xmlns:mc="http://schemas.openxmlformats.org/markup-compatibility/2006">
              <mc:Choice xmlns:v="urn:schemas-microsoft-com:vml" Requires="v">
                <p:oleObj spid="_x0000_s180253" name="Equation" r:id="rId5" imgW="990170" imgH="393529" progId="Equation.3">
                  <p:embed/>
                </p:oleObj>
              </mc:Choice>
              <mc:Fallback>
                <p:oleObj name="Equation" r:id="rId5" imgW="990170" imgH="393529" progId="Equation.3">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838" y="6273800"/>
                        <a:ext cx="1512887"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0230" name="Object 3"/>
          <p:cNvGraphicFramePr>
            <a:graphicFrameLocks noGrp="1" noChangeAspect="1"/>
          </p:cNvGraphicFramePr>
          <p:nvPr>
            <p:ph sz="half" idx="2"/>
          </p:nvPr>
        </p:nvGraphicFramePr>
        <p:xfrm>
          <a:off x="2636838" y="5459413"/>
          <a:ext cx="1681162" cy="676275"/>
        </p:xfrm>
        <a:graphic>
          <a:graphicData uri="http://schemas.openxmlformats.org/presentationml/2006/ole">
            <mc:AlternateContent xmlns:mc="http://schemas.openxmlformats.org/markup-compatibility/2006">
              <mc:Choice xmlns:v="urn:schemas-microsoft-com:vml" Requires="v">
                <p:oleObj spid="_x0000_s180254" name="Equation" r:id="rId7" imgW="901309" imgH="393529" progId="Equation.3">
                  <p:embed/>
                </p:oleObj>
              </mc:Choice>
              <mc:Fallback>
                <p:oleObj name="Equation" r:id="rId7" imgW="901309" imgH="393529" progId="Equation.3">
                  <p:embed/>
                  <p:pic>
                    <p:nvPicPr>
                      <p:cNvPr id="0"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6838" y="5459413"/>
                        <a:ext cx="1681162"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80231" name="Gruppo 1"/>
          <p:cNvGrpSpPr>
            <a:grpSpLocks/>
          </p:cNvGrpSpPr>
          <p:nvPr/>
        </p:nvGrpSpPr>
        <p:grpSpPr bwMode="auto">
          <a:xfrm>
            <a:off x="2349500" y="1831975"/>
            <a:ext cx="4302125" cy="2335213"/>
            <a:chOff x="2349500" y="1831340"/>
            <a:chExt cx="4302125" cy="2336829"/>
          </a:xfrm>
        </p:grpSpPr>
        <p:pic>
          <p:nvPicPr>
            <p:cNvPr id="180233" name="Picture 6" descr="\frac{d}{dt}x(t)=f(x(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500" y="1855153"/>
              <a:ext cx="25336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4" name="Picture 7" descr="\frac{d}{dt}x(t)=g(x(t),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1888" y="3491894"/>
              <a:ext cx="2682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5" name="AutoShape 10"/>
            <p:cNvSpPr>
              <a:spLocks/>
            </p:cNvSpPr>
            <p:nvPr/>
          </p:nvSpPr>
          <p:spPr bwMode="auto">
            <a:xfrm>
              <a:off x="5445125" y="1831340"/>
              <a:ext cx="1206500" cy="561975"/>
            </a:xfrm>
            <a:prstGeom prst="borderCallout1">
              <a:avLst>
                <a:gd name="adj1" fmla="val 18750"/>
                <a:gd name="adj2" fmla="val -6315"/>
                <a:gd name="adj3" fmla="val 43750"/>
                <a:gd name="adj4" fmla="val -1273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spcBef>
                  <a:spcPct val="50000"/>
                </a:spcBef>
                <a:spcAft>
                  <a:spcPts val="500"/>
                </a:spcAft>
                <a:buFont typeface="Times New Roman" charset="0"/>
                <a:buNone/>
              </a:pPr>
              <a:r>
                <a:rPr lang="it-IT" sz="1800">
                  <a:solidFill>
                    <a:srgbClr val="006600"/>
                  </a:solidFill>
                </a:rPr>
                <a:t>Vector field</a:t>
              </a:r>
            </a:p>
          </p:txBody>
        </p:sp>
        <p:sp>
          <p:nvSpPr>
            <p:cNvPr id="180236" name="Line 11"/>
            <p:cNvSpPr>
              <a:spLocks noChangeShapeType="1"/>
            </p:cNvSpPr>
            <p:nvPr/>
          </p:nvSpPr>
          <p:spPr bwMode="auto">
            <a:xfrm flipH="1">
              <a:off x="3860800" y="2294890"/>
              <a:ext cx="1512888" cy="1196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it-IT"/>
            </a:p>
          </p:txBody>
        </p:sp>
      </p:grpSp>
      <p:sp>
        <p:nvSpPr>
          <p:cNvPr id="180232" name="Segnaposto numero diapositiva 13"/>
          <p:cNvSpPr>
            <a:spLocks noGrp="1"/>
          </p:cNvSpPr>
          <p:nvPr>
            <p:ph type="sldNum" sz="quarter" idx="12"/>
          </p:nvPr>
        </p:nvSpPr>
        <p:spPr bwMode="auto">
          <a:xfrm>
            <a:off x="5068888" y="8616950"/>
            <a:ext cx="16002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BF0934-D4CD-2843-8BF9-2839C516E42C}" type="slidenum">
              <a:rPr lang="en-GB" sz="1400">
                <a:latin typeface="Times New Roman" charset="0"/>
              </a:rPr>
              <a:pPr/>
              <a:t>85</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p:cNvSpPr>
            <a:spLocks noChangeArrowheads="1"/>
          </p:cNvSpPr>
          <p:nvPr/>
        </p:nvSpPr>
        <p:spPr bwMode="auto">
          <a:xfrm>
            <a:off x="106363" y="1914525"/>
            <a:ext cx="6480175"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263" lvl="1" indent="-250825" eaLnBrk="0" hangingPunct="0">
              <a:buSzPct val="50000"/>
              <a:buFont typeface="Wingdings" charset="0"/>
              <a:buChar char="]"/>
            </a:pPr>
            <a:r>
              <a:rPr lang="it-IT" sz="2800" dirty="0">
                <a:solidFill>
                  <a:srgbClr val="7F7F7F"/>
                </a:solidFill>
              </a:rPr>
              <a:t>“</a:t>
            </a:r>
            <a:r>
              <a:rPr lang="en-US" altLang="ja-JP" sz="2800" i="1" dirty="0">
                <a:solidFill>
                  <a:srgbClr val="7F7F7F"/>
                </a:solidFill>
              </a:rPr>
              <a:t>First principle Models</a:t>
            </a:r>
            <a:r>
              <a:rPr lang="it-IT" sz="2800" dirty="0">
                <a:solidFill>
                  <a:srgbClr val="7F7F7F"/>
                </a:solidFill>
              </a:rPr>
              <a:t>”</a:t>
            </a:r>
            <a:endParaRPr lang="it-IT" altLang="ja-JP" sz="2800" dirty="0">
              <a:solidFill>
                <a:srgbClr val="7F7F7F"/>
              </a:solidFill>
            </a:endParaRPr>
          </a:p>
          <a:p>
            <a:pPr marL="976313" lvl="2" indent="-228600" eaLnBrk="0" hangingPunct="0">
              <a:buFont typeface="Wingdings" charset="0"/>
              <a:buChar char="F"/>
            </a:pPr>
            <a:r>
              <a:rPr lang="it-IT" dirty="0">
                <a:solidFill>
                  <a:srgbClr val="7F7F7F"/>
                </a:solidFill>
              </a:rPr>
              <a:t> </a:t>
            </a:r>
            <a:r>
              <a:rPr lang="it-IT" sz="2600" dirty="0">
                <a:solidFill>
                  <a:srgbClr val="7F7F7F"/>
                </a:solidFill>
              </a:rPr>
              <a:t>Basic </a:t>
            </a:r>
            <a:r>
              <a:rPr lang="it-IT" sz="2600" dirty="0" err="1">
                <a:solidFill>
                  <a:srgbClr val="7F7F7F"/>
                </a:solidFill>
              </a:rPr>
              <a:t>models</a:t>
            </a:r>
            <a:endParaRPr lang="it-IT" sz="2600" dirty="0">
              <a:solidFill>
                <a:srgbClr val="7F7F7F"/>
              </a:solidFill>
            </a:endParaRPr>
          </a:p>
          <a:p>
            <a:pPr marL="976313" lvl="2" indent="-228600" eaLnBrk="0" hangingPunct="0">
              <a:buFont typeface="Wingdings" charset="0"/>
              <a:buChar char="F"/>
            </a:pPr>
            <a:r>
              <a:rPr lang="it-IT" sz="2600" dirty="0">
                <a:solidFill>
                  <a:srgbClr val="7F7F7F"/>
                </a:solidFill>
              </a:rPr>
              <a:t> </a:t>
            </a:r>
            <a:r>
              <a:rPr lang="it-IT" sz="2600" dirty="0" err="1">
                <a:solidFill>
                  <a:srgbClr val="7F7F7F"/>
                </a:solidFill>
              </a:rPr>
              <a:t>Models</a:t>
            </a:r>
            <a:r>
              <a:rPr lang="it-IT" sz="2600" dirty="0">
                <a:solidFill>
                  <a:srgbClr val="7F7F7F"/>
                </a:solidFill>
              </a:rPr>
              <a:t> </a:t>
            </a:r>
            <a:r>
              <a:rPr lang="it-IT" sz="2600" dirty="0" err="1">
                <a:solidFill>
                  <a:srgbClr val="7F7F7F"/>
                </a:solidFill>
              </a:rPr>
              <a:t>involving</a:t>
            </a:r>
            <a:r>
              <a:rPr lang="it-IT" sz="2600" dirty="0">
                <a:solidFill>
                  <a:srgbClr val="7F7F7F"/>
                </a:solidFill>
              </a:rPr>
              <a:t> </a:t>
            </a:r>
            <a:r>
              <a:rPr lang="it-IT" altLang="ja-JP" sz="2600" dirty="0" err="1">
                <a:solidFill>
                  <a:srgbClr val="7F7F7F"/>
                </a:solidFill>
              </a:rPr>
              <a:t>trasport</a:t>
            </a:r>
            <a:r>
              <a:rPr lang="it-IT" altLang="ja-JP" sz="2600" dirty="0">
                <a:solidFill>
                  <a:srgbClr val="7F7F7F"/>
                </a:solidFill>
              </a:rPr>
              <a:t> </a:t>
            </a:r>
            <a:r>
              <a:rPr lang="it-IT" altLang="ja-JP" sz="2600" dirty="0" err="1">
                <a:solidFill>
                  <a:srgbClr val="7F7F7F"/>
                </a:solidFill>
              </a:rPr>
              <a:t>phenomena</a:t>
            </a:r>
            <a:endParaRPr lang="it-IT" altLang="ja-JP" sz="2600" dirty="0">
              <a:solidFill>
                <a:srgbClr val="7F7F7F"/>
              </a:solidFill>
            </a:endParaRPr>
          </a:p>
          <a:p>
            <a:pPr marL="976313" lvl="2" indent="-228600" eaLnBrk="0" hangingPunct="0">
              <a:buFont typeface="Wingdings" charset="0"/>
              <a:buChar char="F"/>
            </a:pPr>
            <a:r>
              <a:rPr lang="it-IT" altLang="ja-JP" sz="2600" dirty="0">
                <a:solidFill>
                  <a:srgbClr val="7F7F7F"/>
                </a:solidFill>
              </a:rPr>
              <a:t> </a:t>
            </a:r>
            <a:r>
              <a:rPr lang="it-IT" sz="2600" dirty="0" err="1">
                <a:solidFill>
                  <a:srgbClr val="7F7F7F"/>
                </a:solidFill>
              </a:rPr>
              <a:t>Models</a:t>
            </a:r>
            <a:r>
              <a:rPr lang="it-IT" sz="2600" dirty="0">
                <a:solidFill>
                  <a:srgbClr val="7F7F7F"/>
                </a:solidFill>
              </a:rPr>
              <a:t> </a:t>
            </a:r>
            <a:r>
              <a:rPr lang="it-IT" sz="2600" dirty="0" err="1">
                <a:solidFill>
                  <a:srgbClr val="7F7F7F"/>
                </a:solidFill>
              </a:rPr>
              <a:t>based</a:t>
            </a:r>
            <a:r>
              <a:rPr lang="it-IT" sz="2600" dirty="0">
                <a:solidFill>
                  <a:srgbClr val="7F7F7F"/>
                </a:solidFill>
              </a:rPr>
              <a:t> on the “</a:t>
            </a:r>
            <a:r>
              <a:rPr lang="it-IT" altLang="ja-JP" sz="2600" dirty="0" err="1">
                <a:solidFill>
                  <a:srgbClr val="7F7F7F"/>
                </a:solidFill>
              </a:rPr>
              <a:t>population</a:t>
            </a:r>
            <a:r>
              <a:rPr lang="it-IT" altLang="ja-JP" sz="2600" dirty="0">
                <a:solidFill>
                  <a:srgbClr val="7F7F7F"/>
                </a:solidFill>
              </a:rPr>
              <a:t> balance </a:t>
            </a:r>
            <a:r>
              <a:rPr lang="it-IT" altLang="ja-JP" sz="2600" dirty="0" err="1">
                <a:solidFill>
                  <a:srgbClr val="7F7F7F"/>
                </a:solidFill>
              </a:rPr>
              <a:t>approach</a:t>
            </a:r>
            <a:r>
              <a:rPr lang="it-IT" sz="2600" dirty="0">
                <a:solidFill>
                  <a:srgbClr val="7F7F7F"/>
                </a:solidFill>
              </a:rPr>
              <a:t>”</a:t>
            </a:r>
            <a:endParaRPr lang="it-IT" altLang="ja-JP" sz="2600" dirty="0">
              <a:solidFill>
                <a:srgbClr val="7F7F7F"/>
              </a:solidFill>
            </a:endParaRPr>
          </a:p>
          <a:p>
            <a:pPr marL="449263" lvl="1" indent="-250825" eaLnBrk="0" hangingPunct="0">
              <a:buSzPct val="50000"/>
              <a:buFont typeface="Wingdings" charset="0"/>
              <a:buChar char="]"/>
            </a:pPr>
            <a:r>
              <a:rPr lang="it-IT" sz="2800" dirty="0" err="1">
                <a:solidFill>
                  <a:srgbClr val="7F7F7F"/>
                </a:solidFill>
              </a:rPr>
              <a:t>Empirical</a:t>
            </a:r>
            <a:r>
              <a:rPr lang="it-IT" sz="2800" dirty="0">
                <a:solidFill>
                  <a:srgbClr val="7F7F7F"/>
                </a:solidFill>
              </a:rPr>
              <a:t> or “</a:t>
            </a:r>
            <a:r>
              <a:rPr lang="it-IT" altLang="ja-JP" sz="2800" dirty="0" err="1">
                <a:solidFill>
                  <a:srgbClr val="7F7F7F"/>
                </a:solidFill>
              </a:rPr>
              <a:t>fitting</a:t>
            </a:r>
            <a:r>
              <a:rPr lang="it-IT" sz="2800" dirty="0">
                <a:solidFill>
                  <a:srgbClr val="7F7F7F"/>
                </a:solidFill>
              </a:rPr>
              <a:t>”</a:t>
            </a:r>
            <a:r>
              <a:rPr lang="it-IT" altLang="ja-JP" sz="2800" i="1" dirty="0">
                <a:solidFill>
                  <a:srgbClr val="7F7F7F"/>
                </a:solidFill>
              </a:rPr>
              <a:t> </a:t>
            </a:r>
            <a:r>
              <a:rPr lang="it-IT" altLang="ja-JP" sz="2800" dirty="0" err="1">
                <a:solidFill>
                  <a:srgbClr val="7F7F7F"/>
                </a:solidFill>
              </a:rPr>
              <a:t>models</a:t>
            </a:r>
            <a:endParaRPr lang="it-IT" altLang="ja-JP" sz="2800" i="1" dirty="0">
              <a:solidFill>
                <a:srgbClr val="7F7F7F"/>
              </a:solidFill>
            </a:endParaRPr>
          </a:p>
          <a:p>
            <a:pPr marL="449263" lvl="1" indent="-250825" eaLnBrk="0" hangingPunct="0">
              <a:buSzPct val="50000"/>
              <a:buFont typeface="Wingdings" charset="0"/>
              <a:buChar char="]"/>
            </a:pPr>
            <a:r>
              <a:rPr lang="it-IT" sz="2800" dirty="0" err="1"/>
              <a:t>Dynamic</a:t>
            </a:r>
            <a:r>
              <a:rPr lang="it-IT" sz="2800" dirty="0"/>
              <a:t> </a:t>
            </a:r>
            <a:r>
              <a:rPr lang="it-IT" sz="2800" dirty="0" err="1"/>
              <a:t>models</a:t>
            </a:r>
            <a:endParaRPr lang="it-IT" sz="2800" dirty="0"/>
          </a:p>
          <a:p>
            <a:pPr marL="976313" lvl="2" indent="-228600" eaLnBrk="0" hangingPunct="0">
              <a:buFontTx/>
              <a:buChar char="•"/>
            </a:pPr>
            <a:r>
              <a:rPr lang="it-IT" altLang="ja-JP" sz="2600" dirty="0">
                <a:solidFill>
                  <a:schemeClr val="bg1">
                    <a:lumMod val="50000"/>
                  </a:schemeClr>
                </a:solidFill>
              </a:rPr>
              <a:t>input-output </a:t>
            </a:r>
            <a:r>
              <a:rPr lang="it-IT" sz="2600" dirty="0" err="1">
                <a:solidFill>
                  <a:schemeClr val="bg1">
                    <a:lumMod val="50000"/>
                  </a:schemeClr>
                </a:solidFill>
              </a:rPr>
              <a:t>dynamic</a:t>
            </a:r>
            <a:r>
              <a:rPr lang="it-IT" sz="2600" dirty="0">
                <a:solidFill>
                  <a:schemeClr val="bg1">
                    <a:lumMod val="50000"/>
                  </a:schemeClr>
                </a:solidFill>
              </a:rPr>
              <a:t> </a:t>
            </a:r>
            <a:r>
              <a:rPr lang="it-IT" sz="2600" dirty="0" err="1">
                <a:solidFill>
                  <a:schemeClr val="bg1">
                    <a:lumMod val="50000"/>
                  </a:schemeClr>
                </a:solidFill>
              </a:rPr>
              <a:t>models</a:t>
            </a:r>
            <a:endParaRPr lang="it-IT" altLang="ja-JP" sz="2600" dirty="0">
              <a:solidFill>
                <a:schemeClr val="bg1">
                  <a:lumMod val="50000"/>
                </a:schemeClr>
              </a:solidFill>
            </a:endParaRPr>
          </a:p>
          <a:p>
            <a:pPr marL="976313" lvl="2" indent="-228600" eaLnBrk="0" hangingPunct="0">
              <a:buFontTx/>
              <a:buChar char="•"/>
            </a:pPr>
            <a:r>
              <a:rPr lang="it-IT" altLang="ja-JP" sz="2600" dirty="0">
                <a:solidFill>
                  <a:srgbClr val="006600"/>
                </a:solidFill>
              </a:rPr>
              <a:t>input-state-output </a:t>
            </a:r>
            <a:r>
              <a:rPr lang="it-IT" sz="2600" dirty="0" err="1"/>
              <a:t>dynamic</a:t>
            </a:r>
            <a:r>
              <a:rPr lang="it-IT" sz="2600" dirty="0"/>
              <a:t> </a:t>
            </a:r>
            <a:r>
              <a:rPr lang="it-IT" sz="2600" dirty="0" err="1"/>
              <a:t>models</a:t>
            </a:r>
            <a:r>
              <a:rPr lang="it-IT" sz="2600" dirty="0"/>
              <a:t> </a:t>
            </a:r>
            <a:r>
              <a:rPr lang="it-IT" altLang="ja-JP" sz="2600" dirty="0"/>
              <a:t>or</a:t>
            </a:r>
            <a:r>
              <a:rPr lang="it-IT" altLang="ja-JP" sz="2600" dirty="0">
                <a:solidFill>
                  <a:srgbClr val="006600"/>
                </a:solidFill>
              </a:rPr>
              <a:t> state-</a:t>
            </a:r>
            <a:r>
              <a:rPr lang="it-IT" altLang="ja-JP" sz="2600" dirty="0" err="1">
                <a:solidFill>
                  <a:srgbClr val="006600"/>
                </a:solidFill>
              </a:rPr>
              <a:t>space</a:t>
            </a:r>
            <a:r>
              <a:rPr lang="it-IT" altLang="ja-JP" sz="2600" dirty="0">
                <a:solidFill>
                  <a:srgbClr val="006600"/>
                </a:solidFill>
              </a:rPr>
              <a:t> </a:t>
            </a:r>
            <a:r>
              <a:rPr lang="it-IT" sz="2600" dirty="0" err="1"/>
              <a:t>models</a:t>
            </a:r>
            <a:endParaRPr lang="it-IT" altLang="ja-JP" sz="2600" dirty="0"/>
          </a:p>
          <a:p>
            <a:pPr marL="976313" lvl="2" indent="-228600" eaLnBrk="0" hangingPunct="0">
              <a:buFontTx/>
              <a:buChar char="•"/>
            </a:pPr>
            <a:r>
              <a:rPr lang="it-IT" sz="2600" dirty="0" err="1">
                <a:solidFill>
                  <a:schemeClr val="bg1">
                    <a:lumMod val="50000"/>
                  </a:schemeClr>
                </a:solidFill>
              </a:rPr>
              <a:t>dynamic</a:t>
            </a:r>
            <a:r>
              <a:rPr lang="it-IT" sz="2600" dirty="0">
                <a:solidFill>
                  <a:schemeClr val="bg1">
                    <a:lumMod val="50000"/>
                  </a:schemeClr>
                </a:solidFill>
              </a:rPr>
              <a:t> </a:t>
            </a:r>
            <a:r>
              <a:rPr lang="it-IT" sz="2600" dirty="0" err="1">
                <a:solidFill>
                  <a:schemeClr val="bg1">
                    <a:lumMod val="50000"/>
                  </a:schemeClr>
                </a:solidFill>
                <a:cs typeface="Times New Roman" charset="0"/>
              </a:rPr>
              <a:t>black</a:t>
            </a:r>
            <a:r>
              <a:rPr lang="it-IT" sz="2600" dirty="0">
                <a:solidFill>
                  <a:schemeClr val="bg1">
                    <a:lumMod val="50000"/>
                  </a:schemeClr>
                </a:solidFill>
                <a:cs typeface="Times New Roman" charset="0"/>
              </a:rPr>
              <a:t> box </a:t>
            </a:r>
            <a:r>
              <a:rPr lang="it-IT" sz="2600" dirty="0" err="1">
                <a:solidFill>
                  <a:schemeClr val="bg1">
                    <a:lumMod val="50000"/>
                  </a:schemeClr>
                </a:solidFill>
              </a:rPr>
              <a:t>models</a:t>
            </a:r>
            <a:endParaRPr lang="it-IT" sz="2600" dirty="0">
              <a:solidFill>
                <a:schemeClr val="bg1">
                  <a:lumMod val="50000"/>
                </a:schemeClr>
              </a:solidFill>
              <a:cs typeface="Times New Roman" charset="0"/>
            </a:endParaRPr>
          </a:p>
          <a:p>
            <a:pPr marL="449263" lvl="1" indent="-250825" eaLnBrk="0" hangingPunct="0">
              <a:buSzPct val="50000"/>
              <a:buFont typeface="Wingdings" charset="0"/>
              <a:buChar char="]"/>
            </a:pPr>
            <a:r>
              <a:rPr lang="it-IT" sz="2800" dirty="0">
                <a:solidFill>
                  <a:srgbClr val="7F7F7F"/>
                </a:solidFill>
              </a:rPr>
              <a:t>Time Series</a:t>
            </a:r>
          </a:p>
          <a:p>
            <a:pPr marL="449263" lvl="1" indent="-250825" eaLnBrk="0" hangingPunct="0">
              <a:buSzPct val="50000"/>
              <a:buFont typeface="Wingdings" charset="0"/>
              <a:buChar char="]"/>
            </a:pPr>
            <a:r>
              <a:rPr lang="it-IT" sz="2800" dirty="0">
                <a:solidFill>
                  <a:srgbClr val="7F7F7F"/>
                </a:solidFill>
              </a:rPr>
              <a:t>Statistical </a:t>
            </a:r>
            <a:r>
              <a:rPr lang="it-IT" sz="2800" dirty="0" err="1">
                <a:solidFill>
                  <a:srgbClr val="7F7F7F"/>
                </a:solidFill>
              </a:rPr>
              <a:t>models</a:t>
            </a:r>
            <a:endParaRPr lang="en-GB" sz="2800" dirty="0">
              <a:solidFill>
                <a:srgbClr val="7F7F7F"/>
              </a:solidFill>
            </a:endParaRPr>
          </a:p>
        </p:txBody>
      </p:sp>
      <p:sp>
        <p:nvSpPr>
          <p:cNvPr id="161794" name="Rectangle 2"/>
          <p:cNvSpPr>
            <a:spLocks noChangeArrowheads="1"/>
          </p:cNvSpPr>
          <p:nvPr/>
        </p:nvSpPr>
        <p:spPr bwMode="auto">
          <a:xfrm>
            <a:off x="514350" y="2032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3600" b="1">
              <a:solidFill>
                <a:schemeClr val="tx2"/>
              </a:solidFill>
            </a:endParaRPr>
          </a:p>
        </p:txBody>
      </p:sp>
      <p:sp>
        <p:nvSpPr>
          <p:cNvPr id="161795" name="Text Box 4"/>
          <p:cNvSpPr txBox="1">
            <a:spLocks noChangeArrowheads="1"/>
          </p:cNvSpPr>
          <p:nvPr/>
        </p:nvSpPr>
        <p:spPr bwMode="auto">
          <a:xfrm>
            <a:off x="620713" y="1055688"/>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it-IT">
                <a:latin typeface="Comic Sans MS" charset="0"/>
              </a:rPr>
              <a:t>(on the base of the </a:t>
            </a:r>
            <a:r>
              <a:rPr lang="it-IT" altLang="ja-JP">
                <a:solidFill>
                  <a:srgbClr val="A50021"/>
                </a:solidFill>
                <a:latin typeface="Comic Sans MS" charset="0"/>
              </a:rPr>
              <a:t>approach</a:t>
            </a:r>
            <a:r>
              <a:rPr lang="it-IT" altLang="ja-JP">
                <a:latin typeface="Comic Sans MS" charset="0"/>
              </a:rPr>
              <a:t> </a:t>
            </a:r>
            <a:br>
              <a:rPr lang="it-IT" altLang="ja-JP">
                <a:latin typeface="Comic Sans MS" charset="0"/>
              </a:rPr>
            </a:br>
            <a:r>
              <a:rPr lang="it-IT" altLang="ja-JP">
                <a:latin typeface="Comic Sans MS" charset="0"/>
              </a:rPr>
              <a:t>adopted for model development)</a:t>
            </a:r>
            <a:endParaRPr lang="it-IT">
              <a:latin typeface="Comic Sans MS" charset="0"/>
            </a:endParaRPr>
          </a:p>
        </p:txBody>
      </p:sp>
      <p:sp>
        <p:nvSpPr>
          <p:cNvPr id="16389" name="Rectangle 5"/>
          <p:cNvSpPr>
            <a:spLocks noGrp="1" noChangeArrowheads="1"/>
          </p:cNvSpPr>
          <p:nvPr>
            <p:ph type="title" idx="4294967295"/>
          </p:nvPr>
        </p:nvSpPr>
        <p:spPr>
          <a:xfrm>
            <a:off x="514350" y="141288"/>
            <a:ext cx="5829300" cy="850900"/>
          </a:xfrm>
        </p:spPr>
        <p:txBody>
          <a:bodyPr/>
          <a:lstStyle/>
          <a:p>
            <a:pPr eaLnBrk="1" hangingPunct="1">
              <a:defRPr/>
            </a:pPr>
            <a:r>
              <a:rPr lang="fi-FI" sz="3200" dirty="0"/>
              <a:t>Mathematical </a:t>
            </a:r>
            <a:r>
              <a:rPr lang="fi-FI" sz="3200" dirty="0" err="1"/>
              <a:t>Models</a:t>
            </a:r>
            <a:r>
              <a:rPr lang="fi-FI" sz="3200" dirty="0"/>
              <a:t/>
            </a:r>
            <a:br>
              <a:rPr lang="fi-FI" sz="3200" dirty="0"/>
            </a:br>
            <a:r>
              <a:rPr lang="fi-FI" sz="3200" dirty="0" smtClean="0"/>
              <a:t>1st </a:t>
            </a:r>
            <a:r>
              <a:rPr lang="fi-FI" sz="3200" dirty="0" err="1"/>
              <a:t>classification</a:t>
            </a:r>
            <a:endParaRPr lang="it-IT" sz="3200" dirty="0">
              <a:solidFill>
                <a:srgbClr val="A50021"/>
              </a:solidFill>
            </a:endParaRPr>
          </a:p>
        </p:txBody>
      </p:sp>
      <p:sp>
        <p:nvSpPr>
          <p:cNvPr id="161797" name="Segnaposto numero diapositiva 9"/>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93E79D-1DD2-A843-829D-EA7350A16CE5}" type="slidenum">
              <a:rPr lang="en-GB" sz="1400">
                <a:latin typeface="Times New Roman" charset="0"/>
              </a:rPr>
              <a:pPr/>
              <a:t>86</a:t>
            </a:fld>
            <a:endParaRPr lang="en-GB" sz="1400">
              <a:latin typeface="Times New Roman" charset="0"/>
            </a:endParaRPr>
          </a:p>
        </p:txBody>
      </p:sp>
      <p:sp>
        <p:nvSpPr>
          <p:cNvPr id="161798" name="CasellaDiTesto 6"/>
          <p:cNvSpPr txBox="1">
            <a:spLocks noChangeArrowheads="1"/>
          </p:cNvSpPr>
          <p:nvPr/>
        </p:nvSpPr>
        <p:spPr bwMode="auto">
          <a:xfrm>
            <a:off x="80963" y="8505825"/>
            <a:ext cx="586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a:sym typeface="Wingdings" charset="0"/>
              </a:rPr>
              <a:t>  </a:t>
            </a:r>
            <a:r>
              <a:rPr lang="en-GB" sz="1600">
                <a:sym typeface="Wingdings" charset="0"/>
              </a:rPr>
              <a:t>rielaborated from </a:t>
            </a:r>
            <a:r>
              <a:rPr lang="en-GB" sz="1800">
                <a:latin typeface="Times New Roman" charset="0"/>
                <a:cs typeface="Times New Roman" charset="0"/>
                <a:sym typeface="Wingdings" charset="0"/>
              </a:rPr>
              <a:t>§ 1.4</a:t>
            </a:r>
            <a:r>
              <a:rPr lang="en-GB" sz="1600">
                <a:latin typeface="Times New Roman" charset="0"/>
                <a:cs typeface="Times New Roman" charset="0"/>
                <a:sym typeface="Wingdings" charset="0"/>
              </a:rPr>
              <a:t> in </a:t>
            </a:r>
            <a:r>
              <a:rPr lang="en-GB" sz="1600">
                <a:latin typeface="Times New Roman" charset="0"/>
                <a:cs typeface="Times New Roman" charset="0"/>
              </a:rPr>
              <a:t>Himmelblau D.M. e Bischoff K.B., </a:t>
            </a:r>
            <a:r>
              <a:rPr lang="ja-JP" altLang="en-GB" sz="1600">
                <a:latin typeface="Times New Roman" charset="0"/>
                <a:cs typeface="Times New Roman" charset="0"/>
              </a:rPr>
              <a:t>“</a:t>
            </a:r>
            <a:r>
              <a:rPr lang="en-GB" altLang="ja-JP" sz="1600">
                <a:latin typeface="Times New Roman" charset="0"/>
                <a:cs typeface="Times New Roman" charset="0"/>
              </a:rPr>
              <a:t>Process Analysis and Simulation</a:t>
            </a:r>
            <a:r>
              <a:rPr lang="ja-JP" altLang="en-GB" sz="1600">
                <a:latin typeface="Times New Roman" charset="0"/>
                <a:cs typeface="Times New Roman" charset="0"/>
              </a:rPr>
              <a:t>”</a:t>
            </a:r>
            <a:r>
              <a:rPr lang="en-GB" altLang="ja-JP" sz="1600">
                <a:latin typeface="Times New Roman" charset="0"/>
                <a:cs typeface="Times New Roman" charset="0"/>
              </a:rPr>
              <a:t>, Wiley &amp; Sons Inc., 1967</a:t>
            </a:r>
            <a:endParaRPr lang="en-US" sz="1600">
              <a:latin typeface="Times New Roman" charset="0"/>
              <a:cs typeface="Times New Roman" charset="0"/>
            </a:endParaRPr>
          </a:p>
        </p:txBody>
      </p:sp>
    </p:spTree>
    <p:extLst>
      <p:ext uri="{BB962C8B-B14F-4D97-AF65-F5344CB8AC3E}">
        <p14:creationId xmlns:p14="http://schemas.microsoft.com/office/powerpoint/2010/main" val="24830368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60350" y="203200"/>
            <a:ext cx="6337300" cy="1016000"/>
          </a:xfrm>
        </p:spPr>
        <p:txBody>
          <a:bodyPr/>
          <a:lstStyle/>
          <a:p>
            <a:pPr eaLnBrk="1" hangingPunct="1">
              <a:defRPr/>
            </a:pPr>
            <a:r>
              <a:rPr lang="it-IT" sz="3200" dirty="0" err="1" smtClean="0"/>
              <a:t>Dynamic</a:t>
            </a:r>
            <a:r>
              <a:rPr lang="it-IT" sz="3200" dirty="0" smtClean="0"/>
              <a:t> </a:t>
            </a:r>
            <a:r>
              <a:rPr lang="it-IT" sz="3200" dirty="0" err="1" smtClean="0"/>
              <a:t>Models</a:t>
            </a:r>
            <a:r>
              <a:rPr lang="it-IT" sz="3200" dirty="0" smtClean="0"/>
              <a:t>:</a:t>
            </a:r>
            <a:br>
              <a:rPr lang="it-IT" sz="3200" dirty="0" smtClean="0"/>
            </a:br>
            <a:r>
              <a:rPr lang="it-IT" sz="3200" dirty="0" smtClean="0">
                <a:solidFill>
                  <a:srgbClr val="A50021"/>
                </a:solidFill>
              </a:rPr>
              <a:t>input-state-output </a:t>
            </a:r>
            <a:r>
              <a:rPr lang="it-IT" sz="3200" dirty="0" err="1" smtClean="0">
                <a:solidFill>
                  <a:srgbClr val="A50021"/>
                </a:solidFill>
              </a:rPr>
              <a:t>representation</a:t>
            </a:r>
            <a:r>
              <a:rPr lang="it-IT" sz="3200" dirty="0" smtClean="0">
                <a:solidFill>
                  <a:srgbClr val="A50021"/>
                </a:solidFill>
              </a:rPr>
              <a:t> </a:t>
            </a:r>
            <a:endParaRPr lang="it-IT" sz="3200" dirty="0">
              <a:solidFill>
                <a:srgbClr val="A50021"/>
              </a:solidFill>
            </a:endParaRPr>
          </a:p>
        </p:txBody>
      </p:sp>
      <p:graphicFrame>
        <p:nvGraphicFramePr>
          <p:cNvPr id="182274" name="Object 2"/>
          <p:cNvGraphicFramePr>
            <a:graphicFrameLocks noChangeAspect="1"/>
          </p:cNvGraphicFramePr>
          <p:nvPr/>
        </p:nvGraphicFramePr>
        <p:xfrm>
          <a:off x="271463" y="1743075"/>
          <a:ext cx="6078537" cy="403225"/>
        </p:xfrm>
        <a:graphic>
          <a:graphicData uri="http://schemas.openxmlformats.org/presentationml/2006/ole">
            <mc:AlternateContent xmlns:mc="http://schemas.openxmlformats.org/markup-compatibility/2006">
              <mc:Choice xmlns:v="urn:schemas-microsoft-com:vml" Requires="v">
                <p:oleObj spid="_x0000_s182321" name="Equation" r:id="rId4" imgW="2425700" imgH="177800" progId="Equation.3">
                  <p:embed/>
                </p:oleObj>
              </mc:Choice>
              <mc:Fallback>
                <p:oleObj name="Equation" r:id="rId4" imgW="24257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743075"/>
                        <a:ext cx="60785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75" name="Object 3"/>
          <p:cNvGraphicFramePr>
            <a:graphicFrameLocks noChangeAspect="1"/>
          </p:cNvGraphicFramePr>
          <p:nvPr/>
        </p:nvGraphicFramePr>
        <p:xfrm>
          <a:off x="3101975" y="3041650"/>
          <a:ext cx="763588" cy="463550"/>
        </p:xfrm>
        <a:graphic>
          <a:graphicData uri="http://schemas.openxmlformats.org/presentationml/2006/ole">
            <mc:AlternateContent xmlns:mc="http://schemas.openxmlformats.org/markup-compatibility/2006">
              <mc:Choice xmlns:v="urn:schemas-microsoft-com:vml" Requires="v">
                <p:oleObj spid="_x0000_s182322" name="Equation" r:id="rId6" imgW="266700" imgH="152400" progId="Equation.3">
                  <p:embed/>
                </p:oleObj>
              </mc:Choice>
              <mc:Fallback>
                <p:oleObj name="Equation" r:id="rId6" imgW="266700" imgH="1524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1975" y="3041650"/>
                        <a:ext cx="763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76" name="Object 4"/>
          <p:cNvGraphicFramePr>
            <a:graphicFrameLocks noChangeAspect="1"/>
          </p:cNvGraphicFramePr>
          <p:nvPr/>
        </p:nvGraphicFramePr>
        <p:xfrm>
          <a:off x="941388" y="2709863"/>
          <a:ext cx="835025" cy="528637"/>
        </p:xfrm>
        <a:graphic>
          <a:graphicData uri="http://schemas.openxmlformats.org/presentationml/2006/ole">
            <mc:AlternateContent xmlns:mc="http://schemas.openxmlformats.org/markup-compatibility/2006">
              <mc:Choice xmlns:v="urn:schemas-microsoft-com:vml" Requires="v">
                <p:oleObj spid="_x0000_s182323" name="Equation" r:id="rId8" imgW="304800" imgH="177800" progId="Equation.3">
                  <p:embed/>
                </p:oleObj>
              </mc:Choice>
              <mc:Fallback>
                <p:oleObj name="Equation" r:id="rId8" imgW="304800" imgH="177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388" y="2709863"/>
                        <a:ext cx="8350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77" name="Object 5"/>
          <p:cNvGraphicFramePr>
            <a:graphicFrameLocks noChangeAspect="1"/>
          </p:cNvGraphicFramePr>
          <p:nvPr/>
        </p:nvGraphicFramePr>
        <p:xfrm>
          <a:off x="5022850" y="2643188"/>
          <a:ext cx="787400" cy="463550"/>
        </p:xfrm>
        <a:graphic>
          <a:graphicData uri="http://schemas.openxmlformats.org/presentationml/2006/ole">
            <mc:AlternateContent xmlns:mc="http://schemas.openxmlformats.org/markup-compatibility/2006">
              <mc:Choice xmlns:v="urn:schemas-microsoft-com:vml" Requires="v">
                <p:oleObj spid="_x0000_s182324" name="Equation" r:id="rId10" imgW="266700" imgH="152400" progId="Equation.3">
                  <p:embed/>
                </p:oleObj>
              </mc:Choice>
              <mc:Fallback>
                <p:oleObj name="Equation" r:id="rId10" imgW="266700" imgH="1524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2850" y="2643188"/>
                        <a:ext cx="787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2278" name="Rectangle 7"/>
          <p:cNvSpPr>
            <a:spLocks noChangeArrowheads="1"/>
          </p:cNvSpPr>
          <p:nvPr/>
        </p:nvSpPr>
        <p:spPr bwMode="auto">
          <a:xfrm>
            <a:off x="2093913" y="2244725"/>
            <a:ext cx="2808287" cy="744538"/>
          </a:xfrm>
          <a:prstGeom prst="rect">
            <a:avLst/>
          </a:prstGeom>
          <a:solidFill>
            <a:srgbClr val="FFFFFF"/>
          </a:solidFill>
          <a:ln w="9525">
            <a:solidFill>
              <a:srgbClr val="000000"/>
            </a:solidFill>
            <a:miter lim="800000"/>
            <a:headEnd/>
            <a:tailEnd/>
          </a:ln>
        </p:spPr>
        <p:txBody>
          <a:bodyPr/>
          <a:lstStyle/>
          <a:p>
            <a:pPr algn="ctr" eaLnBrk="0" hangingPunct="0">
              <a:buFont typeface="Times New Roman" charset="0"/>
              <a:buNone/>
            </a:pPr>
            <a:r>
              <a:rPr lang="it-IT" sz="2000" b="1">
                <a:solidFill>
                  <a:srgbClr val="006600"/>
                </a:solidFill>
                <a:cs typeface="Times New Roman" charset="0"/>
              </a:rPr>
              <a:t>MATHEMATICAL MODEL</a:t>
            </a:r>
            <a:endParaRPr lang="it-IT" sz="1600">
              <a:solidFill>
                <a:srgbClr val="006600"/>
              </a:solidFill>
              <a:cs typeface="Times New Roman" charset="0"/>
            </a:endParaRPr>
          </a:p>
        </p:txBody>
      </p:sp>
      <p:sp>
        <p:nvSpPr>
          <p:cNvPr id="182279" name="Line 8"/>
          <p:cNvSpPr>
            <a:spLocks noChangeShapeType="1"/>
          </p:cNvSpPr>
          <p:nvPr/>
        </p:nvSpPr>
        <p:spPr bwMode="auto">
          <a:xfrm>
            <a:off x="796925"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2280" name="Line 9"/>
          <p:cNvSpPr>
            <a:spLocks noChangeShapeType="1"/>
          </p:cNvSpPr>
          <p:nvPr/>
        </p:nvSpPr>
        <p:spPr bwMode="auto">
          <a:xfrm>
            <a:off x="4902200" y="2576513"/>
            <a:ext cx="128111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2281" name="Rectangle 10"/>
          <p:cNvSpPr>
            <a:spLocks noChangeArrowheads="1"/>
          </p:cNvSpPr>
          <p:nvPr/>
        </p:nvSpPr>
        <p:spPr bwMode="auto">
          <a:xfrm>
            <a:off x="0" y="3492500"/>
            <a:ext cx="685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ct val="50000"/>
              </a:spcBef>
              <a:spcAft>
                <a:spcPts val="500"/>
              </a:spcAft>
              <a:buFont typeface="Times New Roman" charset="0"/>
              <a:buNone/>
            </a:pPr>
            <a:r>
              <a:rPr lang="it-IT" b="1" i="1">
                <a:solidFill>
                  <a:srgbClr val="D60093"/>
                </a:solidFill>
              </a:rPr>
              <a:t>Input                state               output</a:t>
            </a:r>
          </a:p>
        </p:txBody>
      </p:sp>
      <p:sp>
        <p:nvSpPr>
          <p:cNvPr id="182282" name="Rectangle 11"/>
          <p:cNvSpPr>
            <a:spLocks noChangeArrowheads="1"/>
          </p:cNvSpPr>
          <p:nvPr/>
        </p:nvSpPr>
        <p:spPr bwMode="auto">
          <a:xfrm>
            <a:off x="3514725" y="38052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ts val="600"/>
              </a:spcBef>
              <a:spcAft>
                <a:spcPts val="600"/>
              </a:spcAft>
              <a:buFont typeface="Times New Roman" charset="0"/>
              <a:buNone/>
            </a:pPr>
            <a:endParaRPr lang="en-US"/>
          </a:p>
        </p:txBody>
      </p:sp>
      <p:sp>
        <p:nvSpPr>
          <p:cNvPr id="182283" name="Rectangle 12"/>
          <p:cNvSpPr>
            <a:spLocks noChangeArrowheads="1"/>
          </p:cNvSpPr>
          <p:nvPr/>
        </p:nvSpPr>
        <p:spPr bwMode="auto">
          <a:xfrm>
            <a:off x="3514725" y="44116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ts val="600"/>
              </a:spcBef>
              <a:spcAft>
                <a:spcPts val="600"/>
              </a:spcAft>
              <a:buFont typeface="Times New Roman" charset="0"/>
              <a:buNone/>
            </a:pPr>
            <a:endParaRPr lang="en-US"/>
          </a:p>
        </p:txBody>
      </p:sp>
      <p:sp>
        <p:nvSpPr>
          <p:cNvPr id="182284" name="Rectangle 13"/>
          <p:cNvSpPr>
            <a:spLocks noChangeArrowheads="1"/>
          </p:cNvSpPr>
          <p:nvPr/>
        </p:nvSpPr>
        <p:spPr bwMode="auto">
          <a:xfrm>
            <a:off x="3514725" y="44116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ts val="600"/>
              </a:spcBef>
              <a:spcAft>
                <a:spcPts val="600"/>
              </a:spcAft>
              <a:buFont typeface="Times New Roman" charset="0"/>
              <a:buNone/>
            </a:pPr>
            <a:endParaRPr lang="en-US"/>
          </a:p>
        </p:txBody>
      </p:sp>
      <p:pic>
        <p:nvPicPr>
          <p:cNvPr id="182285" name="Picture 18"/>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44513" y="4262438"/>
            <a:ext cx="61245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6" name="Segnaposto numero diapositiva 17"/>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2722407-B4D9-414D-8C4F-8A2DBF097CEC}" type="slidenum">
              <a:rPr lang="en-GB" sz="1400">
                <a:latin typeface="Times New Roman" charset="0"/>
              </a:rPr>
              <a:pPr/>
              <a:t>87</a:t>
            </a:fld>
            <a:endParaRPr lang="en-GB" sz="1400">
              <a:latin typeface="Times New Roman" charset="0"/>
            </a:endParaRPr>
          </a:p>
        </p:txBody>
      </p:sp>
      <p:sp>
        <p:nvSpPr>
          <p:cNvPr id="182287" name="Text Box 16"/>
          <p:cNvSpPr txBox="1">
            <a:spLocks noChangeArrowheads="1"/>
          </p:cNvSpPr>
          <p:nvPr/>
        </p:nvSpPr>
        <p:spPr bwMode="auto">
          <a:xfrm>
            <a:off x="5384800" y="4865688"/>
            <a:ext cx="14414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Times New Roman" charset="0"/>
              <a:buNone/>
            </a:pPr>
            <a:r>
              <a:rPr lang="en-GB" sz="1800">
                <a:latin typeface="Times New Roman" charset="0"/>
                <a:sym typeface="Wingdings" charset="0"/>
              </a:rPr>
              <a:t></a:t>
            </a:r>
            <a:r>
              <a:rPr lang="en-GB" sz="1800">
                <a:latin typeface="Times New Roman" charset="0"/>
              </a:rPr>
              <a:t> </a:t>
            </a:r>
            <a:r>
              <a:rPr lang="it-IT" sz="1800">
                <a:latin typeface="Times New Roman" charset="0"/>
              </a:rPr>
              <a:t>Giua &amp; Seatzu, “Analisi dei sistemi dinamici”, 2006</a:t>
            </a:r>
          </a:p>
        </p:txBody>
      </p:sp>
      <p:sp>
        <p:nvSpPr>
          <p:cNvPr id="182288" name="Rectangle 16"/>
          <p:cNvSpPr>
            <a:spLocks noChangeArrowheads="1"/>
          </p:cNvSpPr>
          <p:nvPr/>
        </p:nvSpPr>
        <p:spPr bwMode="auto">
          <a:xfrm>
            <a:off x="549275" y="7453313"/>
            <a:ext cx="611981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0" lvl="2" algn="just">
              <a:buFont typeface="Times New Roman" charset="0"/>
              <a:buNone/>
            </a:pPr>
            <a:r>
              <a:rPr lang="it-IT" sz="3600" b="1">
                <a:solidFill>
                  <a:srgbClr val="996633"/>
                </a:solidFill>
                <a:latin typeface="Webdings" charset="0"/>
                <a:sym typeface="Webdings" charset="0"/>
              </a:rPr>
              <a:t></a:t>
            </a:r>
            <a:r>
              <a:rPr lang="it-IT" sz="2800" b="1">
                <a:solidFill>
                  <a:srgbClr val="996633"/>
                </a:solidFill>
                <a:latin typeface="Webdings" charset="0"/>
                <a:sym typeface="Webdings" charset="0"/>
              </a:rPr>
              <a:t> </a:t>
            </a:r>
            <a:r>
              <a:rPr lang="it-IT" sz="2800" b="1">
                <a:solidFill>
                  <a:srgbClr val="996633"/>
                </a:solidFill>
                <a:cs typeface="Times New Roman" charset="0"/>
              </a:rPr>
              <a:t>Behavioral models</a:t>
            </a:r>
          </a:p>
          <a:p>
            <a:pPr marL="0" lvl="2">
              <a:buFont typeface="Times New Roman" charset="0"/>
              <a:buNone/>
            </a:pPr>
            <a:r>
              <a:rPr lang="it-IT" sz="2800" b="1">
                <a:solidFill>
                  <a:srgbClr val="996633"/>
                </a:solidFill>
                <a:cs typeface="Times New Roman" charset="0"/>
              </a:rPr>
              <a:t> </a:t>
            </a:r>
            <a:r>
              <a:rPr lang="it-IT" sz="2800" b="1">
                <a:solidFill>
                  <a:srgbClr val="996633"/>
                </a:solidFill>
                <a:cs typeface="Times New Roman" charset="0"/>
                <a:sym typeface="Wingdings" charset="0"/>
              </a:rPr>
              <a:t> </a:t>
            </a:r>
            <a:r>
              <a:rPr lang="it-IT" b="1">
                <a:solidFill>
                  <a:srgbClr val="996633"/>
                </a:solidFill>
                <a:cs typeface="Times New Roman" charset="0"/>
              </a:rPr>
              <a:t>“</a:t>
            </a:r>
            <a:r>
              <a:rPr lang="it-IT" altLang="ja-JP" b="1">
                <a:solidFill>
                  <a:srgbClr val="996633"/>
                </a:solidFill>
                <a:cs typeface="Times New Roman" charset="0"/>
              </a:rPr>
              <a:t>internal</a:t>
            </a:r>
            <a:r>
              <a:rPr lang="it-IT" b="1">
                <a:solidFill>
                  <a:srgbClr val="996633"/>
                </a:solidFill>
                <a:cs typeface="Times New Roman" charset="0"/>
              </a:rPr>
              <a:t>”</a:t>
            </a:r>
            <a:r>
              <a:rPr lang="it-IT" altLang="ja-JP" b="1">
                <a:solidFill>
                  <a:srgbClr val="996633"/>
                </a:solidFill>
                <a:cs typeface="Times New Roman" charset="0"/>
              </a:rPr>
              <a:t> model of the process</a:t>
            </a:r>
          </a:p>
          <a:p>
            <a:pPr marL="0" lvl="2">
              <a:buFont typeface="Times New Roman" charset="0"/>
              <a:buNone/>
            </a:pPr>
            <a:endParaRPr lang="en-GB" sz="1800">
              <a:solidFill>
                <a:srgbClr val="996633"/>
              </a:solidFill>
              <a:cs typeface="Times New Roman" charset="0"/>
              <a:sym typeface="Wingdings" charset="0"/>
            </a:endParaRPr>
          </a:p>
          <a:p>
            <a:pPr marL="0" lvl="2">
              <a:buFont typeface="Times New Roman" charset="0"/>
              <a:buNone/>
            </a:pPr>
            <a:r>
              <a:rPr lang="en-GB" sz="1800">
                <a:solidFill>
                  <a:srgbClr val="996633"/>
                </a:solidFill>
                <a:cs typeface="Times New Roman" charset="0"/>
                <a:sym typeface="Wingdings" charset="0"/>
              </a:rPr>
              <a:t></a:t>
            </a:r>
            <a:r>
              <a:rPr lang="en-GB" sz="1800">
                <a:solidFill>
                  <a:srgbClr val="996633"/>
                </a:solidFill>
                <a:cs typeface="Times New Roman" charset="0"/>
              </a:rPr>
              <a:t> </a:t>
            </a:r>
            <a:r>
              <a:rPr lang="it-IT" sz="1800">
                <a:solidFill>
                  <a:srgbClr val="996633"/>
                </a:solidFill>
                <a:cs typeface="Times New Roman" charset="0"/>
              </a:rPr>
              <a:t>Roffel &amp; Betlem, 2006</a:t>
            </a:r>
          </a:p>
        </p:txBody>
      </p:sp>
      <p:sp>
        <p:nvSpPr>
          <p:cNvPr id="182289" name="Rettangolo 2"/>
          <p:cNvSpPr>
            <a:spLocks noChangeArrowheads="1"/>
          </p:cNvSpPr>
          <p:nvPr/>
        </p:nvSpPr>
        <p:spPr bwMode="auto">
          <a:xfrm>
            <a:off x="520700" y="6732588"/>
            <a:ext cx="5788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ts val="600"/>
              </a:spcBef>
              <a:spcAft>
                <a:spcPts val="500"/>
              </a:spcAft>
              <a:buFont typeface="Times New Roman" charset="0"/>
              <a:buNone/>
            </a:pPr>
            <a:r>
              <a:rPr lang="en-US" sz="1800"/>
              <a:t>Intuitively, the </a:t>
            </a:r>
            <a:r>
              <a:rPr lang="en-US" sz="1800" b="1">
                <a:solidFill>
                  <a:srgbClr val="008000"/>
                </a:solidFill>
              </a:rPr>
              <a:t>state</a:t>
            </a:r>
            <a:r>
              <a:rPr lang="en-US" sz="1800"/>
              <a:t> of a system describes enough about the system to determine its future behavior.</a:t>
            </a:r>
          </a:p>
        </p:txBody>
      </p:sp>
      <p:sp>
        <p:nvSpPr>
          <p:cNvPr id="182290" name="Rectangle 9"/>
          <p:cNvSpPr>
            <a:spLocks noChangeArrowheads="1"/>
          </p:cNvSpPr>
          <p:nvPr/>
        </p:nvSpPr>
        <p:spPr bwMode="auto">
          <a:xfrm rot="-5400000">
            <a:off x="-2216943" y="3686968"/>
            <a:ext cx="490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ct val="50000"/>
              </a:spcBef>
              <a:spcAft>
                <a:spcPts val="500"/>
              </a:spcAft>
              <a:buFont typeface="Times New Roman" charset="0"/>
              <a:buNone/>
            </a:pPr>
            <a:r>
              <a:rPr lang="it-IT" b="1">
                <a:solidFill>
                  <a:srgbClr val="800000"/>
                </a:solidFill>
              </a:rPr>
              <a:t>vectorial		scalar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3629D4-8172-9B46-853C-BABAED104397}" type="slidenum">
              <a:rPr lang="en-US" sz="1200">
                <a:latin typeface="Arial Black" charset="0"/>
              </a:rPr>
              <a:pPr eaLnBrk="1" hangingPunct="1"/>
              <a:t>88</a:t>
            </a:fld>
            <a:endParaRPr lang="en-US" sz="1200">
              <a:latin typeface="Arial Black" charset="0"/>
            </a:endParaRPr>
          </a:p>
        </p:txBody>
      </p:sp>
      <p:sp>
        <p:nvSpPr>
          <p:cNvPr id="57347" name="Rectangle 2"/>
          <p:cNvSpPr>
            <a:spLocks noGrp="1" noChangeArrowheads="1"/>
          </p:cNvSpPr>
          <p:nvPr>
            <p:ph type="title"/>
          </p:nvPr>
        </p:nvSpPr>
        <p:spPr>
          <a:xfrm>
            <a:off x="146050" y="482600"/>
            <a:ext cx="6011863" cy="1219200"/>
          </a:xfrm>
        </p:spPr>
        <p:txBody>
          <a:bodyPr/>
          <a:lstStyle/>
          <a:p>
            <a:pPr eaLnBrk="1" hangingPunct="1">
              <a:defRPr/>
            </a:pPr>
            <a:r>
              <a:rPr lang="en-AU" b="1" dirty="0" smtClean="0">
                <a:solidFill>
                  <a:schemeClr val="tx1"/>
                </a:solidFill>
              </a:rPr>
              <a:t>Definition of State</a:t>
            </a:r>
            <a:endParaRPr lang="en-US" dirty="0">
              <a:solidFill>
                <a:schemeClr val="tx1"/>
              </a:solidFill>
            </a:endParaRPr>
          </a:p>
        </p:txBody>
      </p:sp>
      <p:sp>
        <p:nvSpPr>
          <p:cNvPr id="57348" name="Rectangle 3"/>
          <p:cNvSpPr>
            <a:spLocks noGrp="1" noChangeArrowheads="1"/>
          </p:cNvSpPr>
          <p:nvPr>
            <p:ph type="body" idx="1"/>
          </p:nvPr>
        </p:nvSpPr>
        <p:spPr>
          <a:xfrm>
            <a:off x="434975" y="2133600"/>
            <a:ext cx="5873750" cy="4830763"/>
          </a:xfrm>
        </p:spPr>
        <p:txBody>
          <a:bodyPr/>
          <a:lstStyle/>
          <a:p>
            <a:pPr marL="0" lvl="1" indent="354013" eaLnBrk="1" hangingPunct="1">
              <a:buFont typeface="Wingdings" charset="0"/>
              <a:buNone/>
              <a:defRPr/>
            </a:pPr>
            <a:r>
              <a:rPr lang="en-US" sz="2800" dirty="0" smtClean="0">
                <a:cs typeface="Times New Roman" charset="0"/>
              </a:rPr>
              <a:t>The </a:t>
            </a:r>
            <a:r>
              <a:rPr lang="en-US" sz="2800" b="1" dirty="0">
                <a:solidFill>
                  <a:srgbClr val="006600"/>
                </a:solidFill>
                <a:cs typeface="Times New Roman" charset="0"/>
              </a:rPr>
              <a:t>state</a:t>
            </a:r>
            <a:r>
              <a:rPr lang="en-US" sz="2800" dirty="0">
                <a:cs typeface="Times New Roman" charset="0"/>
              </a:rPr>
              <a:t> of a </a:t>
            </a:r>
            <a:r>
              <a:rPr lang="en-US" sz="2800" b="1" dirty="0">
                <a:solidFill>
                  <a:srgbClr val="006600"/>
                </a:solidFill>
                <a:cs typeface="Times New Roman" charset="0"/>
              </a:rPr>
              <a:t>dynamic system</a:t>
            </a:r>
            <a:r>
              <a:rPr lang="en-US" sz="2800" dirty="0">
                <a:cs typeface="Times New Roman" charset="0"/>
              </a:rPr>
              <a:t> is </a:t>
            </a:r>
            <a:r>
              <a:rPr lang="en-US" sz="2800" dirty="0" smtClean="0">
                <a:cs typeface="Times New Roman" charset="0"/>
              </a:rPr>
              <a:t>defined through the </a:t>
            </a:r>
            <a:r>
              <a:rPr lang="en-US" sz="2800" dirty="0">
                <a:cs typeface="Times New Roman" charset="0"/>
              </a:rPr>
              <a:t>smallest set of variables (called the </a:t>
            </a:r>
            <a:r>
              <a:rPr lang="en-US" sz="2800" i="1" dirty="0">
                <a:solidFill>
                  <a:srgbClr val="006600"/>
                </a:solidFill>
                <a:cs typeface="Times New Roman" charset="0"/>
              </a:rPr>
              <a:t>state variables</a:t>
            </a:r>
            <a:r>
              <a:rPr lang="en-US" sz="2800" dirty="0">
                <a:cs typeface="Times New Roman" charset="0"/>
              </a:rPr>
              <a:t>) such that the knowledge of these variables at </a:t>
            </a:r>
            <a:r>
              <a:rPr lang="en-US" sz="2400" dirty="0">
                <a:cs typeface="Times New Roman" charset="0"/>
              </a:rPr>
              <a:t>t=t</a:t>
            </a:r>
            <a:r>
              <a:rPr lang="en-US" sz="2400" baseline="-25000" dirty="0">
                <a:cs typeface="Times New Roman" charset="0"/>
              </a:rPr>
              <a:t>0</a:t>
            </a:r>
            <a:r>
              <a:rPr lang="en-US" sz="2800" dirty="0">
                <a:cs typeface="Times New Roman" charset="0"/>
              </a:rPr>
              <a:t>, together with the knowledge of the input for </a:t>
            </a:r>
            <a:r>
              <a:rPr lang="en-US" sz="2400" dirty="0">
                <a:cs typeface="Times New Roman" charset="0"/>
              </a:rPr>
              <a:t>t</a:t>
            </a:r>
            <a:r>
              <a:rPr lang="en-US" sz="2400" dirty="0">
                <a:cs typeface="Times New Roman" charset="0"/>
                <a:sym typeface="Symbol" charset="0"/>
              </a:rPr>
              <a:t></a:t>
            </a:r>
            <a:r>
              <a:rPr lang="en-US" sz="2400" dirty="0">
                <a:cs typeface="Times New Roman" charset="0"/>
              </a:rPr>
              <a:t>t</a:t>
            </a:r>
            <a:r>
              <a:rPr lang="en-US" sz="2400" baseline="-25000" dirty="0">
                <a:cs typeface="Times New Roman" charset="0"/>
              </a:rPr>
              <a:t>0</a:t>
            </a:r>
            <a:r>
              <a:rPr lang="en-US" sz="2800" dirty="0">
                <a:cs typeface="Times New Roman" charset="0"/>
              </a:rPr>
              <a:t>, completely determines the behavior of the system for any time</a:t>
            </a:r>
            <a:r>
              <a:rPr lang="en-GB" sz="2800" dirty="0">
                <a:cs typeface="Times New Roman" charset="0"/>
              </a:rPr>
              <a:t>.</a:t>
            </a:r>
            <a:endParaRPr lang="en-US" sz="2800" dirty="0">
              <a:cs typeface="Times New Roman" charset="0"/>
            </a:endParaRPr>
          </a:p>
        </p:txBody>
      </p:sp>
      <p:sp>
        <p:nvSpPr>
          <p:cNvPr id="184324" name="Text Box 4"/>
          <p:cNvSpPr txBox="1">
            <a:spLocks noChangeArrowheads="1"/>
          </p:cNvSpPr>
          <p:nvPr/>
        </p:nvSpPr>
        <p:spPr bwMode="auto">
          <a:xfrm>
            <a:off x="192088" y="8493125"/>
            <a:ext cx="6400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en-US" sz="1200">
                <a:solidFill>
                  <a:srgbClr val="6699FF"/>
                </a:solidFill>
              </a:rPr>
              <a:t>Introduction to Process Control			Romagnoli &amp; Palazoglu</a:t>
            </a:r>
          </a:p>
        </p:txBody>
      </p:sp>
      <p:sp>
        <p:nvSpPr>
          <p:cNvPr id="184325" name="Text Box 12"/>
          <p:cNvSpPr txBox="1">
            <a:spLocks noChangeArrowheads="1"/>
          </p:cNvSpPr>
          <p:nvPr/>
        </p:nvSpPr>
        <p:spPr bwMode="auto">
          <a:xfrm>
            <a:off x="541338" y="7092950"/>
            <a:ext cx="5767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ts val="600"/>
              </a:spcBef>
              <a:spcAft>
                <a:spcPts val="600"/>
              </a:spcAft>
              <a:buFont typeface="Times New Roman" charset="0"/>
              <a:buNone/>
            </a:pPr>
            <a:r>
              <a:rPr lang="en-US" sz="3200">
                <a:solidFill>
                  <a:srgbClr val="006600"/>
                </a:solidFill>
              </a:rPr>
              <a:t>State variable	</a:t>
            </a:r>
            <a:r>
              <a:rPr lang="en-US" sz="3200">
                <a:solidFill>
                  <a:srgbClr val="006600"/>
                </a:solidFill>
                <a:latin typeface="Wingdings" charset="0"/>
                <a:sym typeface="Wingdings" charset="0"/>
              </a:rPr>
              <a:t></a:t>
            </a:r>
            <a:r>
              <a:rPr lang="en-US" sz="3200">
                <a:solidFill>
                  <a:srgbClr val="006600"/>
                </a:solidFill>
                <a:sym typeface="Wingdings" charset="0"/>
              </a:rPr>
              <a:t>	</a:t>
            </a:r>
            <a:r>
              <a:rPr lang="en-US" sz="4000">
                <a:solidFill>
                  <a:srgbClr val="000000"/>
                </a:solidFill>
                <a:sym typeface="Wingdings" charset="0"/>
              </a:rPr>
              <a:t>x(t)</a:t>
            </a:r>
            <a:endParaRPr lang="en-US" sz="3200">
              <a:solidFill>
                <a:srgbClr val="006600"/>
              </a:solidFill>
              <a:cs typeface="Arial"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solidFill>
                  <a:srgbClr val="000000"/>
                </a:solidFill>
              </a:rPr>
              <a:t>Input</a:t>
            </a:r>
            <a:r>
              <a:rPr lang="it-IT" dirty="0">
                <a:solidFill>
                  <a:srgbClr val="000000"/>
                </a:solidFill>
              </a:rPr>
              <a:t>-state-</a:t>
            </a:r>
            <a:r>
              <a:rPr lang="it-IT" dirty="0" smtClean="0">
                <a:solidFill>
                  <a:srgbClr val="000000"/>
                </a:solidFill>
              </a:rPr>
              <a:t>output model </a:t>
            </a:r>
            <a:endParaRPr lang="it-IT" dirty="0">
              <a:solidFill>
                <a:srgbClr val="000000"/>
              </a:solidFill>
            </a:endParaRPr>
          </a:p>
        </p:txBody>
      </p:sp>
      <p:sp>
        <p:nvSpPr>
          <p:cNvPr id="186370"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600"/>
              <a:t>Basic Automatic Control			prof. Guariso</a:t>
            </a:r>
            <a:endParaRPr lang="it-IT" sz="1600" b="1">
              <a:solidFill>
                <a:srgbClr val="006600"/>
              </a:solidFill>
              <a:cs typeface="Times New Roman" charset="0"/>
            </a:endParaRPr>
          </a:p>
        </p:txBody>
      </p:sp>
      <p:pic>
        <p:nvPicPr>
          <p:cNvPr id="186371" name="Immagine 9"/>
          <p:cNvPicPr>
            <a:picLocks noChangeAspect="1"/>
          </p:cNvPicPr>
          <p:nvPr/>
        </p:nvPicPr>
        <p:blipFill>
          <a:blip r:embed="rId3">
            <a:extLst>
              <a:ext uri="{28A0092B-C50C-407E-A947-70E740481C1C}">
                <a14:useLocalDpi xmlns:a14="http://schemas.microsoft.com/office/drawing/2010/main" val="0"/>
              </a:ext>
            </a:extLst>
          </a:blip>
          <a:srcRect b="29884"/>
          <a:stretch>
            <a:fillRect/>
          </a:stretch>
        </p:blipFill>
        <p:spPr bwMode="auto">
          <a:xfrm>
            <a:off x="0" y="2171700"/>
            <a:ext cx="68580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298C09-D5CA-634F-A2DE-6AD71D5878FB}" type="slidenum">
              <a:rPr lang="it-IT" sz="1400"/>
              <a:pPr eaLnBrk="1" hangingPunct="1"/>
              <a:t>89</a:t>
            </a:fld>
            <a:endParaRPr lang="it-IT" sz="1400"/>
          </a:p>
        </p:txBody>
      </p:sp>
      <p:sp>
        <p:nvSpPr>
          <p:cNvPr id="186373" name="Rettangolo 2"/>
          <p:cNvSpPr>
            <a:spLocks noChangeArrowheads="1"/>
          </p:cNvSpPr>
          <p:nvPr/>
        </p:nvSpPr>
        <p:spPr bwMode="auto">
          <a:xfrm>
            <a:off x="549275" y="6011863"/>
            <a:ext cx="575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FF"/>
                </a:solidFill>
                <a:latin typeface="Webdings" charset="0"/>
                <a:sym typeface="Webdings" charset="0"/>
              </a:rPr>
              <a:t> </a:t>
            </a:r>
            <a:r>
              <a:rPr lang="it-IT"/>
              <a:t>Such a </a:t>
            </a:r>
            <a:r>
              <a:rPr lang="it-IT" i="1"/>
              <a:t>“</a:t>
            </a:r>
            <a:r>
              <a:rPr lang="it-IT" altLang="ja-JP" i="1"/>
              <a:t>memory</a:t>
            </a:r>
            <a:r>
              <a:rPr lang="it-IT" i="1"/>
              <a:t>”</a:t>
            </a:r>
            <a:r>
              <a:rPr lang="it-IT" altLang="ja-JP" i="1"/>
              <a:t>, </a:t>
            </a:r>
            <a:r>
              <a:rPr lang="it-IT" altLang="ja-JP"/>
              <a:t>required to define the present-time condition of the system, is called </a:t>
            </a:r>
            <a:r>
              <a:rPr lang="it-IT" altLang="ja-JP" i="1"/>
              <a:t>the </a:t>
            </a:r>
            <a:r>
              <a:rPr lang="it-IT" altLang="ja-JP" b="1" i="1">
                <a:solidFill>
                  <a:srgbClr val="006600"/>
                </a:solidFill>
              </a:rPr>
              <a:t>state</a:t>
            </a:r>
            <a:r>
              <a:rPr lang="it-IT" altLang="ja-JP" i="1">
                <a:solidFill>
                  <a:srgbClr val="006600"/>
                </a:solidFill>
              </a:rPr>
              <a:t> </a:t>
            </a:r>
            <a:r>
              <a:rPr lang="it-IT" altLang="ja-JP" i="1"/>
              <a:t>of the system </a:t>
            </a:r>
            <a:r>
              <a:rPr lang="it-IT" altLang="ja-JP"/>
              <a:t>at the time instant when the input is applied.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0"/>
            <a:ext cx="6858000" cy="1674813"/>
          </a:xfrm>
        </p:spPr>
        <p:txBody>
          <a:bodyPr/>
          <a:lstStyle/>
          <a:p>
            <a:pPr eaLnBrk="1" hangingPunct="1">
              <a:defRPr/>
            </a:pPr>
            <a:r>
              <a:rPr lang="en-US" sz="3200" dirty="0"/>
              <a:t>Mathematical model </a:t>
            </a:r>
            <a:br>
              <a:rPr lang="en-US" sz="3200" dirty="0"/>
            </a:br>
            <a:r>
              <a:rPr lang="en-US" sz="3200" dirty="0"/>
              <a:t>development </a:t>
            </a:r>
            <a:r>
              <a:rPr lang="en-US" sz="3200" dirty="0" smtClean="0"/>
              <a:t>strategy:</a:t>
            </a:r>
            <a:br>
              <a:rPr lang="en-US" sz="3200" dirty="0" smtClean="0"/>
            </a:br>
            <a:r>
              <a:rPr lang="en-US" sz="3200" dirty="0" smtClean="0"/>
              <a:t>cycling</a:t>
            </a:r>
            <a:endParaRPr lang="en-US" sz="3200" dirty="0"/>
          </a:p>
        </p:txBody>
      </p:sp>
      <p:pic>
        <p:nvPicPr>
          <p:cNvPr id="31746" name="Picture 5" descr="mathmod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2057400"/>
            <a:ext cx="557847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egnaposto numero diapositiva 5"/>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31A80F-8C0E-724C-B41D-EFD160995599}" type="slidenum">
              <a:rPr lang="en-GB" sz="1400">
                <a:latin typeface="Times New Roman" charset="0"/>
              </a:rPr>
              <a:pPr/>
              <a:t>9</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eaLnBrk="1" hangingPunct="1">
              <a:defRPr/>
            </a:pPr>
            <a:r>
              <a:rPr lang="it-IT" dirty="0" err="1" smtClean="0">
                <a:solidFill>
                  <a:schemeClr val="tx1"/>
                </a:solidFill>
              </a:rPr>
              <a:t>Example</a:t>
            </a:r>
            <a:r>
              <a:rPr lang="it-IT" dirty="0" smtClean="0">
                <a:solidFill>
                  <a:schemeClr val="tx1"/>
                </a:solidFill>
              </a:rPr>
              <a:t> No.5</a:t>
            </a:r>
            <a:br>
              <a:rPr lang="it-IT" dirty="0" smtClean="0">
                <a:solidFill>
                  <a:schemeClr val="tx1"/>
                </a:solidFill>
              </a:rPr>
            </a:br>
            <a:r>
              <a:rPr lang="it-IT" dirty="0">
                <a:solidFill>
                  <a:schemeClr val="tx1"/>
                </a:solidFill>
              </a:rPr>
              <a:t>of input-state-output </a:t>
            </a:r>
            <a:r>
              <a:rPr lang="it-IT" dirty="0" err="1">
                <a:solidFill>
                  <a:schemeClr val="tx1"/>
                </a:solidFill>
              </a:rPr>
              <a:t>dynamic</a:t>
            </a:r>
            <a:r>
              <a:rPr lang="it-IT" dirty="0">
                <a:solidFill>
                  <a:schemeClr val="tx1"/>
                </a:solidFill>
              </a:rPr>
              <a:t> </a:t>
            </a:r>
            <a:r>
              <a:rPr lang="it-IT" dirty="0" smtClean="0">
                <a:solidFill>
                  <a:schemeClr val="tx1"/>
                </a:solidFill>
              </a:rPr>
              <a:t>model:</a:t>
            </a:r>
            <a:r>
              <a:rPr lang="it-IT" dirty="0">
                <a:solidFill>
                  <a:schemeClr val="tx1"/>
                </a:solidFill>
              </a:rPr>
              <a:t/>
            </a:r>
            <a:br>
              <a:rPr lang="it-IT" dirty="0">
                <a:solidFill>
                  <a:schemeClr val="tx1"/>
                </a:solidFill>
              </a:rPr>
            </a:br>
            <a:r>
              <a:rPr lang="it-IT" dirty="0" smtClean="0">
                <a:solidFill>
                  <a:srgbClr val="A50021"/>
                </a:solidFill>
              </a:rPr>
              <a:t>WATER OPEN TANK</a:t>
            </a:r>
            <a:endParaRPr lang="it-IT" dirty="0">
              <a:solidFill>
                <a:srgbClr val="A50021"/>
              </a:solidFill>
            </a:endParaRPr>
          </a:p>
        </p:txBody>
      </p:sp>
      <p:grpSp>
        <p:nvGrpSpPr>
          <p:cNvPr id="188423" name="Group 10"/>
          <p:cNvGrpSpPr>
            <a:grpSpLocks/>
          </p:cNvGrpSpPr>
          <p:nvPr/>
        </p:nvGrpSpPr>
        <p:grpSpPr bwMode="auto">
          <a:xfrm>
            <a:off x="688975" y="1544638"/>
            <a:ext cx="5432425" cy="2560637"/>
            <a:chOff x="576" y="912"/>
            <a:chExt cx="2753" cy="1247"/>
          </a:xfrm>
        </p:grpSpPr>
        <p:sp>
          <p:nvSpPr>
            <p:cNvPr id="188430" name="Text Box 11"/>
            <p:cNvSpPr txBox="1">
              <a:spLocks noChangeArrowheads="1"/>
            </p:cNvSpPr>
            <p:nvPr/>
          </p:nvSpPr>
          <p:spPr bwMode="auto">
            <a:xfrm>
              <a:off x="3235" y="1156"/>
              <a:ext cx="9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it-IT" sz="2000">
                <a:latin typeface="Tahoma" charset="0"/>
              </a:endParaRPr>
            </a:p>
          </p:txBody>
        </p:sp>
        <p:sp>
          <p:nvSpPr>
            <p:cNvPr id="188431" name="Line 12"/>
            <p:cNvSpPr>
              <a:spLocks noChangeShapeType="1"/>
            </p:cNvSpPr>
            <p:nvPr/>
          </p:nvSpPr>
          <p:spPr bwMode="auto">
            <a:xfrm>
              <a:off x="1440" y="1776"/>
              <a:ext cx="6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aphicFrame>
          <p:nvGraphicFramePr>
            <p:cNvPr id="188432" name="Object 5"/>
            <p:cNvGraphicFramePr>
              <a:graphicFrameLocks noChangeAspect="1"/>
            </p:cNvGraphicFramePr>
            <p:nvPr/>
          </p:nvGraphicFramePr>
          <p:xfrm>
            <a:off x="576" y="912"/>
            <a:ext cx="384" cy="318"/>
          </p:xfrm>
          <a:graphic>
            <a:graphicData uri="http://schemas.openxmlformats.org/presentationml/2006/ole">
              <mc:AlternateContent xmlns:mc="http://schemas.openxmlformats.org/markup-compatibility/2006">
                <mc:Choice xmlns:v="urn:schemas-microsoft-com:vml" Requires="v">
                  <p:oleObj spid="_x0000_s188507" name="Equation" r:id="rId4" imgW="368140" imgH="304668" progId="Equation.3">
                    <p:embed/>
                  </p:oleObj>
                </mc:Choice>
                <mc:Fallback>
                  <p:oleObj name="Equation" r:id="rId4" imgW="368140" imgH="304668"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912"/>
                          <a:ext cx="384"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8433" name="Line 14"/>
            <p:cNvSpPr>
              <a:spLocks noChangeShapeType="1"/>
            </p:cNvSpPr>
            <p:nvPr/>
          </p:nvSpPr>
          <p:spPr bwMode="auto">
            <a:xfrm>
              <a:off x="1448" y="1248"/>
              <a:ext cx="0"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8434" name="Line 15"/>
            <p:cNvSpPr>
              <a:spLocks noChangeShapeType="1"/>
            </p:cNvSpPr>
            <p:nvPr/>
          </p:nvSpPr>
          <p:spPr bwMode="auto">
            <a:xfrm>
              <a:off x="2120" y="1248"/>
              <a:ext cx="0"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8435" name="Line 16"/>
            <p:cNvSpPr>
              <a:spLocks noChangeShapeType="1"/>
            </p:cNvSpPr>
            <p:nvPr/>
          </p:nvSpPr>
          <p:spPr bwMode="auto">
            <a:xfrm>
              <a:off x="1832" y="177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8436" name="Line 17"/>
            <p:cNvSpPr>
              <a:spLocks noChangeShapeType="1"/>
            </p:cNvSpPr>
            <p:nvPr/>
          </p:nvSpPr>
          <p:spPr bwMode="auto">
            <a:xfrm>
              <a:off x="1832" y="2016"/>
              <a:ext cx="86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8437" name="Line 18"/>
            <p:cNvSpPr>
              <a:spLocks noChangeShapeType="1"/>
            </p:cNvSpPr>
            <p:nvPr/>
          </p:nvSpPr>
          <p:spPr bwMode="auto">
            <a:xfrm>
              <a:off x="1448" y="1344"/>
              <a:ext cx="6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8438" name="Line 19"/>
            <p:cNvSpPr>
              <a:spLocks noChangeShapeType="1"/>
            </p:cNvSpPr>
            <p:nvPr/>
          </p:nvSpPr>
          <p:spPr bwMode="auto">
            <a:xfrm>
              <a:off x="1016" y="1104"/>
              <a:ext cx="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8439" name="Line 20"/>
            <p:cNvSpPr>
              <a:spLocks noChangeShapeType="1"/>
            </p:cNvSpPr>
            <p:nvPr/>
          </p:nvSpPr>
          <p:spPr bwMode="auto">
            <a:xfrm>
              <a:off x="1640" y="1104"/>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8440" name="Line 21"/>
            <p:cNvSpPr>
              <a:spLocks noChangeShapeType="1"/>
            </p:cNvSpPr>
            <p:nvPr/>
          </p:nvSpPr>
          <p:spPr bwMode="auto">
            <a:xfrm>
              <a:off x="2312" y="134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8441" name="Line 22"/>
            <p:cNvSpPr>
              <a:spLocks noChangeShapeType="1"/>
            </p:cNvSpPr>
            <p:nvPr/>
          </p:nvSpPr>
          <p:spPr bwMode="auto">
            <a:xfrm>
              <a:off x="2312" y="177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8442" name="Line 23"/>
            <p:cNvSpPr>
              <a:spLocks noChangeShapeType="1"/>
            </p:cNvSpPr>
            <p:nvPr/>
          </p:nvSpPr>
          <p:spPr bwMode="auto">
            <a:xfrm>
              <a:off x="2456" y="1344"/>
              <a:ext cx="0" cy="43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88443" name="Object 6"/>
            <p:cNvGraphicFramePr>
              <a:graphicFrameLocks noChangeAspect="1"/>
            </p:cNvGraphicFramePr>
            <p:nvPr/>
          </p:nvGraphicFramePr>
          <p:xfrm>
            <a:off x="2736" y="1824"/>
            <a:ext cx="432" cy="335"/>
          </p:xfrm>
          <a:graphic>
            <a:graphicData uri="http://schemas.openxmlformats.org/presentationml/2006/ole">
              <mc:AlternateContent xmlns:mc="http://schemas.openxmlformats.org/markup-compatibility/2006">
                <mc:Choice xmlns:v="urn:schemas-microsoft-com:vml" Requires="v">
                  <p:oleObj spid="_x0000_s188508" name="Equation" r:id="rId6" imgW="393359" imgH="304536" progId="Equation.3">
                    <p:embed/>
                  </p:oleObj>
                </mc:Choice>
                <mc:Fallback>
                  <p:oleObj name="Equation" r:id="rId6" imgW="393359" imgH="304536"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 y="1824"/>
                          <a:ext cx="432"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8444" name="Text Box 25"/>
            <p:cNvSpPr txBox="1">
              <a:spLocks noChangeArrowheads="1"/>
            </p:cNvSpPr>
            <p:nvPr/>
          </p:nvSpPr>
          <p:spPr bwMode="auto">
            <a:xfrm>
              <a:off x="2687" y="1396"/>
              <a:ext cx="30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latin typeface="Tahoma" charset="0"/>
                </a:rPr>
                <a:t>h(t)</a:t>
              </a:r>
            </a:p>
          </p:txBody>
        </p:sp>
      </p:grpSp>
      <p:grpSp>
        <p:nvGrpSpPr>
          <p:cNvPr id="3" name="Gruppo 2"/>
          <p:cNvGrpSpPr/>
          <p:nvPr/>
        </p:nvGrpSpPr>
        <p:grpSpPr>
          <a:xfrm>
            <a:off x="3204527" y="4211955"/>
            <a:ext cx="2003425" cy="1268412"/>
            <a:chOff x="2865755" y="4211955"/>
            <a:chExt cx="2003425" cy="1268412"/>
          </a:xfrm>
        </p:grpSpPr>
        <p:sp>
          <p:nvSpPr>
            <p:cNvPr id="188418" name="Text Box 5"/>
            <p:cNvSpPr txBox="1">
              <a:spLocks noChangeArrowheads="1"/>
            </p:cNvSpPr>
            <p:nvPr/>
          </p:nvSpPr>
          <p:spPr bwMode="auto">
            <a:xfrm>
              <a:off x="3241993" y="4288155"/>
              <a:ext cx="623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latin typeface="Tahoma" charset="0"/>
                </a:rPr>
                <a:t>IN :</a:t>
              </a:r>
            </a:p>
          </p:txBody>
        </p:sp>
        <p:graphicFrame>
          <p:nvGraphicFramePr>
            <p:cNvPr id="188419" name="Object 2"/>
            <p:cNvGraphicFramePr>
              <a:graphicFrameLocks noChangeAspect="1"/>
            </p:cNvGraphicFramePr>
            <p:nvPr>
              <p:extLst>
                <p:ext uri="{D42A27DB-BD31-4B8C-83A1-F6EECF244321}">
                  <p14:modId xmlns:p14="http://schemas.microsoft.com/office/powerpoint/2010/main" val="2282555387"/>
                </p:ext>
              </p:extLst>
            </p:nvPr>
          </p:nvGraphicFramePr>
          <p:xfrm>
            <a:off x="4113530" y="4211955"/>
            <a:ext cx="611188" cy="484187"/>
          </p:xfrm>
          <a:graphic>
            <a:graphicData uri="http://schemas.openxmlformats.org/presentationml/2006/ole">
              <mc:AlternateContent xmlns:mc="http://schemas.openxmlformats.org/markup-compatibility/2006">
                <mc:Choice xmlns:v="urn:schemas-microsoft-com:vml" Requires="v">
                  <p:oleObj spid="_x0000_s188509" name="Equation" r:id="rId8" imgW="355292" imgH="304536" progId="Equation.3">
                    <p:embed/>
                  </p:oleObj>
                </mc:Choice>
                <mc:Fallback>
                  <p:oleObj name="Equation" r:id="rId8" imgW="355292" imgH="304536"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3530" y="4211955"/>
                          <a:ext cx="611188"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8420" name="Text Box 7"/>
            <p:cNvSpPr txBox="1">
              <a:spLocks noChangeArrowheads="1"/>
            </p:cNvSpPr>
            <p:nvPr/>
          </p:nvSpPr>
          <p:spPr bwMode="auto">
            <a:xfrm>
              <a:off x="3180080" y="4710430"/>
              <a:ext cx="149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dirty="0">
                  <a:latin typeface="Tahoma" charset="0"/>
                </a:rPr>
                <a:t>STATE: h(t)</a:t>
              </a:r>
            </a:p>
          </p:txBody>
        </p:sp>
        <p:sp>
          <p:nvSpPr>
            <p:cNvPr id="188421" name="Text Box 8"/>
            <p:cNvSpPr txBox="1">
              <a:spLocks noChangeArrowheads="1"/>
            </p:cNvSpPr>
            <p:nvPr/>
          </p:nvSpPr>
          <p:spPr bwMode="auto">
            <a:xfrm>
              <a:off x="3240405" y="5062855"/>
              <a:ext cx="85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latin typeface="Tahoma" charset="0"/>
                </a:rPr>
                <a:t>OUT :</a:t>
              </a:r>
            </a:p>
          </p:txBody>
        </p:sp>
        <p:graphicFrame>
          <p:nvGraphicFramePr>
            <p:cNvPr id="188422" name="Object 3"/>
            <p:cNvGraphicFramePr>
              <a:graphicFrameLocks noChangeAspect="1"/>
            </p:cNvGraphicFramePr>
            <p:nvPr>
              <p:extLst>
                <p:ext uri="{D42A27DB-BD31-4B8C-83A1-F6EECF244321}">
                  <p14:modId xmlns:p14="http://schemas.microsoft.com/office/powerpoint/2010/main" val="3376417526"/>
                </p:ext>
              </p:extLst>
            </p:nvPr>
          </p:nvGraphicFramePr>
          <p:xfrm>
            <a:off x="4237355" y="5012055"/>
            <a:ext cx="631825" cy="468312"/>
          </p:xfrm>
          <a:graphic>
            <a:graphicData uri="http://schemas.openxmlformats.org/presentationml/2006/ole">
              <mc:AlternateContent xmlns:mc="http://schemas.openxmlformats.org/markup-compatibility/2006">
                <mc:Choice xmlns:v="urn:schemas-microsoft-com:vml" Requires="v">
                  <p:oleObj spid="_x0000_s188510" name="Equation" r:id="rId10" imgW="380835" imgH="304668" progId="Equation.3">
                    <p:embed/>
                  </p:oleObj>
                </mc:Choice>
                <mc:Fallback>
                  <p:oleObj name="Equation" r:id="rId10" imgW="380835" imgH="304668"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7355" y="5012055"/>
                          <a:ext cx="631825"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8424" name="Object 4"/>
            <p:cNvGraphicFramePr>
              <a:graphicFrameLocks noChangeAspect="1"/>
            </p:cNvGraphicFramePr>
            <p:nvPr>
              <p:extLst>
                <p:ext uri="{D42A27DB-BD31-4B8C-83A1-F6EECF244321}">
                  <p14:modId xmlns:p14="http://schemas.microsoft.com/office/powerpoint/2010/main" val="3829190711"/>
                </p:ext>
              </p:extLst>
            </p:nvPr>
          </p:nvGraphicFramePr>
          <p:xfrm>
            <a:off x="2865755" y="4358005"/>
            <a:ext cx="687388" cy="1069975"/>
          </p:xfrm>
          <a:graphic>
            <a:graphicData uri="http://schemas.openxmlformats.org/presentationml/2006/ole">
              <mc:AlternateContent xmlns:mc="http://schemas.openxmlformats.org/markup-compatibility/2006">
                <mc:Choice xmlns:v="urn:schemas-microsoft-com:vml" Requires="v">
                  <p:oleObj spid="_x0000_s188511" name="Equation" r:id="rId12" imgW="164885" imgH="215619" progId="Equation.3">
                    <p:embed/>
                  </p:oleObj>
                </mc:Choice>
                <mc:Fallback>
                  <p:oleObj name="Equation" r:id="rId12" imgW="164885" imgH="215619"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5755" y="4358005"/>
                          <a:ext cx="687388"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88425" name="Segnaposto numero diapositiva 26"/>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4F32ED-7C91-8349-9B74-FF4C0F4EBBB9}" type="slidenum">
              <a:rPr lang="en-GB" sz="1400">
                <a:latin typeface="Times New Roman" charset="0"/>
              </a:rPr>
              <a:pPr/>
              <a:t>90</a:t>
            </a:fld>
            <a:endParaRPr lang="en-GB" sz="1400">
              <a:latin typeface="Times New Roman" charset="0"/>
            </a:endParaRPr>
          </a:p>
        </p:txBody>
      </p:sp>
      <p:sp>
        <p:nvSpPr>
          <p:cNvPr id="188426" name="CasellaDiTesto 1"/>
          <p:cNvSpPr txBox="1">
            <a:spLocks noChangeArrowheads="1"/>
          </p:cNvSpPr>
          <p:nvPr/>
        </p:nvSpPr>
        <p:spPr bwMode="auto">
          <a:xfrm>
            <a:off x="271105" y="4672330"/>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b="1" dirty="0" smtClean="0">
                <a:solidFill>
                  <a:srgbClr val="800000"/>
                </a:solidFill>
                <a:cs typeface="Times New Roman" charset="0"/>
              </a:rPr>
              <a:t>VARIABLES:</a:t>
            </a:r>
            <a:endParaRPr lang="it-IT" sz="2000" b="1" dirty="0">
              <a:solidFill>
                <a:srgbClr val="800000"/>
              </a:solidFill>
              <a:cs typeface="Times New Roman" charset="0"/>
            </a:endParaRPr>
          </a:p>
        </p:txBody>
      </p:sp>
      <p:sp>
        <p:nvSpPr>
          <p:cNvPr id="188427" name="CasellaDiTesto 1"/>
          <p:cNvSpPr txBox="1">
            <a:spLocks noChangeArrowheads="1"/>
          </p:cNvSpPr>
          <p:nvPr/>
        </p:nvSpPr>
        <p:spPr bwMode="auto">
          <a:xfrm>
            <a:off x="271105" y="6945630"/>
            <a:ext cx="2286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b="1" dirty="0" err="1">
                <a:solidFill>
                  <a:srgbClr val="800000"/>
                </a:solidFill>
                <a:cs typeface="Times New Roman" charset="0"/>
              </a:rPr>
              <a:t>Initial</a:t>
            </a:r>
            <a:r>
              <a:rPr lang="it-IT" sz="2000" b="1" dirty="0">
                <a:solidFill>
                  <a:srgbClr val="800000"/>
                </a:solidFill>
                <a:cs typeface="Times New Roman" charset="0"/>
              </a:rPr>
              <a:t> </a:t>
            </a:r>
            <a:r>
              <a:rPr lang="it-IT" sz="2000" b="1" dirty="0" err="1">
                <a:solidFill>
                  <a:srgbClr val="800000"/>
                </a:solidFill>
                <a:cs typeface="Times New Roman" charset="0"/>
              </a:rPr>
              <a:t>Condition</a:t>
            </a:r>
            <a:r>
              <a:rPr lang="it-IT" sz="2000" b="1" dirty="0" smtClean="0">
                <a:solidFill>
                  <a:srgbClr val="800000"/>
                </a:solidFill>
                <a:cs typeface="Times New Roman" charset="0"/>
              </a:rPr>
              <a:t>:</a:t>
            </a:r>
            <a:endParaRPr lang="it-IT" sz="2000" b="1" baseline="-25000" dirty="0">
              <a:cs typeface="Times New Roman" charset="0"/>
            </a:endParaRPr>
          </a:p>
        </p:txBody>
      </p:sp>
      <p:sp>
        <p:nvSpPr>
          <p:cNvPr id="188428" name="Rettangolo 2"/>
          <p:cNvSpPr>
            <a:spLocks noChangeArrowheads="1"/>
          </p:cNvSpPr>
          <p:nvPr/>
        </p:nvSpPr>
        <p:spPr bwMode="auto">
          <a:xfrm>
            <a:off x="271105" y="6164580"/>
            <a:ext cx="2036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b="1" dirty="0">
                <a:solidFill>
                  <a:srgbClr val="800000"/>
                </a:solidFill>
                <a:cs typeface="Times New Roman" charset="0"/>
              </a:rPr>
              <a:t>State </a:t>
            </a:r>
            <a:r>
              <a:rPr lang="it-IT" sz="2000" b="1" dirty="0" err="1">
                <a:solidFill>
                  <a:srgbClr val="800000"/>
                </a:solidFill>
                <a:cs typeface="Times New Roman" charset="0"/>
              </a:rPr>
              <a:t>equation</a:t>
            </a:r>
            <a:r>
              <a:rPr lang="it-IT" sz="2000" b="1" dirty="0">
                <a:solidFill>
                  <a:srgbClr val="800000"/>
                </a:solidFill>
                <a:cs typeface="Times New Roman" charset="0"/>
              </a:rPr>
              <a:t>:</a:t>
            </a:r>
            <a:r>
              <a:rPr lang="it-IT" sz="2000" b="1" dirty="0">
                <a:cs typeface="Times New Roman" charset="0"/>
              </a:rPr>
              <a:t>	</a:t>
            </a:r>
            <a:endParaRPr lang="it-IT" sz="2000" dirty="0">
              <a:cs typeface="Times New Roman" charset="0"/>
            </a:endParaRPr>
          </a:p>
        </p:txBody>
      </p:sp>
      <p:graphicFrame>
        <p:nvGraphicFramePr>
          <p:cNvPr id="188429" name="Object 3"/>
          <p:cNvGraphicFramePr>
            <a:graphicFrameLocks/>
          </p:cNvGraphicFramePr>
          <p:nvPr>
            <p:extLst>
              <p:ext uri="{D42A27DB-BD31-4B8C-83A1-F6EECF244321}">
                <p14:modId xmlns:p14="http://schemas.microsoft.com/office/powerpoint/2010/main" val="948074922"/>
              </p:ext>
            </p:extLst>
          </p:nvPr>
        </p:nvGraphicFramePr>
        <p:xfrm>
          <a:off x="3204527" y="5905817"/>
          <a:ext cx="2744788" cy="866775"/>
        </p:xfrm>
        <a:graphic>
          <a:graphicData uri="http://schemas.openxmlformats.org/presentationml/2006/ole">
            <mc:AlternateContent xmlns:mc="http://schemas.openxmlformats.org/markup-compatibility/2006">
              <mc:Choice xmlns:v="urn:schemas-microsoft-com:vml" Requires="v">
                <p:oleObj spid="_x0000_s188512" name="Equation" r:id="rId14" imgW="1219200" imgH="419100" progId="Equation.3">
                  <p:embed/>
                </p:oleObj>
              </mc:Choice>
              <mc:Fallback>
                <p:oleObj name="Equation" r:id="rId14" imgW="1219200" imgH="419100" progId="Equation.3">
                  <p:embed/>
                  <p:pic>
                    <p:nvPicPr>
                      <p:cNvPr id="0" name="Object 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4527" y="5905817"/>
                        <a:ext cx="274478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Rettangolo 2"/>
          <p:cNvSpPr>
            <a:spLocks noChangeArrowheads="1"/>
          </p:cNvSpPr>
          <p:nvPr/>
        </p:nvSpPr>
        <p:spPr bwMode="auto">
          <a:xfrm>
            <a:off x="271106" y="7733983"/>
            <a:ext cx="32477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2000" b="1" dirty="0" smtClean="0">
                <a:solidFill>
                  <a:srgbClr val="800000"/>
                </a:solidFill>
                <a:cs typeface="Times New Roman" charset="0"/>
              </a:rPr>
              <a:t>Output </a:t>
            </a:r>
            <a:r>
              <a:rPr lang="it-IT" sz="2000" b="1" dirty="0" err="1" smtClean="0">
                <a:solidFill>
                  <a:srgbClr val="800000"/>
                </a:solidFill>
                <a:cs typeface="Times New Roman" charset="0"/>
              </a:rPr>
              <a:t>transformation</a:t>
            </a:r>
            <a:r>
              <a:rPr lang="it-IT" sz="2000" b="1" dirty="0" smtClean="0">
                <a:solidFill>
                  <a:srgbClr val="800000"/>
                </a:solidFill>
                <a:cs typeface="Times New Roman" charset="0"/>
              </a:rPr>
              <a:t>:</a:t>
            </a:r>
            <a:endParaRPr lang="it-IT" sz="2000" dirty="0">
              <a:cs typeface="Times New Roman" charset="0"/>
            </a:endParaRPr>
          </a:p>
        </p:txBody>
      </p:sp>
      <p:graphicFrame>
        <p:nvGraphicFramePr>
          <p:cNvPr id="31" name="Object 3"/>
          <p:cNvGraphicFramePr>
            <a:graphicFrameLocks/>
          </p:cNvGraphicFramePr>
          <p:nvPr>
            <p:extLst>
              <p:ext uri="{D42A27DB-BD31-4B8C-83A1-F6EECF244321}">
                <p14:modId xmlns:p14="http://schemas.microsoft.com/office/powerpoint/2010/main" val="4063807392"/>
              </p:ext>
            </p:extLst>
          </p:nvPr>
        </p:nvGraphicFramePr>
        <p:xfrm>
          <a:off x="3317875" y="7572375"/>
          <a:ext cx="2184400" cy="723900"/>
        </p:xfrm>
        <a:graphic>
          <a:graphicData uri="http://schemas.openxmlformats.org/presentationml/2006/ole">
            <mc:AlternateContent xmlns:mc="http://schemas.openxmlformats.org/markup-compatibility/2006">
              <mc:Choice xmlns:v="urn:schemas-microsoft-com:vml" Requires="v">
                <p:oleObj spid="_x0000_s188513" name="Equazione" r:id="rId16" imgW="1473120" imgH="723600" progId="Equation.3">
                  <p:embed/>
                </p:oleObj>
              </mc:Choice>
              <mc:Fallback>
                <p:oleObj name="Equazione" r:id="rId16" imgW="1473120" imgH="723600" progId="Equation.3">
                  <p:embed/>
                  <p:pic>
                    <p:nvPicPr>
                      <p:cNvPr id="0" name=""/>
                      <p:cNvPicPr>
                        <a:picLocks noChangeArrowheads="1"/>
                      </p:cNvPicPr>
                      <p:nvPr/>
                    </p:nvPicPr>
                    <p:blipFill>
                      <a:blip r:embed="rId17"/>
                      <a:srcRect/>
                      <a:stretch>
                        <a:fillRect/>
                      </a:stretch>
                    </p:blipFill>
                    <p:spPr bwMode="auto">
                      <a:xfrm>
                        <a:off x="3317875" y="7572375"/>
                        <a:ext cx="2184400" cy="723900"/>
                      </a:xfrm>
                      <a:prstGeom prst="rect">
                        <a:avLst/>
                      </a:prstGeom>
                      <a:noFill/>
                      <a:ln>
                        <a:noFill/>
                      </a:ln>
                      <a:extLst/>
                    </p:spPr>
                  </p:pic>
                </p:oleObj>
              </mc:Fallback>
            </mc:AlternateContent>
          </a:graphicData>
        </a:graphic>
      </p:graphicFrame>
      <p:sp>
        <p:nvSpPr>
          <p:cNvPr id="2" name="Rettangolo 1"/>
          <p:cNvSpPr/>
          <p:nvPr/>
        </p:nvSpPr>
        <p:spPr>
          <a:xfrm>
            <a:off x="3204527" y="6884075"/>
            <a:ext cx="1399742" cy="461665"/>
          </a:xfrm>
          <a:prstGeom prst="rect">
            <a:avLst/>
          </a:prstGeom>
        </p:spPr>
        <p:txBody>
          <a:bodyPr wrap="none">
            <a:spAutoFit/>
          </a:bodyPr>
          <a:lstStyle/>
          <a:p>
            <a:pPr eaLnBrk="1" hangingPunct="1"/>
            <a:r>
              <a:rPr lang="it-IT" b="1" dirty="0">
                <a:cs typeface="Times New Roman" charset="0"/>
              </a:rPr>
              <a:t>h(0) = h</a:t>
            </a:r>
            <a:r>
              <a:rPr lang="it-IT" b="1" baseline="-25000" dirty="0">
                <a:cs typeface="Times New Roman" charset="0"/>
              </a:rPr>
              <a:t>0</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75" y="250825"/>
            <a:ext cx="6480175" cy="941388"/>
          </a:xfrm>
        </p:spPr>
        <p:txBody>
          <a:bodyPr/>
          <a:lstStyle/>
          <a:p>
            <a:pPr>
              <a:defRPr/>
            </a:pPr>
            <a:r>
              <a:rPr lang="it-IT" sz="3200" dirty="0" smtClean="0">
                <a:cs typeface="+mj-cs"/>
              </a:rPr>
              <a:t>VARIABLES</a:t>
            </a:r>
            <a:endParaRPr lang="it-IT" sz="3200" dirty="0">
              <a:cs typeface="+mj-cs"/>
            </a:endParaRPr>
          </a:p>
        </p:txBody>
      </p:sp>
      <p:sp>
        <p:nvSpPr>
          <p:cNvPr id="192514" name="AutoShape 11"/>
          <p:cNvSpPr>
            <a:spLocks noChangeArrowheads="1"/>
          </p:cNvSpPr>
          <p:nvPr/>
        </p:nvSpPr>
        <p:spPr bwMode="auto">
          <a:xfrm>
            <a:off x="2749550" y="1692275"/>
            <a:ext cx="3886200" cy="2286000"/>
          </a:xfrm>
          <a:prstGeom prst="cloudCallout">
            <a:avLst>
              <a:gd name="adj1" fmla="val -66736"/>
              <a:gd name="adj2" fmla="val 72648"/>
            </a:avLst>
          </a:prstGeom>
          <a:solidFill>
            <a:schemeClr val="bg1"/>
          </a:solidFill>
          <a:ln w="9525">
            <a:solidFill>
              <a:schemeClr val="tx1"/>
            </a:solidFill>
            <a:round/>
            <a:headEnd/>
            <a:tailEnd/>
          </a:ln>
        </p:spPr>
        <p:txBody>
          <a:bodyPr anchor="ctr"/>
          <a:lstStyle/>
          <a:p>
            <a:pPr>
              <a:spcBef>
                <a:spcPct val="50000"/>
              </a:spcBef>
              <a:spcAft>
                <a:spcPts val="600"/>
              </a:spcAft>
              <a:buFont typeface="Times New Roman" charset="0"/>
              <a:buNone/>
            </a:pPr>
            <a:r>
              <a:rPr lang="en-GB" sz="2800" b="1">
                <a:solidFill>
                  <a:srgbClr val="000000"/>
                </a:solidFill>
                <a:latin typeface="Comic Sans MS" charset="0"/>
              </a:rPr>
              <a:t>Variables are things that </a:t>
            </a:r>
            <a:br>
              <a:rPr lang="en-GB" sz="2800" b="1">
                <a:solidFill>
                  <a:srgbClr val="000000"/>
                </a:solidFill>
                <a:latin typeface="Comic Sans MS" charset="0"/>
              </a:rPr>
            </a:br>
            <a:r>
              <a:rPr lang="en-GB" sz="2800" b="1">
                <a:solidFill>
                  <a:srgbClr val="000000"/>
                </a:solidFill>
                <a:latin typeface="Comic Sans MS" charset="0"/>
              </a:rPr>
              <a:t>vary and change</a:t>
            </a:r>
          </a:p>
        </p:txBody>
      </p:sp>
      <p:pic>
        <p:nvPicPr>
          <p:cNvPr id="192515" name="Picture 19" descr="D:\P4U Web-site items\KJ-PowerPoints\images for PPTs\ProfM-fromTechSetTIFF+Transparent.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9275" y="4076700"/>
            <a:ext cx="28384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7F28C3-91FC-4440-ADE7-DE12EB659123}" type="slidenum">
              <a:rPr lang="it-IT" sz="1400"/>
              <a:pPr eaLnBrk="1" hangingPunct="1"/>
              <a:t>91</a:t>
            </a:fld>
            <a:endParaRPr lang="it-IT" sz="140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60350" y="203200"/>
            <a:ext cx="6337300" cy="1016000"/>
          </a:xfrm>
        </p:spPr>
        <p:txBody>
          <a:bodyPr/>
          <a:lstStyle/>
          <a:p>
            <a:pPr eaLnBrk="1" hangingPunct="1">
              <a:defRPr/>
            </a:pPr>
            <a:r>
              <a:rPr lang="it-IT" sz="3200" dirty="0" smtClean="0"/>
              <a:t>VARIABLES</a:t>
            </a:r>
            <a:br>
              <a:rPr lang="it-IT" sz="3200" dirty="0" smtClean="0"/>
            </a:br>
            <a:r>
              <a:rPr lang="it-IT" sz="3200" dirty="0" err="1" smtClean="0">
                <a:solidFill>
                  <a:srgbClr val="A50021"/>
                </a:solidFill>
              </a:rPr>
              <a:t>Classification</a:t>
            </a:r>
            <a:r>
              <a:rPr lang="it-IT" sz="3200" dirty="0" smtClean="0">
                <a:solidFill>
                  <a:srgbClr val="A50021"/>
                </a:solidFill>
              </a:rPr>
              <a:t> in </a:t>
            </a:r>
            <a:r>
              <a:rPr lang="it-IT" sz="3200" dirty="0" err="1" smtClean="0">
                <a:solidFill>
                  <a:srgbClr val="A50021"/>
                </a:solidFill>
              </a:rPr>
              <a:t>dynamic</a:t>
            </a:r>
            <a:r>
              <a:rPr lang="it-IT" sz="3200" dirty="0" smtClean="0">
                <a:solidFill>
                  <a:srgbClr val="A50021"/>
                </a:solidFill>
              </a:rPr>
              <a:t> </a:t>
            </a:r>
            <a:r>
              <a:rPr lang="it-IT" sz="3200" dirty="0" err="1" smtClean="0">
                <a:solidFill>
                  <a:srgbClr val="A50021"/>
                </a:solidFill>
              </a:rPr>
              <a:t>models</a:t>
            </a:r>
            <a:endParaRPr lang="it-IT" sz="3200" dirty="0">
              <a:solidFill>
                <a:srgbClr val="A50021"/>
              </a:solidFill>
            </a:endParaRPr>
          </a:p>
        </p:txBody>
      </p:sp>
      <p:sp>
        <p:nvSpPr>
          <p:cNvPr id="194562" name="Rectangle 3"/>
          <p:cNvSpPr>
            <a:spLocks noChangeArrowheads="1"/>
          </p:cNvSpPr>
          <p:nvPr/>
        </p:nvSpPr>
        <p:spPr bwMode="auto">
          <a:xfrm>
            <a:off x="476250" y="1766888"/>
            <a:ext cx="6192838"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1950" algn="just" eaLnBrk="0" hangingPunct="0">
              <a:spcAft>
                <a:spcPts val="300"/>
              </a:spcAft>
              <a:buFont typeface="Times New Roman" charset="0"/>
              <a:buNone/>
            </a:pPr>
            <a:r>
              <a:rPr lang="en-US" b="1" dirty="0">
                <a:solidFill>
                  <a:srgbClr val="800000"/>
                </a:solidFill>
              </a:rPr>
              <a:t>INPUT</a:t>
            </a:r>
            <a:r>
              <a:rPr lang="en-US" dirty="0"/>
              <a:t>: </a:t>
            </a:r>
          </a:p>
          <a:p>
            <a:pPr indent="361950" algn="just" eaLnBrk="0" hangingPunct="0">
              <a:spcAft>
                <a:spcPts val="300"/>
              </a:spcAft>
              <a:buFont typeface="Times New Roman" charset="0"/>
              <a:buNone/>
            </a:pPr>
            <a:r>
              <a:rPr lang="en-US" dirty="0">
                <a:solidFill>
                  <a:srgbClr val="996633"/>
                </a:solidFill>
              </a:rPr>
              <a:t>time-varying quantities that change according to a known or prefixed law. </a:t>
            </a:r>
          </a:p>
          <a:p>
            <a:pPr indent="361950" algn="just" eaLnBrk="0" hangingPunct="0">
              <a:spcAft>
                <a:spcPts val="300"/>
              </a:spcAft>
              <a:buFontTx/>
              <a:buChar char="•"/>
            </a:pPr>
            <a:r>
              <a:rPr lang="en-US" dirty="0"/>
              <a:t>The user (e.g., </a:t>
            </a:r>
            <a:r>
              <a:rPr lang="en-US" b="1" dirty="0">
                <a:solidFill>
                  <a:srgbClr val="006600"/>
                </a:solidFill>
              </a:rPr>
              <a:t>manipulated variables</a:t>
            </a:r>
            <a:r>
              <a:rPr lang="en-US" dirty="0"/>
              <a:t>) or the outside environment (e.g., </a:t>
            </a:r>
            <a:r>
              <a:rPr lang="en-US" b="1" dirty="0">
                <a:solidFill>
                  <a:srgbClr val="006600"/>
                </a:solidFill>
              </a:rPr>
              <a:t>disturbances</a:t>
            </a:r>
            <a:r>
              <a:rPr lang="en-US" dirty="0"/>
              <a:t>) decides how they change with time</a:t>
            </a:r>
          </a:p>
          <a:p>
            <a:pPr indent="361950" algn="just" eaLnBrk="0" hangingPunct="0">
              <a:spcAft>
                <a:spcPts val="300"/>
              </a:spcAft>
              <a:buFont typeface="Times New Roman" charset="0"/>
              <a:buNone/>
            </a:pPr>
            <a:r>
              <a:rPr lang="en-US" b="1" dirty="0">
                <a:solidFill>
                  <a:srgbClr val="800000"/>
                </a:solidFill>
              </a:rPr>
              <a:t>OUTPUT</a:t>
            </a:r>
            <a:r>
              <a:rPr lang="en-US" dirty="0"/>
              <a:t>:  </a:t>
            </a:r>
          </a:p>
          <a:p>
            <a:pPr indent="361950" algn="just" eaLnBrk="0" hangingPunct="0">
              <a:spcAft>
                <a:spcPts val="300"/>
              </a:spcAft>
              <a:buFont typeface="Times New Roman" charset="0"/>
              <a:buNone/>
            </a:pPr>
            <a:r>
              <a:rPr lang="en-US" dirty="0">
                <a:solidFill>
                  <a:srgbClr val="996633"/>
                </a:solidFill>
              </a:rPr>
              <a:t>quantities representing the observed or calculated time-varying results that the model yields to outside.</a:t>
            </a:r>
          </a:p>
          <a:p>
            <a:pPr indent="361950" algn="just" eaLnBrk="0" hangingPunct="0">
              <a:spcAft>
                <a:spcPts val="300"/>
              </a:spcAft>
              <a:buFontTx/>
              <a:buChar char="•"/>
            </a:pPr>
            <a:r>
              <a:rPr lang="en-US" dirty="0"/>
              <a:t>They are originally unknown, but provide (typically as </a:t>
            </a:r>
            <a:r>
              <a:rPr lang="en-US" dirty="0">
                <a:solidFill>
                  <a:srgbClr val="008000"/>
                </a:solidFill>
              </a:rPr>
              <a:t>functions</a:t>
            </a:r>
            <a:r>
              <a:rPr lang="en-US" dirty="0"/>
              <a:t>) results to outside once the </a:t>
            </a:r>
            <a:r>
              <a:rPr lang="en-US" dirty="0">
                <a:solidFill>
                  <a:srgbClr val="008000"/>
                </a:solidFill>
              </a:rPr>
              <a:t>input variables </a:t>
            </a:r>
            <a:r>
              <a:rPr lang="en-US" dirty="0"/>
              <a:t>have been specified and the </a:t>
            </a:r>
            <a:r>
              <a:rPr lang="en-US" dirty="0">
                <a:solidFill>
                  <a:srgbClr val="008000"/>
                </a:solidFill>
              </a:rPr>
              <a:t>state variables </a:t>
            </a:r>
            <a:r>
              <a:rPr lang="en-US" dirty="0"/>
              <a:t>have been calculated. </a:t>
            </a:r>
          </a:p>
        </p:txBody>
      </p:sp>
      <p:sp>
        <p:nvSpPr>
          <p:cNvPr id="194563" name="Rectangle 4"/>
          <p:cNvSpPr>
            <a:spLocks noChangeArrowheads="1"/>
          </p:cNvSpPr>
          <p:nvPr/>
        </p:nvSpPr>
        <p:spPr bwMode="auto">
          <a:xfrm>
            <a:off x="3336925" y="36195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ts val="600"/>
              </a:spcBef>
              <a:spcAft>
                <a:spcPts val="600"/>
              </a:spcAft>
              <a:buFont typeface="Times New Roman" charset="0"/>
              <a:buNone/>
            </a:pPr>
            <a:endParaRPr lang="en-US"/>
          </a:p>
        </p:txBody>
      </p:sp>
      <p:sp>
        <p:nvSpPr>
          <p:cNvPr id="194564" name="Rectangle 5"/>
          <p:cNvSpPr>
            <a:spLocks noChangeArrowheads="1"/>
          </p:cNvSpPr>
          <p:nvPr/>
        </p:nvSpPr>
        <p:spPr bwMode="auto">
          <a:xfrm>
            <a:off x="3336925" y="38052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ts val="600"/>
              </a:spcBef>
              <a:spcAft>
                <a:spcPts val="600"/>
              </a:spcAft>
              <a:buFont typeface="Times New Roman" charset="0"/>
              <a:buNone/>
            </a:pPr>
            <a:endParaRPr lang="en-US"/>
          </a:p>
        </p:txBody>
      </p:sp>
      <p:sp>
        <p:nvSpPr>
          <p:cNvPr id="194565" name="Rectangle 6"/>
          <p:cNvSpPr>
            <a:spLocks noChangeArrowheads="1"/>
          </p:cNvSpPr>
          <p:nvPr/>
        </p:nvSpPr>
        <p:spPr bwMode="auto">
          <a:xfrm>
            <a:off x="3336925" y="44116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ts val="600"/>
              </a:spcBef>
              <a:spcAft>
                <a:spcPts val="600"/>
              </a:spcAft>
              <a:buFont typeface="Times New Roman" charset="0"/>
              <a:buNone/>
            </a:pPr>
            <a:endParaRPr lang="en-US"/>
          </a:p>
        </p:txBody>
      </p:sp>
      <p:sp>
        <p:nvSpPr>
          <p:cNvPr id="194566" name="Rectangle 7"/>
          <p:cNvSpPr>
            <a:spLocks noChangeArrowheads="1"/>
          </p:cNvSpPr>
          <p:nvPr/>
        </p:nvSpPr>
        <p:spPr bwMode="auto">
          <a:xfrm>
            <a:off x="3336925" y="44116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ts val="600"/>
              </a:spcBef>
              <a:spcAft>
                <a:spcPts val="600"/>
              </a:spcAft>
              <a:buFont typeface="Times New Roman" charset="0"/>
              <a:buNone/>
            </a:pPr>
            <a:endParaRPr lang="en-US"/>
          </a:p>
        </p:txBody>
      </p:sp>
      <p:sp>
        <p:nvSpPr>
          <p:cNvPr id="194567" name="Rectangle 8"/>
          <p:cNvSpPr>
            <a:spLocks noChangeArrowheads="1"/>
          </p:cNvSpPr>
          <p:nvPr/>
        </p:nvSpPr>
        <p:spPr bwMode="auto">
          <a:xfrm>
            <a:off x="0" y="5060950"/>
            <a:ext cx="1184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990600" algn="just" eaLnBrk="0" hangingPunct="0">
              <a:spcBef>
                <a:spcPts val="600"/>
              </a:spcBef>
              <a:spcAft>
                <a:spcPts val="600"/>
              </a:spcAft>
              <a:buFont typeface="Times New Roman" charset="0"/>
              <a:buNone/>
              <a:tabLst>
                <a:tab pos="539750" algn="l"/>
              </a:tabLst>
            </a:pPr>
            <a:endParaRPr lang="it-IT"/>
          </a:p>
        </p:txBody>
      </p:sp>
      <p:sp>
        <p:nvSpPr>
          <p:cNvPr id="194568" name="Segnaposto numero diapositiva 10"/>
          <p:cNvSpPr>
            <a:spLocks noGrp="1"/>
          </p:cNvSpPr>
          <p:nvPr>
            <p:ph type="sldNum" sz="quarter" idx="12"/>
          </p:nvPr>
        </p:nvSpPr>
        <p:spPr bwMode="auto">
          <a:xfrm>
            <a:off x="4914900" y="8326438"/>
            <a:ext cx="16002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58D79A-4ADF-5E45-BDAC-FEB0352F00C3}" type="slidenum">
              <a:rPr lang="en-GB" sz="1400">
                <a:latin typeface="Times New Roman" charset="0"/>
              </a:rPr>
              <a:pPr/>
              <a:t>92</a:t>
            </a:fld>
            <a:endParaRPr lang="en-GB" sz="1400">
              <a:latin typeface="Times New Roman"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913" y="11113"/>
            <a:ext cx="6480175" cy="941387"/>
          </a:xfrm>
        </p:spPr>
        <p:txBody>
          <a:bodyPr/>
          <a:lstStyle/>
          <a:p>
            <a:pPr>
              <a:defRPr/>
            </a:pPr>
            <a:r>
              <a:rPr lang="it-IT" dirty="0" smtClean="0"/>
              <a:t>State </a:t>
            </a:r>
            <a:r>
              <a:rPr lang="it-IT" dirty="0" err="1" smtClean="0"/>
              <a:t>Variables</a:t>
            </a:r>
            <a:endParaRPr lang="it-IT" dirty="0"/>
          </a:p>
        </p:txBody>
      </p:sp>
      <p:sp>
        <p:nvSpPr>
          <p:cNvPr id="196610" name="Rettangolo 2"/>
          <p:cNvSpPr>
            <a:spLocks noChangeArrowheads="1"/>
          </p:cNvSpPr>
          <p:nvPr/>
        </p:nvSpPr>
        <p:spPr bwMode="auto">
          <a:xfrm>
            <a:off x="188913" y="1200150"/>
            <a:ext cx="6480175"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Aft>
                <a:spcPts val="300"/>
              </a:spcAft>
              <a:buFontTx/>
              <a:buChar char="•"/>
            </a:pPr>
            <a:r>
              <a:rPr lang="en-US" sz="2000">
                <a:solidFill>
                  <a:srgbClr val="996633"/>
                </a:solidFill>
              </a:rPr>
              <a:t>Quantities describing the present state of a system enough well to determine its future behavior.</a:t>
            </a:r>
          </a:p>
          <a:p>
            <a:pPr marL="342900" indent="-342900" eaLnBrk="0" hangingPunct="0">
              <a:spcAft>
                <a:spcPts val="300"/>
              </a:spcAft>
              <a:buFontTx/>
              <a:buChar char="•"/>
            </a:pPr>
            <a:r>
              <a:rPr lang="en-US" sz="2000"/>
              <a:t>They provide a means to keep memory of the consequences of the past </a:t>
            </a:r>
            <a:r>
              <a:rPr lang="en-US" sz="2000">
                <a:solidFill>
                  <a:srgbClr val="008000"/>
                </a:solidFill>
              </a:rPr>
              <a:t>inputs</a:t>
            </a:r>
            <a:r>
              <a:rPr lang="en-US" sz="2000"/>
              <a:t> to the system.</a:t>
            </a:r>
          </a:p>
          <a:p>
            <a:pPr marL="342900" indent="-342900" eaLnBrk="0" hangingPunct="0">
              <a:spcAft>
                <a:spcPts val="300"/>
              </a:spcAft>
              <a:buFontTx/>
              <a:buChar char="•"/>
            </a:pPr>
            <a:r>
              <a:rPr lang="en-US" sz="2000"/>
              <a:t>They may be partly coincident with </a:t>
            </a:r>
            <a:r>
              <a:rPr lang="en-US" sz="2000">
                <a:solidFill>
                  <a:srgbClr val="006600"/>
                </a:solidFill>
              </a:rPr>
              <a:t>output variables. </a:t>
            </a:r>
          </a:p>
          <a:p>
            <a:pPr marL="342900" indent="-342900" eaLnBrk="0" hangingPunct="0">
              <a:spcAft>
                <a:spcPts val="300"/>
              </a:spcAft>
              <a:buFontTx/>
              <a:buChar char="•"/>
            </a:pPr>
            <a:endParaRPr lang="en-US" sz="2000"/>
          </a:p>
          <a:p>
            <a:pPr marL="342900" indent="-342900" eaLnBrk="0" hangingPunct="0">
              <a:spcAft>
                <a:spcPts val="300"/>
              </a:spcAft>
              <a:buFontTx/>
              <a:buChar char="•"/>
            </a:pPr>
            <a:endParaRPr lang="en-US" sz="2000"/>
          </a:p>
          <a:p>
            <a:pPr marL="342900" indent="-342900" eaLnBrk="0" hangingPunct="0">
              <a:spcAft>
                <a:spcPts val="300"/>
              </a:spcAft>
              <a:buFontTx/>
              <a:buChar char="•"/>
            </a:pPr>
            <a:endParaRPr lang="en-US" sz="2000"/>
          </a:p>
          <a:p>
            <a:pPr marL="342900" indent="-342900" eaLnBrk="0" hangingPunct="0">
              <a:spcAft>
                <a:spcPts val="300"/>
              </a:spcAft>
              <a:buFontTx/>
              <a:buChar char="•"/>
            </a:pPr>
            <a:r>
              <a:rPr lang="en-US" sz="2000"/>
              <a:t>The minimum number of state variables required to represent a given system, </a:t>
            </a:r>
            <a:r>
              <a:rPr lang="en-US" sz="2000" i="1"/>
              <a:t>n</a:t>
            </a:r>
            <a:r>
              <a:rPr lang="en-US" sz="2000"/>
              <a:t>, is usually equal to the </a:t>
            </a:r>
            <a:r>
              <a:rPr lang="en-US" sz="2000">
                <a:solidFill>
                  <a:srgbClr val="006600"/>
                </a:solidFill>
              </a:rPr>
              <a:t>order</a:t>
            </a:r>
            <a:r>
              <a:rPr lang="en-US" sz="2000"/>
              <a:t> of the system's defining differential equation.</a:t>
            </a:r>
            <a:endParaRPr lang="en-US" sz="2000" b="1">
              <a:solidFill>
                <a:srgbClr val="006600"/>
              </a:solidFill>
            </a:endParaRPr>
          </a:p>
          <a:p>
            <a:pPr marL="342900" indent="-342900">
              <a:buFontTx/>
              <a:buChar char="•"/>
            </a:pPr>
            <a:r>
              <a:rPr lang="en-US" sz="2000">
                <a:latin typeface="Comic Sans MS" charset="0"/>
              </a:rPr>
              <a:t>The choices for variables to include in the state is highly dependent on the fidelity of the model and the type of system. </a:t>
            </a:r>
          </a:p>
          <a:p>
            <a:pPr marL="342900" indent="-342900">
              <a:buFontTx/>
              <a:buChar char="•"/>
            </a:pPr>
            <a:r>
              <a:rPr lang="en-US" sz="2000">
                <a:latin typeface="Comic Sans MS" charset="0"/>
              </a:rPr>
              <a:t>One can see immediately that the choice of variables to be included in the state is not unique.</a:t>
            </a:r>
          </a:p>
          <a:p>
            <a:pPr marL="342900" indent="-342900"/>
            <a:endParaRPr lang="en-US" sz="2000" b="1">
              <a:solidFill>
                <a:srgbClr val="0000FF"/>
              </a:solidFill>
              <a:latin typeface="Webdings" charset="0"/>
              <a:sym typeface="Webdings" charset="0"/>
            </a:endParaRPr>
          </a:p>
          <a:p>
            <a:pPr marL="342900" indent="-342900"/>
            <a:r>
              <a:rPr lang="en-US" sz="2000" b="1">
                <a:solidFill>
                  <a:srgbClr val="0000FF"/>
                </a:solidFill>
                <a:latin typeface="Webdings" charset="0"/>
                <a:sym typeface="Webdings" charset="0"/>
              </a:rPr>
              <a:t></a:t>
            </a:r>
            <a:r>
              <a:rPr lang="en-US" b="1">
                <a:solidFill>
                  <a:srgbClr val="0000FF"/>
                </a:solidFill>
                <a:latin typeface="Webdings" charset="0"/>
                <a:sym typeface="Webdings" charset="0"/>
              </a:rPr>
              <a:t> </a:t>
            </a:r>
            <a:r>
              <a:rPr lang="en-US" b="1">
                <a:solidFill>
                  <a:srgbClr val="0000FF"/>
                </a:solidFill>
                <a:latin typeface="Comic Sans MS" charset="0"/>
              </a:rPr>
              <a:t>HINT</a:t>
            </a:r>
            <a:r>
              <a:rPr lang="en-US" sz="2000">
                <a:solidFill>
                  <a:srgbClr val="0000FF"/>
                </a:solidFill>
                <a:latin typeface="Comic Sans MS" charset="0"/>
              </a:rPr>
              <a:t>: </a:t>
            </a:r>
            <a:r>
              <a:rPr lang="en-US" sz="2000">
                <a:latin typeface="Comic Sans MS" charset="0"/>
              </a:rPr>
              <a:t>The </a:t>
            </a:r>
            <a:r>
              <a:rPr lang="en-US" sz="2000" b="1">
                <a:solidFill>
                  <a:srgbClr val="008000"/>
                </a:solidFill>
                <a:latin typeface="Comic Sans MS" charset="0"/>
              </a:rPr>
              <a:t>state</a:t>
            </a:r>
            <a:r>
              <a:rPr lang="en-US" sz="2000">
                <a:latin typeface="Comic Sans MS" charset="0"/>
              </a:rPr>
              <a:t> </a:t>
            </a:r>
            <a:r>
              <a:rPr lang="en-US" sz="2000" b="1">
                <a:solidFill>
                  <a:srgbClr val="006600"/>
                </a:solidFill>
                <a:latin typeface="Comic Sans MS" charset="0"/>
              </a:rPr>
              <a:t>variables</a:t>
            </a:r>
            <a:r>
              <a:rPr lang="en-US" sz="2000">
                <a:solidFill>
                  <a:srgbClr val="00FF00"/>
                </a:solidFill>
                <a:latin typeface="Comic Sans MS" charset="0"/>
              </a:rPr>
              <a:t> </a:t>
            </a:r>
            <a:r>
              <a:rPr lang="en-US" sz="2000">
                <a:latin typeface="Comic Sans MS" charset="0"/>
              </a:rPr>
              <a:t>are often given by the same variables appearing within the initial conditions of the system’s ODEs</a:t>
            </a:r>
            <a:endParaRPr lang="it-IT" sz="2000">
              <a:latin typeface="Comic Sans MS" charset="0"/>
            </a:endParaRPr>
          </a:p>
        </p:txBody>
      </p:sp>
      <p:sp>
        <p:nvSpPr>
          <p:cNvPr id="196611"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600"/>
              <a:t>Basic Automatic Control			prof. Guariso</a:t>
            </a:r>
            <a:endParaRPr lang="it-IT" sz="1600" b="1">
              <a:solidFill>
                <a:srgbClr val="006600"/>
              </a:solidFill>
              <a:cs typeface="Times New Roman" charset="0"/>
            </a:endParaRPr>
          </a:p>
        </p:txBody>
      </p:sp>
      <p:sp>
        <p:nvSpPr>
          <p:cNvPr id="196612" name="Rettangolo 2"/>
          <p:cNvSpPr>
            <a:spLocks noChangeArrowheads="1"/>
          </p:cNvSpPr>
          <p:nvPr/>
        </p:nvSpPr>
        <p:spPr bwMode="auto">
          <a:xfrm>
            <a:off x="188913" y="3132138"/>
            <a:ext cx="6480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200">
                <a:hlinkClick r:id="rId3"/>
              </a:rPr>
              <a:t>http://www.cds.caltech.edu/~murray/amwiki/index.php/FAQ:_What_is_a_state%3F_How_does_one_determine_what_is_a_state_and_what_is_not%3F</a:t>
            </a:r>
            <a:r>
              <a:rPr lang="it-IT" sz="1200"/>
              <a:t> </a:t>
            </a:r>
          </a:p>
        </p:txBody>
      </p:sp>
      <p:sp>
        <p:nvSpPr>
          <p:cNvPr id="196613"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2530B7-33E3-B94B-9E17-916E15F80712}" type="slidenum">
              <a:rPr lang="it-IT" sz="1400"/>
              <a:pPr eaLnBrk="1" hangingPunct="1"/>
              <a:t>93</a:t>
            </a:fld>
            <a:endParaRPr lang="it-IT" sz="140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State </a:t>
            </a:r>
            <a:r>
              <a:rPr lang="it-IT" dirty="0" err="1" smtClean="0"/>
              <a:t>Variables</a:t>
            </a:r>
            <a:endParaRPr lang="it-IT" dirty="0"/>
          </a:p>
        </p:txBody>
      </p:sp>
      <p:sp>
        <p:nvSpPr>
          <p:cNvPr id="198658"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Times New Roman" charset="0"/>
              <a:buNone/>
            </a:pPr>
            <a:r>
              <a:rPr lang="it-IT" sz="1600"/>
              <a:t>Basic Automatic Control			prof. Guariso</a:t>
            </a:r>
            <a:endParaRPr lang="it-IT" sz="1600" b="1">
              <a:solidFill>
                <a:srgbClr val="006600"/>
              </a:solidFill>
              <a:cs typeface="Times New Roman" charset="0"/>
            </a:endParaRPr>
          </a:p>
        </p:txBody>
      </p:sp>
      <p:pic>
        <p:nvPicPr>
          <p:cNvPr id="198659"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84400"/>
            <a:ext cx="68580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A9DE6D-A9A2-344B-95DF-8FF7E4991A81}" type="slidenum">
              <a:rPr lang="it-IT" sz="1400"/>
              <a:pPr eaLnBrk="1" hangingPunct="1"/>
              <a:t>94</a:t>
            </a:fld>
            <a:endParaRPr lang="it-IT" sz="14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AU" b="1" dirty="0" smtClean="0">
                <a:solidFill>
                  <a:schemeClr val="tx1"/>
                </a:solidFill>
              </a:rPr>
              <a:t>State-Space Models</a:t>
            </a:r>
            <a:r>
              <a:rPr lang="en-US" dirty="0" smtClean="0">
                <a:solidFill>
                  <a:schemeClr val="tx1"/>
                </a:solidFill>
              </a:rPr>
              <a:t> </a:t>
            </a:r>
            <a:endParaRPr lang="it-IT" dirty="0"/>
          </a:p>
        </p:txBody>
      </p:sp>
      <p:sp>
        <p:nvSpPr>
          <p:cNvPr id="200706"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Times New Roman" charset="0"/>
              <a:buNone/>
            </a:pPr>
            <a:r>
              <a:rPr lang="it-IT" sz="1600"/>
              <a:t>Basic Automatic Control			prof. Guariso</a:t>
            </a:r>
            <a:endParaRPr lang="it-IT" sz="1600" b="1">
              <a:solidFill>
                <a:srgbClr val="006600"/>
              </a:solidFill>
              <a:cs typeface="Times New Roman" charset="0"/>
            </a:endParaRPr>
          </a:p>
        </p:txBody>
      </p:sp>
      <p:pic>
        <p:nvPicPr>
          <p:cNvPr id="200707"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71700"/>
            <a:ext cx="6858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823C9C-7AC5-4B4E-AF32-ABCDF42AFC02}" type="slidenum">
              <a:rPr lang="it-IT" sz="1400"/>
              <a:pPr eaLnBrk="1" hangingPunct="1"/>
              <a:t>95</a:t>
            </a:fld>
            <a:endParaRPr lang="it-IT" sz="14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AU" b="1" dirty="0" smtClean="0">
                <a:solidFill>
                  <a:schemeClr val="tx1"/>
                </a:solidFill>
              </a:rPr>
              <a:t>State-Space Models</a:t>
            </a:r>
            <a:r>
              <a:rPr lang="en-US" dirty="0" smtClean="0">
                <a:solidFill>
                  <a:schemeClr val="tx1"/>
                </a:solidFill>
              </a:rPr>
              <a:t> </a:t>
            </a:r>
            <a:endParaRPr lang="it-IT" dirty="0"/>
          </a:p>
        </p:txBody>
      </p:sp>
      <p:sp>
        <p:nvSpPr>
          <p:cNvPr id="202754" name="CasellaDiTesto 3"/>
          <p:cNvSpPr txBox="1">
            <a:spLocks noChangeArrowheads="1"/>
          </p:cNvSpPr>
          <p:nvPr/>
        </p:nvSpPr>
        <p:spPr bwMode="auto">
          <a:xfrm>
            <a:off x="188913" y="8691563"/>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Times New Roman" charset="0"/>
              <a:buNone/>
            </a:pPr>
            <a:r>
              <a:rPr lang="it-IT" sz="1600"/>
              <a:t>Basic Automatic Control			prof. Guariso</a:t>
            </a:r>
            <a:endParaRPr lang="it-IT" sz="1600" b="1">
              <a:solidFill>
                <a:srgbClr val="006600"/>
              </a:solidFill>
              <a:cs typeface="Times New Roman" charset="0"/>
            </a:endParaRPr>
          </a:p>
        </p:txBody>
      </p:sp>
      <p:sp>
        <p:nvSpPr>
          <p:cNvPr id="202756" name="CasellaDiTesto 2"/>
          <p:cNvSpPr txBox="1">
            <a:spLocks noChangeArrowheads="1"/>
          </p:cNvSpPr>
          <p:nvPr/>
        </p:nvSpPr>
        <p:spPr bwMode="auto">
          <a:xfrm>
            <a:off x="188912" y="7092950"/>
            <a:ext cx="396017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b="1" dirty="0">
                <a:solidFill>
                  <a:srgbClr val="663300"/>
                </a:solidFill>
                <a:latin typeface="Webdings" charset="0"/>
                <a:sym typeface="Webdings" charset="0"/>
              </a:rPr>
              <a:t></a:t>
            </a:r>
            <a:r>
              <a:rPr lang="it-IT" b="1" dirty="0">
                <a:solidFill>
                  <a:srgbClr val="663300"/>
                </a:solidFill>
                <a:cs typeface="Times New Roman" charset="0"/>
                <a:sym typeface="Webdings" charset="0"/>
              </a:rPr>
              <a:t> </a:t>
            </a:r>
          </a:p>
          <a:p>
            <a:pPr eaLnBrk="1" hangingPunct="1"/>
            <a:r>
              <a:rPr lang="it-IT" b="1" dirty="0" err="1">
                <a:solidFill>
                  <a:srgbClr val="663300"/>
                </a:solidFill>
                <a:cs typeface="Times New Roman" charset="0"/>
                <a:sym typeface="Webdings" charset="0"/>
              </a:rPr>
              <a:t>it</a:t>
            </a:r>
            <a:r>
              <a:rPr lang="it-IT" b="1" dirty="0">
                <a:solidFill>
                  <a:srgbClr val="663300"/>
                </a:solidFill>
                <a:cs typeface="Times New Roman" charset="0"/>
                <a:sym typeface="Webdings" charset="0"/>
              </a:rPr>
              <a:t> </a:t>
            </a:r>
            <a:r>
              <a:rPr lang="it-IT" b="1" dirty="0" err="1">
                <a:solidFill>
                  <a:srgbClr val="663300"/>
                </a:solidFill>
                <a:cs typeface="Times New Roman" charset="0"/>
                <a:sym typeface="Webdings" charset="0"/>
              </a:rPr>
              <a:t>is</a:t>
            </a:r>
            <a:r>
              <a:rPr lang="it-IT" b="1" dirty="0">
                <a:solidFill>
                  <a:srgbClr val="663300"/>
                </a:solidFill>
                <a:cs typeface="Times New Roman" charset="0"/>
                <a:sym typeface="Webdings" charset="0"/>
              </a:rPr>
              <a:t> a </a:t>
            </a:r>
            <a:r>
              <a:rPr lang="it-IT" b="1" dirty="0">
                <a:solidFill>
                  <a:srgbClr val="006600"/>
                </a:solidFill>
                <a:cs typeface="Times New Roman" charset="0"/>
              </a:rPr>
              <a:t>scalar</a:t>
            </a:r>
            <a:r>
              <a:rPr lang="it-IT" b="1" dirty="0">
                <a:solidFill>
                  <a:srgbClr val="663300"/>
                </a:solidFill>
                <a:cs typeface="Times New Roman" charset="0"/>
              </a:rPr>
              <a:t> </a:t>
            </a:r>
            <a:r>
              <a:rPr lang="it-IT" b="1" dirty="0" smtClean="0">
                <a:solidFill>
                  <a:srgbClr val="663300"/>
                </a:solidFill>
                <a:cs typeface="Times New Roman" charset="0"/>
              </a:rPr>
              <a:t>model (</a:t>
            </a:r>
            <a:r>
              <a:rPr lang="it-IT" b="1" dirty="0" smtClean="0">
                <a:solidFill>
                  <a:srgbClr val="006600"/>
                </a:solidFill>
                <a:cs typeface="Times New Roman" charset="0"/>
              </a:rPr>
              <a:t>n</a:t>
            </a:r>
            <a:r>
              <a:rPr lang="it-IT" b="1" dirty="0" smtClean="0">
                <a:solidFill>
                  <a:srgbClr val="663300"/>
                </a:solidFill>
                <a:cs typeface="Times New Roman" charset="0"/>
              </a:rPr>
              <a:t> = 1)</a:t>
            </a:r>
            <a:endParaRPr lang="it-IT" b="1" dirty="0">
              <a:solidFill>
                <a:srgbClr val="663300"/>
              </a:solidFill>
              <a:cs typeface="Times New Roman" charset="0"/>
            </a:endParaRPr>
          </a:p>
        </p:txBody>
      </p:sp>
      <p:sp>
        <p:nvSpPr>
          <p:cNvPr id="20275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6076F8-DB36-6248-A1C7-3D9E412CF8A9}" type="slidenum">
              <a:rPr lang="it-IT" sz="1400"/>
              <a:pPr eaLnBrk="1" hangingPunct="1"/>
              <a:t>96</a:t>
            </a:fld>
            <a:endParaRPr lang="it-IT" sz="1400"/>
          </a:p>
        </p:txBody>
      </p:sp>
      <p:grpSp>
        <p:nvGrpSpPr>
          <p:cNvPr id="4" name="Gruppo 3"/>
          <p:cNvGrpSpPr/>
          <p:nvPr/>
        </p:nvGrpSpPr>
        <p:grpSpPr>
          <a:xfrm>
            <a:off x="0" y="2165985"/>
            <a:ext cx="6858000" cy="4750753"/>
            <a:chOff x="0" y="2165985"/>
            <a:chExt cx="6858000" cy="4750753"/>
          </a:xfrm>
        </p:grpSpPr>
        <p:pic>
          <p:nvPicPr>
            <p:cNvPr id="202755"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68580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bwMode="auto">
            <a:xfrm>
              <a:off x="1475422" y="2165985"/>
              <a:ext cx="360045" cy="523220"/>
            </a:xfrm>
            <a:prstGeom prst="rect">
              <a:avLst/>
            </a:prstGeom>
            <a:solidFill>
              <a:schemeClr val="bg1"/>
            </a:solidFill>
            <a:ln>
              <a:noFill/>
            </a:ln>
            <a:extLst/>
          </p:spPr>
          <p:txBody>
            <a:bodyPr wrap="square" rtlCol="0">
              <a:spAutoFit/>
            </a:bodyPr>
            <a:lstStyle/>
            <a:p>
              <a:pPr>
                <a:spcBef>
                  <a:spcPts val="0"/>
                </a:spcBef>
                <a:spcAft>
                  <a:spcPts val="0"/>
                </a:spcAft>
              </a:pPr>
              <a:r>
                <a:rPr lang="it-IT" sz="2800" b="1" dirty="0" smtClean="0">
                  <a:solidFill>
                    <a:srgbClr val="FF0000"/>
                  </a:solidFill>
                  <a:latin typeface="Times New Roman" panose="02020603050405020304" pitchFamily="18" charset="0"/>
                  <a:cs typeface="Times New Roman" panose="02020603050405020304" pitchFamily="18" charset="0"/>
                </a:rPr>
                <a:t>6</a:t>
              </a:r>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32FE5-7833-D34C-B4DB-D45830111840}" type="slidenum">
              <a:rPr lang="en-US" sz="1200">
                <a:latin typeface="Arial Black" charset="0"/>
              </a:rPr>
              <a:pPr eaLnBrk="1" hangingPunct="1"/>
              <a:t>97</a:t>
            </a:fld>
            <a:endParaRPr lang="en-US" sz="1200">
              <a:latin typeface="Arial Black" charset="0"/>
            </a:endParaRPr>
          </a:p>
        </p:txBody>
      </p:sp>
      <p:grpSp>
        <p:nvGrpSpPr>
          <p:cNvPr id="204802" name="Group 24"/>
          <p:cNvGrpSpPr>
            <a:grpSpLocks/>
          </p:cNvGrpSpPr>
          <p:nvPr/>
        </p:nvGrpSpPr>
        <p:grpSpPr bwMode="auto">
          <a:xfrm>
            <a:off x="628650" y="2184400"/>
            <a:ext cx="2800350" cy="5334000"/>
            <a:chOff x="396" y="1491"/>
            <a:chExt cx="1764" cy="3640"/>
          </a:xfrm>
        </p:grpSpPr>
        <p:sp>
          <p:nvSpPr>
            <p:cNvPr id="204806" name="Oval 4"/>
            <p:cNvSpPr>
              <a:spLocks noChangeArrowheads="1"/>
            </p:cNvSpPr>
            <p:nvPr/>
          </p:nvSpPr>
          <p:spPr bwMode="auto">
            <a:xfrm>
              <a:off x="612" y="2947"/>
              <a:ext cx="378" cy="208"/>
            </a:xfrm>
            <a:prstGeom prst="ellipse">
              <a:avLst/>
            </a:prstGeom>
            <a:gradFill rotWithShape="0">
              <a:gsLst>
                <a:gs pos="0">
                  <a:srgbClr val="000000"/>
                </a:gs>
                <a:gs pos="50000">
                  <a:srgbClr val="FFFFFF"/>
                </a:gs>
                <a:gs pos="100000">
                  <a:srgbClr val="000000"/>
                </a:gs>
              </a:gsLst>
              <a:lin ang="0" scaled="1"/>
            </a:gradFill>
            <a:ln w="9525">
              <a:solidFill>
                <a:srgbClr val="000000"/>
              </a:solidFill>
              <a:round/>
              <a:headEnd/>
              <a:tailEnd/>
            </a:ln>
          </p:spPr>
          <p:txBody>
            <a:bodyPr/>
            <a:lstStyle/>
            <a:p>
              <a:pPr>
                <a:spcBef>
                  <a:spcPts val="600"/>
                </a:spcBef>
                <a:spcAft>
                  <a:spcPts val="600"/>
                </a:spcAft>
                <a:buFont typeface="Times New Roman" charset="0"/>
                <a:buNone/>
              </a:pPr>
              <a:endParaRPr lang="it-IT" sz="1800"/>
            </a:p>
          </p:txBody>
        </p:sp>
        <p:sp>
          <p:nvSpPr>
            <p:cNvPr id="204807" name="Oval 5"/>
            <p:cNvSpPr>
              <a:spLocks noChangeArrowheads="1"/>
            </p:cNvSpPr>
            <p:nvPr/>
          </p:nvSpPr>
          <p:spPr bwMode="auto">
            <a:xfrm>
              <a:off x="612" y="2115"/>
              <a:ext cx="378" cy="208"/>
            </a:xfrm>
            <a:prstGeom prst="ellipse">
              <a:avLst/>
            </a:prstGeom>
            <a:gradFill rotWithShape="0">
              <a:gsLst>
                <a:gs pos="0">
                  <a:srgbClr val="000000"/>
                </a:gs>
                <a:gs pos="50000">
                  <a:srgbClr val="FFFFFF"/>
                </a:gs>
                <a:gs pos="100000">
                  <a:srgbClr val="000000"/>
                </a:gs>
              </a:gsLst>
              <a:lin ang="0" scaled="1"/>
            </a:gradFill>
            <a:ln w="9525">
              <a:solidFill>
                <a:srgbClr val="000000"/>
              </a:solidFill>
              <a:round/>
              <a:headEnd/>
              <a:tailEnd/>
            </a:ln>
          </p:spPr>
          <p:txBody>
            <a:bodyPr/>
            <a:lstStyle/>
            <a:p>
              <a:pPr>
                <a:spcBef>
                  <a:spcPts val="600"/>
                </a:spcBef>
                <a:spcAft>
                  <a:spcPts val="600"/>
                </a:spcAft>
                <a:buFont typeface="Times New Roman" charset="0"/>
                <a:buNone/>
              </a:pPr>
              <a:endParaRPr lang="it-IT" sz="1800"/>
            </a:p>
          </p:txBody>
        </p:sp>
        <p:sp>
          <p:nvSpPr>
            <p:cNvPr id="204808" name="Rectangle 6"/>
            <p:cNvSpPr>
              <a:spLocks noChangeArrowheads="1"/>
            </p:cNvSpPr>
            <p:nvPr/>
          </p:nvSpPr>
          <p:spPr bwMode="auto">
            <a:xfrm>
              <a:off x="612" y="2219"/>
              <a:ext cx="378" cy="832"/>
            </a:xfrm>
            <a:prstGeom prst="rect">
              <a:avLst/>
            </a:prstGeom>
            <a:gradFill rotWithShape="0">
              <a:gsLst>
                <a:gs pos="0">
                  <a:srgbClr val="767676"/>
                </a:gs>
                <a:gs pos="50000">
                  <a:srgbClr val="FFFFFF"/>
                </a:gs>
                <a:gs pos="100000">
                  <a:srgbClr val="767676"/>
                </a:gs>
              </a:gsLst>
              <a:lin ang="0" scaled="1"/>
            </a:gradFill>
            <a:ln w="9525">
              <a:solidFill>
                <a:srgbClr val="000000"/>
              </a:solidFill>
              <a:miter lim="800000"/>
              <a:headEnd/>
              <a:tailEnd/>
            </a:ln>
          </p:spPr>
          <p:txBody>
            <a:bodyPr/>
            <a:lstStyle/>
            <a:p>
              <a:pPr>
                <a:spcBef>
                  <a:spcPts val="600"/>
                </a:spcBef>
                <a:spcAft>
                  <a:spcPts val="600"/>
                </a:spcAft>
                <a:buFont typeface="Times New Roman" charset="0"/>
                <a:buNone/>
              </a:pPr>
              <a:endParaRPr lang="it-IT" sz="1800"/>
            </a:p>
          </p:txBody>
        </p:sp>
        <p:sp>
          <p:nvSpPr>
            <p:cNvPr id="204809" name="Line 7"/>
            <p:cNvSpPr>
              <a:spLocks noChangeShapeType="1"/>
            </p:cNvSpPr>
            <p:nvPr/>
          </p:nvSpPr>
          <p:spPr bwMode="auto">
            <a:xfrm>
              <a:off x="450" y="1491"/>
              <a:ext cx="37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10" name="Line 8"/>
            <p:cNvSpPr>
              <a:spLocks noChangeShapeType="1"/>
            </p:cNvSpPr>
            <p:nvPr/>
          </p:nvSpPr>
          <p:spPr bwMode="auto">
            <a:xfrm>
              <a:off x="828" y="1491"/>
              <a:ext cx="0" cy="62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811" name="Oval 9"/>
            <p:cNvSpPr>
              <a:spLocks noChangeArrowheads="1"/>
            </p:cNvSpPr>
            <p:nvPr/>
          </p:nvSpPr>
          <p:spPr bwMode="auto">
            <a:xfrm>
              <a:off x="1260" y="4611"/>
              <a:ext cx="378" cy="208"/>
            </a:xfrm>
            <a:prstGeom prst="ellipse">
              <a:avLst/>
            </a:prstGeom>
            <a:gradFill rotWithShape="0">
              <a:gsLst>
                <a:gs pos="0">
                  <a:srgbClr val="000000"/>
                </a:gs>
                <a:gs pos="50000">
                  <a:srgbClr val="FFFFFF"/>
                </a:gs>
                <a:gs pos="100000">
                  <a:srgbClr val="000000"/>
                </a:gs>
              </a:gsLst>
              <a:lin ang="0" scaled="1"/>
            </a:gradFill>
            <a:ln w="9525">
              <a:solidFill>
                <a:srgbClr val="000000"/>
              </a:solidFill>
              <a:round/>
              <a:headEnd/>
              <a:tailEnd/>
            </a:ln>
          </p:spPr>
          <p:txBody>
            <a:bodyPr/>
            <a:lstStyle/>
            <a:p>
              <a:pPr>
                <a:spcBef>
                  <a:spcPts val="600"/>
                </a:spcBef>
                <a:spcAft>
                  <a:spcPts val="600"/>
                </a:spcAft>
                <a:buFont typeface="Times New Roman" charset="0"/>
                <a:buNone/>
              </a:pPr>
              <a:endParaRPr lang="it-IT" sz="1800"/>
            </a:p>
          </p:txBody>
        </p:sp>
        <p:sp>
          <p:nvSpPr>
            <p:cNvPr id="204812" name="Oval 10"/>
            <p:cNvSpPr>
              <a:spLocks noChangeArrowheads="1"/>
            </p:cNvSpPr>
            <p:nvPr/>
          </p:nvSpPr>
          <p:spPr bwMode="auto">
            <a:xfrm>
              <a:off x="1260" y="3779"/>
              <a:ext cx="378" cy="208"/>
            </a:xfrm>
            <a:prstGeom prst="ellipse">
              <a:avLst/>
            </a:prstGeom>
            <a:gradFill rotWithShape="0">
              <a:gsLst>
                <a:gs pos="0">
                  <a:srgbClr val="000000"/>
                </a:gs>
                <a:gs pos="50000">
                  <a:srgbClr val="FFFFFF"/>
                </a:gs>
                <a:gs pos="100000">
                  <a:srgbClr val="000000"/>
                </a:gs>
              </a:gsLst>
              <a:lin ang="0" scaled="1"/>
            </a:gradFill>
            <a:ln w="9525">
              <a:solidFill>
                <a:srgbClr val="000000"/>
              </a:solidFill>
              <a:round/>
              <a:headEnd/>
              <a:tailEnd/>
            </a:ln>
          </p:spPr>
          <p:txBody>
            <a:bodyPr/>
            <a:lstStyle/>
            <a:p>
              <a:pPr>
                <a:spcBef>
                  <a:spcPts val="600"/>
                </a:spcBef>
                <a:spcAft>
                  <a:spcPts val="600"/>
                </a:spcAft>
                <a:buFont typeface="Times New Roman" charset="0"/>
                <a:buNone/>
              </a:pPr>
              <a:endParaRPr lang="it-IT" sz="1800"/>
            </a:p>
          </p:txBody>
        </p:sp>
        <p:sp>
          <p:nvSpPr>
            <p:cNvPr id="204813" name="Rectangle 11"/>
            <p:cNvSpPr>
              <a:spLocks noChangeArrowheads="1"/>
            </p:cNvSpPr>
            <p:nvPr/>
          </p:nvSpPr>
          <p:spPr bwMode="auto">
            <a:xfrm>
              <a:off x="1260" y="3883"/>
              <a:ext cx="378" cy="832"/>
            </a:xfrm>
            <a:prstGeom prst="rect">
              <a:avLst/>
            </a:prstGeom>
            <a:gradFill rotWithShape="0">
              <a:gsLst>
                <a:gs pos="0">
                  <a:srgbClr val="767676"/>
                </a:gs>
                <a:gs pos="50000">
                  <a:srgbClr val="FFFFFF"/>
                </a:gs>
                <a:gs pos="100000">
                  <a:srgbClr val="767676"/>
                </a:gs>
              </a:gsLst>
              <a:lin ang="0" scaled="1"/>
            </a:gradFill>
            <a:ln w="9525">
              <a:solidFill>
                <a:srgbClr val="000000"/>
              </a:solidFill>
              <a:miter lim="800000"/>
              <a:headEnd/>
              <a:tailEnd/>
            </a:ln>
          </p:spPr>
          <p:txBody>
            <a:bodyPr/>
            <a:lstStyle/>
            <a:p>
              <a:pPr>
                <a:spcBef>
                  <a:spcPts val="600"/>
                </a:spcBef>
                <a:spcAft>
                  <a:spcPts val="600"/>
                </a:spcAft>
                <a:buFont typeface="Times New Roman" charset="0"/>
                <a:buNone/>
              </a:pPr>
              <a:endParaRPr lang="it-IT" sz="1800"/>
            </a:p>
          </p:txBody>
        </p:sp>
        <p:sp>
          <p:nvSpPr>
            <p:cNvPr id="204814" name="Line 12"/>
            <p:cNvSpPr>
              <a:spLocks noChangeShapeType="1"/>
            </p:cNvSpPr>
            <p:nvPr/>
          </p:nvSpPr>
          <p:spPr bwMode="auto">
            <a:xfrm>
              <a:off x="828" y="3155"/>
              <a:ext cx="0" cy="3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15" name="Line 13"/>
            <p:cNvSpPr>
              <a:spLocks noChangeShapeType="1"/>
            </p:cNvSpPr>
            <p:nvPr/>
          </p:nvSpPr>
          <p:spPr bwMode="auto">
            <a:xfrm>
              <a:off x="828" y="3467"/>
              <a:ext cx="64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16" name="Line 14"/>
            <p:cNvSpPr>
              <a:spLocks noChangeShapeType="1"/>
            </p:cNvSpPr>
            <p:nvPr/>
          </p:nvSpPr>
          <p:spPr bwMode="auto">
            <a:xfrm>
              <a:off x="1476" y="3467"/>
              <a:ext cx="0" cy="3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817" name="Line 15"/>
            <p:cNvSpPr>
              <a:spLocks noChangeShapeType="1"/>
            </p:cNvSpPr>
            <p:nvPr/>
          </p:nvSpPr>
          <p:spPr bwMode="auto">
            <a:xfrm>
              <a:off x="1476" y="4819"/>
              <a:ext cx="0" cy="3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18" name="Line 16"/>
            <p:cNvSpPr>
              <a:spLocks noChangeShapeType="1"/>
            </p:cNvSpPr>
            <p:nvPr/>
          </p:nvSpPr>
          <p:spPr bwMode="auto">
            <a:xfrm>
              <a:off x="1476" y="5131"/>
              <a:ext cx="486"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819" name="Text Box 17"/>
            <p:cNvSpPr txBox="1">
              <a:spLocks noChangeArrowheads="1"/>
            </p:cNvSpPr>
            <p:nvPr/>
          </p:nvSpPr>
          <p:spPr bwMode="auto">
            <a:xfrm>
              <a:off x="396" y="1491"/>
              <a:ext cx="31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en-US" sz="1400" i="1"/>
                <a:t>F</a:t>
              </a:r>
              <a:r>
                <a:rPr lang="en-US" sz="1400" baseline="-25000"/>
                <a:t>0</a:t>
              </a:r>
              <a:endParaRPr lang="en-US" sz="1800"/>
            </a:p>
          </p:txBody>
        </p:sp>
        <p:sp>
          <p:nvSpPr>
            <p:cNvPr id="204820" name="Text Box 18"/>
            <p:cNvSpPr txBox="1">
              <a:spLocks noChangeArrowheads="1"/>
            </p:cNvSpPr>
            <p:nvPr/>
          </p:nvSpPr>
          <p:spPr bwMode="auto">
            <a:xfrm>
              <a:off x="1098" y="3155"/>
              <a:ext cx="38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en-US" sz="1400" i="1"/>
                <a:t>F</a:t>
              </a:r>
              <a:r>
                <a:rPr lang="en-US" sz="1400" baseline="-25000"/>
                <a:t>1</a:t>
              </a:r>
              <a:endParaRPr lang="en-US" sz="1800"/>
            </a:p>
          </p:txBody>
        </p:sp>
        <p:sp>
          <p:nvSpPr>
            <p:cNvPr id="204821" name="Text Box 19"/>
            <p:cNvSpPr txBox="1">
              <a:spLocks noChangeArrowheads="1"/>
            </p:cNvSpPr>
            <p:nvPr/>
          </p:nvSpPr>
          <p:spPr bwMode="auto">
            <a:xfrm>
              <a:off x="1692" y="4819"/>
              <a:ext cx="4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en-US" sz="1400" i="1"/>
                <a:t>F</a:t>
              </a:r>
              <a:r>
                <a:rPr lang="en-US" sz="1400" baseline="-25000"/>
                <a:t>2</a:t>
              </a:r>
              <a:endParaRPr lang="en-US" sz="1800"/>
            </a:p>
          </p:txBody>
        </p:sp>
      </p:grpSp>
      <p:sp>
        <p:nvSpPr>
          <p:cNvPr id="324628" name="Text Box 20"/>
          <p:cNvSpPr txBox="1">
            <a:spLocks noChangeArrowheads="1"/>
          </p:cNvSpPr>
          <p:nvPr/>
        </p:nvSpPr>
        <p:spPr bwMode="auto">
          <a:xfrm>
            <a:off x="3314700" y="2273300"/>
            <a:ext cx="3200400" cy="6007100"/>
          </a:xfrm>
          <a:prstGeom prst="rect">
            <a:avLst/>
          </a:prstGeom>
          <a:noFill/>
          <a:ln w="9525" algn="ctr">
            <a:noFill/>
            <a:miter lim="800000"/>
            <a:headEnd/>
            <a:tailEnd/>
          </a:ln>
          <a:effectLst/>
        </p:spPr>
        <p:txBody>
          <a:bodyPr>
            <a:spAutoFit/>
          </a:bodyPr>
          <a:lstStyle>
            <a:lvl1pPr>
              <a:defRPr sz="2400">
                <a:solidFill>
                  <a:schemeClr val="tx1"/>
                </a:solidFill>
                <a:latin typeface="Times New Roman" pitchFamily="-110" charset="0"/>
                <a:ea typeface="ＭＳ Ｐゴシック" pitchFamily="-110" charset="-128"/>
              </a:defRPr>
            </a:lvl1pPr>
            <a:lvl2pPr marL="37931725" indent="-37474525">
              <a:defRPr sz="2400">
                <a:solidFill>
                  <a:schemeClr val="tx1"/>
                </a:solidFill>
                <a:latin typeface="Times New Roman" pitchFamily="-110" charset="0"/>
                <a:ea typeface="ＭＳ Ｐゴシック" pitchFamily="-110" charset="-128"/>
              </a:defRPr>
            </a:lvl2pPr>
            <a:lvl3pPr>
              <a:defRPr sz="2400">
                <a:solidFill>
                  <a:schemeClr val="tx1"/>
                </a:solidFill>
                <a:latin typeface="Times New Roman" pitchFamily="-110" charset="0"/>
                <a:ea typeface="ＭＳ Ｐゴシック" pitchFamily="-110" charset="-128"/>
              </a:defRPr>
            </a:lvl3pPr>
            <a:lvl4pPr>
              <a:defRPr sz="2400">
                <a:solidFill>
                  <a:schemeClr val="tx1"/>
                </a:solidFill>
                <a:latin typeface="Times New Roman" pitchFamily="-110" charset="0"/>
                <a:ea typeface="ＭＳ Ｐゴシック" pitchFamily="-110" charset="-128"/>
              </a:defRPr>
            </a:lvl4pPr>
            <a:lvl5pPr>
              <a:defRPr sz="2400">
                <a:solidFill>
                  <a:schemeClr val="tx1"/>
                </a:solidFill>
                <a:latin typeface="Times New Roman" pitchFamily="-110" charset="0"/>
                <a:ea typeface="ＭＳ Ｐゴシック" pitchFamily="-110" charset="-128"/>
              </a:defRPr>
            </a:lvl5pPr>
            <a:lvl6pPr marL="4572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9144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1371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18288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a:lnSpc>
                <a:spcPct val="80000"/>
              </a:lnSpc>
              <a:spcBef>
                <a:spcPct val="20000"/>
              </a:spcBef>
              <a:spcAft>
                <a:spcPts val="600"/>
              </a:spcAft>
              <a:buClr>
                <a:schemeClr val="hlink"/>
              </a:buClr>
              <a:buSzPct val="80000"/>
              <a:buFont typeface="Wingdings" pitchFamily="-110" charset="2"/>
              <a:buChar char="l"/>
              <a:defRPr/>
            </a:pPr>
            <a:r>
              <a:rPr lang="en-US" sz="1800" dirty="0" smtClean="0">
                <a:latin typeface="Arial" charset="0"/>
                <a:cs typeface="+mn-cs"/>
              </a:rPr>
              <a:t> With a </a:t>
            </a:r>
            <a:r>
              <a:rPr lang="en-US" sz="1800" b="1" i="1" dirty="0" smtClean="0">
                <a:latin typeface="Arial" charset="0"/>
                <a:cs typeface="+mn-cs"/>
              </a:rPr>
              <a:t>constant cross sectional</a:t>
            </a:r>
          </a:p>
          <a:p>
            <a:pPr>
              <a:lnSpc>
                <a:spcPct val="80000"/>
              </a:lnSpc>
              <a:spcBef>
                <a:spcPct val="20000"/>
              </a:spcBef>
              <a:spcAft>
                <a:spcPts val="600"/>
              </a:spcAft>
              <a:buClr>
                <a:schemeClr val="hlink"/>
              </a:buClr>
              <a:buSzPct val="80000"/>
              <a:buFont typeface="Wingdings" pitchFamily="-110" charset="2"/>
              <a:buNone/>
              <a:defRPr/>
            </a:pPr>
            <a:r>
              <a:rPr lang="en-US" sz="1800" dirty="0" smtClean="0">
                <a:latin typeface="Arial" charset="0"/>
                <a:cs typeface="+mn-cs"/>
              </a:rPr>
              <a:t>area </a:t>
            </a:r>
            <a:r>
              <a:rPr lang="en-US" sz="1800" i="1" dirty="0" smtClean="0">
                <a:latin typeface="Arial" charset="0"/>
                <a:cs typeface="+mn-cs"/>
              </a:rPr>
              <a:t>A</a:t>
            </a:r>
            <a:r>
              <a:rPr lang="en-US" sz="1800" dirty="0" smtClean="0">
                <a:latin typeface="Arial" charset="0"/>
                <a:cs typeface="+mn-cs"/>
              </a:rPr>
              <a:t>, the volume of a tank can be expressed as:</a:t>
            </a:r>
          </a:p>
          <a:p>
            <a:pPr>
              <a:lnSpc>
                <a:spcPct val="80000"/>
              </a:lnSpc>
              <a:spcBef>
                <a:spcPct val="20000"/>
              </a:spcBef>
              <a:spcAft>
                <a:spcPts val="600"/>
              </a:spcAft>
              <a:buClr>
                <a:schemeClr val="hlink"/>
              </a:buClr>
              <a:buSzPct val="80000"/>
              <a:buFont typeface="Wingdings" pitchFamily="-110" charset="2"/>
              <a:buNone/>
              <a:defRPr/>
            </a:pPr>
            <a:endParaRPr lang="en-US" sz="1800" dirty="0" smtClean="0">
              <a:latin typeface="Arial" charset="0"/>
              <a:cs typeface="+mn-cs"/>
            </a:endParaRPr>
          </a:p>
          <a:p>
            <a:pPr algn="just">
              <a:lnSpc>
                <a:spcPct val="80000"/>
              </a:lnSpc>
              <a:spcBef>
                <a:spcPct val="20000"/>
              </a:spcBef>
              <a:spcAft>
                <a:spcPts val="600"/>
              </a:spcAft>
              <a:buClr>
                <a:schemeClr val="hlink"/>
              </a:buClr>
              <a:buSzPct val="80000"/>
              <a:buFont typeface="Wingdings" pitchFamily="-110" charset="2"/>
              <a:buNone/>
              <a:defRPr/>
            </a:pPr>
            <a:r>
              <a:rPr lang="en-US" sz="2000" b="1" dirty="0" smtClean="0">
                <a:latin typeface="Arial" charset="0"/>
                <a:cs typeface="+mn-cs"/>
              </a:rPr>
              <a:t>V = Ah</a:t>
            </a:r>
          </a:p>
          <a:p>
            <a:pPr>
              <a:lnSpc>
                <a:spcPct val="80000"/>
              </a:lnSpc>
              <a:spcBef>
                <a:spcPct val="20000"/>
              </a:spcBef>
              <a:spcAft>
                <a:spcPts val="600"/>
              </a:spcAft>
              <a:buClr>
                <a:schemeClr val="hlink"/>
              </a:buClr>
              <a:buSzPct val="80000"/>
              <a:buFont typeface="Wingdings" pitchFamily="-110" charset="2"/>
              <a:buChar char="l"/>
              <a:defRPr/>
            </a:pPr>
            <a:endParaRPr lang="en-US" sz="2000" dirty="0" smtClean="0">
              <a:latin typeface="Arial" charset="0"/>
              <a:cs typeface="+mn-cs"/>
            </a:endParaRPr>
          </a:p>
          <a:p>
            <a:pPr>
              <a:lnSpc>
                <a:spcPct val="80000"/>
              </a:lnSpc>
              <a:spcBef>
                <a:spcPct val="20000"/>
              </a:spcBef>
              <a:spcAft>
                <a:spcPts val="600"/>
              </a:spcAft>
              <a:buClr>
                <a:schemeClr val="hlink"/>
              </a:buClr>
              <a:buSzPct val="80000"/>
              <a:buFont typeface="Wingdings" pitchFamily="-110" charset="2"/>
              <a:buNone/>
              <a:defRPr/>
            </a:pPr>
            <a:r>
              <a:rPr lang="en-US" sz="1800" dirty="0" smtClean="0">
                <a:latin typeface="Arial" charset="0"/>
                <a:cs typeface="+mn-cs"/>
              </a:rPr>
              <a:t>where </a:t>
            </a:r>
            <a:r>
              <a:rPr lang="en-US" sz="1800" b="1" i="1" dirty="0" smtClean="0">
                <a:effectLst>
                  <a:outerShdw blurRad="38100" dist="38100" dir="2700000" algn="tl">
                    <a:srgbClr val="C0C0C0"/>
                  </a:outerShdw>
                </a:effectLst>
                <a:latin typeface="Arial" charset="0"/>
                <a:cs typeface="+mn-cs"/>
              </a:rPr>
              <a:t>h</a:t>
            </a:r>
            <a:r>
              <a:rPr lang="en-US" sz="1800" dirty="0" smtClean="0">
                <a:latin typeface="Arial" charset="0"/>
                <a:cs typeface="+mn-cs"/>
              </a:rPr>
              <a:t> represents the liquid level.</a:t>
            </a:r>
          </a:p>
          <a:p>
            <a:pPr>
              <a:lnSpc>
                <a:spcPct val="80000"/>
              </a:lnSpc>
              <a:spcBef>
                <a:spcPct val="20000"/>
              </a:spcBef>
              <a:spcAft>
                <a:spcPts val="600"/>
              </a:spcAft>
              <a:buClr>
                <a:schemeClr val="hlink"/>
              </a:buClr>
              <a:buSzPct val="80000"/>
              <a:buFont typeface="Wingdings" pitchFamily="-110" charset="2"/>
              <a:buNone/>
              <a:defRPr/>
            </a:pPr>
            <a:endParaRPr lang="en-US" sz="1800" dirty="0" smtClean="0">
              <a:latin typeface="Arial" charset="0"/>
              <a:cs typeface="+mn-cs"/>
            </a:endParaRPr>
          </a:p>
          <a:p>
            <a:pPr>
              <a:lnSpc>
                <a:spcPct val="80000"/>
              </a:lnSpc>
              <a:spcBef>
                <a:spcPct val="20000"/>
              </a:spcBef>
              <a:spcAft>
                <a:spcPts val="600"/>
              </a:spcAft>
              <a:buClr>
                <a:schemeClr val="hlink"/>
              </a:buClr>
              <a:buSzPct val="80000"/>
              <a:buFont typeface="Wingdings" pitchFamily="-110" charset="2"/>
              <a:buChar char="l"/>
              <a:defRPr/>
            </a:pPr>
            <a:r>
              <a:rPr lang="en-US" sz="1800" dirty="0" smtClean="0">
                <a:latin typeface="Arial" charset="0"/>
                <a:cs typeface="+mn-cs"/>
              </a:rPr>
              <a:t> Let us suppose that the </a:t>
            </a:r>
            <a:r>
              <a:rPr lang="en-US" sz="1800" b="1" i="1" dirty="0" smtClean="0">
                <a:latin typeface="Arial" charset="0"/>
                <a:cs typeface="+mn-cs"/>
              </a:rPr>
              <a:t>control   objective is to maintain a constant level in the second tank</a:t>
            </a:r>
            <a:r>
              <a:rPr lang="en-US" sz="1800" dirty="0" smtClean="0">
                <a:latin typeface="Arial" charset="0"/>
                <a:cs typeface="+mn-cs"/>
              </a:rPr>
              <a:t> while the inlet flow rate to the first tank is varied.</a:t>
            </a:r>
          </a:p>
          <a:p>
            <a:pPr>
              <a:lnSpc>
                <a:spcPct val="80000"/>
              </a:lnSpc>
              <a:spcBef>
                <a:spcPct val="20000"/>
              </a:spcBef>
              <a:spcAft>
                <a:spcPts val="600"/>
              </a:spcAft>
              <a:buClr>
                <a:schemeClr val="hlink"/>
              </a:buClr>
              <a:buSzPct val="80000"/>
              <a:buFont typeface="Wingdings" pitchFamily="-110" charset="2"/>
              <a:buNone/>
              <a:defRPr/>
            </a:pPr>
            <a:r>
              <a:rPr lang="en-US" sz="1800" dirty="0" smtClean="0">
                <a:latin typeface="Arial" charset="0"/>
                <a:cs typeface="+mn-cs"/>
              </a:rPr>
              <a:t> </a:t>
            </a:r>
          </a:p>
          <a:p>
            <a:pPr>
              <a:lnSpc>
                <a:spcPct val="80000"/>
              </a:lnSpc>
              <a:spcBef>
                <a:spcPct val="20000"/>
              </a:spcBef>
              <a:spcAft>
                <a:spcPts val="600"/>
              </a:spcAft>
              <a:buClr>
                <a:schemeClr val="hlink"/>
              </a:buClr>
              <a:buSzPct val="80000"/>
              <a:buFont typeface="Wingdings" pitchFamily="-110" charset="2"/>
              <a:buChar char="l"/>
              <a:defRPr/>
            </a:pPr>
            <a:r>
              <a:rPr lang="en-US" sz="1800" dirty="0" smtClean="0">
                <a:latin typeface="Arial" charset="0"/>
                <a:cs typeface="+mn-cs"/>
              </a:rPr>
              <a:t> The </a:t>
            </a:r>
            <a:r>
              <a:rPr lang="en-US" sz="1800" b="1" i="1" dirty="0" smtClean="0">
                <a:latin typeface="Arial" charset="0"/>
                <a:cs typeface="+mn-cs"/>
              </a:rPr>
              <a:t>liquid level</a:t>
            </a:r>
            <a:r>
              <a:rPr lang="en-US" sz="1800" dirty="0" smtClean="0">
                <a:latin typeface="Arial" charset="0"/>
                <a:cs typeface="+mn-cs"/>
              </a:rPr>
              <a:t> </a:t>
            </a:r>
            <a:r>
              <a:rPr lang="en-US" sz="1800" b="1" i="1" dirty="0" smtClean="0">
                <a:latin typeface="Arial" charset="0"/>
                <a:cs typeface="+mn-cs"/>
              </a:rPr>
              <a:t>h</a:t>
            </a:r>
            <a:r>
              <a:rPr lang="en-US" sz="1800" b="1" i="1" baseline="-25000" dirty="0" smtClean="0">
                <a:latin typeface="Arial" charset="0"/>
                <a:cs typeface="+mn-cs"/>
              </a:rPr>
              <a:t>2</a:t>
            </a:r>
            <a:r>
              <a:rPr lang="en-US" sz="1800" b="1" i="1" dirty="0" smtClean="0">
                <a:latin typeface="Arial" charset="0"/>
                <a:cs typeface="+mn-cs"/>
              </a:rPr>
              <a:t>(t)</a:t>
            </a:r>
            <a:r>
              <a:rPr lang="en-US" sz="1800" dirty="0" smtClean="0">
                <a:latin typeface="Arial" charset="0"/>
                <a:cs typeface="+mn-cs"/>
              </a:rPr>
              <a:t> is the  </a:t>
            </a:r>
            <a:r>
              <a:rPr lang="en-US" sz="1800" dirty="0" smtClean="0">
                <a:solidFill>
                  <a:srgbClr val="006600"/>
                </a:solidFill>
                <a:latin typeface="Arial" charset="0"/>
                <a:cs typeface="+mn-cs"/>
              </a:rPr>
              <a:t>variable </a:t>
            </a:r>
            <a:r>
              <a:rPr lang="en-US" sz="1800" dirty="0" smtClean="0">
                <a:latin typeface="Arial" charset="0"/>
                <a:cs typeface="+mn-cs"/>
              </a:rPr>
              <a:t>that we want to be the </a:t>
            </a:r>
            <a:r>
              <a:rPr lang="en-US" sz="1800" b="1" dirty="0" smtClean="0">
                <a:solidFill>
                  <a:srgbClr val="006600"/>
                </a:solidFill>
                <a:latin typeface="Arial" charset="0"/>
                <a:cs typeface="+mn-cs"/>
              </a:rPr>
              <a:t>controlled</a:t>
            </a:r>
            <a:r>
              <a:rPr lang="en-US" sz="1800" dirty="0" smtClean="0">
                <a:latin typeface="Arial" charset="0"/>
                <a:cs typeface="+mn-cs"/>
              </a:rPr>
              <a:t> </a:t>
            </a:r>
            <a:r>
              <a:rPr lang="en-US" sz="1800" b="1" dirty="0" smtClean="0">
                <a:solidFill>
                  <a:srgbClr val="006600"/>
                </a:solidFill>
                <a:latin typeface="Arial" charset="0"/>
                <a:cs typeface="+mn-cs"/>
              </a:rPr>
              <a:t>variable</a:t>
            </a:r>
            <a:r>
              <a:rPr lang="en-US" sz="1800" dirty="0" smtClean="0">
                <a:latin typeface="Arial" charset="0"/>
                <a:cs typeface="+mn-cs"/>
              </a:rPr>
              <a:t>.</a:t>
            </a:r>
          </a:p>
        </p:txBody>
      </p:sp>
      <p:sp>
        <p:nvSpPr>
          <p:cNvPr id="204804" name="Text Box 23"/>
          <p:cNvSpPr txBox="1">
            <a:spLocks noChangeArrowheads="1"/>
          </p:cNvSpPr>
          <p:nvPr/>
        </p:nvSpPr>
        <p:spPr bwMode="auto">
          <a:xfrm>
            <a:off x="192088" y="8493125"/>
            <a:ext cx="6400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en-US" sz="1200">
                <a:solidFill>
                  <a:srgbClr val="6699FF"/>
                </a:solidFill>
              </a:rPr>
              <a:t>Introduction to Process Control			Romagnoli &amp; Palazoglu</a:t>
            </a:r>
          </a:p>
        </p:txBody>
      </p:sp>
      <p:sp>
        <p:nvSpPr>
          <p:cNvPr id="58374" name="Rectangle 2"/>
          <p:cNvSpPr>
            <a:spLocks noGrp="1" noChangeArrowheads="1"/>
          </p:cNvSpPr>
          <p:nvPr>
            <p:ph type="title"/>
          </p:nvPr>
        </p:nvSpPr>
        <p:spPr>
          <a:xfrm>
            <a:off x="188913" y="250825"/>
            <a:ext cx="6480175" cy="1325563"/>
          </a:xfrm>
        </p:spPr>
        <p:txBody>
          <a:bodyPr/>
          <a:lstStyle/>
          <a:p>
            <a:pPr eaLnBrk="1" hangingPunct="1">
              <a:defRPr/>
            </a:pPr>
            <a:r>
              <a:rPr lang="en-US" b="1" dirty="0" smtClean="0">
                <a:solidFill>
                  <a:schemeClr val="tx1"/>
                </a:solidFill>
              </a:rPr>
              <a:t>Example No.7: </a:t>
            </a:r>
            <a:r>
              <a:rPr lang="en-US" b="1" dirty="0">
                <a:solidFill>
                  <a:schemeClr val="tx1"/>
                </a:solidFill>
              </a:rPr>
              <a:t/>
            </a:r>
            <a:br>
              <a:rPr lang="en-US" b="1" dirty="0">
                <a:solidFill>
                  <a:schemeClr val="tx1"/>
                </a:solidFill>
              </a:rPr>
            </a:br>
            <a:r>
              <a:rPr lang="en-US" sz="3200" b="1" dirty="0">
                <a:solidFill>
                  <a:srgbClr val="FF0000"/>
                </a:solidFill>
              </a:rPr>
              <a:t>Pasteurized Milk </a:t>
            </a:r>
            <a:r>
              <a:rPr lang="en-US" sz="3200" b="1" dirty="0" smtClean="0">
                <a:solidFill>
                  <a:srgbClr val="FF0000"/>
                </a:solidFill>
              </a:rPr>
              <a:t>Storage</a:t>
            </a:r>
            <a:r>
              <a:rPr lang="en-US" sz="3200" b="1" dirty="0">
                <a:solidFill>
                  <a:srgbClr val="FF0000"/>
                </a:solidFill>
              </a:rPr>
              <a:t/>
            </a:r>
            <a:br>
              <a:rPr lang="en-US" sz="3200" b="1" dirty="0">
                <a:solidFill>
                  <a:srgbClr val="FF0000"/>
                </a:solidFill>
              </a:rPr>
            </a:br>
            <a:r>
              <a:rPr lang="en-US" sz="3200" b="1" dirty="0">
                <a:solidFill>
                  <a:srgbClr val="FF0000"/>
                </a:solidFill>
              </a:rPr>
              <a:t>(Two </a:t>
            </a:r>
            <a:r>
              <a:rPr lang="en-US" sz="3200" b="1" dirty="0" smtClean="0">
                <a:solidFill>
                  <a:srgbClr val="FF0000"/>
                </a:solidFill>
              </a:rPr>
              <a:t>Non</a:t>
            </a:r>
            <a:r>
              <a:rPr lang="en-US" sz="3200" b="1" dirty="0">
                <a:solidFill>
                  <a:srgbClr val="FF0000"/>
                </a:solidFill>
              </a:rPr>
              <a:t>-</a:t>
            </a:r>
            <a:r>
              <a:rPr lang="en-US" sz="3200" b="1" dirty="0" smtClean="0">
                <a:solidFill>
                  <a:srgbClr val="FF0000"/>
                </a:solidFill>
              </a:rPr>
              <a:t>interacting Tanks)</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4628">
                                            <p:txEl>
                                              <p:pRg st="0" end="0"/>
                                            </p:txEl>
                                          </p:spTgt>
                                        </p:tgtEl>
                                        <p:attrNameLst>
                                          <p:attrName>style.visibility</p:attrName>
                                        </p:attrNameLst>
                                      </p:cBhvr>
                                      <p:to>
                                        <p:strVal val="visible"/>
                                      </p:to>
                                    </p:set>
                                    <p:anim calcmode="lin" valueType="num">
                                      <p:cBhvr additive="base">
                                        <p:cTn id="7" dur="500" fill="hold"/>
                                        <p:tgtEl>
                                          <p:spTgt spid="3246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462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4628">
                                            <p:txEl>
                                              <p:pRg st="1" end="1"/>
                                            </p:txEl>
                                          </p:spTgt>
                                        </p:tgtEl>
                                        <p:attrNameLst>
                                          <p:attrName>style.visibility</p:attrName>
                                        </p:attrNameLst>
                                      </p:cBhvr>
                                      <p:to>
                                        <p:strVal val="visible"/>
                                      </p:to>
                                    </p:set>
                                    <p:anim calcmode="lin" valueType="num">
                                      <p:cBhvr additive="base">
                                        <p:cTn id="11" dur="500" fill="hold"/>
                                        <p:tgtEl>
                                          <p:spTgt spid="3246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46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4628">
                                            <p:txEl>
                                              <p:pRg st="3" end="3"/>
                                            </p:txEl>
                                          </p:spTgt>
                                        </p:tgtEl>
                                        <p:attrNameLst>
                                          <p:attrName>style.visibility</p:attrName>
                                        </p:attrNameLst>
                                      </p:cBhvr>
                                      <p:to>
                                        <p:strVal val="visible"/>
                                      </p:to>
                                    </p:set>
                                    <p:anim calcmode="lin" valueType="num">
                                      <p:cBhvr additive="base">
                                        <p:cTn id="17" dur="500" fill="hold"/>
                                        <p:tgtEl>
                                          <p:spTgt spid="32462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462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4628">
                                            <p:txEl>
                                              <p:pRg st="5" end="5"/>
                                            </p:txEl>
                                          </p:spTgt>
                                        </p:tgtEl>
                                        <p:attrNameLst>
                                          <p:attrName>style.visibility</p:attrName>
                                        </p:attrNameLst>
                                      </p:cBhvr>
                                      <p:to>
                                        <p:strVal val="visible"/>
                                      </p:to>
                                    </p:set>
                                    <p:anim calcmode="lin" valueType="num">
                                      <p:cBhvr additive="base">
                                        <p:cTn id="21" dur="500" fill="hold"/>
                                        <p:tgtEl>
                                          <p:spTgt spid="32462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46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4628">
                                            <p:txEl>
                                              <p:pRg st="7" end="7"/>
                                            </p:txEl>
                                          </p:spTgt>
                                        </p:tgtEl>
                                        <p:attrNameLst>
                                          <p:attrName>style.visibility</p:attrName>
                                        </p:attrNameLst>
                                      </p:cBhvr>
                                      <p:to>
                                        <p:strVal val="visible"/>
                                      </p:to>
                                    </p:set>
                                    <p:anim calcmode="lin" valueType="num">
                                      <p:cBhvr additive="base">
                                        <p:cTn id="27" dur="500" fill="hold"/>
                                        <p:tgtEl>
                                          <p:spTgt spid="324628">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462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4628">
                                            <p:txEl>
                                              <p:pRg st="9" end="9"/>
                                            </p:txEl>
                                          </p:spTgt>
                                        </p:tgtEl>
                                        <p:attrNameLst>
                                          <p:attrName>style.visibility</p:attrName>
                                        </p:attrNameLst>
                                      </p:cBhvr>
                                      <p:to>
                                        <p:strVal val="visible"/>
                                      </p:to>
                                    </p:set>
                                    <p:anim calcmode="lin" valueType="num">
                                      <p:cBhvr additive="base">
                                        <p:cTn id="33" dur="500" fill="hold"/>
                                        <p:tgtEl>
                                          <p:spTgt spid="324628">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462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28"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DB34ED-4D9D-6B4C-8178-028DDE81D705}" type="slidenum">
              <a:rPr lang="en-US" sz="1200">
                <a:latin typeface="Arial Black" charset="0"/>
              </a:rPr>
              <a:pPr eaLnBrk="1" hangingPunct="1"/>
              <a:t>98</a:t>
            </a:fld>
            <a:endParaRPr lang="en-US" sz="1200">
              <a:latin typeface="Arial Black" charset="0"/>
            </a:endParaRPr>
          </a:p>
        </p:txBody>
      </p:sp>
      <p:graphicFrame>
        <p:nvGraphicFramePr>
          <p:cNvPr id="206850" name="Object 3"/>
          <p:cNvGraphicFramePr>
            <a:graphicFrameLocks/>
          </p:cNvGraphicFramePr>
          <p:nvPr/>
        </p:nvGraphicFramePr>
        <p:xfrm>
          <a:off x="333375" y="1985963"/>
          <a:ext cx="1558925" cy="1158875"/>
        </p:xfrm>
        <a:graphic>
          <a:graphicData uri="http://schemas.openxmlformats.org/presentationml/2006/ole">
            <mc:AlternateContent xmlns:mc="http://schemas.openxmlformats.org/markup-compatibility/2006">
              <mc:Choice xmlns:v="urn:schemas-microsoft-com:vml" Requires="v">
                <p:oleObj spid="_x0000_s206916" name="Equation" r:id="rId4" imgW="1002865" imgH="812447" progId="Equation.3">
                  <p:embed/>
                </p:oleObj>
              </mc:Choice>
              <mc:Fallback>
                <p:oleObj name="Equation" r:id="rId4" imgW="1002865" imgH="812447" progId="Equation.3">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 y="1985963"/>
                        <a:ext cx="15589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6660" name="Object 4"/>
          <p:cNvGraphicFramePr>
            <a:graphicFrameLocks/>
          </p:cNvGraphicFramePr>
          <p:nvPr/>
        </p:nvGraphicFramePr>
        <p:xfrm>
          <a:off x="4478338" y="1908175"/>
          <a:ext cx="1765300" cy="1266825"/>
        </p:xfrm>
        <a:graphic>
          <a:graphicData uri="http://schemas.openxmlformats.org/presentationml/2006/ole">
            <mc:AlternateContent xmlns:mc="http://schemas.openxmlformats.org/markup-compatibility/2006">
              <mc:Choice xmlns:v="urn:schemas-microsoft-com:vml" Requires="v">
                <p:oleObj spid="_x0000_s206917" name="Equation" r:id="rId6" imgW="1143000" imgH="889000" progId="Equation.3">
                  <p:embed/>
                </p:oleObj>
              </mc:Choice>
              <mc:Fallback>
                <p:oleObj name="Equation" r:id="rId6" imgW="1143000" imgH="889000" progId="Equation.3">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8338" y="1908175"/>
                        <a:ext cx="1765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6661" name="Object 5"/>
          <p:cNvGraphicFramePr>
            <a:graphicFrameLocks/>
          </p:cNvGraphicFramePr>
          <p:nvPr/>
        </p:nvGraphicFramePr>
        <p:xfrm>
          <a:off x="2357438" y="2790825"/>
          <a:ext cx="1671637" cy="619125"/>
        </p:xfrm>
        <a:graphic>
          <a:graphicData uri="http://schemas.openxmlformats.org/presentationml/2006/ole">
            <mc:AlternateContent xmlns:mc="http://schemas.openxmlformats.org/markup-compatibility/2006">
              <mc:Choice xmlns:v="urn:schemas-microsoft-com:vml" Requires="v">
                <p:oleObj spid="_x0000_s206918" name="Equation" r:id="rId8" imgW="1079032" imgH="431613" progId="Equation.3">
                  <p:embed/>
                </p:oleObj>
              </mc:Choice>
              <mc:Fallback>
                <p:oleObj name="Equation" r:id="rId8" imgW="1079032" imgH="431613" progId="Equation.3">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7438" y="2790825"/>
                        <a:ext cx="16716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6662" name="AutoShape 6"/>
          <p:cNvSpPr>
            <a:spLocks noChangeArrowheads="1"/>
          </p:cNvSpPr>
          <p:nvPr/>
        </p:nvSpPr>
        <p:spPr bwMode="auto">
          <a:xfrm>
            <a:off x="2779713" y="2511425"/>
            <a:ext cx="685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it-IT"/>
          </a:p>
        </p:txBody>
      </p:sp>
      <p:graphicFrame>
        <p:nvGraphicFramePr>
          <p:cNvPr id="326663" name="Object 7"/>
          <p:cNvGraphicFramePr>
            <a:graphicFrameLocks/>
          </p:cNvGraphicFramePr>
          <p:nvPr/>
        </p:nvGraphicFramePr>
        <p:xfrm>
          <a:off x="620713" y="5900738"/>
          <a:ext cx="806450" cy="984250"/>
        </p:xfrm>
        <a:graphic>
          <a:graphicData uri="http://schemas.openxmlformats.org/presentationml/2006/ole">
            <mc:AlternateContent xmlns:mc="http://schemas.openxmlformats.org/markup-compatibility/2006">
              <mc:Choice xmlns:v="urn:schemas-microsoft-com:vml" Requires="v">
                <p:oleObj spid="_x0000_s206919" name="Equation" r:id="rId10" imgW="520700" imgH="685800" progId="Equation.3">
                  <p:embed/>
                </p:oleObj>
              </mc:Choice>
              <mc:Fallback>
                <p:oleObj name="Equation" r:id="rId10" imgW="520700" imgH="685800" progId="Equation.3">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713" y="5900738"/>
                        <a:ext cx="8064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6664" name="Object 8"/>
          <p:cNvGraphicFramePr>
            <a:graphicFrameLocks/>
          </p:cNvGraphicFramePr>
          <p:nvPr/>
        </p:nvGraphicFramePr>
        <p:xfrm>
          <a:off x="1519238" y="5541963"/>
          <a:ext cx="1227137" cy="1819275"/>
        </p:xfrm>
        <a:graphic>
          <a:graphicData uri="http://schemas.openxmlformats.org/presentationml/2006/ole">
            <mc:AlternateContent xmlns:mc="http://schemas.openxmlformats.org/markup-compatibility/2006">
              <mc:Choice xmlns:v="urn:schemas-microsoft-com:vml" Requires="v">
                <p:oleObj spid="_x0000_s206920" name="Equation" r:id="rId12" imgW="825500" imgH="1270000" progId="Equation.3">
                  <p:embed/>
                </p:oleObj>
              </mc:Choice>
              <mc:Fallback>
                <p:oleObj name="Equation" r:id="rId12" imgW="825500" imgH="1270000" progId="Equation.3">
                  <p:embed/>
                  <p:pic>
                    <p:nvPicPr>
                      <p:cNvPr id="0" name="Object 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9238" y="5541963"/>
                        <a:ext cx="122713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6665" name="AutoShape 9"/>
          <p:cNvSpPr>
            <a:spLocks noChangeArrowheads="1"/>
          </p:cNvSpPr>
          <p:nvPr/>
        </p:nvSpPr>
        <p:spPr bwMode="auto">
          <a:xfrm>
            <a:off x="2884488" y="6284913"/>
            <a:ext cx="685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326666" name="Text Box 10"/>
          <p:cNvSpPr txBox="1">
            <a:spLocks noChangeArrowheads="1"/>
          </p:cNvSpPr>
          <p:nvPr/>
        </p:nvSpPr>
        <p:spPr bwMode="auto">
          <a:xfrm>
            <a:off x="422275" y="5276850"/>
            <a:ext cx="1493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spcAft>
                <a:spcPts val="600"/>
              </a:spcAft>
              <a:buFont typeface="Times New Roman" charset="0"/>
              <a:buNone/>
            </a:pPr>
            <a:r>
              <a:rPr lang="en-US" sz="1800"/>
              <a:t>Defining:</a:t>
            </a:r>
          </a:p>
        </p:txBody>
      </p:sp>
      <p:grpSp>
        <p:nvGrpSpPr>
          <p:cNvPr id="2" name="Gruppo 19"/>
          <p:cNvGrpSpPr>
            <a:grpSpLocks/>
          </p:cNvGrpSpPr>
          <p:nvPr/>
        </p:nvGrpSpPr>
        <p:grpSpPr bwMode="auto">
          <a:xfrm>
            <a:off x="3810000" y="5032375"/>
            <a:ext cx="2343150" cy="2563813"/>
            <a:chOff x="3875088" y="4876800"/>
            <a:chExt cx="2343150" cy="2778125"/>
          </a:xfrm>
        </p:grpSpPr>
        <p:sp>
          <p:nvSpPr>
            <p:cNvPr id="206863" name="Rectangle 2"/>
            <p:cNvSpPr>
              <a:spLocks noChangeArrowheads="1"/>
            </p:cNvSpPr>
            <p:nvPr/>
          </p:nvSpPr>
          <p:spPr bwMode="auto">
            <a:xfrm>
              <a:off x="3875088" y="4876800"/>
              <a:ext cx="2343150" cy="2778125"/>
            </a:xfrm>
            <a:prstGeom prst="rect">
              <a:avLst/>
            </a:prstGeom>
            <a:solidFill>
              <a:srgbClr val="99CCFF">
                <a:alpha val="30196"/>
              </a:srgbClr>
            </a:solidFill>
            <a:ln w="9525">
              <a:solidFill>
                <a:schemeClr val="tx1"/>
              </a:solidFill>
              <a:miter lim="800000"/>
              <a:headEnd/>
              <a:tailEnd/>
            </a:ln>
          </p:spPr>
          <p:txBody>
            <a:bodyPr wrap="none" anchor="ctr"/>
            <a:lstStyle/>
            <a:p>
              <a:pPr>
                <a:spcBef>
                  <a:spcPts val="600"/>
                </a:spcBef>
                <a:spcAft>
                  <a:spcPts val="600"/>
                </a:spcAft>
                <a:buFont typeface="Times New Roman" charset="0"/>
                <a:buNone/>
              </a:pPr>
              <a:endParaRPr lang="it-IT" sz="1800"/>
            </a:p>
          </p:txBody>
        </p:sp>
        <p:graphicFrame>
          <p:nvGraphicFramePr>
            <p:cNvPr id="206864" name="Object 11"/>
            <p:cNvGraphicFramePr>
              <a:graphicFrameLocks/>
            </p:cNvGraphicFramePr>
            <p:nvPr/>
          </p:nvGraphicFramePr>
          <p:xfrm>
            <a:off x="4149725" y="6088063"/>
            <a:ext cx="1771650" cy="1258887"/>
          </p:xfrm>
          <a:graphic>
            <a:graphicData uri="http://schemas.openxmlformats.org/presentationml/2006/ole">
              <mc:AlternateContent xmlns:mc="http://schemas.openxmlformats.org/markup-compatibility/2006">
                <mc:Choice xmlns:v="urn:schemas-microsoft-com:vml" Requires="v">
                  <p:oleObj spid="_x0000_s206921" name="Equation" r:id="rId14" imgW="1244600" imgH="812800" progId="Equation.3">
                    <p:embed/>
                  </p:oleObj>
                </mc:Choice>
                <mc:Fallback>
                  <p:oleObj name="Equation" r:id="rId14" imgW="1244600" imgH="812800" progId="Equation.3">
                    <p:embed/>
                    <p:pic>
                      <p:nvPicPr>
                        <p:cNvPr id="0" name="Object 1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9725" y="6088063"/>
                          <a:ext cx="1771650" cy="1258887"/>
                        </a:xfrm>
                        <a:prstGeom prst="rect">
                          <a:avLst/>
                        </a:prstGeom>
                        <a:noFill/>
                        <a:ln>
                          <a:noFill/>
                        </a:ln>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26670" name="Text Box 14"/>
            <p:cNvSpPr txBox="1">
              <a:spLocks noChangeArrowheads="1"/>
            </p:cNvSpPr>
            <p:nvPr/>
          </p:nvSpPr>
          <p:spPr bwMode="auto">
            <a:xfrm>
              <a:off x="4000501" y="5103867"/>
              <a:ext cx="2092325" cy="700122"/>
            </a:xfrm>
            <a:prstGeom prst="rect">
              <a:avLst/>
            </a:prstGeom>
            <a:noFill/>
            <a:ln w="9525" algn="ctr">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a:defRPr sz="2000">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eaLnBrk="0" hangingPunct="0">
                <a:defRPr sz="1400">
                  <a:solidFill>
                    <a:schemeClr val="tx1"/>
                  </a:solidFill>
                  <a:latin typeface="Arial" charset="0"/>
                  <a:ea typeface="ＭＳ Ｐゴシック" charset="0"/>
                </a:defRPr>
              </a:lvl6pPr>
              <a:lvl7pPr eaLnBrk="0" hangingPunct="0">
                <a:defRPr sz="1400">
                  <a:solidFill>
                    <a:schemeClr val="tx1"/>
                  </a:solidFill>
                  <a:latin typeface="Arial" charset="0"/>
                  <a:ea typeface="ＭＳ Ｐゴシック" charset="0"/>
                </a:defRPr>
              </a:lvl7pPr>
              <a:lvl8pPr eaLnBrk="0" hangingPunct="0">
                <a:defRPr sz="1400">
                  <a:solidFill>
                    <a:schemeClr val="tx1"/>
                  </a:solidFill>
                  <a:latin typeface="Arial" charset="0"/>
                  <a:ea typeface="ＭＳ Ｐゴシック" charset="0"/>
                </a:defRPr>
              </a:lvl8pPr>
              <a:lvl9pPr eaLnBrk="0" hangingPunct="0">
                <a:defRPr sz="1400">
                  <a:solidFill>
                    <a:schemeClr val="tx1"/>
                  </a:solidFill>
                  <a:latin typeface="Arial" charset="0"/>
                  <a:ea typeface="ＭＳ Ｐゴシック" charset="0"/>
                </a:defRPr>
              </a:lvl9pPr>
            </a:lstStyle>
            <a:p>
              <a:pPr algn="just">
                <a:spcBef>
                  <a:spcPct val="50000"/>
                </a:spcBef>
                <a:spcAft>
                  <a:spcPts val="600"/>
                </a:spcAft>
                <a:buFont typeface="Times New Roman" charset="0"/>
                <a:buNone/>
                <a:defRPr/>
              </a:pPr>
              <a:r>
                <a:rPr lang="it-IT" sz="1800" b="1" i="1" smtClean="0">
                  <a:solidFill>
                    <a:srgbClr val="800000"/>
                  </a:solidFill>
                  <a:effectLst>
                    <a:outerShdw blurRad="38100" dist="38100" dir="2700000" algn="tl">
                      <a:srgbClr val="DDDDDD"/>
                    </a:outerShdw>
                  </a:effectLst>
                </a:rPr>
                <a:t>State-space p</a:t>
              </a:r>
              <a:r>
                <a:rPr lang="en-US" sz="1800" b="1" i="1" smtClean="0">
                  <a:solidFill>
                    <a:srgbClr val="800000"/>
                  </a:solidFill>
                  <a:effectLst>
                    <a:outerShdw blurRad="38100" dist="38100" dir="2700000" algn="tl">
                      <a:srgbClr val="DDDDDD"/>
                    </a:outerShdw>
                  </a:effectLst>
                </a:rPr>
                <a:t>rocess model </a:t>
              </a:r>
            </a:p>
          </p:txBody>
        </p:sp>
      </p:grpSp>
      <p:sp>
        <p:nvSpPr>
          <p:cNvPr id="206859" name="Text Box 15"/>
          <p:cNvSpPr txBox="1">
            <a:spLocks noChangeArrowheads="1"/>
          </p:cNvSpPr>
          <p:nvPr/>
        </p:nvSpPr>
        <p:spPr bwMode="auto">
          <a:xfrm>
            <a:off x="36513" y="8680450"/>
            <a:ext cx="640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en-US" sz="1200">
                <a:solidFill>
                  <a:srgbClr val="6699FF"/>
                </a:solidFill>
              </a:rPr>
              <a:t>Introduction to Process Control			Romagnoli &amp; Palazoglu</a:t>
            </a:r>
          </a:p>
        </p:txBody>
      </p:sp>
      <p:sp>
        <p:nvSpPr>
          <p:cNvPr id="59405" name="Rectangle 16"/>
          <p:cNvSpPr>
            <a:spLocks noGrp="1" noChangeArrowheads="1"/>
          </p:cNvSpPr>
          <p:nvPr>
            <p:ph type="title"/>
          </p:nvPr>
        </p:nvSpPr>
        <p:spPr>
          <a:xfrm>
            <a:off x="0" y="366713"/>
            <a:ext cx="6858000" cy="941387"/>
          </a:xfrm>
        </p:spPr>
        <p:txBody>
          <a:bodyPr/>
          <a:lstStyle/>
          <a:p>
            <a:pPr eaLnBrk="1" hangingPunct="1">
              <a:defRPr/>
            </a:pPr>
            <a:r>
              <a:rPr lang="en-US" sz="2400" b="1" dirty="0">
                <a:solidFill>
                  <a:schemeClr val="tx1"/>
                </a:solidFill>
                <a:latin typeface="Arial" charset="0"/>
              </a:rPr>
              <a:t>Example </a:t>
            </a:r>
            <a:r>
              <a:rPr lang="en-US" sz="2400" b="1" dirty="0" smtClean="0">
                <a:solidFill>
                  <a:schemeClr val="tx1"/>
                </a:solidFill>
                <a:latin typeface="Arial" charset="0"/>
              </a:rPr>
              <a:t>No.7 </a:t>
            </a:r>
            <a:r>
              <a:rPr lang="en-US" sz="2400" b="1" dirty="0">
                <a:solidFill>
                  <a:schemeClr val="tx1"/>
                </a:solidFill>
                <a:latin typeface="Arial" charset="0"/>
              </a:rPr>
              <a:t>– Two (Non-interacting) Tanks</a:t>
            </a:r>
            <a:r>
              <a:rPr lang="en-US" sz="3200" b="1" dirty="0">
                <a:solidFill>
                  <a:schemeClr val="tx1"/>
                </a:solidFill>
                <a:latin typeface="Arial" charset="0"/>
              </a:rPr>
              <a:t/>
            </a:r>
            <a:br>
              <a:rPr lang="en-US" sz="3200" b="1" dirty="0">
                <a:solidFill>
                  <a:schemeClr val="tx1"/>
                </a:solidFill>
                <a:latin typeface="Arial" charset="0"/>
              </a:rPr>
            </a:br>
            <a:r>
              <a:rPr lang="en-US" b="1" dirty="0">
                <a:solidFill>
                  <a:srgbClr val="FF0000"/>
                </a:solidFill>
                <a:latin typeface="Arial" charset="0"/>
              </a:rPr>
              <a:t>State-space Model</a:t>
            </a:r>
          </a:p>
        </p:txBody>
      </p:sp>
      <p:sp>
        <p:nvSpPr>
          <p:cNvPr id="206861" name="Text Box 17"/>
          <p:cNvSpPr txBox="1">
            <a:spLocks noChangeArrowheads="1"/>
          </p:cNvSpPr>
          <p:nvPr/>
        </p:nvSpPr>
        <p:spPr bwMode="auto">
          <a:xfrm>
            <a:off x="646113" y="3990975"/>
            <a:ext cx="2206625" cy="803275"/>
          </a:xfrm>
          <a:prstGeom prst="rect">
            <a:avLst/>
          </a:prstGeom>
          <a:solidFill>
            <a:schemeClr val="accent1">
              <a:alpha val="50195"/>
            </a:schemeClr>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it-IT" sz="1800"/>
              <a:t>IC:</a:t>
            </a:r>
          </a:p>
          <a:p>
            <a:pPr eaLnBrk="1" hangingPunct="1">
              <a:spcBef>
                <a:spcPts val="600"/>
              </a:spcBef>
              <a:spcAft>
                <a:spcPts val="600"/>
              </a:spcAft>
              <a:buFont typeface="Times New Roman" charset="0"/>
              <a:buNone/>
            </a:pPr>
            <a:r>
              <a:rPr lang="it-IT" sz="1800"/>
              <a:t>h</a:t>
            </a:r>
            <a:r>
              <a:rPr lang="it-IT" sz="1800" baseline="-25000"/>
              <a:t>1</a:t>
            </a:r>
            <a:r>
              <a:rPr lang="it-IT" sz="1800"/>
              <a:t>(0)=h</a:t>
            </a:r>
            <a:r>
              <a:rPr lang="it-IT" sz="1800" baseline="-25000"/>
              <a:t>1s</a:t>
            </a:r>
            <a:r>
              <a:rPr lang="it-IT" sz="1800"/>
              <a:t> , h</a:t>
            </a:r>
            <a:r>
              <a:rPr lang="it-IT" sz="1800" baseline="-25000"/>
              <a:t>2</a:t>
            </a:r>
            <a:r>
              <a:rPr lang="it-IT" sz="1800"/>
              <a:t>(0)=h</a:t>
            </a:r>
            <a:r>
              <a:rPr lang="it-IT" sz="1800" baseline="-25000"/>
              <a:t>2s</a:t>
            </a:r>
            <a:endParaRPr lang="it-IT" sz="1800"/>
          </a:p>
        </p:txBody>
      </p:sp>
      <p:sp>
        <p:nvSpPr>
          <p:cNvPr id="326674" name="Text Box 18"/>
          <p:cNvSpPr txBox="1">
            <a:spLocks noChangeArrowheads="1"/>
          </p:cNvSpPr>
          <p:nvPr/>
        </p:nvSpPr>
        <p:spPr bwMode="auto">
          <a:xfrm>
            <a:off x="180975" y="1641475"/>
            <a:ext cx="432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it-IT" sz="1800">
                <a:solidFill>
                  <a:srgbClr val="006600"/>
                </a:solidFill>
              </a:rPr>
              <a:t>mass balances	        constitutive eqs.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dissolve">
                                      <p:cBhvr>
                                        <p:cTn id="7" dur="500"/>
                                        <p:tgtEl>
                                          <p:spTgt spid="3266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6662"/>
                                        </p:tgtEl>
                                        <p:attrNameLst>
                                          <p:attrName>style.visibility</p:attrName>
                                        </p:attrNameLst>
                                      </p:cBhvr>
                                      <p:to>
                                        <p:strVal val="visible"/>
                                      </p:to>
                                    </p:set>
                                    <p:animEffect transition="in" filter="dissolve">
                                      <p:cBhvr>
                                        <p:cTn id="10" dur="500"/>
                                        <p:tgtEl>
                                          <p:spTgt spid="326662"/>
                                        </p:tgtEl>
                                      </p:cBhvr>
                                    </p:animEffect>
                                  </p:childTnLst>
                                </p:cTn>
                              </p:par>
                              <p:par>
                                <p:cTn id="11" presetID="9" presetClass="entr" presetSubtype="0" fill="hold" nodeType="withEffect">
                                  <p:stCondLst>
                                    <p:cond delay="0"/>
                                  </p:stCondLst>
                                  <p:childTnLst>
                                    <p:set>
                                      <p:cBhvr>
                                        <p:cTn id="12" dur="1" fill="hold">
                                          <p:stCondLst>
                                            <p:cond delay="0"/>
                                          </p:stCondLst>
                                        </p:cTn>
                                        <p:tgtEl>
                                          <p:spTgt spid="326661"/>
                                        </p:tgtEl>
                                        <p:attrNameLst>
                                          <p:attrName>style.visibility</p:attrName>
                                        </p:attrNameLst>
                                      </p:cBhvr>
                                      <p:to>
                                        <p:strVal val="visible"/>
                                      </p:to>
                                    </p:set>
                                    <p:animEffect transition="in" filter="dissolve">
                                      <p:cBhvr>
                                        <p:cTn id="13" dur="500"/>
                                        <p:tgtEl>
                                          <p:spTgt spid="3266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26660"/>
                                        </p:tgtEl>
                                        <p:attrNameLst>
                                          <p:attrName>style.visibility</p:attrName>
                                        </p:attrNameLst>
                                      </p:cBhvr>
                                      <p:to>
                                        <p:strVal val="visible"/>
                                      </p:to>
                                    </p:set>
                                    <p:animEffect transition="in" filter="dissolve">
                                      <p:cBhvr>
                                        <p:cTn id="18" dur="500"/>
                                        <p:tgtEl>
                                          <p:spTgt spid="3266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26663"/>
                                        </p:tgtEl>
                                        <p:attrNameLst>
                                          <p:attrName>style.visibility</p:attrName>
                                        </p:attrNameLst>
                                      </p:cBhvr>
                                      <p:to>
                                        <p:strVal val="visible"/>
                                      </p:to>
                                    </p:set>
                                    <p:animEffect transition="in" filter="dissolve">
                                      <p:cBhvr>
                                        <p:cTn id="23" dur="500"/>
                                        <p:tgtEl>
                                          <p:spTgt spid="326663"/>
                                        </p:tgtEl>
                                      </p:cBhvr>
                                    </p:animEffect>
                                  </p:childTnLst>
                                </p:cTn>
                              </p:par>
                              <p:par>
                                <p:cTn id="24" presetID="9" presetClass="entr" presetSubtype="0" fill="hold" nodeType="withEffect">
                                  <p:stCondLst>
                                    <p:cond delay="0"/>
                                  </p:stCondLst>
                                  <p:childTnLst>
                                    <p:set>
                                      <p:cBhvr>
                                        <p:cTn id="25" dur="1" fill="hold">
                                          <p:stCondLst>
                                            <p:cond delay="0"/>
                                          </p:stCondLst>
                                        </p:cTn>
                                        <p:tgtEl>
                                          <p:spTgt spid="326664"/>
                                        </p:tgtEl>
                                        <p:attrNameLst>
                                          <p:attrName>style.visibility</p:attrName>
                                        </p:attrNameLst>
                                      </p:cBhvr>
                                      <p:to>
                                        <p:strVal val="visible"/>
                                      </p:to>
                                    </p:set>
                                    <p:animEffect transition="in" filter="dissolve">
                                      <p:cBhvr>
                                        <p:cTn id="26" dur="500"/>
                                        <p:tgtEl>
                                          <p:spTgt spid="32666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26666"/>
                                        </p:tgtEl>
                                        <p:attrNameLst>
                                          <p:attrName>style.visibility</p:attrName>
                                        </p:attrNameLst>
                                      </p:cBhvr>
                                      <p:to>
                                        <p:strVal val="visible"/>
                                      </p:to>
                                    </p:set>
                                    <p:animEffect transition="in" filter="dissolve">
                                      <p:cBhvr>
                                        <p:cTn id="29" dur="500"/>
                                        <p:tgtEl>
                                          <p:spTgt spid="32666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26665"/>
                                        </p:tgtEl>
                                        <p:attrNameLst>
                                          <p:attrName>style.visibility</p:attrName>
                                        </p:attrNameLst>
                                      </p:cBhvr>
                                      <p:to>
                                        <p:strVal val="visible"/>
                                      </p:to>
                                    </p:set>
                                    <p:animEffect transition="in" filter="dissolve">
                                      <p:cBhvr>
                                        <p:cTn id="34" dur="500"/>
                                        <p:tgtEl>
                                          <p:spTgt spid="326665"/>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2" grpId="0" animBg="1"/>
      <p:bldP spid="326665" grpId="0" animBg="1"/>
      <p:bldP spid="326666" grpId="0"/>
      <p:bldP spid="32667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1B3CF4-FCA1-F846-87D0-946342F1C713}" type="slidenum">
              <a:rPr lang="en-US" sz="1200">
                <a:latin typeface="Arial Black" charset="0"/>
              </a:rPr>
              <a:pPr eaLnBrk="1" hangingPunct="1"/>
              <a:t>99</a:t>
            </a:fld>
            <a:endParaRPr lang="en-US" sz="1200">
              <a:latin typeface="Arial Black" charset="0"/>
            </a:endParaRPr>
          </a:p>
        </p:txBody>
      </p:sp>
      <p:sp>
        <p:nvSpPr>
          <p:cNvPr id="208898" name="Text Box 15"/>
          <p:cNvSpPr txBox="1">
            <a:spLocks noChangeArrowheads="1"/>
          </p:cNvSpPr>
          <p:nvPr/>
        </p:nvSpPr>
        <p:spPr bwMode="auto">
          <a:xfrm>
            <a:off x="36513" y="8680450"/>
            <a:ext cx="6821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Times New Roman" charset="0"/>
              <a:buNone/>
            </a:pPr>
            <a:r>
              <a:rPr lang="en-US" sz="1200">
                <a:solidFill>
                  <a:srgbClr val="6699FF"/>
                </a:solidFill>
              </a:rPr>
              <a:t>Introduction to Process Control			Romagnoli &amp; Palazoglu</a:t>
            </a:r>
          </a:p>
        </p:txBody>
      </p:sp>
      <p:sp>
        <p:nvSpPr>
          <p:cNvPr id="60420" name="Rectangle 16"/>
          <p:cNvSpPr>
            <a:spLocks noGrp="1" noChangeArrowheads="1"/>
          </p:cNvSpPr>
          <p:nvPr>
            <p:ph type="title"/>
          </p:nvPr>
        </p:nvSpPr>
        <p:spPr>
          <a:xfrm>
            <a:off x="0" y="366713"/>
            <a:ext cx="6858000" cy="941387"/>
          </a:xfrm>
        </p:spPr>
        <p:txBody>
          <a:bodyPr/>
          <a:lstStyle/>
          <a:p>
            <a:pPr eaLnBrk="1" hangingPunct="1">
              <a:defRPr/>
            </a:pPr>
            <a:r>
              <a:rPr lang="en-US" sz="2400" b="1" dirty="0">
                <a:solidFill>
                  <a:schemeClr val="tx1"/>
                </a:solidFill>
                <a:latin typeface="Arial" charset="0"/>
              </a:rPr>
              <a:t>Example </a:t>
            </a:r>
            <a:r>
              <a:rPr lang="en-US" sz="2400" b="1" dirty="0" smtClean="0">
                <a:solidFill>
                  <a:schemeClr val="tx1"/>
                </a:solidFill>
                <a:latin typeface="Arial" charset="0"/>
              </a:rPr>
              <a:t>No.7 </a:t>
            </a:r>
            <a:r>
              <a:rPr lang="en-US" sz="2400" b="1" dirty="0">
                <a:solidFill>
                  <a:schemeClr val="tx1"/>
                </a:solidFill>
                <a:latin typeface="Arial" charset="0"/>
              </a:rPr>
              <a:t>– Two (Non-interacting) Tanks</a:t>
            </a:r>
            <a:r>
              <a:rPr lang="en-US" sz="3200" b="1" dirty="0">
                <a:solidFill>
                  <a:schemeClr val="tx1"/>
                </a:solidFill>
                <a:latin typeface="Arial" charset="0"/>
              </a:rPr>
              <a:t/>
            </a:r>
            <a:br>
              <a:rPr lang="en-US" sz="3200" b="1" dirty="0">
                <a:solidFill>
                  <a:schemeClr val="tx1"/>
                </a:solidFill>
                <a:latin typeface="Arial" charset="0"/>
              </a:rPr>
            </a:br>
            <a:r>
              <a:rPr lang="en-US" b="1" dirty="0">
                <a:solidFill>
                  <a:srgbClr val="FF0000"/>
                </a:solidFill>
                <a:latin typeface="Arial" charset="0"/>
              </a:rPr>
              <a:t>State-space Model</a:t>
            </a:r>
          </a:p>
        </p:txBody>
      </p:sp>
      <p:graphicFrame>
        <p:nvGraphicFramePr>
          <p:cNvPr id="208900" name="Object 20"/>
          <p:cNvGraphicFramePr>
            <a:graphicFrameLocks noChangeAspect="1"/>
          </p:cNvGraphicFramePr>
          <p:nvPr/>
        </p:nvGraphicFramePr>
        <p:xfrm>
          <a:off x="276225" y="2411413"/>
          <a:ext cx="6392863" cy="3925887"/>
        </p:xfrm>
        <a:graphic>
          <a:graphicData uri="http://schemas.openxmlformats.org/presentationml/2006/ole">
            <mc:AlternateContent xmlns:mc="http://schemas.openxmlformats.org/markup-compatibility/2006">
              <mc:Choice xmlns:v="urn:schemas-microsoft-com:vml" Requires="v">
                <p:oleObj spid="_x0000_s208914" name="Equation" r:id="rId4" imgW="3670300" imgH="2438400" progId="Equation.3">
                  <p:embed/>
                </p:oleObj>
              </mc:Choice>
              <mc:Fallback>
                <p:oleObj name="Equation" r:id="rId4" imgW="3670300" imgH="243840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2411413"/>
                        <a:ext cx="6392863" cy="3925887"/>
                      </a:xfrm>
                      <a:prstGeom prst="rect">
                        <a:avLst/>
                      </a:prstGeom>
                      <a:solidFill>
                        <a:srgbClr val="BAD5FC"/>
                      </a:solidFill>
                      <a:ln w="19050">
                        <a:solidFill>
                          <a:srgbClr val="333399"/>
                        </a:solidFill>
                        <a:miter lim="800000"/>
                        <a:headEnd/>
                        <a:tailEnd/>
                      </a:ln>
                    </p:spPr>
                  </p:pic>
                </p:oleObj>
              </mc:Fallback>
            </mc:AlternateContent>
          </a:graphicData>
        </a:graphic>
      </p:graphicFrame>
      <p:sp>
        <p:nvSpPr>
          <p:cNvPr id="208901" name="Rectangle 24"/>
          <p:cNvSpPr>
            <a:spLocks noChangeArrowheads="1"/>
          </p:cNvSpPr>
          <p:nvPr/>
        </p:nvSpPr>
        <p:spPr bwMode="auto">
          <a:xfrm>
            <a:off x="317500" y="6602413"/>
            <a:ext cx="62214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spcBef>
                <a:spcPts val="600"/>
              </a:spcBef>
              <a:spcAft>
                <a:spcPts val="600"/>
              </a:spcAft>
              <a:buFont typeface="Times New Roman" charset="0"/>
              <a:buNone/>
            </a:pPr>
            <a:r>
              <a:rPr lang="en-US" sz="2000" b="1">
                <a:solidFill>
                  <a:srgbClr val="006600"/>
                </a:solidFill>
                <a:cs typeface="Times New Roman" charset="0"/>
              </a:rPr>
              <a:t>MODEL CLASSIFICATION:</a:t>
            </a:r>
          </a:p>
          <a:p>
            <a:pPr>
              <a:spcBef>
                <a:spcPts val="600"/>
              </a:spcBef>
              <a:spcAft>
                <a:spcPts val="600"/>
              </a:spcAft>
              <a:buFont typeface="Times New Roman" charset="0"/>
              <a:buNone/>
            </a:pPr>
            <a:r>
              <a:rPr lang="en-US" sz="2000">
                <a:solidFill>
                  <a:srgbClr val="993366"/>
                </a:solidFill>
                <a:cs typeface="Times New Roman" charset="0"/>
              </a:rPr>
              <a:t>DYNAMIC, LINEAR, CONSTANT-COEFFICIENT,  NON-AUTONOMOUS, TIME-INVARIANT, 2 </a:t>
            </a:r>
            <a:r>
              <a:rPr lang="en-US" sz="2000" i="1">
                <a:solidFill>
                  <a:srgbClr val="993366"/>
                </a:solidFill>
                <a:cs typeface="Times New Roman" charset="0"/>
              </a:rPr>
              <a:t>ODE</a:t>
            </a:r>
            <a:r>
              <a:rPr lang="en-US" sz="2000">
                <a:solidFill>
                  <a:srgbClr val="993366"/>
                </a:solidFill>
                <a:cs typeface="Times New Roman" charset="0"/>
              </a:rPr>
              <a:t> SYSTEM.</a:t>
            </a:r>
          </a:p>
          <a:p>
            <a:pPr>
              <a:spcBef>
                <a:spcPts val="600"/>
              </a:spcBef>
              <a:spcAft>
                <a:spcPts val="600"/>
              </a:spcAft>
              <a:buFont typeface="Times New Roman" charset="0"/>
              <a:buNone/>
            </a:pPr>
            <a:r>
              <a:rPr lang="en-US" sz="2000">
                <a:solidFill>
                  <a:srgbClr val="993366"/>
                </a:solidFill>
                <a:cs typeface="Times New Roman" charset="0"/>
              </a:rPr>
              <a:t>ORDER = 2</a:t>
            </a:r>
            <a:r>
              <a:rPr lang="en-US" sz="2000">
                <a:solidFill>
                  <a:srgbClr val="00FF00"/>
                </a:solidFill>
                <a:cs typeface="Times New Roman" charset="0"/>
              </a:rPr>
              <a:t>      </a:t>
            </a:r>
          </a:p>
        </p:txBody>
      </p:sp>
      <p:sp>
        <p:nvSpPr>
          <p:cNvPr id="208902" name="AutoShape 10"/>
          <p:cNvSpPr>
            <a:spLocks/>
          </p:cNvSpPr>
          <p:nvPr/>
        </p:nvSpPr>
        <p:spPr bwMode="auto">
          <a:xfrm>
            <a:off x="5181600" y="1336675"/>
            <a:ext cx="1206500" cy="954088"/>
          </a:xfrm>
          <a:prstGeom prst="borderCallout1">
            <a:avLst>
              <a:gd name="adj1" fmla="val 54481"/>
              <a:gd name="adj2" fmla="val -4588"/>
              <a:gd name="adj3" fmla="val 184269"/>
              <a:gd name="adj4" fmla="val -316472"/>
            </a:avLst>
          </a:prstGeom>
          <a:solidFill>
            <a:srgbClr val="006600">
              <a:alpha val="25098"/>
            </a:srgbClr>
          </a:solidFill>
          <a:ln w="25400">
            <a:solidFill>
              <a:srgbClr val="006600"/>
            </a:solidFill>
            <a:miter lim="800000"/>
            <a:headEnd/>
            <a:tailEnd/>
          </a:ln>
        </p:spPr>
        <p:txBody>
          <a:bodyPr>
            <a:spAutoFit/>
          </a:bodyPr>
          <a:lstStyle/>
          <a:p>
            <a:pPr algn="just">
              <a:spcBef>
                <a:spcPct val="50000"/>
              </a:spcBef>
              <a:spcAft>
                <a:spcPts val="500"/>
              </a:spcAft>
              <a:buFont typeface="Times New Roman" charset="0"/>
              <a:buNone/>
            </a:pPr>
            <a:r>
              <a:rPr lang="it-IT" sz="2800">
                <a:solidFill>
                  <a:srgbClr val="006600"/>
                </a:solidFill>
              </a:rPr>
              <a:t>vector field</a:t>
            </a:r>
          </a:p>
        </p:txBody>
      </p:sp>
      <p:sp>
        <p:nvSpPr>
          <p:cNvPr id="208903" name="Ritorno 2">
            <a:hlinkClick r:id="" action="ppaction://hlinkshowjump?jump=lastslideviewed" highlightClick="1">
              <a:snd r:embed="rId6" name="Uscita veloce"/>
            </a:hlinkClick>
          </p:cNvPr>
          <p:cNvSpPr>
            <a:spLocks noChangeArrowheads="1"/>
          </p:cNvSpPr>
          <p:nvPr/>
        </p:nvSpPr>
        <p:spPr bwMode="auto">
          <a:xfrm>
            <a:off x="3068638" y="8410575"/>
            <a:ext cx="719137" cy="450850"/>
          </a:xfrm>
          <a:prstGeom prst="actionButtonReturn">
            <a:avLst/>
          </a:prstGeom>
          <a:gradFill rotWithShape="1">
            <a:gsLst>
              <a:gs pos="0">
                <a:schemeClr val="accent1"/>
              </a:gs>
              <a:gs pos="100000">
                <a:srgbClr val="FFFFFF"/>
              </a:gs>
            </a:gsLst>
            <a:lin ang="5400000"/>
          </a:gradFill>
          <a:ln w="9525">
            <a:solidFill>
              <a:schemeClr val="tx1"/>
            </a:solidFill>
            <a:miter lim="800000"/>
            <a:headEnd/>
            <a:tailEnd/>
          </a:ln>
        </p:spPr>
        <p:txBody>
          <a:bodyPr anchor="ctr">
            <a:spAutoFit/>
          </a:bodyPr>
          <a:lstStyle/>
          <a:p>
            <a:pPr algn="ctr" eaLnBrk="0" hangingPunct="0"/>
            <a:endParaRPr lang="it-IT" sz="2000" b="1">
              <a:solidFill>
                <a:srgbClr val="006600"/>
              </a:solidFill>
              <a:cs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SA_portrait colorato">
  <a:themeElements>
    <a:clrScheme name="Personalizza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33"/>
      </a:folHlink>
    </a:clrScheme>
    <a:fontScheme name="landscape colorato UniSA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1"/>
            </a:gs>
            <a:gs pos="100000">
              <a:srgbClr val="FFFFFF"/>
            </a:gs>
          </a:gsLst>
          <a:lin ang="5400000" scaled="0"/>
          <a:tileRect/>
        </a:gradFill>
        <a:ln>
          <a:solidFill>
            <a:schemeClr val="tx1"/>
          </a:solidFill>
        </a:ln>
        <a:extLst/>
      </a:spPr>
      <a:bodyPr rtlCol="0" anchor="ctr">
        <a:spAutoFit/>
      </a:bodyPr>
      <a:lstStyle>
        <a:defPPr algn="ctr" eaLnBrk="0" hangingPunct="0">
          <a:defRPr sz="2000" b="1" dirty="0" err="1">
            <a:solidFill>
              <a:srgbClr val="006600"/>
            </a:solidFill>
            <a:cs typeface="Times New Roman" pitchFamily="18" charset="0"/>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a:spcBef>
            <a:spcPts val="0"/>
          </a:spcBef>
          <a:spcAft>
            <a:spcPts val="0"/>
          </a:spcAft>
          <a:defRPr sz="2000" dirty="0" smtClean="0">
            <a:cs typeface="Times New Roman" pitchFamily="18" charset="0"/>
          </a:defRPr>
        </a:defPPr>
      </a:lstStyle>
    </a:txDef>
  </a:objectDefaults>
  <a:extraClrSchemeLst>
    <a:extraClrScheme>
      <a:clrScheme name="landscape colorato Uni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ndscape colorato Uni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ndscape colorato Uni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ndscape colorato Uni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ndscape colorato Uni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ndscape colorato Uni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ndscape colorato Uni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ndscape colorato Uni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ndscape colorato Uni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ndscape colorato Uni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ndscape colorato Uni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ndscape colorato Uni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UniSA_portrait colorato</Template>
  <TotalTime>5155</TotalTime>
  <Words>7725</Words>
  <Application>Microsoft Office PowerPoint</Application>
  <PresentationFormat>Presentazione su schermo (4:3)</PresentationFormat>
  <Paragraphs>1560</Paragraphs>
  <Slides>129</Slides>
  <Notes>125</Notes>
  <HiddenSlides>0</HiddenSlides>
  <MMClips>0</MMClips>
  <ScaleCrop>false</ScaleCrop>
  <HeadingPairs>
    <vt:vector size="6" baseType="variant">
      <vt:variant>
        <vt:lpstr>Tema</vt:lpstr>
      </vt:variant>
      <vt:variant>
        <vt:i4>1</vt:i4>
      </vt:variant>
      <vt:variant>
        <vt:lpstr>Server OLE incorporati</vt:lpstr>
      </vt:variant>
      <vt:variant>
        <vt:i4>5</vt:i4>
      </vt:variant>
      <vt:variant>
        <vt:lpstr>Titoli diapositive</vt:lpstr>
      </vt:variant>
      <vt:variant>
        <vt:i4>129</vt:i4>
      </vt:variant>
    </vt:vector>
  </HeadingPairs>
  <TitlesOfParts>
    <vt:vector size="135" baseType="lpstr">
      <vt:lpstr>UniSA_portrait colorato</vt:lpstr>
      <vt:lpstr>Documento</vt:lpstr>
      <vt:lpstr>Equation</vt:lpstr>
      <vt:lpstr>Equazione</vt:lpstr>
      <vt:lpstr>Bitmap Image</vt:lpstr>
      <vt:lpstr>ClipArt</vt:lpstr>
      <vt:lpstr>Mathematical Modeling</vt:lpstr>
      <vt:lpstr>TYPES OF MODELS</vt:lpstr>
      <vt:lpstr>Why modeling? Some answers …</vt:lpstr>
      <vt:lpstr>MATHEMATICAL MODELING</vt:lpstr>
      <vt:lpstr>MATHEMATICAL MODELING</vt:lpstr>
      <vt:lpstr>Why Math Modeling ? </vt:lpstr>
      <vt:lpstr>Mathematical model  development strategy</vt:lpstr>
      <vt:lpstr>Mathematical model development: Complexity  vs. Simplicity</vt:lpstr>
      <vt:lpstr>Mathematical model  development strategy: cycling</vt:lpstr>
      <vt:lpstr>Mathematical model  development strategy: cycling (2)</vt:lpstr>
      <vt:lpstr>Validation</vt:lpstr>
      <vt:lpstr>VARIABLES Definition</vt:lpstr>
      <vt:lpstr>VARIABLES Examples</vt:lpstr>
      <vt:lpstr>COMPOSITION VARIABLES</vt:lpstr>
      <vt:lpstr>VARIABLES 1st Classification (on the base of the mathematical set membership)</vt:lpstr>
      <vt:lpstr>VARIABLES 2nd Classification (on the base of the role in engineering calculations)</vt:lpstr>
      <vt:lpstr>Mathematical Models 1st classification</vt:lpstr>
      <vt:lpstr>Mathematical Models 1st classification</vt:lpstr>
      <vt:lpstr>FUNDAMENTAL LAW</vt:lpstr>
      <vt:lpstr>First principles models  (including population balance models)</vt:lpstr>
      <vt:lpstr>Mathematical Models 1st classification</vt:lpstr>
      <vt:lpstr>First principles mathematical models. Malthusian Growth Model</vt:lpstr>
      <vt:lpstr>Example No. 1 Malthusian Growth Model</vt:lpstr>
      <vt:lpstr>Example No. 2 Logistic Model </vt:lpstr>
      <vt:lpstr>First principles mathematical models. The prey-predator model </vt:lpstr>
      <vt:lpstr>First principles mathematical models. The prey-predator model </vt:lpstr>
      <vt:lpstr>Example No. 3 The prey-predator model </vt:lpstr>
      <vt:lpstr>First principles mathematical models. The prey-predator model   with 2 parameters</vt:lpstr>
      <vt:lpstr>First principles mathematical models. The prey-predator model Issues related to mathematical solution </vt:lpstr>
      <vt:lpstr>First principles mathematical models. The prey-predator model   with 2 parameters</vt:lpstr>
      <vt:lpstr>First principles mathematical models. The prey-predator model   with 2 parameters</vt:lpstr>
      <vt:lpstr>First principles mathematical models. The prey-predator model   with 2 parameters</vt:lpstr>
      <vt:lpstr>Mathematical Models 1st classification</vt:lpstr>
      <vt:lpstr>Transport Phenomena</vt:lpstr>
      <vt:lpstr>Transport and Kinetic Rate Equations</vt:lpstr>
      <vt:lpstr>Mathematical Models 1st classification</vt:lpstr>
      <vt:lpstr>Mathematical Models 1st classification</vt:lpstr>
      <vt:lpstr>Mathematical Models 2nd classification</vt:lpstr>
      <vt:lpstr>Structured models</vt:lpstr>
      <vt:lpstr>Unstructured models</vt:lpstr>
      <vt:lpstr>Structured and unStructured Models: Comparison</vt:lpstr>
      <vt:lpstr>“Hybrid” Models</vt:lpstr>
      <vt:lpstr>Mathematical Models 3rd classification</vt:lpstr>
      <vt:lpstr>Example No. 4 Modeling of salami drying</vt:lpstr>
      <vt:lpstr>Modeling of salami drying:  Other assumptions</vt:lpstr>
      <vt:lpstr>SIMPLIFIED MODEL (lumped parameters): Equations</vt:lpstr>
      <vt:lpstr>SIMPLIFIED MODEL: Equations</vt:lpstr>
      <vt:lpstr>SIMPLIFIED MODEL: Equations</vt:lpstr>
      <vt:lpstr>SIMPLIFIED MODEL: Numerical resolution</vt:lpstr>
      <vt:lpstr>SIMPLIFIED MODEL: Results</vt:lpstr>
      <vt:lpstr>SIMPLIFIED MODEL: Results</vt:lpstr>
      <vt:lpstr>SIMPLIFIED MODEL: Results</vt:lpstr>
      <vt:lpstr>Example No. 4 Modeling of salami drying</vt:lpstr>
      <vt:lpstr>COMPLETE MODEL  (Distributed parameters approach – 1D): Equations</vt:lpstr>
      <vt:lpstr>COMPLETE MODEL  (Distributed parameters approach – 1D): Equations</vt:lpstr>
      <vt:lpstr>Mathematical Models 3rd classification</vt:lpstr>
      <vt:lpstr>Example No.4 - COMPLETE MODEL  (Distributed parameters approach – 1D): Geometrical domain</vt:lpstr>
      <vt:lpstr>Example No.4 - COMPLETE MODEL  (Distributed parameters approach – 3D): Geometrical domain</vt:lpstr>
      <vt:lpstr>Example No.4 - COMPLETE MODEL  (Distributed parameters approach – 3D): Geometrical domain</vt:lpstr>
      <vt:lpstr>Example No.4 - COMPLETE MODEL  (Distributed parameters approach – 3D): Geometrical domain</vt:lpstr>
      <vt:lpstr>Example No.4 - COMPLETE MODEL  (Distributed parameters approach – 3D): Geometrical domain</vt:lpstr>
      <vt:lpstr>Mathematical Models 3rd classification</vt:lpstr>
      <vt:lpstr>Mathematical Models 3rd classification</vt:lpstr>
      <vt:lpstr>Mathematical Models 3rd classification</vt:lpstr>
      <vt:lpstr>Mathematical Models 3rd classification</vt:lpstr>
      <vt:lpstr>Linear Operator: Definition and first consequences</vt:lpstr>
      <vt:lpstr>Linear Operator: Definition and first consequences</vt:lpstr>
      <vt:lpstr>Mathematical Models 3rd classification</vt:lpstr>
      <vt:lpstr>Mathematical Models 3rd classification</vt:lpstr>
      <vt:lpstr>Mathematical Models 3rd classification</vt:lpstr>
      <vt:lpstr>Mathematical Models 3rd classification</vt:lpstr>
      <vt:lpstr>Mathematical Models 3rd classification</vt:lpstr>
      <vt:lpstr>Mathematical Models 3rd classification</vt:lpstr>
      <vt:lpstr>Linear-Lumped-Deterministic Models</vt:lpstr>
      <vt:lpstr>Mathematical Models 1st classification</vt:lpstr>
      <vt:lpstr>Dynamic Models: definitions </vt:lpstr>
      <vt:lpstr>Dynamic Models: input-output representation </vt:lpstr>
      <vt:lpstr>Example No.5 of input-state-output dynamic model: WATER OPEN TANK</vt:lpstr>
      <vt:lpstr>Input-Output representation  Variables</vt:lpstr>
      <vt:lpstr>Input-Output Models</vt:lpstr>
      <vt:lpstr>Definition of  Linear dynamic system </vt:lpstr>
      <vt:lpstr>Definition of Time-invariant system</vt:lpstr>
      <vt:lpstr>Definition of Time-variant system</vt:lpstr>
      <vt:lpstr>Table  of Typical Math Operators</vt:lpstr>
      <vt:lpstr>Definition of Autonomous system (in theory of differential equations)</vt:lpstr>
      <vt:lpstr>Mathematical Models 1st classification</vt:lpstr>
      <vt:lpstr>Dynamic Models: input-state-output representation </vt:lpstr>
      <vt:lpstr>Definition of State</vt:lpstr>
      <vt:lpstr>Input-state-output model </vt:lpstr>
      <vt:lpstr>Example No.5 of input-state-output dynamic model: WATER OPEN TANK</vt:lpstr>
      <vt:lpstr>VARIABLES</vt:lpstr>
      <vt:lpstr>VARIABLES Classification in dynamic models</vt:lpstr>
      <vt:lpstr>State Variables</vt:lpstr>
      <vt:lpstr>State Variables</vt:lpstr>
      <vt:lpstr>State-Space Models </vt:lpstr>
      <vt:lpstr>State-Space Models </vt:lpstr>
      <vt:lpstr>Example No.7:  Pasteurized Milk Storage (Two Non-interacting Tanks)</vt:lpstr>
      <vt:lpstr>Example No.7 – Two (Non-interacting) Tanks State-space Model</vt:lpstr>
      <vt:lpstr>Example No.7 – Two (Non-interacting) Tanks State-space Model</vt:lpstr>
      <vt:lpstr>State-space Models Terminology</vt:lpstr>
      <vt:lpstr>Linear State-space Models Terminology</vt:lpstr>
      <vt:lpstr>Autonomous System  (definition in Theory of Systems)</vt:lpstr>
      <vt:lpstr>Autonomous System  (in Non-Linear Dynamics )</vt:lpstr>
      <vt:lpstr>Example No.7 – Two (Non-interacting) Tanks State-space Model</vt:lpstr>
      <vt:lpstr>Orbits or Trajectories  of a dynamic system</vt:lpstr>
      <vt:lpstr>Phase portrait</vt:lpstr>
      <vt:lpstr>Transients and regimes</vt:lpstr>
      <vt:lpstr>Stability of an equilibrium point</vt:lpstr>
      <vt:lpstr>Example No.7 – Two (Non-interacting) Tanks  Input-Output Model</vt:lpstr>
      <vt:lpstr>Mathematical Models 4th classification</vt:lpstr>
      <vt:lpstr>CONTINUOUS-TIME SYSTEMS </vt:lpstr>
      <vt:lpstr>DISCRETE-TIME SYSTEMS</vt:lpstr>
      <vt:lpstr>DISCRETE-TIME SYSTEMS</vt:lpstr>
      <vt:lpstr>Example No. 1 Malthusian Growth Model (II)</vt:lpstr>
      <vt:lpstr>Model Order </vt:lpstr>
      <vt:lpstr>Fixed Points for autonomous systems x(k+1) = f(x(k)</vt:lpstr>
      <vt:lpstr>Orbits or Trajectories</vt:lpstr>
      <vt:lpstr>Example No. 2 Logistic Model </vt:lpstr>
      <vt:lpstr>Example No. 2 Logistic Map</vt:lpstr>
      <vt:lpstr>Presentazione standard di PowerPoint</vt:lpstr>
      <vt:lpstr>Black-Box Model Structures</vt:lpstr>
      <vt:lpstr>Black-Box Modeling </vt:lpstr>
      <vt:lpstr>Dynamic black box. Linear polynomial models</vt:lpstr>
      <vt:lpstr>Example No.8 the ARMAX model </vt:lpstr>
      <vt:lpstr>System Identification</vt:lpstr>
      <vt:lpstr>Presentazione standard di PowerPoint</vt:lpstr>
      <vt:lpstr>Dynamical modeling Final Statement</vt:lpstr>
      <vt:lpstr>Mathematical Models 5th classification</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on Mathematical Modeling</dc:title>
  <dc:creator>M.Miccio</dc:creator>
  <cp:lastModifiedBy>Doc.137</cp:lastModifiedBy>
  <cp:revision>246</cp:revision>
  <cp:lastPrinted>2011-11-09T17:44:47Z</cp:lastPrinted>
  <dcterms:created xsi:type="dcterms:W3CDTF">2011-10-19T12:28:05Z</dcterms:created>
  <dcterms:modified xsi:type="dcterms:W3CDTF">2014-12-10T15:13:16Z</dcterms:modified>
</cp:coreProperties>
</file>