
<file path=[Content_Types].xml><?xml version="1.0" encoding="utf-8"?>
<Types xmlns="http://schemas.openxmlformats.org/package/2006/content-types">
  <Default Extension="rels" ContentType="application/vnd.openxmlformats-package.relationships+xml"/>
  <Default Extension="docx" ContentType="application/vnd.openxmlformats-officedocument.wordprocessingml.document"/>
  <Default Extension="wav" ContentType="audio/wav"/>
  <Default Extension="xml" ContentType="application/xml"/>
  <Default Extension="jpeg" ContentType="image/jpeg"/>
  <Default Extension="vml" ContentType="application/vnd.openxmlformats-officedocument.vmlDrawing"/>
  <Default Extension="wmf" ContentType="image/x-wmf"/>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0.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1.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2.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1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4.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19.xml" ContentType="application/vnd.openxmlformats-officedocument.presentationml.notesSlide+xml"/>
  <Override PartName="/ppt/embeddings/oleObject27.bin" ContentType="application/vnd.openxmlformats-officedocument.oleObject"/>
  <Override PartName="/ppt/notesSlides/notesSlide20.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notesSlides/notesSlide21.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notesSlides/notesSlide22.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3.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24.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25.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26.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27.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notesSlides/notesSlide30.xml" ContentType="application/vnd.openxmlformats-officedocument.presentationml.notesSlide+xml"/>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350" r:id="rId2"/>
    <p:sldId id="349" r:id="rId3"/>
    <p:sldId id="351" r:id="rId4"/>
    <p:sldId id="352" r:id="rId5"/>
    <p:sldId id="361" r:id="rId6"/>
    <p:sldId id="359" r:id="rId7"/>
    <p:sldId id="292" r:id="rId8"/>
    <p:sldId id="373" r:id="rId9"/>
    <p:sldId id="374" r:id="rId10"/>
    <p:sldId id="375" r:id="rId11"/>
    <p:sldId id="376" r:id="rId12"/>
    <p:sldId id="377" r:id="rId13"/>
    <p:sldId id="378" r:id="rId14"/>
    <p:sldId id="379" r:id="rId15"/>
    <p:sldId id="380" r:id="rId16"/>
    <p:sldId id="296" r:id="rId17"/>
    <p:sldId id="293" r:id="rId18"/>
    <p:sldId id="328" r:id="rId19"/>
    <p:sldId id="389" r:id="rId20"/>
    <p:sldId id="386" r:id="rId21"/>
    <p:sldId id="329" r:id="rId22"/>
    <p:sldId id="387" r:id="rId23"/>
    <p:sldId id="331" r:id="rId24"/>
    <p:sldId id="330" r:id="rId25"/>
    <p:sldId id="345" r:id="rId26"/>
    <p:sldId id="381" r:id="rId27"/>
    <p:sldId id="332" r:id="rId28"/>
    <p:sldId id="388" r:id="rId29"/>
    <p:sldId id="395" r:id="rId30"/>
    <p:sldId id="396" r:id="rId31"/>
    <p:sldId id="390" r:id="rId32"/>
    <p:sldId id="391" r:id="rId33"/>
    <p:sldId id="392" r:id="rId34"/>
    <p:sldId id="393" r:id="rId35"/>
    <p:sldId id="394" r:id="rId36"/>
    <p:sldId id="360" r:id="rId37"/>
    <p:sldId id="397" r:id="rId3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6633"/>
    <a:srgbClr val="FF6600"/>
    <a:srgbClr val="800000"/>
    <a:srgbClr val="0033CC"/>
    <a:srgbClr val="FF0000"/>
    <a:srgbClr val="FDECA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41" autoAdjust="0"/>
  </p:normalViewPr>
  <p:slideViewPr>
    <p:cSldViewPr showGuides="1">
      <p:cViewPr varScale="1">
        <p:scale>
          <a:sx n="84" d="100"/>
          <a:sy n="84" d="100"/>
        </p:scale>
        <p:origin x="-1704" y="-104"/>
      </p:cViewPr>
      <p:guideLst>
        <p:guide orient="horz" pos="2160"/>
        <p:guide pos="2880"/>
      </p:guideLst>
    </p:cSldViewPr>
  </p:slideViewPr>
  <p:outlineViewPr>
    <p:cViewPr>
      <p:scale>
        <a:sx n="33" d="100"/>
        <a:sy n="33" d="100"/>
      </p:scale>
      <p:origin x="0" y="1528"/>
    </p:cViewPr>
  </p:outlineViewPr>
  <p:notesTextViewPr>
    <p:cViewPr>
      <p:scale>
        <a:sx n="1" d="1"/>
        <a:sy n="1" d="1"/>
      </p:scale>
      <p:origin x="0" y="0"/>
    </p:cViewPr>
  </p:notesTextViewPr>
  <p:sorterViewPr>
    <p:cViewPr>
      <p:scale>
        <a:sx n="132" d="100"/>
        <a:sy n="132" d="100"/>
      </p:scale>
      <p:origin x="0" y="6824"/>
    </p:cViewPr>
  </p:sorterViewPr>
  <p:gridSpacing cx="72008" cy="72008"/>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esProps" Target="pres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emf"/><Relationship Id="rId3" Type="http://schemas.openxmlformats.org/officeDocument/2006/relationships/image" Target="../media/image45.wmf"/><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wmf"/><Relationship Id="rId3" Type="http://schemas.openxmlformats.org/officeDocument/2006/relationships/image" Target="../media/image48.e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3" Type="http://schemas.openxmlformats.org/officeDocument/2006/relationships/image" Target="../media/image51.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3" Type="http://schemas.openxmlformats.org/officeDocument/2006/relationships/image" Target="../media/image54.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6.wmf"/><Relationship Id="rId3" Type="http://schemas.openxmlformats.org/officeDocument/2006/relationships/image" Target="../media/image57.wmf"/><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9.wmf"/><Relationship Id="rId3" Type="http://schemas.openxmlformats.org/officeDocument/2006/relationships/image" Target="../media/image60.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3" Type="http://schemas.openxmlformats.org/officeDocument/2006/relationships/image" Target="../media/image12.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3" Type="http://schemas.openxmlformats.org/officeDocument/2006/relationships/image" Target="../media/image65.wmf"/><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8.wmf"/><Relationship Id="rId3" Type="http://schemas.openxmlformats.org/officeDocument/2006/relationships/image" Target="../media/image69.wmf"/><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4" Type="http://schemas.openxmlformats.org/officeDocument/2006/relationships/image" Target="../media/image78.emf"/><Relationship Id="rId1" Type="http://schemas.openxmlformats.org/officeDocument/2006/relationships/image" Target="../media/image75.emf"/><Relationship Id="rId2" Type="http://schemas.openxmlformats.org/officeDocument/2006/relationships/image" Target="../media/image76.emf"/><Relationship Id="rId3" Type="http://schemas.openxmlformats.org/officeDocument/2006/relationships/image" Target="../media/image77.emf"/><Relationship Id="rId5" Type="http://schemas.openxmlformats.org/officeDocument/2006/relationships/image" Target="../media/image7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3" Type="http://schemas.openxmlformats.org/officeDocument/2006/relationships/image" Target="../media/image15.e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3" Type="http://schemas.openxmlformats.org/officeDocument/2006/relationships/image" Target="../media/image23.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emf"/><Relationship Id="rId3" Type="http://schemas.openxmlformats.org/officeDocument/2006/relationships/image" Target="../media/image31.wmf"/><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91AAB5-29A8-BB44-BCEF-BB341F2EFA8F}" type="datetimeFigureOut">
              <a:rPr lang="it-IT" smtClean="0"/>
              <a:t>03.11.14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D2713B-12EA-FB4B-A12E-C640A87F0FCE}" type="slidenum">
              <a:rPr lang="it-IT" smtClean="0"/>
              <a:t>‹n.›</a:t>
            </a:fld>
            <a:endParaRPr lang="it-IT"/>
          </a:p>
        </p:txBody>
      </p:sp>
    </p:spTree>
    <p:extLst>
      <p:ext uri="{BB962C8B-B14F-4D97-AF65-F5344CB8AC3E}">
        <p14:creationId xmlns:p14="http://schemas.microsoft.com/office/powerpoint/2010/main" val="424798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spcAft>
                <a:spcPct val="0"/>
              </a:spcAft>
              <a:buFontTx/>
              <a:buNone/>
              <a:defRPr sz="1200">
                <a:latin typeface="Arial" pitchFamily="34" charset="0"/>
                <a:ea typeface="+mn-ea"/>
                <a:cs typeface="+mn-cs"/>
              </a:defRPr>
            </a:lvl1pPr>
          </a:lstStyle>
          <a:p>
            <a:pPr>
              <a:defRPr/>
            </a:pPr>
            <a:endParaRPr lang="it-IT"/>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spcAft>
                <a:spcPct val="0"/>
              </a:spcAft>
              <a:buFontTx/>
              <a:buNone/>
              <a:defRPr sz="1200">
                <a:latin typeface="Arial" pitchFamily="34" charset="0"/>
                <a:ea typeface="+mn-ea"/>
                <a:cs typeface="+mn-cs"/>
              </a:defRPr>
            </a:lvl1pPr>
          </a:lstStyle>
          <a:p>
            <a:pPr>
              <a:defRPr/>
            </a:pPr>
            <a:endParaRPr lang="it-IT"/>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spcAft>
                <a:spcPct val="0"/>
              </a:spcAft>
              <a:buFontTx/>
              <a:buNone/>
              <a:defRPr sz="1200">
                <a:latin typeface="Arial" pitchFamily="34" charset="0"/>
                <a:ea typeface="+mn-ea"/>
                <a:cs typeface="+mn-cs"/>
              </a:defRPr>
            </a:lvl1pPr>
          </a:lstStyle>
          <a:p>
            <a:pPr>
              <a:defRPr/>
            </a:pPr>
            <a:endParaRPr lang="it-I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6E47BD82-1C4A-417B-A8DD-A18DCC59B4C9}" type="slidenum">
              <a:rPr lang="it-IT"/>
              <a:pPr>
                <a:defRPr/>
              </a:pPr>
              <a:t>‹n.›</a:t>
            </a:fld>
            <a:endParaRPr lang="it-IT"/>
          </a:p>
        </p:txBody>
      </p:sp>
    </p:spTree>
    <p:extLst>
      <p:ext uri="{BB962C8B-B14F-4D97-AF65-F5344CB8AC3E}">
        <p14:creationId xmlns:p14="http://schemas.microsoft.com/office/powerpoint/2010/main" val="39947323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4198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C9124613-A462-46FF-B09B-7658359C696E}" type="slidenum">
              <a:rPr lang="it-IT" altLang="it-IT" smtClean="0"/>
              <a:pPr eaLnBrk="1" hangingPunct="1">
                <a:spcBef>
                  <a:spcPct val="0"/>
                </a:spcBef>
                <a:defRPr/>
              </a:pPr>
              <a:t>1</a:t>
            </a:fld>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5120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BDD82F84-F981-4030-81C3-96A61F8EBFC2}" type="slidenum">
              <a:rPr lang="it-IT" altLang="it-IT" smtClean="0"/>
              <a:pPr eaLnBrk="1" hangingPunct="1">
                <a:spcBef>
                  <a:spcPct val="0"/>
                </a:spcBef>
                <a:defRPr/>
              </a:pPr>
              <a:t>10</a:t>
            </a:fld>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5222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C7E2052D-4DBC-495F-A2B2-EAA4984B84A9}" type="slidenum">
              <a:rPr lang="it-IT" altLang="it-IT" smtClean="0"/>
              <a:pPr eaLnBrk="1" hangingPunct="1">
                <a:spcBef>
                  <a:spcPct val="0"/>
                </a:spcBef>
                <a:defRPr/>
              </a:pPr>
              <a:t>11</a:t>
            </a:fld>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5325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3B7CBBD6-82B7-4563-9FE0-8444588D58D4}" type="slidenum">
              <a:rPr lang="it-IT" altLang="it-IT" smtClean="0"/>
              <a:pPr eaLnBrk="1" hangingPunct="1">
                <a:spcBef>
                  <a:spcPct val="0"/>
                </a:spcBef>
                <a:defRPr/>
              </a:pPr>
              <a:t>12</a:t>
            </a:fld>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5427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130835DD-1611-4E3E-A40A-6FD83D1D29B4}" type="slidenum">
              <a:rPr lang="it-IT" altLang="it-IT" smtClean="0"/>
              <a:pPr eaLnBrk="1" hangingPunct="1">
                <a:spcBef>
                  <a:spcPct val="0"/>
                </a:spcBef>
                <a:defRPr/>
              </a:pPr>
              <a:t>13</a:t>
            </a:fld>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5530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3687E608-35AA-4210-9ED3-7D9719B37A1B}" type="slidenum">
              <a:rPr lang="it-IT" altLang="it-IT" smtClean="0"/>
              <a:pPr eaLnBrk="1" hangingPunct="1">
                <a:spcBef>
                  <a:spcPct val="0"/>
                </a:spcBef>
                <a:defRPr/>
              </a:pPr>
              <a:t>14</a:t>
            </a:fld>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5632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C59EF982-C892-42E2-9041-EED0C380F0F7}" type="slidenum">
              <a:rPr lang="it-IT" altLang="it-IT" smtClean="0"/>
              <a:pPr eaLnBrk="1" hangingPunct="1">
                <a:spcBef>
                  <a:spcPct val="0"/>
                </a:spcBef>
                <a:defRPr/>
              </a:pPr>
              <a:t>15</a:t>
            </a:fld>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charset="0"/>
                <a:ea typeface="ＭＳ Ｐゴシック" pitchFamily="34" charset="-128"/>
              </a:rPr>
              <a:t>Eseguire borb_med.swf</a:t>
            </a:r>
          </a:p>
        </p:txBody>
      </p:sp>
      <p:sp>
        <p:nvSpPr>
          <p:cNvPr id="5734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7D2E63DC-314B-4E37-B33E-A7E3A2FFBE7F}" type="slidenum">
              <a:rPr lang="it-IT" altLang="it-IT" smtClean="0"/>
              <a:pPr eaLnBrk="1" hangingPunct="1">
                <a:spcBef>
                  <a:spcPct val="0"/>
                </a:spcBef>
                <a:defRPr/>
              </a:pPr>
              <a:t>16</a:t>
            </a:fld>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5837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60696A6D-387E-4C20-AFB0-1A38C9FDADD5}" type="slidenum">
              <a:rPr lang="it-IT" altLang="it-IT" smtClean="0"/>
              <a:pPr eaLnBrk="1" hangingPunct="1">
                <a:spcBef>
                  <a:spcPct val="0"/>
                </a:spcBef>
                <a:defRPr/>
              </a:pPr>
              <a:t>17</a:t>
            </a:fld>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5939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20589DFD-C3C3-45E7-B30D-97849338EC06}" type="slidenum">
              <a:rPr lang="it-IT" altLang="it-IT" smtClean="0"/>
              <a:pPr eaLnBrk="1" hangingPunct="1">
                <a:spcBef>
                  <a:spcPct val="0"/>
                </a:spcBef>
                <a:defRPr/>
              </a:pPr>
              <a:t>18</a:t>
            </a:fld>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042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BDFC71EE-3D7E-4913-BD78-A6526ACE7AE9}" type="slidenum">
              <a:rPr lang="it-IT" altLang="it-IT" smtClean="0"/>
              <a:pPr eaLnBrk="1" hangingPunct="1">
                <a:spcBef>
                  <a:spcPct val="0"/>
                </a:spcBef>
                <a:defRPr/>
              </a:pPr>
              <a:t>19</a:t>
            </a:fld>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4301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4E090D5A-884E-4257-975E-937793D449F0}" type="slidenum">
              <a:rPr lang="it-IT" altLang="it-IT" smtClean="0"/>
              <a:pPr eaLnBrk="1" hangingPunct="1">
                <a:spcBef>
                  <a:spcPct val="0"/>
                </a:spcBef>
                <a:defRPr/>
              </a:pPr>
              <a:t>2</a:t>
            </a:fld>
            <a:endParaRPr lang="it-IT"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144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E84A1E6D-FA86-4D69-BC8B-B1453744F1DA}" type="slidenum">
              <a:rPr lang="it-IT" altLang="it-IT" smtClean="0"/>
              <a:pPr eaLnBrk="1" hangingPunct="1">
                <a:spcBef>
                  <a:spcPct val="0"/>
                </a:spcBef>
                <a:defRPr/>
              </a:pPr>
              <a:t>20</a:t>
            </a:fld>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246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4C09648F-36B9-4217-94A0-EB143CB6BBF5}" type="slidenum">
              <a:rPr lang="it-IT" altLang="it-IT" smtClean="0"/>
              <a:pPr eaLnBrk="1" hangingPunct="1">
                <a:spcBef>
                  <a:spcPct val="0"/>
                </a:spcBef>
                <a:defRPr/>
              </a:pPr>
              <a:t>21</a:t>
            </a:fld>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349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5DFB3397-D07F-4A3F-96FC-5A89A3FBFE44}" type="slidenum">
              <a:rPr lang="it-IT" altLang="it-IT" smtClean="0"/>
              <a:pPr eaLnBrk="1" hangingPunct="1">
                <a:spcBef>
                  <a:spcPct val="0"/>
                </a:spcBef>
                <a:defRPr/>
              </a:pPr>
              <a:t>22</a:t>
            </a:fld>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451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DF9807B4-11D3-43CE-8432-63E8B911EAE7}" type="slidenum">
              <a:rPr lang="it-IT" altLang="it-IT" smtClean="0"/>
              <a:pPr eaLnBrk="1" hangingPunct="1">
                <a:spcBef>
                  <a:spcPct val="0"/>
                </a:spcBef>
                <a:defRPr/>
              </a:pPr>
              <a:t>23</a:t>
            </a:fld>
            <a:endParaRPr lang="it-IT" alt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554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642C9A2A-9305-4C22-9834-F4A77C5D3BDA}" type="slidenum">
              <a:rPr lang="it-IT" altLang="it-IT" smtClean="0"/>
              <a:pPr eaLnBrk="1" hangingPunct="1">
                <a:spcBef>
                  <a:spcPct val="0"/>
                </a:spcBef>
                <a:defRPr/>
              </a:pPr>
              <a:t>24</a:t>
            </a:fld>
            <a:endParaRPr lang="it-IT" alt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656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3E388CBE-B4B7-4C3A-917F-E785BA2737C3}" type="slidenum">
              <a:rPr lang="it-IT" altLang="it-IT" smtClean="0"/>
              <a:pPr eaLnBrk="1" hangingPunct="1">
                <a:spcBef>
                  <a:spcPct val="0"/>
                </a:spcBef>
                <a:defRPr/>
              </a:pPr>
              <a:t>25</a:t>
            </a:fld>
            <a:endParaRPr lang="it-IT" alt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758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4936D0A6-D5D2-4C18-A00A-72C4F0740DA3}" type="slidenum">
              <a:rPr lang="it-IT" altLang="it-IT" smtClean="0"/>
              <a:pPr eaLnBrk="1" hangingPunct="1">
                <a:spcBef>
                  <a:spcPct val="0"/>
                </a:spcBef>
                <a:defRPr/>
              </a:pPr>
              <a:t>26</a:t>
            </a:fld>
            <a:endParaRPr lang="it-IT" alt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6861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518F845D-61A0-4F61-A408-8D8D39023CD9}" type="slidenum">
              <a:rPr lang="it-IT" altLang="it-IT" smtClean="0"/>
              <a:pPr eaLnBrk="1" hangingPunct="1">
                <a:spcBef>
                  <a:spcPct val="0"/>
                </a:spcBef>
                <a:defRPr/>
              </a:pPr>
              <a:t>27</a:t>
            </a:fld>
            <a:endParaRPr lang="it-IT" alt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6963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6963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38B115BD-2852-4A75-BB65-C6B075773869}" type="slidenum">
              <a:rPr lang="it-IT" altLang="it-IT" smtClean="0"/>
              <a:pPr eaLnBrk="1" hangingPunct="1">
                <a:spcBef>
                  <a:spcPct val="0"/>
                </a:spcBef>
                <a:defRPr/>
              </a:pPr>
              <a:t>29</a:t>
            </a:fld>
            <a:endParaRPr lang="it-IT" alt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charset="0"/>
                <a:ea typeface="ＭＳ Ｐゴシック" pitchFamily="34" charset="-128"/>
              </a:rPr>
              <a:t>Eseguire borb_med.swf</a:t>
            </a:r>
          </a:p>
        </p:txBody>
      </p:sp>
      <p:sp>
        <p:nvSpPr>
          <p:cNvPr id="7066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10C1BAAB-9A89-4E65-B06B-38ADD2A2C463}" type="slidenum">
              <a:rPr lang="it-IT" altLang="it-IT" smtClean="0"/>
              <a:pPr eaLnBrk="1" hangingPunct="1">
                <a:spcBef>
                  <a:spcPct val="0"/>
                </a:spcBef>
                <a:defRPr/>
              </a:pPr>
              <a:t>30</a:t>
            </a:fld>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4403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95D46EE8-CFC2-4364-8F02-7A9E69E733D6}" type="slidenum">
              <a:rPr lang="it-IT" altLang="it-IT" smtClean="0"/>
              <a:pPr eaLnBrk="1" hangingPunct="1">
                <a:spcBef>
                  <a:spcPct val="0"/>
                </a:spcBef>
                <a:defRPr/>
              </a:pPr>
              <a:t>3</a:t>
            </a:fld>
            <a:endParaRPr lang="it-IT" alt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ln/>
        </p:spPr>
      </p:sp>
      <p:sp>
        <p:nvSpPr>
          <p:cNvPr id="716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7168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7A6306C1-2AAE-4E1D-B2A4-DBAEE46E859D}" type="slidenum">
              <a:rPr lang="it-IT" altLang="it-IT" smtClean="0"/>
              <a:pPr eaLnBrk="1" hangingPunct="1">
                <a:spcBef>
                  <a:spcPct val="0"/>
                </a:spcBef>
                <a:defRPr/>
              </a:pPr>
              <a:t>36</a:t>
            </a:fld>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4506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81A8F980-C746-4309-805D-0483DAF1E3A0}" type="slidenum">
              <a:rPr lang="it-IT" altLang="it-IT" smtClean="0"/>
              <a:pPr eaLnBrk="1" hangingPunct="1">
                <a:spcBef>
                  <a:spcPct val="0"/>
                </a:spcBef>
                <a:defRPr/>
              </a:pPr>
              <a:t>4</a:t>
            </a:fld>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46084"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6EEC2168-F016-4F63-BD24-BE89751AB927}" type="slidenum">
              <a:rPr lang="it-IT" altLang="it-IT" smtClean="0"/>
              <a:pPr eaLnBrk="1" hangingPunct="1">
                <a:spcBef>
                  <a:spcPct val="0"/>
                </a:spcBef>
                <a:defRPr/>
              </a:pPr>
              <a:t>5</a:t>
            </a:fld>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Arial" charset="0"/>
              <a:ea typeface="ＭＳ Ｐゴシック" pitchFamily="34" charset="-128"/>
            </a:endParaRPr>
          </a:p>
        </p:txBody>
      </p:sp>
      <p:sp>
        <p:nvSpPr>
          <p:cNvPr id="47108"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EADF54AE-152B-4E26-9B13-426066E8385C}" type="slidenum">
              <a:rPr lang="it-IT" altLang="it-IT" smtClean="0"/>
              <a:pPr eaLnBrk="1" hangingPunct="1">
                <a:spcBef>
                  <a:spcPct val="0"/>
                </a:spcBef>
                <a:defRPr/>
              </a:pPr>
              <a:t>6</a:t>
            </a:fld>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charset="0"/>
              <a:ea typeface="ＭＳ Ｐゴシック" pitchFamily="34" charset="-128"/>
            </a:endParaRPr>
          </a:p>
        </p:txBody>
      </p:sp>
      <p:sp>
        <p:nvSpPr>
          <p:cNvPr id="48132"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75F47AB8-F0D5-4068-ABE0-64FA920A667E}" type="slidenum">
              <a:rPr lang="it-IT" altLang="it-IT" smtClean="0"/>
              <a:pPr eaLnBrk="1" hangingPunct="1">
                <a:spcBef>
                  <a:spcPct val="0"/>
                </a:spcBef>
                <a:defRPr/>
              </a:pPr>
              <a:t>7</a:t>
            </a:fld>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49156"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0F54E53B-DA98-4EA8-B4AA-864EE9CDD42F}" type="slidenum">
              <a:rPr lang="it-IT" altLang="it-IT" smtClean="0"/>
              <a:pPr eaLnBrk="1" hangingPunct="1">
                <a:spcBef>
                  <a:spcPct val="0"/>
                </a:spcBef>
                <a:defRPr/>
              </a:pPr>
              <a:t>8</a:t>
            </a:fld>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ln/>
        </p:spPr>
      </p:sp>
      <p:sp>
        <p:nvSpPr>
          <p:cNvPr id="5017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charset="0"/>
              <a:ea typeface="ＭＳ Ｐゴシック" pitchFamily="34" charset="-128"/>
            </a:endParaRPr>
          </a:p>
        </p:txBody>
      </p:sp>
      <p:sp>
        <p:nvSpPr>
          <p:cNvPr id="50180" name="Segnaposto numero diapositiva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AD748691-81F5-4558-B63E-6231FA44FE47}" type="slidenum">
              <a:rPr lang="it-IT" altLang="it-IT" smtClean="0"/>
              <a:pPr eaLnBrk="1" hangingPunct="1">
                <a:spcBef>
                  <a:spcPct val="0"/>
                </a:spcBef>
                <a:defRPr/>
              </a:pPr>
              <a:t>9</a:t>
            </a:fld>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xfrm>
            <a:off x="457200" y="6337300"/>
            <a:ext cx="2133600" cy="476250"/>
          </a:xfrm>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6553200" y="6337300"/>
            <a:ext cx="2133600" cy="476250"/>
          </a:xfrm>
        </p:spPr>
        <p:txBody>
          <a:bodyPr/>
          <a:lstStyle>
            <a:lvl1pPr>
              <a:defRPr/>
            </a:lvl1pPr>
          </a:lstStyle>
          <a:p>
            <a:pPr>
              <a:defRPr/>
            </a:pPr>
            <a:fld id="{C4668489-6EF8-404E-BD37-D0889BDE9774}" type="slidenum">
              <a:rPr lang="it-IT"/>
              <a:pPr>
                <a:defRPr/>
              </a:pPr>
              <a:t>‹n.›</a:t>
            </a:fld>
            <a:endParaRPr lang="it-IT"/>
          </a:p>
        </p:txBody>
      </p:sp>
    </p:spTree>
    <p:extLst>
      <p:ext uri="{BB962C8B-B14F-4D97-AF65-F5344CB8AC3E}">
        <p14:creationId xmlns:p14="http://schemas.microsoft.com/office/powerpoint/2010/main" val="100711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8BC32B7-7122-4B0A-8A27-40F2A1F11201}" type="slidenum">
              <a:rPr lang="it-IT"/>
              <a:pPr>
                <a:defRPr/>
              </a:pPr>
              <a:t>‹n.›</a:t>
            </a:fld>
            <a:endParaRPr lang="it-IT"/>
          </a:p>
        </p:txBody>
      </p:sp>
    </p:spTree>
    <p:extLst>
      <p:ext uri="{BB962C8B-B14F-4D97-AF65-F5344CB8AC3E}">
        <p14:creationId xmlns:p14="http://schemas.microsoft.com/office/powerpoint/2010/main" val="90134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0A548EE-FD76-4EAA-9E29-5A679ACBF366}" type="slidenum">
              <a:rPr lang="it-IT"/>
              <a:pPr>
                <a:defRPr/>
              </a:pPr>
              <a:t>‹n.›</a:t>
            </a:fld>
            <a:endParaRPr lang="it-IT"/>
          </a:p>
        </p:txBody>
      </p:sp>
    </p:spTree>
    <p:extLst>
      <p:ext uri="{BB962C8B-B14F-4D97-AF65-F5344CB8AC3E}">
        <p14:creationId xmlns:p14="http://schemas.microsoft.com/office/powerpoint/2010/main" val="386130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DC0B48F3-8FA0-4718-A5FB-FC7F9AF75593}" type="slidenum">
              <a:rPr lang="it-IT"/>
              <a:pPr>
                <a:defRPr/>
              </a:pPr>
              <a:t>‹n.›</a:t>
            </a:fld>
            <a:endParaRPr lang="it-IT"/>
          </a:p>
        </p:txBody>
      </p:sp>
    </p:spTree>
    <p:extLst>
      <p:ext uri="{BB962C8B-B14F-4D97-AF65-F5344CB8AC3E}">
        <p14:creationId xmlns:p14="http://schemas.microsoft.com/office/powerpoint/2010/main" val="183157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A436ED1-7B51-439A-BBA8-85E94F67DBA6}" type="slidenum">
              <a:rPr lang="it-IT"/>
              <a:pPr>
                <a:defRPr/>
              </a:pPr>
              <a:t>‹n.›</a:t>
            </a:fld>
            <a:endParaRPr lang="it-IT"/>
          </a:p>
        </p:txBody>
      </p:sp>
    </p:spTree>
    <p:extLst>
      <p:ext uri="{BB962C8B-B14F-4D97-AF65-F5344CB8AC3E}">
        <p14:creationId xmlns:p14="http://schemas.microsoft.com/office/powerpoint/2010/main" val="414902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C6375C6-6C28-4137-8F6D-C3756E4C87AB}" type="slidenum">
              <a:rPr lang="it-IT"/>
              <a:pPr>
                <a:defRPr/>
              </a:pPr>
              <a:t>‹n.›</a:t>
            </a:fld>
            <a:endParaRPr lang="it-IT"/>
          </a:p>
        </p:txBody>
      </p:sp>
    </p:spTree>
    <p:extLst>
      <p:ext uri="{BB962C8B-B14F-4D97-AF65-F5344CB8AC3E}">
        <p14:creationId xmlns:p14="http://schemas.microsoft.com/office/powerpoint/2010/main" val="332351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8D964FD-C6DB-4039-8B11-942CFD659BA2}" type="slidenum">
              <a:rPr lang="it-IT"/>
              <a:pPr>
                <a:defRPr/>
              </a:pPr>
              <a:t>‹n.›</a:t>
            </a:fld>
            <a:endParaRPr lang="it-IT"/>
          </a:p>
        </p:txBody>
      </p:sp>
    </p:spTree>
    <p:extLst>
      <p:ext uri="{BB962C8B-B14F-4D97-AF65-F5344CB8AC3E}">
        <p14:creationId xmlns:p14="http://schemas.microsoft.com/office/powerpoint/2010/main" val="167730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F1B7A7B-4085-4A43-8332-21A8E17DD555}" type="slidenum">
              <a:rPr lang="it-IT"/>
              <a:pPr>
                <a:defRPr/>
              </a:pPr>
              <a:t>‹n.›</a:t>
            </a:fld>
            <a:endParaRPr lang="it-IT"/>
          </a:p>
        </p:txBody>
      </p:sp>
    </p:spTree>
    <p:extLst>
      <p:ext uri="{BB962C8B-B14F-4D97-AF65-F5344CB8AC3E}">
        <p14:creationId xmlns:p14="http://schemas.microsoft.com/office/powerpoint/2010/main" val="139543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1FEF18B-B897-40A7-BB41-D47CE990EEF8}" type="slidenum">
              <a:rPr lang="it-IT"/>
              <a:pPr>
                <a:defRPr/>
              </a:pPr>
              <a:t>‹n.›</a:t>
            </a:fld>
            <a:endParaRPr lang="it-IT"/>
          </a:p>
        </p:txBody>
      </p:sp>
    </p:spTree>
    <p:extLst>
      <p:ext uri="{BB962C8B-B14F-4D97-AF65-F5344CB8AC3E}">
        <p14:creationId xmlns:p14="http://schemas.microsoft.com/office/powerpoint/2010/main" val="286594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B7E1068-6675-4FE9-A11F-89E40D922A40}" type="slidenum">
              <a:rPr lang="it-IT"/>
              <a:pPr>
                <a:defRPr/>
              </a:pPr>
              <a:t>‹n.›</a:t>
            </a:fld>
            <a:endParaRPr lang="it-IT"/>
          </a:p>
        </p:txBody>
      </p:sp>
    </p:spTree>
    <p:extLst>
      <p:ext uri="{BB962C8B-B14F-4D97-AF65-F5344CB8AC3E}">
        <p14:creationId xmlns:p14="http://schemas.microsoft.com/office/powerpoint/2010/main" val="334274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57F3328-5FB9-4C48-9FD7-28DADE353693}" type="slidenum">
              <a:rPr lang="it-IT"/>
              <a:pPr>
                <a:defRPr/>
              </a:pPr>
              <a:t>‹n.›</a:t>
            </a:fld>
            <a:endParaRPr lang="it-IT"/>
          </a:p>
        </p:txBody>
      </p:sp>
    </p:spTree>
    <p:extLst>
      <p:ext uri="{BB962C8B-B14F-4D97-AF65-F5344CB8AC3E}">
        <p14:creationId xmlns:p14="http://schemas.microsoft.com/office/powerpoint/2010/main" val="67092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DD8B89C-7B06-497C-ABA4-966B09BF0116}" type="slidenum">
              <a:rPr lang="it-IT"/>
              <a:pPr>
                <a:defRPr/>
              </a:pPr>
              <a:t>‹n.›</a:t>
            </a:fld>
            <a:endParaRPr lang="it-IT"/>
          </a:p>
        </p:txBody>
      </p:sp>
    </p:spTree>
    <p:extLst>
      <p:ext uri="{BB962C8B-B14F-4D97-AF65-F5344CB8AC3E}">
        <p14:creationId xmlns:p14="http://schemas.microsoft.com/office/powerpoint/2010/main" val="198744906"/>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179388" y="63373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spcAft>
                <a:spcPct val="0"/>
              </a:spcAft>
              <a:buFontTx/>
              <a:buNone/>
              <a:defRPr sz="1400">
                <a:latin typeface="Arial" pitchFamily="34"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3373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spcAft>
                <a:spcPct val="0"/>
              </a:spcAft>
              <a:buFontTx/>
              <a:buNone/>
              <a:defRPr sz="1400">
                <a:latin typeface="Arial" pitchFamily="34"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831013" y="63373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atin typeface="Arial" pitchFamily="34" charset="0"/>
                <a:cs typeface="+mn-cs"/>
              </a:defRPr>
            </a:lvl1pPr>
          </a:lstStyle>
          <a:p>
            <a:pPr>
              <a:defRPr/>
            </a:pPr>
            <a:fld id="{B1DB2701-B387-4D25-B79F-B1C0F65EC47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69" r:id="rId1"/>
    <p:sldLayoutId id="2147483868" r:id="rId2"/>
    <p:sldLayoutId id="2147483867" r:id="rId3"/>
    <p:sldLayoutId id="2147483866" r:id="rId4"/>
    <p:sldLayoutId id="2147483865" r:id="rId5"/>
    <p:sldLayoutId id="2147483864" r:id="rId6"/>
    <p:sldLayoutId id="2147483863" r:id="rId7"/>
    <p:sldLayoutId id="2147483862" r:id="rId8"/>
    <p:sldLayoutId id="2147483861" r:id="rId9"/>
    <p:sldLayoutId id="2147483860" r:id="rId10"/>
    <p:sldLayoutId id="2147483859" r:id="rId11"/>
    <p:sldLayoutId id="2147483858" r:id="rId12"/>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a:defRPr>
      </a:lvl1pPr>
      <a:lvl2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a:defRPr>
      </a:lvl2pPr>
      <a:lvl3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a:defRPr>
      </a:lvl3pPr>
      <a:lvl4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a:defRPr>
      </a:lvl4pPr>
      <a:lvl5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cs typeface="ＭＳ Ｐゴシック"/>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4" Type="http://schemas.openxmlformats.org/officeDocument/2006/relationships/image" Target="../media/image20.png"/><Relationship Id="rId10" Type="http://schemas.openxmlformats.org/officeDocument/2006/relationships/image" Target="../media/image18.emf"/><Relationship Id="rId5" Type="http://schemas.openxmlformats.org/officeDocument/2006/relationships/oleObject" Target="../embeddings/oleObject9.bin"/><Relationship Id="rId7" Type="http://schemas.openxmlformats.org/officeDocument/2006/relationships/oleObject" Target="../embeddings/oleObject10.bin"/><Relationship Id="rId11" Type="http://schemas.openxmlformats.org/officeDocument/2006/relationships/oleObject" Target="../embeddings/oleObject12.bin"/><Relationship Id="rId12"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7.xml"/><Relationship Id="rId9" Type="http://schemas.openxmlformats.org/officeDocument/2006/relationships/oleObject" Target="../embeddings/oleObject11.bin"/><Relationship Id="rId3" Type="http://schemas.openxmlformats.org/officeDocument/2006/relationships/notesSlide" Target="../notesSlides/notesSlide10.xml"/><Relationship Id="rId6"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4" Type="http://schemas.openxmlformats.org/officeDocument/2006/relationships/image" Target="../media/image24.png"/><Relationship Id="rId10" Type="http://schemas.openxmlformats.org/officeDocument/2006/relationships/oleObject" Target="../embeddings/oleObject15.bin"/><Relationship Id="rId5" Type="http://schemas.openxmlformats.org/officeDocument/2006/relationships/image" Target="../media/image25.png"/><Relationship Id="rId7" Type="http://schemas.openxmlformats.org/officeDocument/2006/relationships/image" Target="../media/image21.emf"/><Relationship Id="rId11"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7.xml"/><Relationship Id="rId9" Type="http://schemas.openxmlformats.org/officeDocument/2006/relationships/image" Target="../media/image22.emf"/><Relationship Id="rId3" Type="http://schemas.openxmlformats.org/officeDocument/2006/relationships/notesSlide" Target="../notesSlides/notesSlide11.xml"/><Relationship Id="rId6"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4" Type="http://schemas.openxmlformats.org/officeDocument/2006/relationships/image" Target="../media/image28.png"/><Relationship Id="rId5" Type="http://schemas.openxmlformats.org/officeDocument/2006/relationships/oleObject" Target="../embeddings/oleObject16.bin"/><Relationship Id="rId7" Type="http://schemas.openxmlformats.org/officeDocument/2006/relationships/oleObject" Target="../embeddings/oleObject17.bin"/><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12.xml"/><Relationship Id="rId6" Type="http://schemas.openxmlformats.org/officeDocument/2006/relationships/image" Target="../media/image26.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4" Type="http://schemas.openxmlformats.org/officeDocument/2006/relationships/oleObject" Target="../embeddings/oleObject18.bin"/><Relationship Id="rId5"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vmlDrawing" Target="../drawings/vmlDrawing7.vml"/><Relationship Id="rId2" Type="http://schemas.openxmlformats.org/officeDocument/2006/relationships/slideLayout" Target="../slideLayouts/slideLayout7.xml"/><Relationship Id="rId9" Type="http://schemas.openxmlformats.org/officeDocument/2006/relationships/image" Target="../media/image31.wmf"/><Relationship Id="rId3" Type="http://schemas.openxmlformats.org/officeDocument/2006/relationships/notesSlide" Target="../notesSlides/notesSlide13.xml"/><Relationship Id="rId6"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4" Type="http://schemas.openxmlformats.org/officeDocument/2006/relationships/oleObject" Target="../embeddings/oleObject21.bin"/><Relationship Id="rId5" Type="http://schemas.openxmlformats.org/officeDocument/2006/relationships/image" Target="../media/image32.emf"/><Relationship Id="rId7" Type="http://schemas.openxmlformats.org/officeDocument/2006/relationships/image" Target="../media/image33.emf"/><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14.xml"/><Relationship Id="rId6"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7.emf"/><Relationship Id="rId4" Type="http://schemas.openxmlformats.org/officeDocument/2006/relationships/hyperlink" Target="http://www.sciencedirect.com/science/article/pii/0032591068800439" TargetMode="External"/><Relationship Id="rId10" Type="http://schemas.openxmlformats.org/officeDocument/2006/relationships/hyperlink" Target="borb_med.swf" TargetMode="External"/><Relationship Id="rId5" Type="http://schemas.openxmlformats.org/officeDocument/2006/relationships/oleObject" Target="../embeddings/oleObject23.bin"/><Relationship Id="rId7" Type="http://schemas.openxmlformats.org/officeDocument/2006/relationships/oleObject" Target="../embeddings/oleObject24.bin"/><Relationship Id="rId1" Type="http://schemas.openxmlformats.org/officeDocument/2006/relationships/vmlDrawing" Target="../drawings/vmlDrawing9.vml"/><Relationship Id="rId2" Type="http://schemas.openxmlformats.org/officeDocument/2006/relationships/slideLayout" Target="../slideLayouts/slideLayout7.xml"/><Relationship Id="rId9" Type="http://schemas.openxmlformats.org/officeDocument/2006/relationships/audio" Target="../media/audio2.wav"/><Relationship Id="rId3" Type="http://schemas.openxmlformats.org/officeDocument/2006/relationships/notesSlide" Target="../notesSlides/notesSlide16.xml"/><Relationship Id="rId6" Type="http://schemas.openxmlformats.org/officeDocument/2006/relationships/image" Target="../media/image3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oleObject" Target="../embeddings/oleObject25.bin"/><Relationship Id="rId5" Type="http://schemas.openxmlformats.org/officeDocument/2006/relationships/image" Target="../media/image38.wmf"/><Relationship Id="rId7" Type="http://schemas.openxmlformats.org/officeDocument/2006/relationships/image" Target="../media/image39.wmf"/><Relationship Id="rId1" Type="http://schemas.openxmlformats.org/officeDocument/2006/relationships/vmlDrawing" Target="../drawings/vmlDrawing10.vml"/><Relationship Id="rId2" Type="http://schemas.openxmlformats.org/officeDocument/2006/relationships/slideLayout" Target="../slideLayouts/slideLayout12.xml"/><Relationship Id="rId3" Type="http://schemas.openxmlformats.org/officeDocument/2006/relationships/notesSlide" Target="../notesSlides/notesSlide18.xml"/><Relationship Id="rId6"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4" Type="http://schemas.openxmlformats.org/officeDocument/2006/relationships/oleObject" Target="../embeddings/oleObject27.bin"/><Relationship Id="rId1" Type="http://schemas.openxmlformats.org/officeDocument/2006/relationships/vmlDrawing" Target="../drawings/vmlDrawing11.vml"/><Relationship Id="rId2" Type="http://schemas.openxmlformats.org/officeDocument/2006/relationships/slideLayout" Target="../slideLayouts/slideLayout12.xml"/><Relationship Id="rId3" Type="http://schemas.openxmlformats.org/officeDocument/2006/relationships/notesSlide" Target="../notesSlides/notesSlide19.xml"/><Relationship Id="rId5"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4" Type="http://schemas.openxmlformats.org/officeDocument/2006/relationships/oleObject" Target="../embeddings/oleObject28.bin"/><Relationship Id="rId5" Type="http://schemas.openxmlformats.org/officeDocument/2006/relationships/image" Target="../media/image41.wmf"/><Relationship Id="rId7" Type="http://schemas.openxmlformats.org/officeDocument/2006/relationships/image" Target="../media/image42.emf"/><Relationship Id="rId1" Type="http://schemas.openxmlformats.org/officeDocument/2006/relationships/vmlDrawing" Target="../drawings/vmlDrawing12.vml"/><Relationship Id="rId2" Type="http://schemas.openxmlformats.org/officeDocument/2006/relationships/slideLayout" Target="../slideLayouts/slideLayout12.xml"/><Relationship Id="rId3" Type="http://schemas.openxmlformats.org/officeDocument/2006/relationships/notesSlide" Target="../notesSlides/notesSlide20.xml"/><Relationship Id="rId6"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4" Type="http://schemas.openxmlformats.org/officeDocument/2006/relationships/oleObject" Target="../embeddings/oleObject30.bin"/><Relationship Id="rId5" Type="http://schemas.openxmlformats.org/officeDocument/2006/relationships/image" Target="../media/image43.emf"/><Relationship Id="rId7" Type="http://schemas.openxmlformats.org/officeDocument/2006/relationships/image" Target="../media/image44.wmf"/><Relationship Id="rId1" Type="http://schemas.openxmlformats.org/officeDocument/2006/relationships/vmlDrawing" Target="../drawings/vmlDrawing13.vml"/><Relationship Id="rId2" Type="http://schemas.openxmlformats.org/officeDocument/2006/relationships/slideLayout" Target="../slideLayouts/slideLayout4.xml"/><Relationship Id="rId3" Type="http://schemas.openxmlformats.org/officeDocument/2006/relationships/notesSlide" Target="../notesSlides/notesSlide21.xml"/><Relationship Id="rId6"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4.bin"/><Relationship Id="rId4" Type="http://schemas.openxmlformats.org/officeDocument/2006/relationships/oleObject" Target="../embeddings/oleObject32.bin"/><Relationship Id="rId5"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vmlDrawing" Target="../drawings/vmlDrawing14.vml"/><Relationship Id="rId2" Type="http://schemas.openxmlformats.org/officeDocument/2006/relationships/slideLayout" Target="../slideLayouts/slideLayout7.xml"/><Relationship Id="rId9" Type="http://schemas.openxmlformats.org/officeDocument/2006/relationships/image" Target="../media/image45.wmf"/><Relationship Id="rId3" Type="http://schemas.openxmlformats.org/officeDocument/2006/relationships/notesSlide" Target="../notesSlides/notesSlide22.xml"/><Relationship Id="rId6"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4" Type="http://schemas.openxmlformats.org/officeDocument/2006/relationships/oleObject" Target="../embeddings/oleObject35.bin"/><Relationship Id="rId5" Type="http://schemas.openxmlformats.org/officeDocument/2006/relationships/image" Target="../media/image46.wmf"/><Relationship Id="rId7" Type="http://schemas.openxmlformats.org/officeDocument/2006/relationships/image" Target="../media/image47.wmf"/><Relationship Id="rId1" Type="http://schemas.openxmlformats.org/officeDocument/2006/relationships/vmlDrawing" Target="../drawings/vmlDrawing15.vml"/><Relationship Id="rId2" Type="http://schemas.openxmlformats.org/officeDocument/2006/relationships/slideLayout" Target="../slideLayouts/slideLayout7.xml"/><Relationship Id="rId9" Type="http://schemas.openxmlformats.org/officeDocument/2006/relationships/image" Target="../media/image48.emf"/><Relationship Id="rId3" Type="http://schemas.openxmlformats.org/officeDocument/2006/relationships/notesSlide" Target="../notesSlides/notesSlide23.xml"/><Relationship Id="rId6"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0.bin"/><Relationship Id="rId4" Type="http://schemas.openxmlformats.org/officeDocument/2006/relationships/oleObject" Target="../embeddings/oleObject38.bin"/><Relationship Id="rId5" Type="http://schemas.openxmlformats.org/officeDocument/2006/relationships/image" Target="../media/image49.wmf"/><Relationship Id="rId7" Type="http://schemas.openxmlformats.org/officeDocument/2006/relationships/image" Target="../media/image50.wmf"/><Relationship Id="rId1" Type="http://schemas.openxmlformats.org/officeDocument/2006/relationships/vmlDrawing" Target="../drawings/vmlDrawing16.vml"/><Relationship Id="rId2" Type="http://schemas.openxmlformats.org/officeDocument/2006/relationships/slideLayout" Target="../slideLayouts/slideLayout7.xml"/><Relationship Id="rId9" Type="http://schemas.openxmlformats.org/officeDocument/2006/relationships/image" Target="../media/image51.wmf"/><Relationship Id="rId3" Type="http://schemas.openxmlformats.org/officeDocument/2006/relationships/notesSlide" Target="../notesSlides/notesSlide24.xml"/><Relationship Id="rId6"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3.bin"/><Relationship Id="rId4" Type="http://schemas.openxmlformats.org/officeDocument/2006/relationships/oleObject" Target="../embeddings/oleObject41.bin"/><Relationship Id="rId5" Type="http://schemas.openxmlformats.org/officeDocument/2006/relationships/image" Target="../media/image52.wmf"/><Relationship Id="rId7" Type="http://schemas.openxmlformats.org/officeDocument/2006/relationships/image" Target="../media/image53.wmf"/><Relationship Id="rId1" Type="http://schemas.openxmlformats.org/officeDocument/2006/relationships/vmlDrawing" Target="../drawings/vmlDrawing17.vml"/><Relationship Id="rId2" Type="http://schemas.openxmlformats.org/officeDocument/2006/relationships/slideLayout" Target="../slideLayouts/slideLayout2.xml"/><Relationship Id="rId9" Type="http://schemas.openxmlformats.org/officeDocument/2006/relationships/image" Target="../media/image54.wmf"/><Relationship Id="rId3" Type="http://schemas.openxmlformats.org/officeDocument/2006/relationships/notesSlide" Target="../notesSlides/notesSlide25.xml"/><Relationship Id="rId6"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6.bin"/><Relationship Id="rId4" Type="http://schemas.openxmlformats.org/officeDocument/2006/relationships/oleObject" Target="../embeddings/oleObject44.bin"/><Relationship Id="rId5" Type="http://schemas.openxmlformats.org/officeDocument/2006/relationships/image" Target="../media/image55.wmf"/><Relationship Id="rId7" Type="http://schemas.openxmlformats.org/officeDocument/2006/relationships/image" Target="../media/image56.wmf"/><Relationship Id="rId1" Type="http://schemas.openxmlformats.org/officeDocument/2006/relationships/vmlDrawing" Target="../drawings/vmlDrawing18.vml"/><Relationship Id="rId2" Type="http://schemas.openxmlformats.org/officeDocument/2006/relationships/slideLayout" Target="../slideLayouts/slideLayout6.xml"/><Relationship Id="rId9" Type="http://schemas.openxmlformats.org/officeDocument/2006/relationships/image" Target="../media/image57.wmf"/><Relationship Id="rId3" Type="http://schemas.openxmlformats.org/officeDocument/2006/relationships/notesSlide" Target="../notesSlides/notesSlide26.xml"/><Relationship Id="rId6" Type="http://schemas.openxmlformats.org/officeDocument/2006/relationships/oleObject" Target="../embeddings/oleObject4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9.bin"/><Relationship Id="rId4" Type="http://schemas.openxmlformats.org/officeDocument/2006/relationships/oleObject" Target="../embeddings/oleObject47.bin"/><Relationship Id="rId5" Type="http://schemas.openxmlformats.org/officeDocument/2006/relationships/image" Target="../media/image58.wmf"/><Relationship Id="rId7" Type="http://schemas.openxmlformats.org/officeDocument/2006/relationships/image" Target="../media/image59.wmf"/><Relationship Id="rId1" Type="http://schemas.openxmlformats.org/officeDocument/2006/relationships/vmlDrawing" Target="../drawings/vmlDrawing19.vml"/><Relationship Id="rId2" Type="http://schemas.openxmlformats.org/officeDocument/2006/relationships/slideLayout" Target="../slideLayouts/slideLayout6.xml"/><Relationship Id="rId9" Type="http://schemas.openxmlformats.org/officeDocument/2006/relationships/image" Target="../media/image60.wmf"/><Relationship Id="rId3" Type="http://schemas.openxmlformats.org/officeDocument/2006/relationships/notesSlide" Target="../notesSlides/notesSlide27.xml"/><Relationship Id="rId6" Type="http://schemas.openxmlformats.org/officeDocument/2006/relationships/oleObject" Target="../embeddings/oleObject48.bin"/></Relationships>
</file>

<file path=ppt/slides/_rels/slide28.xml.rels><?xml version="1.0" encoding="UTF-8" standalone="yes"?>
<Relationships xmlns="http://schemas.openxmlformats.org/package/2006/relationships"><Relationship Id="rId4" Type="http://schemas.openxmlformats.org/officeDocument/2006/relationships/oleObject" Target="../embeddings/oleObject50.bin"/><Relationship Id="rId1" Type="http://schemas.openxmlformats.org/officeDocument/2006/relationships/vmlDrawing" Target="../drawings/vmlDrawing20.vml"/><Relationship Id="rId2" Type="http://schemas.openxmlformats.org/officeDocument/2006/relationships/slideLayout" Target="../slideLayouts/slideLayout6.xml"/><Relationship Id="rId3" Type="http://schemas.openxmlformats.org/officeDocument/2006/relationships/image" Target="../media/image62.wmf"/><Relationship Id="rId5" Type="http://schemas.openxmlformats.org/officeDocument/2006/relationships/image" Target="../media/image61.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3.bin"/><Relationship Id="rId4" Type="http://schemas.openxmlformats.org/officeDocument/2006/relationships/oleObject" Target="../embeddings/oleObject51.bin"/><Relationship Id="rId5" Type="http://schemas.openxmlformats.org/officeDocument/2006/relationships/image" Target="../media/image63.wmf"/><Relationship Id="rId7" Type="http://schemas.openxmlformats.org/officeDocument/2006/relationships/image" Target="../media/image64.wmf"/><Relationship Id="rId1" Type="http://schemas.openxmlformats.org/officeDocument/2006/relationships/vmlDrawing" Target="../drawings/vmlDrawing21.vml"/><Relationship Id="rId2" Type="http://schemas.openxmlformats.org/officeDocument/2006/relationships/slideLayout" Target="../slideLayouts/slideLayout6.xml"/><Relationship Id="rId9" Type="http://schemas.openxmlformats.org/officeDocument/2006/relationships/image" Target="../media/image65.wmf"/><Relationship Id="rId3" Type="http://schemas.openxmlformats.org/officeDocument/2006/relationships/image" Target="../media/image66.wmf"/><Relationship Id="rId6" Type="http://schemas.openxmlformats.org/officeDocument/2006/relationships/oleObject" Target="../embeddings/oleObject52.bin"/></Relationships>
</file>

<file path=ppt/slides/_rels/slide33.xml.rels><?xml version="1.0" encoding="UTF-8" standalone="yes"?>
<Relationships xmlns="http://schemas.openxmlformats.org/package/2006/relationships"><Relationship Id="rId8" Type="http://schemas.openxmlformats.org/officeDocument/2006/relationships/image" Target="../media/image69.wmf"/><Relationship Id="rId4" Type="http://schemas.openxmlformats.org/officeDocument/2006/relationships/image" Target="../media/image67.wmf"/><Relationship Id="rId5" Type="http://schemas.openxmlformats.org/officeDocument/2006/relationships/oleObject" Target="../embeddings/oleObject55.bin"/><Relationship Id="rId7" Type="http://schemas.openxmlformats.org/officeDocument/2006/relationships/oleObject" Target="../embeddings/oleObject56.bin"/><Relationship Id="rId1" Type="http://schemas.openxmlformats.org/officeDocument/2006/relationships/vmlDrawing" Target="../drawings/vmlDrawing22.vml"/><Relationship Id="rId2" Type="http://schemas.openxmlformats.org/officeDocument/2006/relationships/slideLayout" Target="../slideLayouts/slideLayout6.xml"/><Relationship Id="rId3" Type="http://schemas.openxmlformats.org/officeDocument/2006/relationships/oleObject" Target="../embeddings/oleObject54.bin"/><Relationship Id="rId6" Type="http://schemas.openxmlformats.org/officeDocument/2006/relationships/image" Target="../media/image68.wmf"/></Relationships>
</file>

<file path=ppt/slides/_rels/slide34.xml.rels><?xml version="1.0" encoding="UTF-8" standalone="yes"?>
<Relationships xmlns="http://schemas.openxmlformats.org/package/2006/relationships"><Relationship Id="rId6" Type="http://schemas.openxmlformats.org/officeDocument/2006/relationships/image" Target="../media/image71.wmf"/><Relationship Id="rId4" Type="http://schemas.openxmlformats.org/officeDocument/2006/relationships/image" Target="../media/image70.wmf"/><Relationship Id="rId1" Type="http://schemas.openxmlformats.org/officeDocument/2006/relationships/vmlDrawing" Target="../drawings/vmlDrawing23.vml"/><Relationship Id="rId2" Type="http://schemas.openxmlformats.org/officeDocument/2006/relationships/slideLayout" Target="../slideLayouts/slideLayout6.xml"/><Relationship Id="rId3" Type="http://schemas.openxmlformats.org/officeDocument/2006/relationships/oleObject" Target="../embeddings/oleObject57.bin"/><Relationship Id="rId5" Type="http://schemas.openxmlformats.org/officeDocument/2006/relationships/oleObject" Target="../embeddings/oleObject58.bin"/></Relationships>
</file>

<file path=ppt/slides/_rels/slide35.xml.rels><?xml version="1.0" encoding="UTF-8" standalone="yes"?>
<Relationships xmlns="http://schemas.openxmlformats.org/package/2006/relationships"><Relationship Id="rId6" Type="http://schemas.openxmlformats.org/officeDocument/2006/relationships/image" Target="../media/image73.wmf"/><Relationship Id="rId4" Type="http://schemas.openxmlformats.org/officeDocument/2006/relationships/image" Target="../media/image72.wmf"/><Relationship Id="rId1" Type="http://schemas.openxmlformats.org/officeDocument/2006/relationships/vmlDrawing" Target="../drawings/vmlDrawing24.vml"/><Relationship Id="rId2" Type="http://schemas.openxmlformats.org/officeDocument/2006/relationships/slideLayout" Target="../slideLayouts/slideLayout6.xml"/><Relationship Id="rId3" Type="http://schemas.openxmlformats.org/officeDocument/2006/relationships/oleObject" Target="../embeddings/oleObject59.bin"/><Relationship Id="rId5" Type="http://schemas.openxmlformats.org/officeDocument/2006/relationships/oleObject" Target="../embeddings/oleObject60.bin"/></Relationships>
</file>

<file path=ppt/slides/_rels/slide36.xml.rels><?xml version="1.0" encoding="UTF-8" standalone="yes"?>
<Relationships xmlns="http://schemas.openxmlformats.org/package/2006/relationships"><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slide" Target="slide25.xml"/><Relationship Id="rId5" Type="http://schemas.openxmlformats.org/officeDocument/2006/relationships/audio" Target="../media/audio3.wav"/></Relationships>
</file>

<file path=ppt/slides/_rels/slide37.xml.rels><?xml version="1.0" encoding="UTF-8" standalone="yes"?>
<Relationships xmlns="http://schemas.openxmlformats.org/package/2006/relationships"><Relationship Id="rId14" Type="http://schemas.openxmlformats.org/officeDocument/2006/relationships/image" Target="../media/image79.emf"/><Relationship Id="rId4" Type="http://schemas.openxmlformats.org/officeDocument/2006/relationships/audio" Target="../media/audio3.wav"/><Relationship Id="rId7" Type="http://schemas.openxmlformats.org/officeDocument/2006/relationships/package" Target="../embeddings/Documento_di_Microsoft_Word1.docx"/><Relationship Id="rId11" Type="http://schemas.openxmlformats.org/officeDocument/2006/relationships/oleObject" Target="../embeddings/oleObject63.bin"/><Relationship Id="rId1" Type="http://schemas.openxmlformats.org/officeDocument/2006/relationships/vmlDrawing" Target="../drawings/vmlDrawing25.vml"/><Relationship Id="rId6" Type="http://schemas.openxmlformats.org/officeDocument/2006/relationships/image" Target="../media/image75.emf"/><Relationship Id="rId8" Type="http://schemas.openxmlformats.org/officeDocument/2006/relationships/image" Target="../media/image76.emf"/><Relationship Id="rId13" Type="http://schemas.openxmlformats.org/officeDocument/2006/relationships/oleObject" Target="../embeddings/oleObject64.bin"/><Relationship Id="rId10" Type="http://schemas.openxmlformats.org/officeDocument/2006/relationships/image" Target="../media/image77.emf"/><Relationship Id="rId5" Type="http://schemas.openxmlformats.org/officeDocument/2006/relationships/oleObject" Target="../embeddings/oleObject61.bin"/><Relationship Id="rId12" Type="http://schemas.openxmlformats.org/officeDocument/2006/relationships/image" Target="../media/image78.emf"/><Relationship Id="rId2" Type="http://schemas.openxmlformats.org/officeDocument/2006/relationships/slideLayout" Target="../slideLayouts/slideLayout6.xml"/><Relationship Id="rId9" Type="http://schemas.openxmlformats.org/officeDocument/2006/relationships/oleObject" Target="../embeddings/oleObject62.bin"/><Relationship Id="rId3"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audio" Target="../media/audio1.wav"/><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slide" Target="slide36.xml"/></Relationships>
</file>

<file path=ppt/slides/_rels/slide6.xml.rels><?xml version="1.0" encoding="UTF-8" standalone="yes"?>
<Relationships xmlns="http://schemas.openxmlformats.org/package/2006/relationships"><Relationship Id="rId4" Type="http://schemas.openxmlformats.org/officeDocument/2006/relationships/oleObject" Target="../embeddings/oleObject1.bin"/><Relationship Id="rId5" Type="http://schemas.openxmlformats.org/officeDocument/2006/relationships/image" Target="../media/image4.wmf"/><Relationship Id="rId7"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6.xml"/><Relationship Id="rId6"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6"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4" Type="http://schemas.openxmlformats.org/officeDocument/2006/relationships/oleObject" Target="../embeddings/oleObject3.bin"/><Relationship Id="rId5" Type="http://schemas.openxmlformats.org/officeDocument/2006/relationships/image" Target="../media/image10.wmf"/><Relationship Id="rId7"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6.xml"/><Relationship Id="rId9" Type="http://schemas.openxmlformats.org/officeDocument/2006/relationships/image" Target="../media/image12.wmf"/><Relationship Id="rId3" Type="http://schemas.openxmlformats.org/officeDocument/2006/relationships/notesSlide" Target="../notesSlides/notesSlide8.xml"/><Relationship Id="rId6"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4" Type="http://schemas.openxmlformats.org/officeDocument/2006/relationships/oleObject" Target="../embeddings/oleObject6.bin"/><Relationship Id="rId10" Type="http://schemas.openxmlformats.org/officeDocument/2006/relationships/audio" Target="../media/audio1.wav"/><Relationship Id="rId5" Type="http://schemas.openxmlformats.org/officeDocument/2006/relationships/image" Target="../media/image13.wmf"/><Relationship Id="rId7"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7.xml"/><Relationship Id="rId9" Type="http://schemas.openxmlformats.org/officeDocument/2006/relationships/image" Target="../media/image15.emf"/><Relationship Id="rId3" Type="http://schemas.openxmlformats.org/officeDocument/2006/relationships/notesSlide" Target="../notesSlides/notesSlide9.xml"/><Relationship Id="rId6"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a:xfrm>
            <a:off x="685800" y="2265363"/>
            <a:ext cx="7772400" cy="1200150"/>
          </a:xfrm>
        </p:spPr>
        <p:txBody>
          <a:bodyPr/>
          <a:lstStyle/>
          <a:p>
            <a:pPr eaLnBrk="1" hangingPunct="1"/>
            <a:r>
              <a:rPr lang="it-IT" altLang="it-IT" b="1" smtClean="0">
                <a:solidFill>
                  <a:srgbClr val="FF0000"/>
                </a:solidFill>
                <a:ea typeface="ＭＳ Ｐゴシック" pitchFamily="34" charset="-128"/>
              </a:rPr>
              <a:t>Models based on </a:t>
            </a:r>
            <a:br>
              <a:rPr lang="it-IT" altLang="it-IT" b="1" smtClean="0">
                <a:solidFill>
                  <a:srgbClr val="FF0000"/>
                </a:solidFill>
                <a:ea typeface="ＭＳ Ｐゴシック" pitchFamily="34" charset="-128"/>
              </a:rPr>
            </a:br>
            <a:r>
              <a:rPr lang="it-IT" altLang="it-IT" b="1" smtClean="0">
                <a:solidFill>
                  <a:srgbClr val="FF0000"/>
                </a:solidFill>
                <a:ea typeface="ＭＳ Ｐゴシック" pitchFamily="34" charset="-128"/>
              </a:rPr>
              <a:t>population balance approach</a:t>
            </a:r>
          </a:p>
        </p:txBody>
      </p:sp>
      <p:sp>
        <p:nvSpPr>
          <p:cNvPr id="3075" name="Sottotitolo 2"/>
          <p:cNvSpPr>
            <a:spLocks noGrp="1"/>
          </p:cNvSpPr>
          <p:nvPr>
            <p:ph type="subTitle" idx="1"/>
          </p:nvPr>
        </p:nvSpPr>
        <p:spPr>
          <a:xfrm>
            <a:off x="263525" y="3886200"/>
            <a:ext cx="8616950" cy="1752600"/>
          </a:xfrm>
        </p:spPr>
        <p:txBody>
          <a:bodyPr/>
          <a:lstStyle/>
          <a:p>
            <a:pPr eaLnBrk="1" hangingPunct="1">
              <a:spcBef>
                <a:spcPts val="1800"/>
              </a:spcBef>
            </a:pPr>
            <a:r>
              <a:rPr lang="it-IT" altLang="it-IT" sz="2800" b="1" smtClean="0">
                <a:latin typeface="Comic Sans MS" pitchFamily="66" charset="0"/>
                <a:ea typeface="ＭＳ Ｐゴシック" pitchFamily="34" charset="-128"/>
              </a:rPr>
              <a:t>by M. Miccio</a:t>
            </a:r>
          </a:p>
          <a:p>
            <a:pPr eaLnBrk="1" hangingPunct="1">
              <a:spcBef>
                <a:spcPts val="1800"/>
              </a:spcBef>
            </a:pPr>
            <a:r>
              <a:rPr lang="it-IT" altLang="it-IT" sz="2000" b="1" smtClean="0">
                <a:latin typeface="Comic Sans MS" pitchFamily="66" charset="0"/>
                <a:ea typeface="ＭＳ Ｐゴシック" pitchFamily="34" charset="-128"/>
              </a:rPr>
              <a:t>Dept. of Industrial Engineering (Università di Salerno)</a:t>
            </a:r>
          </a:p>
          <a:p>
            <a:pPr eaLnBrk="1" hangingPunct="1">
              <a:spcBef>
                <a:spcPts val="1800"/>
              </a:spcBef>
            </a:pPr>
            <a:r>
              <a:rPr lang="it-IT" altLang="it-IT" sz="2000" b="1" smtClean="0">
                <a:latin typeface="Comic Sans MS" pitchFamily="66" charset="0"/>
                <a:ea typeface="ＭＳ Ｐゴシック" pitchFamily="34" charset="-128"/>
              </a:rPr>
              <a:t>Prodal Scarl (Fisciano)</a:t>
            </a:r>
          </a:p>
        </p:txBody>
      </p:sp>
      <p:sp>
        <p:nvSpPr>
          <p:cNvPr id="3076" name="Rectangle 2"/>
          <p:cNvSpPr txBox="1">
            <a:spLocks noChangeArrowheads="1"/>
          </p:cNvSpPr>
          <p:nvPr/>
        </p:nvSpPr>
        <p:spPr bwMode="auto">
          <a:xfrm>
            <a:off x="609600" y="60325"/>
            <a:ext cx="8426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0"/>
              </a:spcBef>
              <a:buFont typeface="Times New Roman" pitchFamily="18" charset="0"/>
              <a:buNone/>
            </a:pPr>
            <a:r>
              <a:rPr lang="it-IT" altLang="it-IT" sz="2600" b="1" dirty="0">
                <a:latin typeface="Century Gothic" pitchFamily="34" charset="0"/>
              </a:rPr>
              <a:t>UNIVERSITÁ DEGLI STUDI DI SALERNO</a:t>
            </a:r>
            <a:br>
              <a:rPr lang="it-IT" altLang="it-IT" sz="2600" b="1" dirty="0">
                <a:latin typeface="Century Gothic" pitchFamily="34" charset="0"/>
              </a:rPr>
            </a:br>
            <a:r>
              <a:rPr lang="it-IT" altLang="it-IT" sz="2600" b="1" dirty="0" smtClean="0">
                <a:latin typeface="Century Gothic" pitchFamily="34" charset="0"/>
              </a:rPr>
              <a:t>Dipartimento di Ingegneria Industriale</a:t>
            </a:r>
            <a:endParaRPr lang="it-IT" altLang="it-IT" sz="2600" b="1" dirty="0">
              <a:latin typeface="Century Gothic" pitchFamily="34" charset="0"/>
            </a:endParaRPr>
          </a:p>
        </p:txBody>
      </p:sp>
      <p:pic>
        <p:nvPicPr>
          <p:cNvPr id="3077" name="Picture 10" descr="un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11080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p:cNvSpPr txBox="1">
            <a:spLocks noChangeArrowheads="1"/>
          </p:cNvSpPr>
          <p:nvPr/>
        </p:nvSpPr>
        <p:spPr bwMode="auto">
          <a:xfrm>
            <a:off x="4211638" y="6249988"/>
            <a:ext cx="48244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r" eaLnBrk="1" hangingPunct="1">
              <a:buFont typeface="Wingdings" pitchFamily="2" charset="2"/>
              <a:buNone/>
            </a:pPr>
            <a:r>
              <a:rPr lang="it-IT" altLang="it-IT" sz="2000" b="1" dirty="0">
                <a:latin typeface="Comic Sans MS" pitchFamily="66" charset="0"/>
              </a:rPr>
              <a:t>Rev. </a:t>
            </a:r>
            <a:r>
              <a:rPr lang="it-IT" altLang="it-IT" sz="2000" b="1" dirty="0" smtClean="0">
                <a:solidFill>
                  <a:srgbClr val="FF0000"/>
                </a:solidFill>
                <a:latin typeface="Comic Sans MS" pitchFamily="66" charset="0"/>
              </a:rPr>
              <a:t>5.3</a:t>
            </a:r>
            <a:r>
              <a:rPr lang="it-IT" altLang="it-IT" sz="2000" b="1" dirty="0" smtClean="0">
                <a:latin typeface="Comic Sans MS" pitchFamily="66" charset="0"/>
              </a:rPr>
              <a:t> </a:t>
            </a:r>
            <a:r>
              <a:rPr lang="it-IT" altLang="it-IT" sz="2000" b="1" dirty="0">
                <a:latin typeface="Comic Sans MS" pitchFamily="66" charset="0"/>
              </a:rPr>
              <a:t>of </a:t>
            </a:r>
            <a:r>
              <a:rPr lang="en-US" altLang="it-IT" sz="2000" b="1" dirty="0" smtClean="0">
                <a:solidFill>
                  <a:srgbClr val="FF0000"/>
                </a:solidFill>
                <a:latin typeface="Comic Sans MS" pitchFamily="66" charset="0"/>
              </a:rPr>
              <a:t>November 3, </a:t>
            </a:r>
            <a:r>
              <a:rPr lang="en-US" altLang="it-IT" sz="2000" b="1" dirty="0" smtClean="0">
                <a:solidFill>
                  <a:srgbClr val="FF0000"/>
                </a:solidFill>
                <a:latin typeface="Comic Sans MS" pitchFamily="66" charset="0"/>
              </a:rPr>
              <a:t>2014</a:t>
            </a:r>
            <a:endParaRPr lang="it-IT" altLang="it-IT" sz="2000" b="1" dirty="0">
              <a:solidFill>
                <a:srgbClr val="FF0000"/>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metto 3 27"/>
          <p:cNvSpPr>
            <a:spLocks noChangeArrowheads="1"/>
          </p:cNvSpPr>
          <p:nvPr/>
        </p:nvSpPr>
        <p:spPr bwMode="auto">
          <a:xfrm>
            <a:off x="1120775" y="5294313"/>
            <a:ext cx="914400" cy="612775"/>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12291" name="Ovale 28"/>
          <p:cNvSpPr>
            <a:spLocks noChangeArrowheads="1"/>
          </p:cNvSpPr>
          <p:nvPr/>
        </p:nvSpPr>
        <p:spPr bwMode="auto">
          <a:xfrm>
            <a:off x="6553200" y="349408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12292" name="Ovale 29"/>
          <p:cNvSpPr>
            <a:spLocks noChangeArrowheads="1"/>
          </p:cNvSpPr>
          <p:nvPr/>
        </p:nvSpPr>
        <p:spPr bwMode="auto">
          <a:xfrm>
            <a:off x="4076700" y="25019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12293" name="Rettangolo 31"/>
          <p:cNvSpPr>
            <a:spLocks noChangeArrowheads="1"/>
          </p:cNvSpPr>
          <p:nvPr/>
        </p:nvSpPr>
        <p:spPr bwMode="auto">
          <a:xfrm>
            <a:off x="1244600" y="2959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12294" name="CasellaDiTesto 1"/>
          <p:cNvSpPr txBox="1">
            <a:spLocks noChangeArrowheads="1"/>
          </p:cNvSpPr>
          <p:nvPr/>
        </p:nvSpPr>
        <p:spPr bwMode="auto">
          <a:xfrm>
            <a:off x="179388" y="765175"/>
            <a:ext cx="87836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en-US" altLang="it-IT" sz="1600"/>
              <a:t>Often ψ spatial dependence is not known or not desired, while only averaged value on system geometric volume V is requested.</a:t>
            </a:r>
          </a:p>
          <a:p>
            <a:pPr eaLnBrk="1" hangingPunct="1">
              <a:spcBef>
                <a:spcPct val="0"/>
              </a:spcBef>
              <a:buFontTx/>
              <a:buNone/>
            </a:pPr>
            <a:r>
              <a:rPr lang="en-US" altLang="it-IT" sz="1600"/>
              <a:t>The volume-averaged entity distribution is:</a:t>
            </a:r>
            <a:endParaRPr lang="en-US" altLang="it-IT" sz="1800"/>
          </a:p>
        </p:txBody>
      </p:sp>
      <p:sp>
        <p:nvSpPr>
          <p:cNvPr id="12295" name="CasellaDiTesto 7"/>
          <p:cNvSpPr txBox="1">
            <a:spLocks noChangeArrowheads="1"/>
          </p:cNvSpPr>
          <p:nvPr/>
        </p:nvSpPr>
        <p:spPr bwMode="auto">
          <a:xfrm>
            <a:off x="231775" y="2332038"/>
            <a:ext cx="7494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Integrating over the whole volume the </a:t>
            </a:r>
            <a:r>
              <a:rPr lang="it-IT" altLang="it-IT" sz="1600" b="1">
                <a:solidFill>
                  <a:srgbClr val="006600"/>
                </a:solidFill>
              </a:rPr>
              <a:t>generalized population balance model</a:t>
            </a:r>
            <a:r>
              <a:rPr lang="it-IT" altLang="it-IT" sz="1600"/>
              <a:t>:</a:t>
            </a:r>
          </a:p>
        </p:txBody>
      </p:sp>
      <p:sp>
        <p:nvSpPr>
          <p:cNvPr id="10" name="CasellaDiTesto 9"/>
          <p:cNvSpPr txBox="1">
            <a:spLocks noRot="1" noChangeAspect="1" noMove="1" noResize="1" noEditPoints="1" noAdjustHandles="1" noChangeArrowheads="1" noChangeShapeType="1" noTextEdit="1"/>
          </p:cNvSpPr>
          <p:nvPr/>
        </p:nvSpPr>
        <p:spPr>
          <a:xfrm>
            <a:off x="4618198" y="5535612"/>
            <a:ext cx="4539656" cy="840808"/>
          </a:xfrm>
          <a:prstGeom prst="rect">
            <a:avLst/>
          </a:prstGeom>
          <a:blipFill rotWithShape="1">
            <a:blip r:embed="rId4"/>
            <a:stretch>
              <a:fillRect l="-806" t="-5072" r="-806" b="-8696"/>
            </a:stretch>
          </a:blipFill>
        </p:spPr>
        <p:txBody>
          <a:bodyPr/>
          <a:lstStyle/>
          <a:p>
            <a:pPr>
              <a:defRPr/>
            </a:pPr>
            <a:r>
              <a:rPr lang="it-IT">
                <a:noFill/>
                <a:ea typeface="ＭＳ Ｐゴシック"/>
                <a:cs typeface="ＭＳ Ｐゴシック"/>
              </a:rPr>
              <a:t> </a:t>
            </a:r>
          </a:p>
        </p:txBody>
      </p:sp>
      <p:sp>
        <p:nvSpPr>
          <p:cNvPr id="12297" name="CasellaDiTesto 10"/>
          <p:cNvSpPr txBox="1">
            <a:spLocks noChangeArrowheads="1"/>
          </p:cNvSpPr>
          <p:nvPr/>
        </p:nvSpPr>
        <p:spPr bwMode="auto">
          <a:xfrm>
            <a:off x="431800" y="205422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graphicFrame>
        <p:nvGraphicFramePr>
          <p:cNvPr id="12298" name="Object 64"/>
          <p:cNvGraphicFramePr>
            <a:graphicFrameLocks noChangeAspect="1"/>
          </p:cNvGraphicFramePr>
          <p:nvPr/>
        </p:nvGraphicFramePr>
        <p:xfrm>
          <a:off x="381000" y="1524000"/>
          <a:ext cx="1454150" cy="811213"/>
        </p:xfrm>
        <a:graphic>
          <a:graphicData uri="http://schemas.openxmlformats.org/presentationml/2006/ole">
            <mc:AlternateContent xmlns:mc="http://schemas.openxmlformats.org/markup-compatibility/2006">
              <mc:Choice xmlns:v="urn:schemas-microsoft-com:vml" Requires="v">
                <p:oleObj spid="_x0000_s12414" name="Equazione" r:id="rId5" imgW="825142" imgH="444307" progId="Equation.3">
                  <p:embed/>
                </p:oleObj>
              </mc:Choice>
              <mc:Fallback>
                <p:oleObj name="Equazione" r:id="rId5" imgW="825142" imgH="444307" progId="Equation.3">
                  <p:embed/>
                  <p:pic>
                    <p:nvPicPr>
                      <p:cNvPr id="0" name="Object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24000"/>
                        <a:ext cx="14541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9" name="Object 65"/>
          <p:cNvGraphicFramePr>
            <a:graphicFrameLocks noChangeAspect="1"/>
          </p:cNvGraphicFramePr>
          <p:nvPr/>
        </p:nvGraphicFramePr>
        <p:xfrm>
          <a:off x="2195513" y="1700213"/>
          <a:ext cx="1654175" cy="407987"/>
        </p:xfrm>
        <a:graphic>
          <a:graphicData uri="http://schemas.openxmlformats.org/presentationml/2006/ole">
            <mc:AlternateContent xmlns:mc="http://schemas.openxmlformats.org/markup-compatibility/2006">
              <mc:Choice xmlns:v="urn:schemas-microsoft-com:vml" Requires="v">
                <p:oleObj spid="_x0000_s12415" name="Equazione" r:id="rId7" imgW="825500" imgH="203200" progId="Equation.3">
                  <p:embed/>
                </p:oleObj>
              </mc:Choice>
              <mc:Fallback>
                <p:oleObj name="Equazione" r:id="rId7" imgW="825500" imgH="203200" progId="Equation.3">
                  <p:embed/>
                  <p:pic>
                    <p:nvPicPr>
                      <p:cNvPr id="0" name="Object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1700213"/>
                        <a:ext cx="16541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300" name="Gruppo 20"/>
          <p:cNvGrpSpPr>
            <a:grpSpLocks/>
          </p:cNvGrpSpPr>
          <p:nvPr/>
        </p:nvGrpSpPr>
        <p:grpSpPr bwMode="auto">
          <a:xfrm>
            <a:off x="395288" y="2641600"/>
            <a:ext cx="5915025" cy="1292225"/>
            <a:chOff x="36960" y="2493207"/>
            <a:chExt cx="5915025" cy="1291208"/>
          </a:xfrm>
        </p:grpSpPr>
        <p:graphicFrame>
          <p:nvGraphicFramePr>
            <p:cNvPr id="12311" name="Object 66"/>
            <p:cNvGraphicFramePr>
              <a:graphicFrameLocks noChangeAspect="1"/>
            </p:cNvGraphicFramePr>
            <p:nvPr/>
          </p:nvGraphicFramePr>
          <p:xfrm>
            <a:off x="36960" y="2831915"/>
            <a:ext cx="5915025" cy="952500"/>
          </p:xfrm>
          <a:graphic>
            <a:graphicData uri="http://schemas.openxmlformats.org/presentationml/2006/ole">
              <mc:AlternateContent xmlns:mc="http://schemas.openxmlformats.org/markup-compatibility/2006">
                <mc:Choice xmlns:v="urn:schemas-microsoft-com:vml" Requires="v">
                  <p:oleObj spid="_x0000_s12416" name="Equation" r:id="rId9" imgW="2989440" imgH="466200" progId="Equation.3">
                    <p:embed/>
                  </p:oleObj>
                </mc:Choice>
                <mc:Fallback>
                  <p:oleObj name="Equation" r:id="rId9" imgW="2989440" imgH="466200" progId="Equation.3">
                    <p:embed/>
                    <p:pic>
                      <p:nvPicPr>
                        <p:cNvPr id="0" name="Object 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60" y="2831915"/>
                          <a:ext cx="59150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312" name="Connettore 1 12"/>
            <p:cNvCxnSpPr>
              <a:cxnSpLocks noChangeShapeType="1"/>
            </p:cNvCxnSpPr>
            <p:nvPr/>
          </p:nvCxnSpPr>
          <p:spPr bwMode="auto">
            <a:xfrm flipV="1">
              <a:off x="611505" y="2894013"/>
              <a:ext cx="360045" cy="1749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313" name="CasellaDiTesto 14"/>
            <p:cNvSpPr txBox="1">
              <a:spLocks noChangeArrowheads="1"/>
            </p:cNvSpPr>
            <p:nvPr/>
          </p:nvSpPr>
          <p:spPr bwMode="auto">
            <a:xfrm>
              <a:off x="939232" y="2531518"/>
              <a:ext cx="24878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I</a:t>
              </a:r>
            </a:p>
          </p:txBody>
        </p:sp>
        <p:cxnSp>
          <p:nvCxnSpPr>
            <p:cNvPr id="12314" name="Connettore 1 39"/>
            <p:cNvCxnSpPr>
              <a:cxnSpLocks noChangeShapeType="1"/>
            </p:cNvCxnSpPr>
            <p:nvPr/>
          </p:nvCxnSpPr>
          <p:spPr bwMode="auto">
            <a:xfrm flipV="1">
              <a:off x="1520825" y="2846519"/>
              <a:ext cx="360045" cy="1749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315" name="Connettore 1 40"/>
            <p:cNvCxnSpPr>
              <a:cxnSpLocks noChangeShapeType="1"/>
            </p:cNvCxnSpPr>
            <p:nvPr/>
          </p:nvCxnSpPr>
          <p:spPr bwMode="auto">
            <a:xfrm flipV="1">
              <a:off x="2866477" y="2813379"/>
              <a:ext cx="360045" cy="1749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316" name="Connettore 1 41"/>
            <p:cNvCxnSpPr>
              <a:cxnSpLocks noChangeShapeType="1"/>
            </p:cNvCxnSpPr>
            <p:nvPr/>
          </p:nvCxnSpPr>
          <p:spPr bwMode="auto">
            <a:xfrm flipV="1">
              <a:off x="4340802" y="2835421"/>
              <a:ext cx="360045" cy="1749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317" name="CasellaDiTesto 15"/>
            <p:cNvSpPr txBox="1">
              <a:spLocks noChangeArrowheads="1"/>
            </p:cNvSpPr>
            <p:nvPr/>
          </p:nvSpPr>
          <p:spPr bwMode="auto">
            <a:xfrm>
              <a:off x="1821572" y="2577380"/>
              <a:ext cx="31290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II</a:t>
              </a:r>
            </a:p>
          </p:txBody>
        </p:sp>
        <p:sp>
          <p:nvSpPr>
            <p:cNvPr id="12318" name="CasellaDiTesto 16"/>
            <p:cNvSpPr txBox="1">
              <a:spLocks noChangeArrowheads="1"/>
            </p:cNvSpPr>
            <p:nvPr/>
          </p:nvSpPr>
          <p:spPr bwMode="auto">
            <a:xfrm>
              <a:off x="3226522" y="2564658"/>
              <a:ext cx="37702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III</a:t>
              </a:r>
            </a:p>
          </p:txBody>
        </p:sp>
        <p:sp>
          <p:nvSpPr>
            <p:cNvPr id="12319" name="CasellaDiTesto 17"/>
            <p:cNvSpPr txBox="1">
              <a:spLocks noChangeArrowheads="1"/>
            </p:cNvSpPr>
            <p:nvPr/>
          </p:nvSpPr>
          <p:spPr bwMode="auto">
            <a:xfrm>
              <a:off x="4700847" y="2493207"/>
              <a:ext cx="40267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IV</a:t>
              </a:r>
            </a:p>
          </p:txBody>
        </p:sp>
      </p:grpSp>
      <p:grpSp>
        <p:nvGrpSpPr>
          <p:cNvPr id="20" name="Gruppo 19"/>
          <p:cNvGrpSpPr>
            <a:grpSpLocks/>
          </p:cNvGrpSpPr>
          <p:nvPr/>
        </p:nvGrpSpPr>
        <p:grpSpPr bwMode="auto">
          <a:xfrm>
            <a:off x="260350" y="4900613"/>
            <a:ext cx="4538663" cy="1184275"/>
            <a:chOff x="79822" y="4758515"/>
            <a:chExt cx="4538376" cy="1184184"/>
          </a:xfrm>
        </p:grpSpPr>
        <p:graphicFrame>
          <p:nvGraphicFramePr>
            <p:cNvPr id="12308" name="Object 67"/>
            <p:cNvGraphicFramePr>
              <a:graphicFrameLocks noChangeAspect="1"/>
            </p:cNvGraphicFramePr>
            <p:nvPr/>
          </p:nvGraphicFramePr>
          <p:xfrm>
            <a:off x="79822" y="5098149"/>
            <a:ext cx="4529138" cy="844550"/>
          </p:xfrm>
          <a:graphic>
            <a:graphicData uri="http://schemas.openxmlformats.org/presentationml/2006/ole">
              <mc:AlternateContent xmlns:mc="http://schemas.openxmlformats.org/markup-compatibility/2006">
                <mc:Choice xmlns:v="urn:schemas-microsoft-com:vml" Requires="v">
                  <p:oleObj spid="_x0000_s12417" name="Equation" r:id="rId11" imgW="2304000" imgH="420480" progId="Equation.3">
                    <p:embed/>
                  </p:oleObj>
                </mc:Choice>
                <mc:Fallback>
                  <p:oleObj name="Equation" r:id="rId11" imgW="2304000" imgH="420480" progId="Equation.3">
                    <p:embed/>
                    <p:pic>
                      <p:nvPicPr>
                        <p:cNvPr id="0" name="Object 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822" y="5098149"/>
                          <a:ext cx="45291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309" name="Connettore 1 42"/>
            <p:cNvCxnSpPr>
              <a:cxnSpLocks noChangeShapeType="1"/>
            </p:cNvCxnSpPr>
            <p:nvPr/>
          </p:nvCxnSpPr>
          <p:spPr bwMode="auto">
            <a:xfrm flipV="1">
              <a:off x="3895725" y="5054283"/>
              <a:ext cx="360045" cy="1749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310" name="CasellaDiTesto 18"/>
            <p:cNvSpPr txBox="1">
              <a:spLocks noChangeArrowheads="1"/>
            </p:cNvSpPr>
            <p:nvPr/>
          </p:nvSpPr>
          <p:spPr bwMode="auto">
            <a:xfrm>
              <a:off x="4279644" y="4758515"/>
              <a:ext cx="33855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V</a:t>
              </a:r>
            </a:p>
          </p:txBody>
        </p:sp>
      </p:grpSp>
      <p:sp>
        <p:nvSpPr>
          <p:cNvPr id="12302" name="Segnaposto numero diapositiva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B9046AD4-BFA7-44AC-BAD3-C90271EF0541}" type="slidenum">
              <a:rPr lang="it-IT" altLang="it-IT" sz="1400" smtClean="0"/>
              <a:pPr eaLnBrk="1" hangingPunct="1">
                <a:spcBef>
                  <a:spcPct val="0"/>
                </a:spcBef>
                <a:buFontTx/>
                <a:buNone/>
                <a:defRPr/>
              </a:pPr>
              <a:t>10</a:t>
            </a:fld>
            <a:endParaRPr lang="it-IT" altLang="it-IT" sz="1400" smtClean="0"/>
          </a:p>
        </p:txBody>
      </p:sp>
      <p:sp>
        <p:nvSpPr>
          <p:cNvPr id="12303" name="Titolo 6"/>
          <p:cNvSpPr>
            <a:spLocks noGrp="1"/>
          </p:cNvSpPr>
          <p:nvPr>
            <p:ph type="title" idx="4294967295"/>
          </p:nvPr>
        </p:nvSpPr>
        <p:spPr>
          <a:xfrm>
            <a:off x="468313" y="0"/>
            <a:ext cx="8229600" cy="706438"/>
          </a:xfrm>
        </p:spPr>
        <p:txBody>
          <a:bodyPr/>
          <a:lstStyle/>
          <a:p>
            <a:r>
              <a:rPr lang="it-IT" altLang="it-IT" smtClean="0">
                <a:ea typeface="ＭＳ Ｐゴシック" pitchFamily="34" charset="-128"/>
              </a:rPr>
              <a:t>Switch to </a:t>
            </a:r>
            <a:r>
              <a:rPr lang="en-US" altLang="it-IT" smtClean="0">
                <a:ea typeface="ＭＳ Ｐゴシック" pitchFamily="34" charset="-128"/>
              </a:rPr>
              <a:t>«macroscopic scale» </a:t>
            </a:r>
            <a:endParaRPr lang="it-IT" altLang="it-IT" smtClean="0">
              <a:ea typeface="ＭＳ Ｐゴシック" pitchFamily="34" charset="-128"/>
            </a:endParaRPr>
          </a:p>
        </p:txBody>
      </p:sp>
      <p:sp>
        <p:nvSpPr>
          <p:cNvPr id="11" name="Rettangolo 10"/>
          <p:cNvSpPr>
            <a:spLocks noChangeArrowheads="1"/>
          </p:cNvSpPr>
          <p:nvPr/>
        </p:nvSpPr>
        <p:spPr bwMode="auto">
          <a:xfrm>
            <a:off x="179388" y="4016375"/>
            <a:ext cx="87137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Let</a:t>
            </a:r>
            <a:r>
              <a:rPr lang="ja-JP" altLang="it-IT" sz="1800"/>
              <a:t>’</a:t>
            </a:r>
            <a:r>
              <a:rPr lang="it-IT" altLang="ja-JP" sz="1800"/>
              <a:t>s examine the various terms:</a:t>
            </a:r>
            <a:endParaRPr lang="it-IT" altLang="it-IT" sz="1800"/>
          </a:p>
          <a:p>
            <a:pPr eaLnBrk="1" hangingPunct="1">
              <a:spcBef>
                <a:spcPct val="0"/>
              </a:spcBef>
              <a:buFontTx/>
              <a:buNone/>
            </a:pPr>
            <a:r>
              <a:rPr lang="it-IT" altLang="it-IT" sz="1800"/>
              <a:t>The term (I) can be obtained by an inversion of the multi-dimensional Leibnitz formula, restricted to the spatial coordinates only:</a:t>
            </a:r>
          </a:p>
        </p:txBody>
      </p:sp>
      <p:grpSp>
        <p:nvGrpSpPr>
          <p:cNvPr id="12305" name="Gruppo 21"/>
          <p:cNvGrpSpPr>
            <a:grpSpLocks/>
          </p:cNvGrpSpPr>
          <p:nvPr/>
        </p:nvGrpSpPr>
        <p:grpSpPr bwMode="auto">
          <a:xfrm>
            <a:off x="5795963" y="1125538"/>
            <a:ext cx="2952750" cy="1123950"/>
            <a:chOff x="5796136" y="1124744"/>
            <a:chExt cx="2952328" cy="1124656"/>
          </a:xfrm>
        </p:grpSpPr>
        <p:sp>
          <p:nvSpPr>
            <p:cNvPr id="12306" name="AutoShape 4"/>
            <p:cNvSpPr>
              <a:spLocks noChangeArrowheads="1"/>
            </p:cNvSpPr>
            <p:nvPr/>
          </p:nvSpPr>
          <p:spPr bwMode="auto">
            <a:xfrm>
              <a:off x="7020272" y="1196752"/>
              <a:ext cx="1728192" cy="1052648"/>
            </a:xfrm>
            <a:prstGeom prst="cube">
              <a:avLst>
                <a:gd name="adj" fmla="val 3044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a:spcBef>
                  <a:spcPct val="0"/>
                </a:spcBef>
                <a:buFontTx/>
                <a:buNone/>
              </a:pPr>
              <a:r>
                <a:rPr lang="en-US" altLang="it-IT"/>
                <a:t>S</a:t>
              </a:r>
            </a:p>
          </p:txBody>
        </p:sp>
        <p:sp>
          <p:nvSpPr>
            <p:cNvPr id="12307" name="Callout 1 13"/>
            <p:cNvSpPr>
              <a:spLocks/>
            </p:cNvSpPr>
            <p:nvPr/>
          </p:nvSpPr>
          <p:spPr bwMode="auto">
            <a:xfrm>
              <a:off x="5796136" y="1124744"/>
              <a:ext cx="648072" cy="369332"/>
            </a:xfrm>
            <a:prstGeom prst="borderCallout1">
              <a:avLst>
                <a:gd name="adj1" fmla="val 54949"/>
                <a:gd name="adj2" fmla="val 97375"/>
                <a:gd name="adj3" fmla="val 135125"/>
                <a:gd name="adj4" fmla="val 211759"/>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ts val="600"/>
                </a:spcBef>
                <a:spcAft>
                  <a:spcPts val="600"/>
                </a:spcAft>
                <a:buFont typeface="Times New Roman" pitchFamily="18" charset="0"/>
                <a:buNone/>
              </a:pPr>
              <a:r>
                <a:rPr lang="it-IT" altLang="it-IT" sz="1800"/>
                <a:t>V</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133350" y="552450"/>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dirty="0" err="1"/>
              <a:t>According</a:t>
            </a:r>
            <a:r>
              <a:rPr lang="it-IT" altLang="it-IT" sz="1600" dirty="0"/>
              <a:t> to </a:t>
            </a:r>
            <a:r>
              <a:rPr lang="it-IT" altLang="it-IT" sz="1600" b="1" dirty="0">
                <a:solidFill>
                  <a:srgbClr val="996633"/>
                </a:solidFill>
              </a:rPr>
              <a:t>Gauss </a:t>
            </a:r>
            <a:r>
              <a:rPr lang="it-IT" altLang="it-IT" sz="1600" b="1" dirty="0" err="1">
                <a:solidFill>
                  <a:srgbClr val="996633"/>
                </a:solidFill>
              </a:rPr>
              <a:t>divergence</a:t>
            </a:r>
            <a:r>
              <a:rPr lang="it-IT" altLang="it-IT" sz="1600" b="1" dirty="0">
                <a:solidFill>
                  <a:srgbClr val="996633"/>
                </a:solidFill>
              </a:rPr>
              <a:t> </a:t>
            </a:r>
            <a:r>
              <a:rPr lang="it-IT" altLang="it-IT" sz="1600" b="1" dirty="0" err="1">
                <a:solidFill>
                  <a:srgbClr val="996633"/>
                </a:solidFill>
              </a:rPr>
              <a:t>theorem</a:t>
            </a:r>
            <a:r>
              <a:rPr lang="it-IT" altLang="it-IT" sz="1600" dirty="0"/>
              <a:t>, the </a:t>
            </a:r>
            <a:r>
              <a:rPr lang="it-IT" altLang="it-IT" sz="1600" dirty="0" err="1"/>
              <a:t>term</a:t>
            </a:r>
            <a:r>
              <a:rPr lang="it-IT" altLang="it-IT" sz="1600" dirty="0"/>
              <a:t> </a:t>
            </a:r>
            <a:r>
              <a:rPr lang="it-IT" altLang="it-IT" sz="1600" b="1" i="1" dirty="0"/>
              <a:t>V</a:t>
            </a:r>
            <a:r>
              <a:rPr lang="it-IT" altLang="it-IT" sz="1600" dirty="0"/>
              <a:t> </a:t>
            </a:r>
            <a:r>
              <a:rPr lang="it-IT" altLang="it-IT" sz="1600" dirty="0" err="1"/>
              <a:t>becomes</a:t>
            </a:r>
            <a:r>
              <a:rPr lang="it-IT" altLang="it-IT" sz="1600" dirty="0"/>
              <a:t>: </a:t>
            </a:r>
          </a:p>
        </p:txBody>
      </p:sp>
      <p:sp>
        <p:nvSpPr>
          <p:cNvPr id="7" name="CasellaDiTesto 6"/>
          <p:cNvSpPr txBox="1">
            <a:spLocks noRot="1" noChangeAspect="1" noMove="1" noResize="1" noEditPoints="1" noAdjustHandles="1" noChangeArrowheads="1" noChangeShapeType="1" noTextEdit="1"/>
          </p:cNvSpPr>
          <p:nvPr/>
        </p:nvSpPr>
        <p:spPr>
          <a:xfrm>
            <a:off x="84009" y="1911375"/>
            <a:ext cx="8662564" cy="338554"/>
          </a:xfrm>
          <a:prstGeom prst="rect">
            <a:avLst/>
          </a:prstGeom>
          <a:blipFill rotWithShape="1">
            <a:blip r:embed="rId4"/>
            <a:stretch>
              <a:fillRect l="-422" t="-12727" b="-23636"/>
            </a:stretch>
          </a:blipFill>
        </p:spPr>
        <p:txBody>
          <a:bodyPr/>
          <a:lstStyle/>
          <a:p>
            <a:pPr>
              <a:defRPr/>
            </a:pPr>
            <a:r>
              <a:rPr lang="it-IT">
                <a:noFill/>
                <a:ea typeface="ＭＳ Ｐゴシック"/>
                <a:cs typeface="ＭＳ Ｐゴシック"/>
              </a:rPr>
              <a:t> </a:t>
            </a:r>
          </a:p>
        </p:txBody>
      </p:sp>
      <p:sp>
        <p:nvSpPr>
          <p:cNvPr id="8" name="CasellaDiTesto 7"/>
          <p:cNvSpPr txBox="1">
            <a:spLocks noRot="1" noChangeAspect="1" noMove="1" noResize="1" noEditPoints="1" noAdjustHandles="1" noChangeArrowheads="1" noChangeShapeType="1" noTextEdit="1"/>
          </p:cNvSpPr>
          <p:nvPr/>
        </p:nvSpPr>
        <p:spPr>
          <a:xfrm>
            <a:off x="139648" y="2308541"/>
            <a:ext cx="5237652" cy="338554"/>
          </a:xfrm>
          <a:prstGeom prst="rect">
            <a:avLst/>
          </a:prstGeom>
          <a:blipFill rotWithShape="1">
            <a:blip r:embed="rId5"/>
            <a:stretch>
              <a:fillRect t="-5455" b="-23636"/>
            </a:stretch>
          </a:blipFill>
        </p:spPr>
        <p:txBody>
          <a:bodyPr/>
          <a:lstStyle/>
          <a:p>
            <a:pPr>
              <a:defRPr/>
            </a:pPr>
            <a:r>
              <a:rPr lang="it-IT">
                <a:noFill/>
                <a:ea typeface="ＭＳ Ｐゴシック"/>
                <a:cs typeface="ＭＳ Ｐゴシック"/>
              </a:rPr>
              <a:t> </a:t>
            </a:r>
          </a:p>
        </p:txBody>
      </p:sp>
      <p:sp>
        <p:nvSpPr>
          <p:cNvPr id="12296" name="CasellaDiTesto 8"/>
          <p:cNvSpPr txBox="1">
            <a:spLocks noChangeArrowheads="1"/>
          </p:cNvSpPr>
          <p:nvPr/>
        </p:nvSpPr>
        <p:spPr bwMode="auto">
          <a:xfrm>
            <a:off x="84138" y="2976563"/>
            <a:ext cx="5259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dirty="0"/>
              <a:t>The </a:t>
            </a:r>
            <a:r>
              <a:rPr lang="it-IT" altLang="it-IT" sz="1600" dirty="0" err="1"/>
              <a:t>term</a:t>
            </a:r>
            <a:r>
              <a:rPr lang="it-IT" altLang="it-IT" sz="1600" i="1" dirty="0"/>
              <a:t> </a:t>
            </a:r>
            <a:r>
              <a:rPr lang="it-IT" altLang="it-IT" sz="1600" b="1" i="1" dirty="0"/>
              <a:t>II</a:t>
            </a:r>
            <a:r>
              <a:rPr lang="it-IT" altLang="it-IT" sz="1600" dirty="0"/>
              <a:t> </a:t>
            </a:r>
            <a:r>
              <a:rPr lang="it-IT" altLang="it-IT" sz="1600" dirty="0" err="1"/>
              <a:t>is</a:t>
            </a:r>
            <a:r>
              <a:rPr lang="it-IT" altLang="it-IT" sz="1600" dirty="0"/>
              <a:t> </a:t>
            </a:r>
            <a:r>
              <a:rPr lang="it-IT" altLang="it-IT" sz="1600" dirty="0" err="1"/>
              <a:t>transformed</a:t>
            </a:r>
            <a:r>
              <a:rPr lang="it-IT" altLang="it-IT" sz="1600" dirty="0"/>
              <a:t> by the </a:t>
            </a:r>
            <a:r>
              <a:rPr lang="it-IT" altLang="it-IT" sz="1600" dirty="0" err="1"/>
              <a:t>same</a:t>
            </a:r>
            <a:r>
              <a:rPr lang="it-IT" altLang="it-IT" sz="1600" dirty="0"/>
              <a:t> </a:t>
            </a:r>
            <a:r>
              <a:rPr lang="it-IT" altLang="it-IT" sz="1600" b="1" dirty="0">
                <a:solidFill>
                  <a:srgbClr val="996633"/>
                </a:solidFill>
              </a:rPr>
              <a:t>Gauss </a:t>
            </a:r>
            <a:r>
              <a:rPr lang="it-IT" altLang="it-IT" sz="1600" b="1" dirty="0" err="1">
                <a:solidFill>
                  <a:srgbClr val="996633"/>
                </a:solidFill>
              </a:rPr>
              <a:t>theorem</a:t>
            </a:r>
            <a:endParaRPr lang="it-IT" altLang="it-IT" sz="1600" b="1" dirty="0">
              <a:solidFill>
                <a:srgbClr val="996633"/>
              </a:solidFill>
            </a:endParaRPr>
          </a:p>
        </p:txBody>
      </p:sp>
      <p:sp>
        <p:nvSpPr>
          <p:cNvPr id="12298" name="CasellaDiTesto 9"/>
          <p:cNvSpPr txBox="1">
            <a:spLocks noChangeArrowheads="1"/>
          </p:cNvSpPr>
          <p:nvPr/>
        </p:nvSpPr>
        <p:spPr bwMode="auto">
          <a:xfrm>
            <a:off x="179388" y="4437063"/>
            <a:ext cx="5430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The terms </a:t>
            </a:r>
            <a:r>
              <a:rPr lang="it-IT" altLang="it-IT" sz="1600" b="1" i="1"/>
              <a:t>I</a:t>
            </a:r>
            <a:r>
              <a:rPr lang="it-IT" altLang="it-IT" sz="1600"/>
              <a:t> and </a:t>
            </a:r>
            <a:r>
              <a:rPr lang="it-IT" altLang="it-IT" sz="1600" b="1" i="1"/>
              <a:t>II</a:t>
            </a:r>
            <a:r>
              <a:rPr lang="it-IT" altLang="it-IT" sz="1600"/>
              <a:t> (included V) can be combined together:</a:t>
            </a:r>
          </a:p>
        </p:txBody>
      </p:sp>
      <p:graphicFrame>
        <p:nvGraphicFramePr>
          <p:cNvPr id="13319" name="Object 55"/>
          <p:cNvGraphicFramePr>
            <a:graphicFrameLocks noChangeAspect="1"/>
          </p:cNvGraphicFramePr>
          <p:nvPr/>
        </p:nvGraphicFramePr>
        <p:xfrm>
          <a:off x="395288" y="981075"/>
          <a:ext cx="4410075" cy="919163"/>
        </p:xfrm>
        <a:graphic>
          <a:graphicData uri="http://schemas.openxmlformats.org/presentationml/2006/ole">
            <mc:AlternateContent xmlns:mc="http://schemas.openxmlformats.org/markup-compatibility/2006">
              <mc:Choice xmlns:v="urn:schemas-microsoft-com:vml" Requires="v">
                <p:oleObj spid="_x0000_s13410" name="Equation" r:id="rId6" imgW="1819080" imgH="365400" progId="Equation.3">
                  <p:embed/>
                </p:oleObj>
              </mc:Choice>
              <mc:Fallback>
                <p:oleObj name="Equation" r:id="rId6" imgW="1819080" imgH="365400" progId="Equation.3">
                  <p:embed/>
                  <p:pic>
                    <p:nvPicPr>
                      <p:cNvPr id="0" name="Object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981075"/>
                        <a:ext cx="44100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56"/>
          <p:cNvGraphicFramePr>
            <a:graphicFrameLocks noChangeAspect="1"/>
          </p:cNvGraphicFramePr>
          <p:nvPr/>
        </p:nvGraphicFramePr>
        <p:xfrm>
          <a:off x="319088" y="3368675"/>
          <a:ext cx="4198937" cy="1020763"/>
        </p:xfrm>
        <a:graphic>
          <a:graphicData uri="http://schemas.openxmlformats.org/presentationml/2006/ole">
            <mc:AlternateContent xmlns:mc="http://schemas.openxmlformats.org/markup-compatibility/2006">
              <mc:Choice xmlns:v="urn:schemas-microsoft-com:vml" Requires="v">
                <p:oleObj spid="_x0000_s13411" name="Equation" r:id="rId8" imgW="1764360" imgH="420480" progId="Equation.3">
                  <p:embed/>
                </p:oleObj>
              </mc:Choice>
              <mc:Fallback>
                <p:oleObj name="Equation" r:id="rId8" imgW="1764360" imgH="420480" progId="Equation.3">
                  <p:embed/>
                  <p:pic>
                    <p:nvPicPr>
                      <p:cNvPr id="0" name="Object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088" y="3368675"/>
                        <a:ext cx="419893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321" name="Connettore 2 12"/>
          <p:cNvCxnSpPr>
            <a:cxnSpLocks noChangeShapeType="1"/>
          </p:cNvCxnSpPr>
          <p:nvPr/>
        </p:nvCxnSpPr>
        <p:spPr bwMode="auto">
          <a:xfrm flipV="1">
            <a:off x="4932363" y="4868863"/>
            <a:ext cx="444500" cy="3603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3322" name="Segnaposto numero diapositiva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65781F65-8C57-4906-9EB7-0A48B591A7D6}" type="slidenum">
              <a:rPr lang="it-IT" altLang="it-IT" sz="1400" smtClean="0"/>
              <a:pPr eaLnBrk="1" hangingPunct="1">
                <a:spcBef>
                  <a:spcPct val="0"/>
                </a:spcBef>
                <a:buFontTx/>
                <a:buNone/>
                <a:defRPr/>
              </a:pPr>
              <a:t>11</a:t>
            </a:fld>
            <a:endParaRPr lang="it-IT" altLang="it-IT" sz="1400" smtClean="0"/>
          </a:p>
        </p:txBody>
      </p:sp>
      <p:grpSp>
        <p:nvGrpSpPr>
          <p:cNvPr id="13323" name="Gruppo 17"/>
          <p:cNvGrpSpPr>
            <a:grpSpLocks/>
          </p:cNvGrpSpPr>
          <p:nvPr/>
        </p:nvGrpSpPr>
        <p:grpSpPr bwMode="auto">
          <a:xfrm>
            <a:off x="6011863" y="692150"/>
            <a:ext cx="2952750" cy="1125538"/>
            <a:chOff x="5796136" y="1124744"/>
            <a:chExt cx="2952328" cy="1124656"/>
          </a:xfrm>
        </p:grpSpPr>
        <p:sp>
          <p:nvSpPr>
            <p:cNvPr id="13333" name="AutoShape 4"/>
            <p:cNvSpPr>
              <a:spLocks noChangeArrowheads="1"/>
            </p:cNvSpPr>
            <p:nvPr/>
          </p:nvSpPr>
          <p:spPr bwMode="auto">
            <a:xfrm>
              <a:off x="7020272" y="1196752"/>
              <a:ext cx="1728192" cy="1052648"/>
            </a:xfrm>
            <a:prstGeom prst="cube">
              <a:avLst>
                <a:gd name="adj" fmla="val 3044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a:spcBef>
                  <a:spcPct val="0"/>
                </a:spcBef>
                <a:buFontTx/>
                <a:buNone/>
              </a:pPr>
              <a:r>
                <a:rPr lang="en-US" altLang="it-IT"/>
                <a:t>S</a:t>
              </a:r>
            </a:p>
          </p:txBody>
        </p:sp>
        <p:sp>
          <p:nvSpPr>
            <p:cNvPr id="13334" name="Callout 1 19"/>
            <p:cNvSpPr>
              <a:spLocks/>
            </p:cNvSpPr>
            <p:nvPr/>
          </p:nvSpPr>
          <p:spPr bwMode="auto">
            <a:xfrm>
              <a:off x="5796136" y="1124744"/>
              <a:ext cx="648072" cy="369332"/>
            </a:xfrm>
            <a:prstGeom prst="borderCallout1">
              <a:avLst>
                <a:gd name="adj1" fmla="val 54949"/>
                <a:gd name="adj2" fmla="val 97375"/>
                <a:gd name="adj3" fmla="val 135125"/>
                <a:gd name="adj4" fmla="val 211759"/>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ts val="600"/>
                </a:spcBef>
                <a:spcAft>
                  <a:spcPts val="600"/>
                </a:spcAft>
                <a:buFont typeface="Times New Roman" pitchFamily="18" charset="0"/>
                <a:buNone/>
              </a:pPr>
              <a:r>
                <a:rPr lang="it-IT" altLang="it-IT" sz="1800"/>
                <a:t>V</a:t>
              </a:r>
            </a:p>
          </p:txBody>
        </p:sp>
      </p:grpSp>
      <p:grpSp>
        <p:nvGrpSpPr>
          <p:cNvPr id="13324" name="Gruppo 1"/>
          <p:cNvGrpSpPr>
            <a:grpSpLocks/>
          </p:cNvGrpSpPr>
          <p:nvPr/>
        </p:nvGrpSpPr>
        <p:grpSpPr bwMode="auto">
          <a:xfrm>
            <a:off x="233363" y="4770438"/>
            <a:ext cx="6642100" cy="1371600"/>
            <a:chOff x="233363" y="4770438"/>
            <a:chExt cx="6642100" cy="1371600"/>
          </a:xfrm>
        </p:grpSpPr>
        <p:grpSp>
          <p:nvGrpSpPr>
            <p:cNvPr id="13325" name="Gruppo 16"/>
            <p:cNvGrpSpPr>
              <a:grpSpLocks/>
            </p:cNvGrpSpPr>
            <p:nvPr/>
          </p:nvGrpSpPr>
          <p:grpSpPr bwMode="auto">
            <a:xfrm>
              <a:off x="233363" y="4770438"/>
              <a:ext cx="6642100" cy="1371600"/>
              <a:chOff x="88553" y="4769881"/>
              <a:chExt cx="6643687" cy="1372157"/>
            </a:xfrm>
          </p:grpSpPr>
          <p:graphicFrame>
            <p:nvGraphicFramePr>
              <p:cNvPr id="13330" name="Object 57"/>
              <p:cNvGraphicFramePr>
                <a:graphicFrameLocks noChangeAspect="1"/>
              </p:cNvGraphicFramePr>
              <p:nvPr/>
            </p:nvGraphicFramePr>
            <p:xfrm>
              <a:off x="88553" y="5241925"/>
              <a:ext cx="6643687" cy="900113"/>
            </p:xfrm>
            <a:graphic>
              <a:graphicData uri="http://schemas.openxmlformats.org/presentationml/2006/ole">
                <mc:AlternateContent xmlns:mc="http://schemas.openxmlformats.org/markup-compatibility/2006">
                  <mc:Choice xmlns:v="urn:schemas-microsoft-com:vml" Requires="v">
                    <p:oleObj spid="_x0000_s13412" name="Equation" r:id="rId10" imgW="3263760" imgH="429480" progId="Equation.3">
                      <p:embed/>
                    </p:oleObj>
                  </mc:Choice>
                  <mc:Fallback>
                    <p:oleObj name="Equation" r:id="rId10" imgW="3263760" imgH="429480" progId="Equation.3">
                      <p:embed/>
                      <p:pic>
                        <p:nvPicPr>
                          <p:cNvPr id="0"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53" y="5241925"/>
                            <a:ext cx="66436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331" name="Connettore 2 14"/>
              <p:cNvCxnSpPr>
                <a:cxnSpLocks noChangeShapeType="1"/>
              </p:cNvCxnSpPr>
              <p:nvPr/>
            </p:nvCxnSpPr>
            <p:spPr bwMode="auto">
              <a:xfrm flipV="1">
                <a:off x="5220072" y="5049204"/>
                <a:ext cx="432063" cy="324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332" name="CasellaDiTesto 15"/>
              <p:cNvSpPr txBox="1">
                <a:spLocks noChangeArrowheads="1"/>
              </p:cNvSpPr>
              <p:nvPr/>
            </p:nvSpPr>
            <p:spPr bwMode="auto">
              <a:xfrm>
                <a:off x="5619917" y="4769881"/>
                <a:ext cx="40267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VI</a:t>
                </a:r>
              </a:p>
            </p:txBody>
          </p:sp>
        </p:grpSp>
        <p:cxnSp>
          <p:nvCxnSpPr>
            <p:cNvPr id="13326" name="Connettore 1 12"/>
            <p:cNvCxnSpPr>
              <a:cxnSpLocks noChangeShapeType="1"/>
            </p:cNvCxnSpPr>
            <p:nvPr/>
          </p:nvCxnSpPr>
          <p:spPr bwMode="auto">
            <a:xfrm flipV="1">
              <a:off x="913661" y="5231941"/>
              <a:ext cx="360045" cy="1750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327" name="CasellaDiTesto 14"/>
            <p:cNvSpPr txBox="1">
              <a:spLocks noChangeArrowheads="1"/>
            </p:cNvSpPr>
            <p:nvPr/>
          </p:nvSpPr>
          <p:spPr bwMode="auto">
            <a:xfrm>
              <a:off x="1241388" y="4869160"/>
              <a:ext cx="248786" cy="3696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I</a:t>
              </a:r>
            </a:p>
          </p:txBody>
        </p:sp>
        <p:cxnSp>
          <p:nvCxnSpPr>
            <p:cNvPr id="13328" name="Connettore 1 39"/>
            <p:cNvCxnSpPr>
              <a:cxnSpLocks noChangeShapeType="1"/>
            </p:cNvCxnSpPr>
            <p:nvPr/>
          </p:nvCxnSpPr>
          <p:spPr bwMode="auto">
            <a:xfrm flipV="1">
              <a:off x="1763688" y="5210519"/>
              <a:ext cx="360045" cy="1750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329" name="CasellaDiTesto 15"/>
            <p:cNvSpPr txBox="1">
              <a:spLocks noChangeArrowheads="1"/>
            </p:cNvSpPr>
            <p:nvPr/>
          </p:nvSpPr>
          <p:spPr bwMode="auto">
            <a:xfrm>
              <a:off x="2064435" y="4941168"/>
              <a:ext cx="312906" cy="3696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II</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linds(horizontal)">
                                      <p:cBhvr>
                                        <p:cTn id="7" dur="500"/>
                                        <p:tgtEl>
                                          <p:spTgt spid="1229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98"/>
                                        </p:tgtEl>
                                        <p:attrNameLst>
                                          <p:attrName>style.visibility</p:attrName>
                                        </p:attrNameLst>
                                      </p:cBhvr>
                                      <p:to>
                                        <p:strVal val="visible"/>
                                      </p:to>
                                    </p:set>
                                    <p:animEffect transition="in" filter="blinds(horizontal)">
                                      <p:cBhvr>
                                        <p:cTn id="15" dur="500"/>
                                        <p:tgtEl>
                                          <p:spTgt spid="12298"/>
                                        </p:tgtEl>
                                      </p:cBhvr>
                                    </p:animEffect>
                                  </p:childTnLst>
                                </p:cTn>
                              </p:par>
                              <p:par>
                                <p:cTn id="16" presetID="2" presetClass="entr" presetSubtype="4" fill="hold" nodeType="withEffect">
                                  <p:stCondLst>
                                    <p:cond delay="0"/>
                                  </p:stCondLst>
                                  <p:childTnLst>
                                    <p:set>
                                      <p:cBhvr>
                                        <p:cTn id="17" dur="1" fill="hold">
                                          <p:stCondLst>
                                            <p:cond delay="0"/>
                                          </p:stCondLst>
                                        </p:cTn>
                                        <p:tgtEl>
                                          <p:spTgt spid="13324"/>
                                        </p:tgtEl>
                                        <p:attrNameLst>
                                          <p:attrName>style.visibility</p:attrName>
                                        </p:attrNameLst>
                                      </p:cBhvr>
                                      <p:to>
                                        <p:strVal val="visible"/>
                                      </p:to>
                                    </p:set>
                                    <p:anim calcmode="lin" valueType="num">
                                      <p:cBhvr additive="base">
                                        <p:cTn id="18" dur="500" fill="hold"/>
                                        <p:tgtEl>
                                          <p:spTgt spid="13324"/>
                                        </p:tgtEl>
                                        <p:attrNameLst>
                                          <p:attrName>ppt_x</p:attrName>
                                        </p:attrNameLst>
                                      </p:cBhvr>
                                      <p:tavLst>
                                        <p:tav tm="0">
                                          <p:val>
                                            <p:strVal val="#ppt_x"/>
                                          </p:val>
                                        </p:tav>
                                        <p:tav tm="100000">
                                          <p:val>
                                            <p:strVal val="#ppt_x"/>
                                          </p:val>
                                        </p:tav>
                                      </p:tavLst>
                                    </p:anim>
                                    <p:anim calcmode="lin" valueType="num">
                                      <p:cBhvr additive="base">
                                        <p:cTn id="19"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2"/>
          <p:cNvSpPr txBox="1">
            <a:spLocks noChangeArrowheads="1"/>
          </p:cNvSpPr>
          <p:nvPr/>
        </p:nvSpPr>
        <p:spPr bwMode="auto">
          <a:xfrm>
            <a:off x="136525" y="349250"/>
            <a:ext cx="709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In the term </a:t>
            </a:r>
            <a:r>
              <a:rPr lang="it-IT" altLang="it-IT" sz="1600" b="1" i="1"/>
              <a:t>VI</a:t>
            </a:r>
            <a:r>
              <a:rPr lang="it-IT" altLang="it-IT" sz="1600"/>
              <a:t> the surface S is considered as the sum of three contributions:</a:t>
            </a:r>
            <a:r>
              <a:rPr lang="it-IT" altLang="it-IT" sz="1800"/>
              <a:t> </a:t>
            </a:r>
          </a:p>
        </p:txBody>
      </p:sp>
      <p:sp>
        <p:nvSpPr>
          <p:cNvPr id="14339" name="CasellaDiTesto 3"/>
          <p:cNvSpPr txBox="1">
            <a:spLocks noChangeArrowheads="1"/>
          </p:cNvSpPr>
          <p:nvPr/>
        </p:nvSpPr>
        <p:spPr bwMode="auto">
          <a:xfrm>
            <a:off x="249238" y="731838"/>
            <a:ext cx="1722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S = S</a:t>
            </a:r>
            <a:r>
              <a:rPr lang="it-IT" altLang="it-IT" sz="1800" baseline="-25000"/>
              <a:t>1</a:t>
            </a:r>
            <a:r>
              <a:rPr lang="it-IT" altLang="it-IT" sz="1800"/>
              <a:t>+ S</a:t>
            </a:r>
            <a:r>
              <a:rPr lang="it-IT" altLang="it-IT" sz="1800" baseline="-25000"/>
              <a:t>2</a:t>
            </a:r>
            <a:r>
              <a:rPr lang="it-IT" altLang="it-IT" sz="1800"/>
              <a:t>+ S*</a:t>
            </a:r>
          </a:p>
        </p:txBody>
      </p:sp>
      <p:sp>
        <p:nvSpPr>
          <p:cNvPr id="5" name="CasellaDiTesto 4"/>
          <p:cNvSpPr txBox="1"/>
          <p:nvPr/>
        </p:nvSpPr>
        <p:spPr>
          <a:xfrm>
            <a:off x="69850" y="1095375"/>
            <a:ext cx="5262979" cy="1077218"/>
          </a:xfrm>
          <a:prstGeom prst="rect">
            <a:avLst/>
          </a:prstGeom>
          <a:noFill/>
        </p:spPr>
        <p:txBody>
          <a:bodyPr wrap="none">
            <a:spAutoFit/>
          </a:bodyPr>
          <a:lstStyle/>
          <a:p>
            <a:pPr>
              <a:defRPr/>
            </a:pPr>
            <a:r>
              <a:rPr lang="it-IT" sz="1600" dirty="0" err="1">
                <a:ea typeface="ＭＳ Ｐゴシック"/>
                <a:cs typeface="ＭＳ Ｐゴシック"/>
              </a:rPr>
              <a:t>Where</a:t>
            </a:r>
            <a:r>
              <a:rPr lang="it-IT" sz="1600" dirty="0">
                <a:ea typeface="ＭＳ Ｐゴシック"/>
                <a:cs typeface="ＭＳ Ｐゴシック"/>
              </a:rPr>
              <a:t>:</a:t>
            </a:r>
          </a:p>
          <a:p>
            <a:pPr marL="285750" indent="-285750">
              <a:buFont typeface="Arial" pitchFamily="34" charset="0"/>
              <a:buChar char="•"/>
              <a:defRPr/>
            </a:pPr>
            <a:r>
              <a:rPr lang="it-IT" sz="1600" dirty="0">
                <a:ea typeface="ＭＳ Ｐゴシック"/>
                <a:cs typeface="ＭＳ Ｐゴシック"/>
              </a:rPr>
              <a:t>S</a:t>
            </a:r>
            <a:r>
              <a:rPr lang="it-IT" sz="1600" baseline="-25000" dirty="0">
                <a:ea typeface="ＭＳ Ｐゴシック"/>
                <a:cs typeface="ＭＳ Ｐゴシック"/>
              </a:rPr>
              <a:t>1</a:t>
            </a:r>
            <a:r>
              <a:rPr lang="it-IT" sz="1600" dirty="0">
                <a:ea typeface="ＭＳ Ｐゴシック"/>
                <a:cs typeface="ＭＳ Ｐゴシック"/>
              </a:rPr>
              <a:t> </a:t>
            </a:r>
            <a:r>
              <a:rPr lang="it-IT" sz="1600" dirty="0" err="1">
                <a:ea typeface="ＭＳ Ｐゴシック"/>
                <a:cs typeface="ＭＳ Ｐゴシック"/>
              </a:rPr>
              <a:t>is</a:t>
            </a:r>
            <a:r>
              <a:rPr lang="it-IT" sz="1600" dirty="0">
                <a:ea typeface="ＭＳ Ｐゴシック"/>
                <a:cs typeface="ＭＳ Ｐゴシック"/>
              </a:rPr>
              <a:t> </a:t>
            </a:r>
            <a:r>
              <a:rPr lang="it-IT" sz="1600" dirty="0" err="1">
                <a:ea typeface="ＭＳ Ｐゴシック"/>
                <a:cs typeface="ＭＳ Ｐゴシック"/>
              </a:rPr>
              <a:t>inlet</a:t>
            </a:r>
            <a:r>
              <a:rPr lang="it-IT" sz="1600" dirty="0">
                <a:ea typeface="ＭＳ Ｐゴシック"/>
                <a:cs typeface="ＭＳ Ｐゴシック"/>
              </a:rPr>
              <a:t> </a:t>
            </a:r>
            <a:r>
              <a:rPr lang="it-IT" sz="1600" dirty="0" err="1">
                <a:ea typeface="ＭＳ Ｐゴシック"/>
                <a:cs typeface="ＭＳ Ｐゴシック"/>
              </a:rPr>
              <a:t>surface</a:t>
            </a:r>
            <a:r>
              <a:rPr lang="it-IT" sz="1600" dirty="0">
                <a:ea typeface="ＭＳ Ｐゴシック"/>
                <a:cs typeface="ＭＳ Ｐゴシック"/>
              </a:rPr>
              <a:t> to the </a:t>
            </a:r>
            <a:r>
              <a:rPr lang="it-IT" sz="1600" dirty="0" err="1" smtClean="0">
                <a:ea typeface="ＭＳ Ｐゴシック"/>
                <a:cs typeface="ＭＳ Ｐゴシック"/>
              </a:rPr>
              <a:t>system</a:t>
            </a:r>
            <a:r>
              <a:rPr lang="it-IT" sz="1600" dirty="0" smtClean="0">
                <a:ea typeface="ＭＳ Ｐゴシック"/>
                <a:cs typeface="ＭＳ Ｐゴシック"/>
              </a:rPr>
              <a:t> volume</a:t>
            </a:r>
            <a:endParaRPr lang="it-IT" sz="1600" dirty="0">
              <a:ea typeface="ＭＳ Ｐゴシック"/>
              <a:cs typeface="ＭＳ Ｐゴシック"/>
            </a:endParaRPr>
          </a:p>
          <a:p>
            <a:pPr marL="285750" indent="-285750">
              <a:buFont typeface="Arial" pitchFamily="34" charset="0"/>
              <a:buChar char="•"/>
              <a:defRPr/>
            </a:pPr>
            <a:r>
              <a:rPr lang="it-IT" sz="1600" dirty="0">
                <a:ea typeface="ＭＳ Ｐゴシック"/>
                <a:cs typeface="ＭＳ Ｐゴシック"/>
              </a:rPr>
              <a:t>S</a:t>
            </a:r>
            <a:r>
              <a:rPr lang="it-IT" sz="1600" baseline="-25000" dirty="0">
                <a:ea typeface="ＭＳ Ｐゴシック"/>
                <a:cs typeface="ＭＳ Ｐゴシック"/>
              </a:rPr>
              <a:t>2</a:t>
            </a:r>
            <a:r>
              <a:rPr lang="it-IT" sz="1600" dirty="0">
                <a:ea typeface="ＭＳ Ｐゴシック"/>
                <a:cs typeface="ＭＳ Ｐゴシック"/>
              </a:rPr>
              <a:t> </a:t>
            </a:r>
            <a:r>
              <a:rPr lang="it-IT" sz="1600" dirty="0" err="1">
                <a:ea typeface="ＭＳ Ｐゴシック"/>
                <a:cs typeface="ＭＳ Ｐゴシック"/>
              </a:rPr>
              <a:t>is</a:t>
            </a:r>
            <a:r>
              <a:rPr lang="it-IT" sz="1600" dirty="0">
                <a:ea typeface="ＭＳ Ｐゴシック"/>
                <a:cs typeface="ＭＳ Ｐゴシック"/>
              </a:rPr>
              <a:t> the outlet </a:t>
            </a:r>
            <a:r>
              <a:rPr lang="it-IT" sz="1600" dirty="0" err="1">
                <a:ea typeface="ＭＳ Ｐゴシック"/>
                <a:cs typeface="ＭＳ Ｐゴシック"/>
              </a:rPr>
              <a:t>surface</a:t>
            </a:r>
            <a:r>
              <a:rPr lang="it-IT" sz="1600" dirty="0">
                <a:ea typeface="ＭＳ Ｐゴシック"/>
                <a:cs typeface="ＭＳ Ｐゴシック"/>
              </a:rPr>
              <a:t> from the </a:t>
            </a:r>
            <a:r>
              <a:rPr lang="it-IT" sz="1600" dirty="0" err="1" smtClean="0">
                <a:ea typeface="ＭＳ Ｐゴシック"/>
                <a:cs typeface="ＭＳ Ｐゴシック"/>
              </a:rPr>
              <a:t>system</a:t>
            </a:r>
            <a:r>
              <a:rPr lang="it-IT" sz="1600" dirty="0">
                <a:ea typeface="ＭＳ Ｐゴシック"/>
                <a:cs typeface="ＭＳ Ｐゴシック"/>
              </a:rPr>
              <a:t> volume</a:t>
            </a:r>
          </a:p>
          <a:p>
            <a:pPr marL="285750" indent="-285750">
              <a:buFont typeface="Arial" pitchFamily="34" charset="0"/>
              <a:buChar char="•"/>
              <a:defRPr/>
            </a:pPr>
            <a:r>
              <a:rPr lang="it-IT" sz="1600" dirty="0">
                <a:ea typeface="ＭＳ Ｐゴシック"/>
                <a:cs typeface="ＭＳ Ｐゴシック"/>
              </a:rPr>
              <a:t>S* </a:t>
            </a:r>
            <a:r>
              <a:rPr lang="it-IT" sz="1600" dirty="0" err="1">
                <a:ea typeface="ＭＳ Ｐゴシック"/>
                <a:cs typeface="ＭＳ Ｐゴシック"/>
              </a:rPr>
              <a:t>is</a:t>
            </a:r>
            <a:r>
              <a:rPr lang="it-IT" sz="1600" dirty="0">
                <a:ea typeface="ＭＳ Ｐゴシック"/>
                <a:cs typeface="ＭＳ Ｐゴシック"/>
              </a:rPr>
              <a:t> the </a:t>
            </a:r>
            <a:r>
              <a:rPr lang="it-IT" sz="1600" dirty="0" err="1">
                <a:ea typeface="ＭＳ Ｐゴシック"/>
                <a:cs typeface="ＭＳ Ｐゴシック"/>
              </a:rPr>
              <a:t>remaining</a:t>
            </a:r>
            <a:r>
              <a:rPr lang="it-IT" sz="1600" dirty="0">
                <a:ea typeface="ＭＳ Ｐゴシック"/>
                <a:cs typeface="ＭＳ Ｐゴシック"/>
              </a:rPr>
              <a:t> part of the </a:t>
            </a:r>
            <a:r>
              <a:rPr lang="it-IT" sz="1600" dirty="0" err="1">
                <a:ea typeface="ＭＳ Ｐゴシック"/>
                <a:cs typeface="ＭＳ Ｐゴシック"/>
              </a:rPr>
              <a:t>surface</a:t>
            </a:r>
            <a:r>
              <a:rPr lang="it-IT" sz="1600" dirty="0">
                <a:ea typeface="ＭＳ Ｐゴシック"/>
                <a:cs typeface="ＭＳ Ｐゴシック"/>
              </a:rPr>
              <a:t> (</a:t>
            </a:r>
            <a:r>
              <a:rPr lang="it-IT" sz="1600" dirty="0" err="1">
                <a:ea typeface="ＭＳ Ｐゴシック"/>
                <a:cs typeface="ＭＳ Ｐゴシック"/>
              </a:rPr>
              <a:t>impenetrable</a:t>
            </a:r>
            <a:r>
              <a:rPr lang="it-IT" sz="1600" dirty="0">
                <a:ea typeface="ＭＳ Ｐゴシック"/>
                <a:cs typeface="ＭＳ Ｐゴシック"/>
              </a:rPr>
              <a:t>)</a:t>
            </a:r>
          </a:p>
        </p:txBody>
      </p:sp>
      <p:sp>
        <p:nvSpPr>
          <p:cNvPr id="13318" name="CasellaDiTesto 5"/>
          <p:cNvSpPr txBox="1">
            <a:spLocks noChangeArrowheads="1"/>
          </p:cNvSpPr>
          <p:nvPr/>
        </p:nvSpPr>
        <p:spPr bwMode="auto">
          <a:xfrm>
            <a:off x="107950" y="2492375"/>
            <a:ext cx="2259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The term </a:t>
            </a:r>
            <a:r>
              <a:rPr lang="it-IT" altLang="it-IT" sz="1600" b="1" i="1"/>
              <a:t>VI</a:t>
            </a:r>
            <a:r>
              <a:rPr lang="it-IT" altLang="it-IT" sz="1600"/>
              <a:t> becomes :</a:t>
            </a:r>
          </a:p>
        </p:txBody>
      </p:sp>
      <p:sp>
        <p:nvSpPr>
          <p:cNvPr id="7" name="CasellaDiTesto 6"/>
          <p:cNvSpPr txBox="1">
            <a:spLocks noRot="1" noChangeAspect="1" noMove="1" noResize="1" noEditPoints="1" noAdjustHandles="1" noChangeArrowheads="1" noChangeShapeType="1" noTextEdit="1"/>
          </p:cNvSpPr>
          <p:nvPr/>
        </p:nvSpPr>
        <p:spPr>
          <a:xfrm>
            <a:off x="81417" y="4642117"/>
            <a:ext cx="9099581" cy="1815882"/>
          </a:xfrm>
          <a:prstGeom prst="rect">
            <a:avLst/>
          </a:prstGeom>
          <a:blipFill rotWithShape="1">
            <a:blip r:embed="rId4"/>
            <a:stretch>
              <a:fillRect l="-335" t="-1010" r="-402" b="-3704"/>
            </a:stretch>
          </a:blipFill>
        </p:spPr>
        <p:txBody>
          <a:bodyPr/>
          <a:lstStyle/>
          <a:p>
            <a:pPr>
              <a:defRPr/>
            </a:pPr>
            <a:r>
              <a:rPr lang="it-IT">
                <a:noFill/>
                <a:ea typeface="ＭＳ Ｐゴシック"/>
                <a:cs typeface="ＭＳ Ｐゴシック"/>
              </a:rPr>
              <a:t> </a:t>
            </a:r>
          </a:p>
        </p:txBody>
      </p:sp>
      <p:cxnSp>
        <p:nvCxnSpPr>
          <p:cNvPr id="14344" name="Connettore 2 8"/>
          <p:cNvCxnSpPr>
            <a:cxnSpLocks noChangeShapeType="1"/>
          </p:cNvCxnSpPr>
          <p:nvPr/>
        </p:nvCxnSpPr>
        <p:spPr bwMode="auto">
          <a:xfrm flipV="1">
            <a:off x="3494088" y="3429000"/>
            <a:ext cx="339725" cy="36036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14345" name="Connettore 2 11"/>
          <p:cNvCxnSpPr>
            <a:cxnSpLocks noChangeShapeType="1"/>
          </p:cNvCxnSpPr>
          <p:nvPr/>
        </p:nvCxnSpPr>
        <p:spPr bwMode="auto">
          <a:xfrm flipV="1">
            <a:off x="3494088" y="3608388"/>
            <a:ext cx="339725" cy="18097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grpSp>
        <p:nvGrpSpPr>
          <p:cNvPr id="18" name="Gruppo 17"/>
          <p:cNvGrpSpPr>
            <a:grpSpLocks/>
          </p:cNvGrpSpPr>
          <p:nvPr/>
        </p:nvGrpSpPr>
        <p:grpSpPr bwMode="auto">
          <a:xfrm>
            <a:off x="141288" y="2997200"/>
            <a:ext cx="8205787" cy="1771650"/>
            <a:chOff x="141288" y="2996952"/>
            <a:chExt cx="8205787" cy="1771650"/>
          </a:xfrm>
        </p:grpSpPr>
        <p:graphicFrame>
          <p:nvGraphicFramePr>
            <p:cNvPr id="14357" name="Object 29"/>
            <p:cNvGraphicFramePr>
              <a:graphicFrameLocks noChangeAspect="1"/>
            </p:cNvGraphicFramePr>
            <p:nvPr/>
          </p:nvGraphicFramePr>
          <p:xfrm>
            <a:off x="141288" y="2996952"/>
            <a:ext cx="8205787" cy="1771650"/>
          </p:xfrm>
          <a:graphic>
            <a:graphicData uri="http://schemas.openxmlformats.org/presentationml/2006/ole">
              <mc:AlternateContent xmlns:mc="http://schemas.openxmlformats.org/markup-compatibility/2006">
                <mc:Choice xmlns:v="urn:schemas-microsoft-com:vml" Requires="v">
                  <p:oleObj spid="_x0000_s14416" name="Equation" r:id="rId5" imgW="4525560" imgH="969120" progId="Equation.3">
                    <p:embed/>
                  </p:oleObj>
                </mc:Choice>
                <mc:Fallback>
                  <p:oleObj name="Equation" r:id="rId5" imgW="4525560" imgH="969120"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8" y="2996952"/>
                          <a:ext cx="820578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358" name="Connettore 2 13"/>
            <p:cNvCxnSpPr>
              <a:cxnSpLocks noChangeShapeType="1"/>
            </p:cNvCxnSpPr>
            <p:nvPr/>
          </p:nvCxnSpPr>
          <p:spPr bwMode="auto">
            <a:xfrm flipV="1">
              <a:off x="3131820" y="3429000"/>
              <a:ext cx="702786" cy="36004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59" name="Connettore 2 26"/>
            <p:cNvCxnSpPr>
              <a:cxnSpLocks noChangeShapeType="1"/>
            </p:cNvCxnSpPr>
            <p:nvPr/>
          </p:nvCxnSpPr>
          <p:spPr bwMode="auto">
            <a:xfrm flipV="1">
              <a:off x="5351895" y="3574471"/>
              <a:ext cx="702786" cy="36004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0" name="Connettore 2 27"/>
            <p:cNvCxnSpPr>
              <a:cxnSpLocks noChangeShapeType="1"/>
            </p:cNvCxnSpPr>
            <p:nvPr/>
          </p:nvCxnSpPr>
          <p:spPr bwMode="auto">
            <a:xfrm flipV="1">
              <a:off x="6850063" y="3574472"/>
              <a:ext cx="702786" cy="36004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61" name="CasellaDiTesto 14"/>
            <p:cNvSpPr txBox="1">
              <a:spLocks noChangeArrowheads="1"/>
            </p:cNvSpPr>
            <p:nvPr/>
          </p:nvSpPr>
          <p:spPr bwMode="auto">
            <a:xfrm>
              <a:off x="3834606" y="3282553"/>
              <a:ext cx="46679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VII</a:t>
              </a:r>
            </a:p>
          </p:txBody>
        </p:sp>
        <p:sp>
          <p:nvSpPr>
            <p:cNvPr id="14362" name="CasellaDiTesto 15"/>
            <p:cNvSpPr txBox="1">
              <a:spLocks noChangeArrowheads="1"/>
            </p:cNvSpPr>
            <p:nvPr/>
          </p:nvSpPr>
          <p:spPr bwMode="auto">
            <a:xfrm>
              <a:off x="6062011" y="3282553"/>
              <a:ext cx="530915"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VIII</a:t>
              </a:r>
            </a:p>
          </p:txBody>
        </p:sp>
        <p:sp>
          <p:nvSpPr>
            <p:cNvPr id="14363" name="CasellaDiTesto 16"/>
            <p:cNvSpPr txBox="1">
              <a:spLocks noChangeArrowheads="1"/>
            </p:cNvSpPr>
            <p:nvPr/>
          </p:nvSpPr>
          <p:spPr bwMode="auto">
            <a:xfrm>
              <a:off x="7552849" y="3350699"/>
              <a:ext cx="40267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IX</a:t>
              </a:r>
            </a:p>
          </p:txBody>
        </p:sp>
      </p:grpSp>
      <p:sp>
        <p:nvSpPr>
          <p:cNvPr id="14347"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25221494-6B64-4F88-A4CC-7B2EF3FE6D2A}" type="slidenum">
              <a:rPr lang="it-IT" altLang="it-IT" sz="1400" smtClean="0"/>
              <a:pPr eaLnBrk="1" hangingPunct="1">
                <a:spcBef>
                  <a:spcPct val="0"/>
                </a:spcBef>
                <a:buFontTx/>
                <a:buNone/>
                <a:defRPr/>
              </a:pPr>
              <a:t>12</a:t>
            </a:fld>
            <a:endParaRPr lang="it-IT" altLang="it-IT" sz="1400" smtClean="0"/>
          </a:p>
        </p:txBody>
      </p:sp>
      <p:sp>
        <p:nvSpPr>
          <p:cNvPr id="14348" name="Callout 1 21"/>
          <p:cNvSpPr>
            <a:spLocks/>
          </p:cNvSpPr>
          <p:nvPr/>
        </p:nvSpPr>
        <p:spPr bwMode="auto">
          <a:xfrm>
            <a:off x="5508625" y="1052513"/>
            <a:ext cx="647700" cy="369887"/>
          </a:xfrm>
          <a:prstGeom prst="borderCallout1">
            <a:avLst>
              <a:gd name="adj1" fmla="val 54949"/>
              <a:gd name="adj2" fmla="val 97375"/>
              <a:gd name="adj3" fmla="val 135125"/>
              <a:gd name="adj4" fmla="val 211759"/>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ts val="600"/>
              </a:spcBef>
              <a:spcAft>
                <a:spcPts val="600"/>
              </a:spcAft>
              <a:buFont typeface="Times New Roman" pitchFamily="18" charset="0"/>
              <a:buNone/>
            </a:pPr>
            <a:r>
              <a:rPr lang="it-IT" altLang="it-IT" sz="1800"/>
              <a:t>S</a:t>
            </a:r>
            <a:r>
              <a:rPr lang="it-IT" altLang="it-IT" sz="1800" baseline="-25000"/>
              <a:t>1</a:t>
            </a:r>
          </a:p>
        </p:txBody>
      </p:sp>
      <p:cxnSp>
        <p:nvCxnSpPr>
          <p:cNvPr id="14349" name="Connettore 1 10"/>
          <p:cNvCxnSpPr>
            <a:cxnSpLocks noChangeShapeType="1"/>
          </p:cNvCxnSpPr>
          <p:nvPr/>
        </p:nvCxnSpPr>
        <p:spPr bwMode="auto">
          <a:xfrm flipH="1">
            <a:off x="6948488" y="765175"/>
            <a:ext cx="647700" cy="1655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14350" name="Gruppo 13334"/>
          <p:cNvGrpSpPr>
            <a:grpSpLocks/>
          </p:cNvGrpSpPr>
          <p:nvPr/>
        </p:nvGrpSpPr>
        <p:grpSpPr bwMode="auto">
          <a:xfrm>
            <a:off x="6732588" y="981075"/>
            <a:ext cx="1727200" cy="1054100"/>
            <a:chOff x="7236296" y="1005897"/>
            <a:chExt cx="1728192" cy="1054953"/>
          </a:xfrm>
        </p:grpSpPr>
        <p:sp>
          <p:nvSpPr>
            <p:cNvPr id="14353" name="AutoShape 4"/>
            <p:cNvSpPr>
              <a:spLocks noChangeArrowheads="1"/>
            </p:cNvSpPr>
            <p:nvPr/>
          </p:nvSpPr>
          <p:spPr bwMode="auto">
            <a:xfrm>
              <a:off x="7236296" y="1008200"/>
              <a:ext cx="1728192" cy="1052648"/>
            </a:xfrm>
            <a:prstGeom prst="cube">
              <a:avLst>
                <a:gd name="adj" fmla="val 3044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a:spcBef>
                  <a:spcPct val="0"/>
                </a:spcBef>
                <a:buFontTx/>
                <a:buNone/>
              </a:pPr>
              <a:endParaRPr lang="en-US" altLang="it-IT"/>
            </a:p>
            <a:p>
              <a:pPr algn="ctr">
                <a:spcBef>
                  <a:spcPct val="0"/>
                </a:spcBef>
                <a:buFontTx/>
                <a:buNone/>
              </a:pPr>
              <a:r>
                <a:rPr lang="en-US" altLang="it-IT"/>
                <a:t>S*</a:t>
              </a:r>
            </a:p>
          </p:txBody>
        </p:sp>
        <p:cxnSp>
          <p:nvCxnSpPr>
            <p:cNvPr id="14354" name="Connettore 1 18"/>
            <p:cNvCxnSpPr>
              <a:cxnSpLocks noChangeShapeType="1"/>
            </p:cNvCxnSpPr>
            <p:nvPr/>
          </p:nvCxnSpPr>
          <p:spPr bwMode="auto">
            <a:xfrm flipH="1">
              <a:off x="7555906" y="1005897"/>
              <a:ext cx="4003" cy="75136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55" name="Connettore 1 47"/>
            <p:cNvCxnSpPr>
              <a:cxnSpLocks noChangeShapeType="1"/>
            </p:cNvCxnSpPr>
            <p:nvPr/>
          </p:nvCxnSpPr>
          <p:spPr bwMode="auto">
            <a:xfrm flipV="1">
              <a:off x="7236296" y="1772816"/>
              <a:ext cx="288032" cy="28803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356" name="Connettore 1 13331"/>
            <p:cNvCxnSpPr>
              <a:cxnSpLocks noChangeShapeType="1"/>
            </p:cNvCxnSpPr>
            <p:nvPr/>
          </p:nvCxnSpPr>
          <p:spPr bwMode="auto">
            <a:xfrm flipV="1">
              <a:off x="7552519" y="1738078"/>
              <a:ext cx="1404102" cy="17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14351" name="Callout 1 56"/>
          <p:cNvSpPr>
            <a:spLocks/>
          </p:cNvSpPr>
          <p:nvPr/>
        </p:nvSpPr>
        <p:spPr bwMode="auto">
          <a:xfrm>
            <a:off x="8388350" y="2133600"/>
            <a:ext cx="647700" cy="368300"/>
          </a:xfrm>
          <a:prstGeom prst="borderCallout1">
            <a:avLst>
              <a:gd name="adj1" fmla="val -3245"/>
              <a:gd name="adj2" fmla="val 15977"/>
              <a:gd name="adj3" fmla="val -184935"/>
              <a:gd name="adj4" fmla="val -15861"/>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ts val="600"/>
              </a:spcBef>
              <a:spcAft>
                <a:spcPts val="600"/>
              </a:spcAft>
              <a:buFont typeface="Times New Roman" pitchFamily="18" charset="0"/>
              <a:buNone/>
            </a:pPr>
            <a:r>
              <a:rPr lang="it-IT" altLang="it-IT" sz="1800"/>
              <a:t>S</a:t>
            </a:r>
            <a:r>
              <a:rPr lang="it-IT" altLang="it-IT" sz="1800" baseline="-25000"/>
              <a:t>2</a:t>
            </a:r>
          </a:p>
        </p:txBody>
      </p:sp>
      <p:graphicFrame>
        <p:nvGraphicFramePr>
          <p:cNvPr id="13336" name="Object 30"/>
          <p:cNvGraphicFramePr>
            <a:graphicFrameLocks noChangeAspect="1"/>
          </p:cNvGraphicFramePr>
          <p:nvPr/>
        </p:nvGraphicFramePr>
        <p:xfrm>
          <a:off x="3419475" y="6021388"/>
          <a:ext cx="1952625" cy="658812"/>
        </p:xfrm>
        <a:graphic>
          <a:graphicData uri="http://schemas.openxmlformats.org/presentationml/2006/ole">
            <mc:AlternateContent xmlns:mc="http://schemas.openxmlformats.org/markup-compatibility/2006">
              <mc:Choice xmlns:v="urn:schemas-microsoft-com:vml" Requires="v">
                <p:oleObj spid="_x0000_s14417" name="Equation" r:id="rId7" imgW="886680" imgH="292320" progId="Equation.3">
                  <p:embed/>
                </p:oleObj>
              </mc:Choice>
              <mc:Fallback>
                <p:oleObj name="Equation" r:id="rId7" imgW="886680" imgH="292320" progId="Equation.3">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6021388"/>
                        <a:ext cx="19526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linds(horizontal)">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13336"/>
                                        </p:tgtEl>
                                        <p:attrNameLst>
                                          <p:attrName>style.visibility</p:attrName>
                                        </p:attrNameLst>
                                      </p:cBhvr>
                                      <p:to>
                                        <p:strVal val="visible"/>
                                      </p:to>
                                    </p:set>
                                    <p:animEffect transition="in" filter="blinds(horizontal)">
                                      <p:cBhvr>
                                        <p:cTn id="16" dur="500"/>
                                        <p:tgtEl>
                                          <p:spTgt spid="1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6"/>
          <p:cNvSpPr txBox="1">
            <a:spLocks noChangeArrowheads="1"/>
          </p:cNvSpPr>
          <p:nvPr/>
        </p:nvSpPr>
        <p:spPr bwMode="auto">
          <a:xfrm>
            <a:off x="323850" y="5610225"/>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The term </a:t>
            </a:r>
            <a:r>
              <a:rPr lang="it-IT" altLang="it-IT" sz="1600" b="1" i="1"/>
              <a:t>IV</a:t>
            </a:r>
            <a:r>
              <a:rPr lang="it-IT" altLang="it-IT" sz="1600"/>
              <a:t> yields:</a:t>
            </a:r>
          </a:p>
        </p:txBody>
      </p:sp>
      <p:sp>
        <p:nvSpPr>
          <p:cNvPr id="15363" name="CasellaDiTesto 4"/>
          <p:cNvSpPr txBox="1">
            <a:spLocks noChangeArrowheads="1"/>
          </p:cNvSpPr>
          <p:nvPr/>
        </p:nvSpPr>
        <p:spPr bwMode="auto">
          <a:xfrm>
            <a:off x="323850" y="882650"/>
            <a:ext cx="472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The terms </a:t>
            </a:r>
            <a:r>
              <a:rPr lang="it-IT" altLang="it-IT" sz="1600" b="1" i="1"/>
              <a:t>VIII</a:t>
            </a:r>
            <a:r>
              <a:rPr lang="it-IT" altLang="it-IT" sz="1600"/>
              <a:t> and </a:t>
            </a:r>
            <a:r>
              <a:rPr lang="it-IT" altLang="it-IT" sz="1600" b="1" i="1"/>
              <a:t>IX</a:t>
            </a:r>
            <a:r>
              <a:rPr lang="it-IT" altLang="it-IT" sz="1600"/>
              <a:t> can be simplified as follows:</a:t>
            </a:r>
          </a:p>
        </p:txBody>
      </p:sp>
      <p:sp>
        <p:nvSpPr>
          <p:cNvPr id="15364" name="CasellaDiTesto 6"/>
          <p:cNvSpPr txBox="1">
            <a:spLocks noChangeArrowheads="1"/>
          </p:cNvSpPr>
          <p:nvPr/>
        </p:nvSpPr>
        <p:spPr bwMode="auto">
          <a:xfrm>
            <a:off x="187325" y="2708275"/>
            <a:ext cx="6918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where Q</a:t>
            </a:r>
            <a:r>
              <a:rPr lang="it-IT" altLang="it-IT" sz="1600" baseline="-25000"/>
              <a:t>1</a:t>
            </a:r>
            <a:r>
              <a:rPr lang="it-IT" altLang="it-IT" sz="1600"/>
              <a:t> and Q</a:t>
            </a:r>
            <a:r>
              <a:rPr lang="it-IT" altLang="it-IT" sz="1600" baseline="-25000"/>
              <a:t>2</a:t>
            </a:r>
            <a:r>
              <a:rPr lang="it-IT" altLang="it-IT" sz="1600"/>
              <a:t> are volumetric flowrates through S</a:t>
            </a:r>
            <a:r>
              <a:rPr lang="it-IT" altLang="it-IT" sz="1600" baseline="-25000"/>
              <a:t>1</a:t>
            </a:r>
            <a:r>
              <a:rPr lang="it-IT" altLang="it-IT" sz="1600"/>
              <a:t> and S</a:t>
            </a:r>
            <a:r>
              <a:rPr lang="it-IT" altLang="it-IT" sz="1600" baseline="-25000"/>
              <a:t>2</a:t>
            </a:r>
            <a:r>
              <a:rPr lang="it-IT" altLang="it-IT" sz="1600"/>
              <a:t>, respectively.</a:t>
            </a:r>
          </a:p>
        </p:txBody>
      </p:sp>
      <p:sp>
        <p:nvSpPr>
          <p:cNvPr id="15365" name="CasellaDiTesto 8"/>
          <p:cNvSpPr txBox="1">
            <a:spLocks noChangeArrowheads="1"/>
          </p:cNvSpPr>
          <p:nvPr/>
        </p:nvSpPr>
        <p:spPr bwMode="auto">
          <a:xfrm>
            <a:off x="150813" y="3429000"/>
            <a:ext cx="5157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The term </a:t>
            </a:r>
            <a:r>
              <a:rPr lang="it-IT" altLang="it-IT" sz="1600" b="1" i="1"/>
              <a:t>III</a:t>
            </a:r>
            <a:r>
              <a:rPr lang="it-IT" altLang="it-IT" sz="1600"/>
              <a:t> is integrated over the volume V and yields: </a:t>
            </a:r>
          </a:p>
        </p:txBody>
      </p:sp>
      <p:graphicFrame>
        <p:nvGraphicFramePr>
          <p:cNvPr id="15366" name="Object 56"/>
          <p:cNvGraphicFramePr>
            <a:graphicFrameLocks noChangeAspect="1"/>
          </p:cNvGraphicFramePr>
          <p:nvPr/>
        </p:nvGraphicFramePr>
        <p:xfrm>
          <a:off x="323850" y="1412875"/>
          <a:ext cx="8223250" cy="792163"/>
        </p:xfrm>
        <a:graphic>
          <a:graphicData uri="http://schemas.openxmlformats.org/presentationml/2006/ole">
            <mc:AlternateContent xmlns:mc="http://schemas.openxmlformats.org/markup-compatibility/2006">
              <mc:Choice xmlns:v="urn:schemas-microsoft-com:vml" Requires="v">
                <p:oleObj spid="_x0000_s15443" name="Equation" r:id="rId4" imgW="4470840" imgH="420480" progId="Equation.3">
                  <p:embed/>
                </p:oleObj>
              </mc:Choice>
              <mc:Fallback>
                <p:oleObj name="Equation" r:id="rId4" imgW="4470840" imgH="420480" progId="Equation.3">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12875"/>
                        <a:ext cx="8223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7" name="Object 57"/>
          <p:cNvGraphicFramePr>
            <a:graphicFrameLocks noChangeAspect="1"/>
          </p:cNvGraphicFramePr>
          <p:nvPr/>
        </p:nvGraphicFramePr>
        <p:xfrm>
          <a:off x="549275" y="3760788"/>
          <a:ext cx="6167438" cy="1828800"/>
        </p:xfrm>
        <a:graphic>
          <a:graphicData uri="http://schemas.openxmlformats.org/presentationml/2006/ole">
            <mc:AlternateContent xmlns:mc="http://schemas.openxmlformats.org/markup-compatibility/2006">
              <mc:Choice xmlns:v="urn:schemas-microsoft-com:vml" Requires="v">
                <p:oleObj spid="_x0000_s15444" name="Equation" r:id="rId6" imgW="3199680" imgH="941400" progId="Equation.3">
                  <p:embed/>
                </p:oleObj>
              </mc:Choice>
              <mc:Fallback>
                <p:oleObj name="Equation" r:id="rId6" imgW="3199680" imgH="941400" progId="Equation.3">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3760788"/>
                        <a:ext cx="6167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8" name="Object 58"/>
          <p:cNvGraphicFramePr>
            <a:graphicFrameLocks noChangeAspect="1"/>
          </p:cNvGraphicFramePr>
          <p:nvPr/>
        </p:nvGraphicFramePr>
        <p:xfrm>
          <a:off x="323850" y="5949950"/>
          <a:ext cx="2952750" cy="719138"/>
        </p:xfrm>
        <a:graphic>
          <a:graphicData uri="http://schemas.openxmlformats.org/presentationml/2006/ole">
            <mc:AlternateContent xmlns:mc="http://schemas.openxmlformats.org/markup-compatibility/2006">
              <mc:Choice xmlns:v="urn:schemas-microsoft-com:vml" Requires="v">
                <p:oleObj spid="_x0000_s15445" name="Equazione" r:id="rId8" imgW="1562100" imgH="381000" progId="Equation.3">
                  <p:embed/>
                </p:oleObj>
              </mc:Choice>
              <mc:Fallback>
                <p:oleObj name="Equazione" r:id="rId8" imgW="1562100" imgH="381000" progId="Equation.3">
                  <p:embed/>
                  <p:pic>
                    <p:nvPicPr>
                      <p:cNvPr id="0" name="Object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5949950"/>
                        <a:ext cx="29527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Segnaposto numero diapositiva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7E40657E-3BDE-406A-BB04-F8AF55BB386E}" type="slidenum">
              <a:rPr lang="it-IT" altLang="it-IT" sz="1400" smtClean="0"/>
              <a:pPr eaLnBrk="1" hangingPunct="1">
                <a:spcBef>
                  <a:spcPct val="0"/>
                </a:spcBef>
                <a:buFontTx/>
                <a:buNone/>
                <a:defRPr/>
              </a:pPr>
              <a:t>13</a:t>
            </a:fld>
            <a:endParaRPr lang="it-IT" altLang="it-IT" sz="1400" smtClean="0"/>
          </a:p>
        </p:txBody>
      </p:sp>
      <p:sp>
        <p:nvSpPr>
          <p:cNvPr id="15370" name="CasellaDiTesto 10"/>
          <p:cNvSpPr txBox="1">
            <a:spLocks noChangeArrowheads="1"/>
          </p:cNvSpPr>
          <p:nvPr/>
        </p:nvSpPr>
        <p:spPr bwMode="auto">
          <a:xfrm>
            <a:off x="323850" y="115888"/>
            <a:ext cx="705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b="1">
                <a:solidFill>
                  <a:srgbClr val="804000"/>
                </a:solidFill>
              </a:rPr>
              <a:t>Further Hypothesis</a:t>
            </a:r>
            <a:r>
              <a:rPr lang="it-IT" altLang="it-IT" sz="1600"/>
              <a:t>: </a:t>
            </a:r>
          </a:p>
          <a:p>
            <a:pPr eaLnBrk="1" hangingPunct="1">
              <a:spcBef>
                <a:spcPct val="0"/>
              </a:spcBef>
              <a:buFontTx/>
              <a:buNone/>
            </a:pPr>
            <a:r>
              <a:rPr lang="el-GR" altLang="it-IT" sz="1600"/>
              <a:t>ψ</a:t>
            </a:r>
            <a:r>
              <a:rPr lang="it-IT" altLang="it-IT" sz="1600" baseline="-25000"/>
              <a:t>1</a:t>
            </a:r>
            <a:r>
              <a:rPr lang="it-IT" altLang="it-IT" sz="1600"/>
              <a:t> and </a:t>
            </a:r>
            <a:r>
              <a:rPr lang="el-GR" altLang="it-IT" sz="1600"/>
              <a:t>ψ</a:t>
            </a:r>
            <a:r>
              <a:rPr lang="it-IT" altLang="it-IT" sz="1600" baseline="-25000"/>
              <a:t>2</a:t>
            </a:r>
            <a:r>
              <a:rPr lang="it-IT" altLang="it-IT" sz="1600"/>
              <a:t> are averaged and, therefore, constant, respectively on S</a:t>
            </a:r>
            <a:r>
              <a:rPr lang="it-IT" altLang="it-IT" sz="1600" baseline="-25000"/>
              <a:t>1</a:t>
            </a:r>
            <a:r>
              <a:rPr lang="it-IT" altLang="it-IT" sz="1600"/>
              <a:t> and S</a:t>
            </a:r>
            <a:r>
              <a:rPr lang="it-IT" altLang="it-IT" sz="1600" baseline="-25000"/>
              <a:t>2</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192088" y="892175"/>
            <a:ext cx="2738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After replacing all the terms:</a:t>
            </a:r>
          </a:p>
        </p:txBody>
      </p:sp>
      <p:sp>
        <p:nvSpPr>
          <p:cNvPr id="16387" name="CasellaDiTesto 4"/>
          <p:cNvSpPr txBox="1">
            <a:spLocks noChangeArrowheads="1"/>
          </p:cNvSpPr>
          <p:nvPr/>
        </p:nvSpPr>
        <p:spPr bwMode="auto">
          <a:xfrm>
            <a:off x="274638" y="26368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Dividing by V:</a:t>
            </a:r>
          </a:p>
        </p:txBody>
      </p:sp>
      <p:graphicFrame>
        <p:nvGraphicFramePr>
          <p:cNvPr id="16388" name="Object 30"/>
          <p:cNvGraphicFramePr>
            <a:graphicFrameLocks noChangeAspect="1"/>
          </p:cNvGraphicFramePr>
          <p:nvPr/>
        </p:nvGraphicFramePr>
        <p:xfrm>
          <a:off x="323850" y="1341438"/>
          <a:ext cx="7200900" cy="974725"/>
        </p:xfrm>
        <a:graphic>
          <a:graphicData uri="http://schemas.openxmlformats.org/presentationml/2006/ole">
            <mc:AlternateContent xmlns:mc="http://schemas.openxmlformats.org/markup-compatibility/2006">
              <mc:Choice xmlns:v="urn:schemas-microsoft-com:vml" Requires="v">
                <p:oleObj spid="_x0000_s16456" name="Equation" r:id="rId4" imgW="3364560" imgH="447840" progId="Equation.3">
                  <p:embed/>
                </p:oleObj>
              </mc:Choice>
              <mc:Fallback>
                <p:oleObj name="Equation" r:id="rId4" imgW="3364560" imgH="44784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341438"/>
                        <a:ext cx="72009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389" name="Gruppo 12"/>
          <p:cNvGrpSpPr>
            <a:grpSpLocks/>
          </p:cNvGrpSpPr>
          <p:nvPr/>
        </p:nvGrpSpPr>
        <p:grpSpPr bwMode="auto">
          <a:xfrm>
            <a:off x="679450" y="3101975"/>
            <a:ext cx="5391150" cy="1784350"/>
            <a:chOff x="679948" y="3101975"/>
            <a:chExt cx="5390652" cy="1784394"/>
          </a:xfrm>
        </p:grpSpPr>
        <p:graphicFrame>
          <p:nvGraphicFramePr>
            <p:cNvPr id="16393" name="Object 31"/>
            <p:cNvGraphicFramePr>
              <a:graphicFrameLocks noChangeAspect="1"/>
            </p:cNvGraphicFramePr>
            <p:nvPr/>
          </p:nvGraphicFramePr>
          <p:xfrm>
            <a:off x="874713" y="3101975"/>
            <a:ext cx="5195887" cy="814388"/>
          </p:xfrm>
          <a:graphic>
            <a:graphicData uri="http://schemas.openxmlformats.org/presentationml/2006/ole">
              <mc:AlternateContent xmlns:mc="http://schemas.openxmlformats.org/markup-compatibility/2006">
                <mc:Choice xmlns:v="urn:schemas-microsoft-com:vml" Requires="v">
                  <p:oleObj spid="_x0000_s16457" name="Equation" r:id="rId6" imgW="2907360" imgH="447840" progId="Equation.3">
                    <p:embed/>
                  </p:oleObj>
                </mc:Choice>
                <mc:Fallback>
                  <p:oleObj name="Equation" r:id="rId6" imgW="2907360" imgH="44784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3101975"/>
                          <a:ext cx="5195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394" name="Connettore 2 6"/>
            <p:cNvCxnSpPr>
              <a:cxnSpLocks noChangeShapeType="1"/>
            </p:cNvCxnSpPr>
            <p:nvPr/>
          </p:nvCxnSpPr>
          <p:spPr bwMode="auto">
            <a:xfrm>
              <a:off x="1022350" y="3789045"/>
              <a:ext cx="0" cy="7200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5" name="Connettore 2 23"/>
            <p:cNvCxnSpPr>
              <a:cxnSpLocks noChangeShapeType="1"/>
            </p:cNvCxnSpPr>
            <p:nvPr/>
          </p:nvCxnSpPr>
          <p:spPr bwMode="auto">
            <a:xfrm>
              <a:off x="2409464" y="3768610"/>
              <a:ext cx="0" cy="7200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6" name="Connettore 2 24"/>
            <p:cNvCxnSpPr>
              <a:cxnSpLocks noChangeShapeType="1"/>
            </p:cNvCxnSpPr>
            <p:nvPr/>
          </p:nvCxnSpPr>
          <p:spPr bwMode="auto">
            <a:xfrm>
              <a:off x="3628794" y="3768610"/>
              <a:ext cx="0" cy="7200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7" name="Connettore 2 25"/>
            <p:cNvCxnSpPr>
              <a:cxnSpLocks noChangeShapeType="1"/>
            </p:cNvCxnSpPr>
            <p:nvPr/>
          </p:nvCxnSpPr>
          <p:spPr bwMode="auto">
            <a:xfrm>
              <a:off x="4743450" y="3768610"/>
              <a:ext cx="0" cy="7200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8" name="Connettore 2 26"/>
            <p:cNvCxnSpPr>
              <a:cxnSpLocks noChangeShapeType="1"/>
            </p:cNvCxnSpPr>
            <p:nvPr/>
          </p:nvCxnSpPr>
          <p:spPr bwMode="auto">
            <a:xfrm>
              <a:off x="5652135" y="3789045"/>
              <a:ext cx="0" cy="7200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399" name="CasellaDiTesto 7"/>
            <p:cNvSpPr txBox="1">
              <a:spLocks noChangeArrowheads="1"/>
            </p:cNvSpPr>
            <p:nvPr/>
          </p:nvSpPr>
          <p:spPr bwMode="auto">
            <a:xfrm>
              <a:off x="679948" y="4509135"/>
              <a:ext cx="684803"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a:solidFill>
                    <a:srgbClr val="FF0000"/>
                  </a:solidFill>
                </a:rPr>
                <a:t>ACC</a:t>
              </a:r>
            </a:p>
          </p:txBody>
        </p:sp>
        <p:sp>
          <p:nvSpPr>
            <p:cNvPr id="16400" name="CasellaDiTesto 8"/>
            <p:cNvSpPr txBox="1">
              <a:spLocks noChangeArrowheads="1"/>
            </p:cNvSpPr>
            <p:nvPr/>
          </p:nvSpPr>
          <p:spPr bwMode="auto">
            <a:xfrm>
              <a:off x="1464333" y="4510802"/>
              <a:ext cx="1890261"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a:solidFill>
                    <a:srgbClr val="FF0000"/>
                  </a:solidFill>
                </a:rPr>
                <a:t>PSEUDO/CONV</a:t>
              </a:r>
            </a:p>
          </p:txBody>
        </p:sp>
        <p:sp>
          <p:nvSpPr>
            <p:cNvPr id="16401" name="CasellaDiTesto 9"/>
            <p:cNvSpPr txBox="1">
              <a:spLocks noChangeArrowheads="1"/>
            </p:cNvSpPr>
            <p:nvPr/>
          </p:nvSpPr>
          <p:spPr bwMode="auto">
            <a:xfrm>
              <a:off x="3504406" y="4510802"/>
              <a:ext cx="684803"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a:solidFill>
                    <a:srgbClr val="FF0000"/>
                  </a:solidFill>
                </a:rPr>
                <a:t>GEN</a:t>
              </a:r>
            </a:p>
          </p:txBody>
        </p:sp>
        <p:sp>
          <p:nvSpPr>
            <p:cNvPr id="16402" name="CasellaDiTesto 10"/>
            <p:cNvSpPr txBox="1">
              <a:spLocks noChangeArrowheads="1"/>
            </p:cNvSpPr>
            <p:nvPr/>
          </p:nvSpPr>
          <p:spPr bwMode="auto">
            <a:xfrm>
              <a:off x="4535701" y="4510802"/>
              <a:ext cx="41549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a:solidFill>
                    <a:srgbClr val="FF0000"/>
                  </a:solidFill>
                </a:rPr>
                <a:t>IN</a:t>
              </a:r>
            </a:p>
          </p:txBody>
        </p:sp>
        <p:sp>
          <p:nvSpPr>
            <p:cNvPr id="16403" name="CasellaDiTesto 11"/>
            <p:cNvSpPr txBox="1">
              <a:spLocks noChangeArrowheads="1"/>
            </p:cNvSpPr>
            <p:nvPr/>
          </p:nvSpPr>
          <p:spPr bwMode="auto">
            <a:xfrm>
              <a:off x="5316145" y="4517037"/>
              <a:ext cx="67197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a:solidFill>
                    <a:srgbClr val="FF0000"/>
                  </a:solidFill>
                </a:rPr>
                <a:t>OUT</a:t>
              </a:r>
            </a:p>
          </p:txBody>
        </p:sp>
      </p:grpSp>
      <p:sp>
        <p:nvSpPr>
          <p:cNvPr id="16390" name="Segnaposto numero diapositiva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8651228F-DD64-4076-9F1D-597789A8B853}" type="slidenum">
              <a:rPr lang="it-IT" altLang="it-IT" sz="1400" smtClean="0"/>
              <a:pPr eaLnBrk="1" hangingPunct="1">
                <a:spcBef>
                  <a:spcPct val="0"/>
                </a:spcBef>
                <a:buFontTx/>
                <a:buNone/>
                <a:defRPr/>
              </a:pPr>
              <a:t>14</a:t>
            </a:fld>
            <a:endParaRPr lang="it-IT" altLang="it-IT" sz="1400" smtClean="0"/>
          </a:p>
        </p:txBody>
      </p:sp>
      <p:sp>
        <p:nvSpPr>
          <p:cNvPr id="16391" name="CasellaDiTesto 18"/>
          <p:cNvSpPr txBox="1">
            <a:spLocks noChangeArrowheads="1"/>
          </p:cNvSpPr>
          <p:nvPr/>
        </p:nvSpPr>
        <p:spPr bwMode="auto">
          <a:xfrm>
            <a:off x="323850" y="5300663"/>
            <a:ext cx="84343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it-IT" altLang="it-IT" sz="1800" dirty="0" err="1"/>
              <a:t>This</a:t>
            </a:r>
            <a:r>
              <a:rPr lang="it-IT" altLang="it-IT" sz="1800" dirty="0"/>
              <a:t> </a:t>
            </a:r>
            <a:r>
              <a:rPr lang="it-IT" altLang="it-IT" sz="1800" dirty="0" err="1"/>
              <a:t>is</a:t>
            </a:r>
            <a:r>
              <a:rPr lang="it-IT" altLang="it-IT" sz="1800" dirty="0"/>
              <a:t> the </a:t>
            </a:r>
            <a:r>
              <a:rPr lang="it-IT" altLang="it-IT" sz="1800" b="1" dirty="0" err="1">
                <a:solidFill>
                  <a:srgbClr val="996633"/>
                </a:solidFill>
              </a:rPr>
              <a:t>population</a:t>
            </a:r>
            <a:r>
              <a:rPr lang="it-IT" altLang="it-IT" sz="1800" b="1" dirty="0">
                <a:solidFill>
                  <a:srgbClr val="996633"/>
                </a:solidFill>
              </a:rPr>
              <a:t> balance model on «</a:t>
            </a:r>
            <a:r>
              <a:rPr lang="it-IT" altLang="it-IT" sz="1800" b="1" dirty="0" err="1">
                <a:solidFill>
                  <a:srgbClr val="996633"/>
                </a:solidFill>
              </a:rPr>
              <a:t>macroscopic</a:t>
            </a:r>
            <a:r>
              <a:rPr lang="it-IT" altLang="it-IT" sz="1800" b="1" dirty="0">
                <a:solidFill>
                  <a:srgbClr val="996633"/>
                </a:solidFill>
              </a:rPr>
              <a:t> scale»</a:t>
            </a:r>
            <a:r>
              <a:rPr lang="it-IT" altLang="it-IT" sz="1800" dirty="0">
                <a:solidFill>
                  <a:srgbClr val="996633"/>
                </a:solidFill>
              </a:rPr>
              <a:t> </a:t>
            </a:r>
          </a:p>
          <a:p>
            <a:pPr algn="just" eaLnBrk="1" hangingPunct="1">
              <a:spcBef>
                <a:spcPts val="600"/>
              </a:spcBef>
              <a:spcAft>
                <a:spcPts val="600"/>
              </a:spcAft>
              <a:buFont typeface="Times New Roman" pitchFamily="18" charset="0"/>
              <a:buNone/>
            </a:pPr>
            <a:r>
              <a:rPr lang="it-IT" altLang="it-IT" sz="1800" dirty="0"/>
              <a:t>(</a:t>
            </a:r>
            <a:r>
              <a:rPr lang="it-IT" altLang="it-IT" sz="1800" dirty="0" err="1"/>
              <a:t>without</a:t>
            </a:r>
            <a:r>
              <a:rPr lang="it-IT" altLang="it-IT" sz="1800" dirty="0"/>
              <a:t> x, y, </a:t>
            </a:r>
            <a:r>
              <a:rPr lang="it-IT" altLang="it-IT" sz="1800" dirty="0" err="1"/>
              <a:t>z</a:t>
            </a:r>
            <a:r>
              <a:rPr lang="it-IT" altLang="it-IT" sz="1800" dirty="0"/>
              <a:t> </a:t>
            </a:r>
            <a:r>
              <a:rPr lang="it-IT" altLang="it-IT" sz="1800" dirty="0" err="1"/>
              <a:t>coordinates</a:t>
            </a:r>
            <a:r>
              <a:rPr lang="it-IT" altLang="it-IT" sz="1800" dirty="0"/>
              <a:t>)</a:t>
            </a:r>
          </a:p>
        </p:txBody>
      </p:sp>
      <p:sp>
        <p:nvSpPr>
          <p:cNvPr id="16392" name="Titolo 1"/>
          <p:cNvSpPr>
            <a:spLocks noGrp="1"/>
          </p:cNvSpPr>
          <p:nvPr>
            <p:ph type="title" idx="4294967295"/>
          </p:nvPr>
        </p:nvSpPr>
        <p:spPr>
          <a:xfrm>
            <a:off x="457200" y="169863"/>
            <a:ext cx="8229600" cy="522287"/>
          </a:xfrm>
        </p:spPr>
        <p:txBody>
          <a:bodyPr/>
          <a:lstStyle/>
          <a:p>
            <a:r>
              <a:rPr lang="it-IT" altLang="it-IT" sz="2800" smtClean="0">
                <a:ea typeface="ＭＳ Ｐゴシック" pitchFamily="34" charset="-128"/>
              </a:rPr>
              <a:t>Population balance model on «macroscopic scale»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468313" y="115888"/>
            <a:ext cx="8229600" cy="1139825"/>
          </a:xfrm>
        </p:spPr>
        <p:txBody>
          <a:bodyPr/>
          <a:lstStyle/>
          <a:p>
            <a:r>
              <a:rPr lang="it-IT" altLang="it-IT" smtClean="0">
                <a:ea typeface="ＭＳ Ｐゴシック" pitchFamily="34" charset="-128"/>
              </a:rPr>
              <a:t>Example No. 1</a:t>
            </a:r>
            <a:br>
              <a:rPr lang="it-IT" altLang="it-IT" smtClean="0">
                <a:ea typeface="ＭＳ Ｐゴシック" pitchFamily="34" charset="-128"/>
              </a:rPr>
            </a:br>
            <a:r>
              <a:rPr lang="it-IT" altLang="it-IT" sz="3200" smtClean="0">
                <a:ea typeface="ＭＳ Ｐゴシック" pitchFamily="34" charset="-128"/>
              </a:rPr>
              <a:t>Vapor Deposition in a gas-solid fluidized bed</a:t>
            </a:r>
          </a:p>
        </p:txBody>
      </p:sp>
      <p:sp>
        <p:nvSpPr>
          <p:cNvPr id="17411" name="Segnaposto numero diapositiva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8BBA005B-0382-44D0-906B-0684641F5B92}" type="slidenum">
              <a:rPr lang="it-IT" altLang="it-IT" sz="1400" smtClean="0"/>
              <a:pPr eaLnBrk="1" hangingPunct="1">
                <a:spcBef>
                  <a:spcPct val="0"/>
                </a:spcBef>
                <a:buFontTx/>
                <a:buNone/>
                <a:defRPr/>
              </a:pPr>
              <a:t>15</a:t>
            </a:fld>
            <a:endParaRPr lang="it-IT" altLang="it-IT" sz="1400" smtClean="0"/>
          </a:p>
        </p:txBody>
      </p:sp>
      <p:sp>
        <p:nvSpPr>
          <p:cNvPr id="17412" name="CasellaDiTesto 3"/>
          <p:cNvSpPr txBox="1">
            <a:spLocks noChangeArrowheads="1"/>
          </p:cNvSpPr>
          <p:nvPr/>
        </p:nvSpPr>
        <p:spPr bwMode="auto">
          <a:xfrm>
            <a:off x="1403350" y="6018213"/>
            <a:ext cx="770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en-US" altLang="it-IT" sz="1400">
                <a:sym typeface="Wingdings" pitchFamily="2" charset="2"/>
              </a:rPr>
              <a:t> ch.14 pag.136, </a:t>
            </a:r>
            <a:r>
              <a:rPr lang="en-US" altLang="it-IT" sz="1400"/>
              <a:t>Daizo Kunii and Octave Levenspiel, Fluidization Engineering , 2nd. ed. Butterworth-Heinemann, 1991</a:t>
            </a:r>
            <a:endParaRPr lang="it-IT" altLang="it-IT" sz="1400"/>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91113"/>
            <a:ext cx="121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4" descr="Phase_changes_en_429p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457325"/>
            <a:ext cx="3808412"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12"/>
          <p:cNvSpPr txBox="1">
            <a:spLocks noChangeArrowheads="1"/>
          </p:cNvSpPr>
          <p:nvPr/>
        </p:nvSpPr>
        <p:spPr bwMode="auto">
          <a:xfrm>
            <a:off x="3419475" y="981075"/>
            <a:ext cx="5724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spcAft>
                <a:spcPts val="600"/>
              </a:spcAft>
            </a:pPr>
            <a:r>
              <a:rPr lang="en-US" altLang="it-IT" sz="1800"/>
              <a:t>Steady state</a:t>
            </a:r>
          </a:p>
          <a:p>
            <a:pPr eaLnBrk="1" hangingPunct="1">
              <a:spcBef>
                <a:spcPct val="0"/>
              </a:spcBef>
              <a:spcAft>
                <a:spcPts val="600"/>
              </a:spcAft>
            </a:pPr>
            <a:r>
              <a:rPr lang="en-US" altLang="it-IT" sz="1800"/>
              <a:t>Macroscopic approach</a:t>
            </a:r>
          </a:p>
          <a:p>
            <a:pPr eaLnBrk="1" hangingPunct="1">
              <a:spcBef>
                <a:spcPct val="0"/>
              </a:spcBef>
              <a:spcAft>
                <a:spcPts val="600"/>
              </a:spcAft>
            </a:pPr>
            <a:r>
              <a:rPr lang="en-US" altLang="it-IT" sz="1800">
                <a:solidFill>
                  <a:srgbClr val="000000"/>
                </a:solidFill>
              </a:rPr>
              <a:t>Constant inventory of particles in the fluidized bed</a:t>
            </a:r>
            <a:endParaRPr lang="en-US" altLang="it-IT" sz="1800"/>
          </a:p>
          <a:p>
            <a:pPr eaLnBrk="1" hangingPunct="1">
              <a:spcBef>
                <a:spcPct val="0"/>
              </a:spcBef>
              <a:spcAft>
                <a:spcPts val="600"/>
              </a:spcAft>
            </a:pPr>
            <a:r>
              <a:rPr lang="en-US" altLang="it-IT" sz="1800"/>
              <a:t>All particles having the same chemical composition</a:t>
            </a:r>
          </a:p>
          <a:p>
            <a:pPr eaLnBrk="1" hangingPunct="1">
              <a:spcBef>
                <a:spcPct val="0"/>
              </a:spcBef>
              <a:spcAft>
                <a:spcPts val="600"/>
              </a:spcAft>
            </a:pPr>
            <a:r>
              <a:rPr lang="en-US" altLang="it-IT" sz="1800"/>
              <a:t>Particles having spherical geometry</a:t>
            </a:r>
          </a:p>
          <a:p>
            <a:pPr eaLnBrk="1" hangingPunct="1">
              <a:spcBef>
                <a:spcPct val="0"/>
              </a:spcBef>
              <a:spcAft>
                <a:spcPts val="600"/>
              </a:spcAft>
            </a:pPr>
            <a:r>
              <a:rPr lang="en-US" altLang="it-IT" sz="1800"/>
              <a:t>Particles having constant density</a:t>
            </a:r>
          </a:p>
          <a:p>
            <a:pPr eaLnBrk="1" hangingPunct="1">
              <a:spcBef>
                <a:spcPct val="0"/>
              </a:spcBef>
              <a:spcAft>
                <a:spcPts val="600"/>
              </a:spcAft>
            </a:pPr>
            <a:r>
              <a:rPr lang="en-US" altLang="it-IT" sz="1800"/>
              <a:t>No new particle formed directly by </a:t>
            </a:r>
            <a:r>
              <a:rPr lang="it-IT" altLang="it-IT" sz="1800"/>
              <a:t>vapor deposition </a:t>
            </a:r>
            <a:endParaRPr lang="en-US" altLang="it-IT" sz="1800"/>
          </a:p>
          <a:p>
            <a:pPr eaLnBrk="1" hangingPunct="1">
              <a:spcBef>
                <a:spcPct val="0"/>
              </a:spcBef>
              <a:spcAft>
                <a:spcPts val="600"/>
              </a:spcAft>
            </a:pPr>
            <a:r>
              <a:rPr lang="en-US" altLang="it-IT" sz="1800"/>
              <a:t>Negligible elutriation</a:t>
            </a:r>
          </a:p>
          <a:p>
            <a:pPr eaLnBrk="1" hangingPunct="1">
              <a:spcBef>
                <a:spcPct val="0"/>
              </a:spcBef>
              <a:spcAft>
                <a:spcPts val="600"/>
              </a:spcAft>
            </a:pPr>
            <a:r>
              <a:rPr lang="en-US" altLang="it-IT" sz="1800"/>
              <a:t>Negligible solid-solid and solid-wall attrition</a:t>
            </a:r>
          </a:p>
        </p:txBody>
      </p:sp>
      <p:sp>
        <p:nvSpPr>
          <p:cNvPr id="18435"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3313926A-C34A-4EAE-9FD3-EBB7A70FFAF7}" type="slidenum">
              <a:rPr lang="it-IT" altLang="it-IT" sz="1400" smtClean="0"/>
              <a:pPr eaLnBrk="1" hangingPunct="1">
                <a:spcBef>
                  <a:spcPct val="0"/>
                </a:spcBef>
                <a:buFontTx/>
                <a:buNone/>
                <a:defRPr/>
              </a:pPr>
              <a:t>16</a:t>
            </a:fld>
            <a:endParaRPr lang="it-IT" altLang="it-IT" sz="1400" smtClean="0"/>
          </a:p>
        </p:txBody>
      </p:sp>
      <p:sp>
        <p:nvSpPr>
          <p:cNvPr id="3" name="Titolo 2"/>
          <p:cNvSpPr>
            <a:spLocks noGrp="1"/>
          </p:cNvSpPr>
          <p:nvPr>
            <p:ph type="title" idx="4294967295"/>
          </p:nvPr>
        </p:nvSpPr>
        <p:spPr>
          <a:xfrm>
            <a:off x="457200" y="334963"/>
            <a:ext cx="8229600" cy="585787"/>
          </a:xfrm>
        </p:spPr>
        <p:txBody>
          <a:bodyPr/>
          <a:lstStyle/>
          <a:p>
            <a:pPr eaLnBrk="1" hangingPunct="1">
              <a:defRPr/>
            </a:pPr>
            <a:r>
              <a:rPr lang="it-IT" sz="3200" b="1" kern="1200" dirty="0" err="1" smtClean="0">
                <a:solidFill>
                  <a:srgbClr val="000000"/>
                </a:solidFill>
                <a:effectLst>
                  <a:outerShdw blurRad="38100" dist="38100" dir="2700000" algn="tl" rotWithShape="0">
                    <a:srgbClr val="C0C0C0"/>
                  </a:outerShdw>
                </a:effectLst>
                <a:ea typeface="ＭＳ Ｐゴシック"/>
              </a:rPr>
              <a:t>Hypotheses</a:t>
            </a:r>
            <a:endParaRPr lang="it-IT" dirty="0">
              <a:solidFill>
                <a:srgbClr val="000000"/>
              </a:solidFill>
            </a:endParaRPr>
          </a:p>
        </p:txBody>
      </p:sp>
      <p:sp>
        <p:nvSpPr>
          <p:cNvPr id="4" name="Rettangolo 3"/>
          <p:cNvSpPr/>
          <p:nvPr/>
        </p:nvSpPr>
        <p:spPr>
          <a:xfrm>
            <a:off x="3027363" y="4322763"/>
            <a:ext cx="6111875" cy="1554162"/>
          </a:xfrm>
          <a:prstGeom prst="rect">
            <a:avLst/>
          </a:prstGeom>
        </p:spPr>
        <p:txBody>
          <a:bodyPr>
            <a:spAutoFit/>
          </a:bodyPr>
          <a:lstStyle/>
          <a:p>
            <a:pPr>
              <a:spcBef>
                <a:spcPts val="0"/>
              </a:spcBef>
              <a:spcAft>
                <a:spcPts val="600"/>
              </a:spcAft>
              <a:defRPr/>
            </a:pPr>
            <a:r>
              <a:rPr lang="en-US" sz="2000" b="1" dirty="0">
                <a:solidFill>
                  <a:srgbClr val="800000"/>
                </a:solidFill>
                <a:ea typeface="ＭＳ Ｐゴシック" charset="0"/>
                <a:cs typeface="ＭＳ Ｐゴシック" charset="0"/>
              </a:rPr>
              <a:t>NOMENCLATURE</a:t>
            </a:r>
          </a:p>
          <a:p>
            <a:pPr marL="285750" indent="-285750">
              <a:spcBef>
                <a:spcPts val="0"/>
              </a:spcBef>
              <a:spcAft>
                <a:spcPts val="600"/>
              </a:spcAft>
              <a:buFont typeface="Arial"/>
              <a:buChar char="•"/>
              <a:defRPr/>
            </a:pPr>
            <a:r>
              <a:rPr lang="en-US" sz="2000" dirty="0">
                <a:solidFill>
                  <a:srgbClr val="000000"/>
                </a:solidFill>
                <a:ea typeface="ＭＳ Ｐゴシック" charset="0"/>
                <a:cs typeface="ＭＳ Ｐゴシック" charset="0"/>
              </a:rPr>
              <a:t>W = bed mass (inventory of particles)</a:t>
            </a:r>
          </a:p>
          <a:p>
            <a:pPr marL="285750" indent="-285750">
              <a:spcBef>
                <a:spcPts val="0"/>
              </a:spcBef>
              <a:spcAft>
                <a:spcPts val="600"/>
              </a:spcAft>
              <a:buFont typeface="Arial"/>
              <a:buChar char="•"/>
              <a:defRPr/>
            </a:pPr>
            <a:r>
              <a:rPr lang="en-US" sz="2000" dirty="0">
                <a:solidFill>
                  <a:srgbClr val="000000"/>
                </a:solidFill>
                <a:ea typeface="ＭＳ Ｐゴシック" charset="0"/>
                <a:cs typeface="ＭＳ Ｐゴシック" charset="0"/>
              </a:rPr>
              <a:t>F</a:t>
            </a:r>
            <a:r>
              <a:rPr lang="en-US" sz="2000" baseline="-25000" dirty="0">
                <a:solidFill>
                  <a:srgbClr val="000000"/>
                </a:solidFill>
                <a:ea typeface="ＭＳ Ｐゴシック" charset="0"/>
                <a:cs typeface="ＭＳ Ｐゴシック" charset="0"/>
              </a:rPr>
              <a:t>0</a:t>
            </a:r>
            <a:r>
              <a:rPr lang="en-US" sz="2000" dirty="0">
                <a:solidFill>
                  <a:srgbClr val="000000"/>
                </a:solidFill>
                <a:ea typeface="ＭＳ Ｐゴシック" charset="0"/>
                <a:cs typeface="ＭＳ Ｐゴシック" charset="0"/>
              </a:rPr>
              <a:t> = mass feed rate of fresh particles </a:t>
            </a:r>
          </a:p>
          <a:p>
            <a:pPr marL="285750" indent="-285750">
              <a:spcBef>
                <a:spcPts val="0"/>
              </a:spcBef>
              <a:spcAft>
                <a:spcPts val="600"/>
              </a:spcAft>
              <a:buFont typeface="Arial"/>
              <a:buChar char="•"/>
              <a:defRPr/>
            </a:pPr>
            <a:r>
              <a:rPr lang="en-US" sz="2000" dirty="0">
                <a:solidFill>
                  <a:srgbClr val="000000"/>
                </a:solidFill>
                <a:ea typeface="ＭＳ Ｐゴシック" charset="0"/>
                <a:cs typeface="ＭＳ Ｐゴシック" charset="0"/>
              </a:rPr>
              <a:t>F</a:t>
            </a:r>
            <a:r>
              <a:rPr lang="en-US" sz="2000" baseline="-25000" dirty="0">
                <a:solidFill>
                  <a:srgbClr val="000000"/>
                </a:solidFill>
                <a:ea typeface="ＭＳ Ｐゴシック" charset="0"/>
                <a:cs typeface="ＭＳ Ｐゴシック" charset="0"/>
              </a:rPr>
              <a:t>1</a:t>
            </a:r>
            <a:r>
              <a:rPr lang="en-US" sz="2000" dirty="0">
                <a:solidFill>
                  <a:srgbClr val="000000"/>
                </a:solidFill>
                <a:ea typeface="ＭＳ Ｐゴシック" charset="0"/>
                <a:cs typeface="ＭＳ Ｐゴシック" charset="0"/>
              </a:rPr>
              <a:t> = mass discharge rate of processed particles</a:t>
            </a:r>
          </a:p>
        </p:txBody>
      </p:sp>
      <p:sp>
        <p:nvSpPr>
          <p:cNvPr id="18438" name="CasellaDiTesto 1"/>
          <p:cNvSpPr txBox="1">
            <a:spLocks noChangeArrowheads="1"/>
          </p:cNvSpPr>
          <p:nvPr/>
        </p:nvSpPr>
        <p:spPr bwMode="auto">
          <a:xfrm>
            <a:off x="250825" y="6021388"/>
            <a:ext cx="273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0"/>
              </a:spcBef>
              <a:buFontTx/>
              <a:buNone/>
            </a:pPr>
            <a:r>
              <a:rPr lang="it-IT" altLang="it-IT" sz="1800"/>
              <a:t>scheme </a:t>
            </a:r>
          </a:p>
          <a:p>
            <a:pPr algn="ctr" eaLnBrk="1" hangingPunct="1">
              <a:spcBef>
                <a:spcPct val="0"/>
              </a:spcBef>
              <a:buFontTx/>
              <a:buNone/>
            </a:pPr>
            <a:r>
              <a:rPr lang="it-IT" altLang="it-IT" sz="1800"/>
              <a:t>of the </a:t>
            </a:r>
            <a:r>
              <a:rPr lang="it-IT" altLang="it-IT" sz="1800">
                <a:solidFill>
                  <a:srgbClr val="000000"/>
                </a:solidFill>
              </a:rPr>
              <a:t>fluidized bed</a:t>
            </a:r>
            <a:r>
              <a:rPr lang="it-IT" altLang="it-IT" sz="1800"/>
              <a:t> </a:t>
            </a:r>
          </a:p>
        </p:txBody>
      </p:sp>
      <p:sp>
        <p:nvSpPr>
          <p:cNvPr id="46086" name="Text Box 7"/>
          <p:cNvSpPr txBox="1">
            <a:spLocks noChangeArrowheads="1"/>
          </p:cNvSpPr>
          <p:nvPr/>
        </p:nvSpPr>
        <p:spPr bwMode="auto">
          <a:xfrm>
            <a:off x="3276600" y="6121400"/>
            <a:ext cx="54006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50000"/>
              </a:spcBef>
              <a:defRPr/>
            </a:pPr>
            <a:r>
              <a:rPr lang="en-GB" sz="1800" dirty="0" smtClean="0">
                <a:cs typeface="+mn-cs"/>
                <a:sym typeface="Wingdings" pitchFamily="2" charset="2"/>
              </a:rPr>
              <a:t> </a:t>
            </a:r>
            <a:r>
              <a:rPr lang="en-GB" sz="1400" dirty="0" smtClean="0">
                <a:cs typeface="+mn-cs"/>
                <a:sym typeface="Wingdings" pitchFamily="2" charset="2"/>
              </a:rPr>
              <a:t> </a:t>
            </a:r>
            <a:r>
              <a:rPr lang="en-US" sz="1050" dirty="0">
                <a:solidFill>
                  <a:srgbClr val="000000"/>
                </a:solidFill>
                <a:cs typeface="+mn-cs"/>
              </a:rPr>
              <a:t>O. </a:t>
            </a:r>
            <a:r>
              <a:rPr lang="en-US" sz="1050" dirty="0" err="1">
                <a:solidFill>
                  <a:srgbClr val="000000"/>
                </a:solidFill>
                <a:cs typeface="+mn-cs"/>
              </a:rPr>
              <a:t>Levenspiel</a:t>
            </a:r>
            <a:r>
              <a:rPr lang="en-US" sz="1050" dirty="0">
                <a:solidFill>
                  <a:srgbClr val="000000"/>
                </a:solidFill>
                <a:cs typeface="+mn-cs"/>
              </a:rPr>
              <a:t>, D. Kunii, T. </a:t>
            </a:r>
            <a:r>
              <a:rPr lang="en-US" sz="1050" dirty="0" smtClean="0">
                <a:solidFill>
                  <a:srgbClr val="000000"/>
                </a:solidFill>
                <a:cs typeface="+mn-cs"/>
              </a:rPr>
              <a:t>Fitzgerald </a:t>
            </a:r>
            <a:br>
              <a:rPr lang="en-US" sz="1050" dirty="0" smtClean="0">
                <a:solidFill>
                  <a:srgbClr val="000000"/>
                </a:solidFill>
                <a:cs typeface="+mn-cs"/>
              </a:rPr>
            </a:br>
            <a:r>
              <a:rPr lang="en-US" sz="1050" b="1" dirty="0" smtClean="0">
                <a:cs typeface="+mn-cs"/>
                <a:hlinkClick r:id="rId4"/>
              </a:rPr>
              <a:t>The processing of solids of changing size in bubbling fluidized beds</a:t>
            </a:r>
            <a:r>
              <a:rPr lang="en-US" sz="1050" dirty="0" smtClean="0">
                <a:cs typeface="+mn-cs"/>
              </a:rPr>
              <a:t/>
            </a:r>
            <a:br>
              <a:rPr lang="en-US" sz="1050" dirty="0" smtClean="0">
                <a:cs typeface="+mn-cs"/>
              </a:rPr>
            </a:br>
            <a:r>
              <a:rPr lang="en-US" sz="1050" i="1" dirty="0" smtClean="0">
                <a:cs typeface="+mn-cs"/>
              </a:rPr>
              <a:t>Powder Technology</a:t>
            </a:r>
            <a:r>
              <a:rPr lang="en-US" sz="1050" dirty="0" smtClean="0">
                <a:cs typeface="+mn-cs"/>
              </a:rPr>
              <a:t>, </a:t>
            </a:r>
            <a:r>
              <a:rPr lang="en-US" sz="1050" i="1" dirty="0" smtClean="0">
                <a:cs typeface="+mn-cs"/>
              </a:rPr>
              <a:t>Volume 2, Issue 2</a:t>
            </a:r>
            <a:r>
              <a:rPr lang="en-US" sz="1050" dirty="0" smtClean="0">
                <a:cs typeface="+mn-cs"/>
              </a:rPr>
              <a:t>, </a:t>
            </a:r>
            <a:r>
              <a:rPr lang="en-US" sz="1050" i="1" dirty="0" smtClean="0">
                <a:cs typeface="+mn-cs"/>
              </a:rPr>
              <a:t>December 1968</a:t>
            </a:r>
            <a:r>
              <a:rPr lang="en-US" sz="1050" dirty="0" smtClean="0">
                <a:cs typeface="+mn-cs"/>
              </a:rPr>
              <a:t>, </a:t>
            </a:r>
            <a:r>
              <a:rPr lang="en-US" sz="1050" i="1" dirty="0" smtClean="0">
                <a:cs typeface="+mn-cs"/>
              </a:rPr>
              <a:t>Pages 87-96</a:t>
            </a:r>
            <a:endParaRPr lang="it-IT" sz="1050" dirty="0">
              <a:cs typeface="Arial" pitchFamily="34" charset="0"/>
            </a:endParaRPr>
          </a:p>
        </p:txBody>
      </p:sp>
      <p:sp>
        <p:nvSpPr>
          <p:cNvPr id="18440" name="Rectangle 2"/>
          <p:cNvSpPr>
            <a:spLocks noChangeArrowheads="1"/>
          </p:cNvSpPr>
          <p:nvPr/>
        </p:nvSpPr>
        <p:spPr bwMode="auto">
          <a:xfrm>
            <a:off x="1258888" y="2197100"/>
            <a:ext cx="720725" cy="1800225"/>
          </a:xfrm>
          <a:prstGeom prst="rect">
            <a:avLst/>
          </a:prstGeom>
          <a:solidFill>
            <a:srgbClr val="FF6699"/>
          </a:solidFill>
          <a:ln w="15875">
            <a:solidFill>
              <a:srgbClr val="0000FF"/>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
        <p:nvSpPr>
          <p:cNvPr id="18441" name="AutoShape 3"/>
          <p:cNvSpPr>
            <a:spLocks noChangeArrowheads="1"/>
          </p:cNvSpPr>
          <p:nvPr/>
        </p:nvSpPr>
        <p:spPr bwMode="auto">
          <a:xfrm rot="10800000">
            <a:off x="1258888" y="3997325"/>
            <a:ext cx="720725" cy="649288"/>
          </a:xfrm>
          <a:prstGeom prst="triangle">
            <a:avLst>
              <a:gd name="adj" fmla="val 50000"/>
            </a:avLst>
          </a:prstGeom>
          <a:solidFill>
            <a:srgbClr val="FF6699"/>
          </a:solidFill>
          <a:ln w="9525">
            <a:solidFill>
              <a:srgbClr val="0000FF"/>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
        <p:nvSpPr>
          <p:cNvPr id="18442" name="Line 4"/>
          <p:cNvSpPr>
            <a:spLocks noChangeShapeType="1"/>
          </p:cNvSpPr>
          <p:nvPr/>
        </p:nvSpPr>
        <p:spPr bwMode="auto">
          <a:xfrm>
            <a:off x="395288" y="5438775"/>
            <a:ext cx="12239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8443" name="Line 5"/>
          <p:cNvSpPr>
            <a:spLocks noChangeShapeType="1"/>
          </p:cNvSpPr>
          <p:nvPr/>
        </p:nvSpPr>
        <p:spPr bwMode="auto">
          <a:xfrm flipH="1" flipV="1">
            <a:off x="1617663" y="4646613"/>
            <a:ext cx="1587" cy="7921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8444" name="Line 6"/>
          <p:cNvSpPr>
            <a:spLocks noChangeShapeType="1"/>
          </p:cNvSpPr>
          <p:nvPr/>
        </p:nvSpPr>
        <p:spPr bwMode="auto">
          <a:xfrm flipV="1">
            <a:off x="1619250" y="1477963"/>
            <a:ext cx="0" cy="720725"/>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8445" name="Line 7"/>
          <p:cNvSpPr>
            <a:spLocks noChangeShapeType="1"/>
          </p:cNvSpPr>
          <p:nvPr/>
        </p:nvSpPr>
        <p:spPr bwMode="auto">
          <a:xfrm>
            <a:off x="323850" y="2997200"/>
            <a:ext cx="8636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8446" name="Text Box 8"/>
          <p:cNvSpPr txBox="1">
            <a:spLocks noChangeArrowheads="1"/>
          </p:cNvSpPr>
          <p:nvPr/>
        </p:nvSpPr>
        <p:spPr bwMode="auto">
          <a:xfrm>
            <a:off x="395288" y="5084763"/>
            <a:ext cx="100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0"/>
              </a:spcBef>
              <a:buFont typeface="Times New Roman" pitchFamily="18" charset="0"/>
              <a:buNone/>
            </a:pPr>
            <a:r>
              <a:rPr lang="it-IT" altLang="it-IT" sz="1800" b="1"/>
              <a:t>AIR</a:t>
            </a:r>
          </a:p>
          <a:p>
            <a:pPr algn="ctr" eaLnBrk="1" hangingPunct="1">
              <a:spcBef>
                <a:spcPct val="0"/>
              </a:spcBef>
              <a:buFont typeface="Times New Roman" pitchFamily="18" charset="0"/>
              <a:buNone/>
            </a:pPr>
            <a:r>
              <a:rPr lang="it-IT" altLang="it-IT" sz="1800" b="1"/>
              <a:t>+</a:t>
            </a:r>
          </a:p>
          <a:p>
            <a:pPr algn="ctr" eaLnBrk="1" hangingPunct="1">
              <a:spcBef>
                <a:spcPct val="0"/>
              </a:spcBef>
              <a:buFont typeface="Times New Roman" pitchFamily="18" charset="0"/>
              <a:buNone/>
            </a:pPr>
            <a:r>
              <a:rPr lang="it-IT" altLang="it-IT" sz="1800" b="1"/>
              <a:t>VAPOR</a:t>
            </a:r>
          </a:p>
        </p:txBody>
      </p:sp>
      <p:sp>
        <p:nvSpPr>
          <p:cNvPr id="18447" name="Text Box 9"/>
          <p:cNvSpPr txBox="1">
            <a:spLocks noChangeArrowheads="1"/>
          </p:cNvSpPr>
          <p:nvPr/>
        </p:nvSpPr>
        <p:spPr bwMode="auto">
          <a:xfrm>
            <a:off x="1258888" y="10525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1800" b="1"/>
              <a:t>AIR</a:t>
            </a:r>
          </a:p>
        </p:txBody>
      </p:sp>
      <p:sp>
        <p:nvSpPr>
          <p:cNvPr id="18448" name="Text Box 10"/>
          <p:cNvSpPr txBox="1">
            <a:spLocks noChangeArrowheads="1"/>
          </p:cNvSpPr>
          <p:nvPr/>
        </p:nvSpPr>
        <p:spPr bwMode="auto">
          <a:xfrm>
            <a:off x="1258888" y="2486025"/>
            <a:ext cx="71913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1800" b="1"/>
              <a:t>W</a:t>
            </a:r>
          </a:p>
          <a:p>
            <a:pPr algn="ctr" eaLnBrk="1" hangingPunct="1">
              <a:spcBef>
                <a:spcPct val="50000"/>
              </a:spcBef>
              <a:spcAft>
                <a:spcPts val="600"/>
              </a:spcAft>
              <a:buFont typeface="Times New Roman" pitchFamily="18" charset="0"/>
              <a:buNone/>
            </a:pPr>
            <a:r>
              <a:rPr lang="it-IT" altLang="it-IT" sz="1800" b="1"/>
              <a:t>p(d)</a:t>
            </a:r>
          </a:p>
          <a:p>
            <a:pPr algn="ctr" eaLnBrk="1" hangingPunct="1">
              <a:spcBef>
                <a:spcPct val="50000"/>
              </a:spcBef>
              <a:spcAft>
                <a:spcPts val="600"/>
              </a:spcAft>
              <a:buFont typeface="Times New Roman" pitchFamily="18" charset="0"/>
              <a:buNone/>
            </a:pPr>
            <a:r>
              <a:rPr lang="it-IT" altLang="it-IT" sz="1800" b="1"/>
              <a:t>T, P</a:t>
            </a:r>
          </a:p>
        </p:txBody>
      </p:sp>
      <p:sp>
        <p:nvSpPr>
          <p:cNvPr id="18449" name="Text Box 11"/>
          <p:cNvSpPr txBox="1">
            <a:spLocks noChangeArrowheads="1"/>
          </p:cNvSpPr>
          <p:nvPr/>
        </p:nvSpPr>
        <p:spPr bwMode="auto">
          <a:xfrm>
            <a:off x="0" y="2492375"/>
            <a:ext cx="133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t> F</a:t>
            </a:r>
            <a:r>
              <a:rPr lang="it-IT" altLang="it-IT" sz="2000" b="1" baseline="-25000"/>
              <a:t>0</a:t>
            </a:r>
            <a:r>
              <a:rPr lang="it-IT" altLang="it-IT" sz="2000" b="1"/>
              <a:t>   p</a:t>
            </a:r>
            <a:r>
              <a:rPr lang="it-IT" altLang="it-IT" sz="2000" b="1" baseline="-25000"/>
              <a:t>0</a:t>
            </a:r>
            <a:r>
              <a:rPr lang="it-IT" altLang="it-IT" sz="2000" b="1"/>
              <a:t>(d)</a:t>
            </a:r>
          </a:p>
        </p:txBody>
      </p:sp>
      <p:sp>
        <p:nvSpPr>
          <p:cNvPr id="18450" name="Line 7"/>
          <p:cNvSpPr>
            <a:spLocks noChangeShapeType="1"/>
          </p:cNvSpPr>
          <p:nvPr/>
        </p:nvSpPr>
        <p:spPr bwMode="auto">
          <a:xfrm>
            <a:off x="1989138" y="3984625"/>
            <a:ext cx="8636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8451" name="Text Box 11"/>
          <p:cNvSpPr txBox="1">
            <a:spLocks noChangeArrowheads="1"/>
          </p:cNvSpPr>
          <p:nvPr/>
        </p:nvSpPr>
        <p:spPr bwMode="auto">
          <a:xfrm>
            <a:off x="2039938" y="3479800"/>
            <a:ext cx="1379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t> F</a:t>
            </a:r>
            <a:r>
              <a:rPr lang="it-IT" altLang="it-IT" sz="2000" b="1" baseline="-25000"/>
              <a:t>1</a:t>
            </a:r>
            <a:r>
              <a:rPr lang="it-IT" altLang="it-IT" sz="2000" b="1"/>
              <a:t>    p</a:t>
            </a:r>
            <a:r>
              <a:rPr lang="it-IT" altLang="it-IT" sz="2000" b="1" baseline="-25000"/>
              <a:t>1</a:t>
            </a:r>
            <a:r>
              <a:rPr lang="it-IT" altLang="it-IT" sz="2000" b="1"/>
              <a:t>(d)</a:t>
            </a:r>
          </a:p>
        </p:txBody>
      </p:sp>
      <p:graphicFrame>
        <p:nvGraphicFramePr>
          <p:cNvPr id="18452" name="Oggetto 32"/>
          <p:cNvGraphicFramePr>
            <a:graphicFrameLocks noChangeAspect="1"/>
          </p:cNvGraphicFramePr>
          <p:nvPr/>
        </p:nvGraphicFramePr>
        <p:xfrm>
          <a:off x="1692275" y="4724400"/>
          <a:ext cx="565150" cy="458788"/>
        </p:xfrm>
        <a:graphic>
          <a:graphicData uri="http://schemas.openxmlformats.org/presentationml/2006/ole">
            <mc:AlternateContent xmlns:mc="http://schemas.openxmlformats.org/markup-compatibility/2006">
              <mc:Choice xmlns:v="urn:schemas-microsoft-com:vml" Requires="v">
                <p:oleObj spid="_x0000_s18505" name="Equation" r:id="rId5" imgW="255960" imgH="200880" progId="Equation.3">
                  <p:embed/>
                </p:oleObj>
              </mc:Choice>
              <mc:Fallback>
                <p:oleObj name="Equation" r:id="rId5" imgW="255960" imgH="200880" progId="Equation.3">
                  <p:embed/>
                  <p:pic>
                    <p:nvPicPr>
                      <p:cNvPr id="0" name="Oggetto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724400"/>
                        <a:ext cx="565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3" name="Oggetto 33"/>
          <p:cNvGraphicFramePr>
            <a:graphicFrameLocks noChangeAspect="1"/>
          </p:cNvGraphicFramePr>
          <p:nvPr/>
        </p:nvGraphicFramePr>
        <p:xfrm>
          <a:off x="1619250" y="1700213"/>
          <a:ext cx="682625" cy="414337"/>
        </p:xfrm>
        <a:graphic>
          <a:graphicData uri="http://schemas.openxmlformats.org/presentationml/2006/ole">
            <mc:AlternateContent xmlns:mc="http://schemas.openxmlformats.org/markup-compatibility/2006">
              <mc:Choice xmlns:v="urn:schemas-microsoft-com:vml" Requires="v">
                <p:oleObj spid="_x0000_s18506" name="Equation" r:id="rId7" imgW="347400" imgH="200880" progId="Equation.3">
                  <p:embed/>
                </p:oleObj>
              </mc:Choice>
              <mc:Fallback>
                <p:oleObj name="Equation" r:id="rId7" imgW="347400" imgH="200880" progId="Equation.3">
                  <p:embed/>
                  <p:pic>
                    <p:nvPicPr>
                      <p:cNvPr id="0" name="Oggetto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1700213"/>
                        <a:ext cx="6826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ilmato 1">
            <a:hlinkClick r:id="rId10" action="ppaction://program" highlightClick="1">
              <a:snd r:embed="rId9" name="Proiettore per diapositive"/>
            </a:hlinkClick>
          </p:cNvPr>
          <p:cNvSpPr>
            <a:spLocks noChangeArrowheads="1"/>
          </p:cNvSpPr>
          <p:nvPr/>
        </p:nvSpPr>
        <p:spPr bwMode="auto">
          <a:xfrm>
            <a:off x="7956550" y="477838"/>
            <a:ext cx="719138" cy="719137"/>
          </a:xfrm>
          <a:prstGeom prst="actionButtonMovie">
            <a:avLst/>
          </a:prstGeom>
          <a:solidFill>
            <a:srgbClr val="A6A6A6"/>
          </a:solidFill>
          <a:ln>
            <a:noFill/>
          </a:ln>
          <a:effectLst>
            <a:outerShdw blurRad="50800" dist="38100" dir="2700000" sx="110001" sy="110001"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Bef>
                <a:spcPts val="600"/>
              </a:spcBef>
              <a:spcAft>
                <a:spcPts val="600"/>
              </a:spcAft>
              <a:buFont typeface="Times New Roman" pitchFamily="18" charset="0"/>
              <a:buNone/>
              <a:defRPr/>
            </a:pPr>
            <a:endParaRPr lang="it-IT">
              <a:latin typeface="Arial" pitchFamily="34" charset="0"/>
              <a:ea typeface="ＭＳ Ｐゴシック" charset="0"/>
              <a:cs typeface="ＭＳ Ｐゴシック"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23528" y="1700808"/>
            <a:ext cx="8424863" cy="344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b="1" dirty="0" err="1">
                <a:solidFill>
                  <a:srgbClr val="800000"/>
                </a:solidFill>
              </a:rPr>
              <a:t>Entity</a:t>
            </a:r>
            <a:r>
              <a:rPr lang="it-IT" altLang="it-IT" b="1" dirty="0"/>
              <a:t>:</a:t>
            </a:r>
            <a:r>
              <a:rPr lang="it-IT" altLang="it-IT" dirty="0"/>
              <a:t> 	</a:t>
            </a:r>
            <a:r>
              <a:rPr lang="it-IT" altLang="it-IT" dirty="0" smtClean="0"/>
              <a:t>	</a:t>
            </a:r>
            <a:r>
              <a:rPr lang="it-IT" altLang="it-IT" dirty="0" err="1" smtClean="0"/>
              <a:t>solid</a:t>
            </a:r>
            <a:r>
              <a:rPr lang="it-IT" altLang="it-IT" dirty="0" smtClean="0"/>
              <a:t> </a:t>
            </a:r>
            <a:r>
              <a:rPr lang="it-IT" altLang="it-IT" dirty="0" err="1"/>
              <a:t>particles</a:t>
            </a:r>
            <a:endParaRPr lang="it-IT" altLang="it-IT" dirty="0"/>
          </a:p>
          <a:p>
            <a:pPr algn="just" eaLnBrk="1" hangingPunct="1">
              <a:spcBef>
                <a:spcPct val="50000"/>
              </a:spcBef>
              <a:spcAft>
                <a:spcPts val="600"/>
              </a:spcAft>
              <a:buFont typeface="Times New Roman" pitchFamily="18" charset="0"/>
              <a:buNone/>
            </a:pPr>
            <a:r>
              <a:rPr lang="it-IT" altLang="it-IT" b="1" dirty="0" err="1">
                <a:solidFill>
                  <a:srgbClr val="800000"/>
                </a:solidFill>
              </a:rPr>
              <a:t>Property</a:t>
            </a:r>
            <a:r>
              <a:rPr lang="it-IT" altLang="it-IT" b="1" dirty="0"/>
              <a:t>: 	</a:t>
            </a:r>
            <a:r>
              <a:rPr lang="it-IT" altLang="it-IT" b="1" dirty="0" smtClean="0"/>
              <a:t>	</a:t>
            </a:r>
            <a:r>
              <a:rPr lang="it-IT" altLang="it-IT" dirty="0" err="1" smtClean="0"/>
              <a:t>particle</a:t>
            </a:r>
            <a:r>
              <a:rPr lang="it-IT" altLang="it-IT" dirty="0" smtClean="0"/>
              <a:t> </a:t>
            </a:r>
            <a:r>
              <a:rPr lang="it-IT" altLang="it-IT" dirty="0" err="1"/>
              <a:t>diameter</a:t>
            </a:r>
            <a:r>
              <a:rPr lang="it-IT" altLang="it-IT" dirty="0"/>
              <a:t> </a:t>
            </a:r>
            <a:r>
              <a:rPr lang="it-IT" altLang="it-IT" sz="2800" dirty="0"/>
              <a:t>d</a:t>
            </a:r>
            <a:endParaRPr lang="it-IT" altLang="it-IT" dirty="0"/>
          </a:p>
          <a:p>
            <a:pPr algn="just" eaLnBrk="1" hangingPunct="1">
              <a:spcBef>
                <a:spcPct val="50000"/>
              </a:spcBef>
              <a:spcAft>
                <a:spcPts val="600"/>
              </a:spcAft>
              <a:buFontTx/>
              <a:buNone/>
            </a:pPr>
            <a:r>
              <a:rPr lang="it-IT" altLang="it-IT" b="1" dirty="0" err="1" smtClean="0">
                <a:solidFill>
                  <a:srgbClr val="800000"/>
                </a:solidFill>
              </a:rPr>
              <a:t>Entity</a:t>
            </a:r>
            <a:r>
              <a:rPr lang="it-IT" altLang="it-IT" b="1" dirty="0" smtClean="0">
                <a:solidFill>
                  <a:srgbClr val="800000"/>
                </a:solidFill>
              </a:rPr>
              <a:t> </a:t>
            </a:r>
            <a:r>
              <a:rPr lang="it-IT" altLang="it-IT" b="1" dirty="0" err="1" smtClean="0">
                <a:solidFill>
                  <a:srgbClr val="800000"/>
                </a:solidFill>
              </a:rPr>
              <a:t>distribution</a:t>
            </a:r>
            <a:r>
              <a:rPr lang="it-IT" altLang="it-IT" b="1" dirty="0" smtClean="0"/>
              <a:t>:</a:t>
            </a:r>
            <a:r>
              <a:rPr lang="it-IT" altLang="it-IT" b="1" i="1" dirty="0"/>
              <a:t>	</a:t>
            </a:r>
            <a:r>
              <a:rPr lang="it-IT" altLang="it-IT" b="1" dirty="0" err="1" smtClean="0"/>
              <a:t>p</a:t>
            </a:r>
            <a:r>
              <a:rPr lang="it-IT" altLang="it-IT" b="1" dirty="0"/>
              <a:t>(d) [=] m</a:t>
            </a:r>
            <a:r>
              <a:rPr lang="it-IT" altLang="it-IT" b="1" baseline="30000" dirty="0"/>
              <a:t>-1 </a:t>
            </a:r>
            <a:endParaRPr lang="it-IT" altLang="it-IT" b="1" baseline="30000" dirty="0" smtClean="0"/>
          </a:p>
          <a:p>
            <a:pPr algn="just" eaLnBrk="1" hangingPunct="1">
              <a:spcBef>
                <a:spcPct val="50000"/>
              </a:spcBef>
              <a:spcAft>
                <a:spcPts val="600"/>
              </a:spcAft>
              <a:buNone/>
            </a:pPr>
            <a:r>
              <a:rPr lang="it-IT" altLang="it-IT" b="1" baseline="30000" dirty="0"/>
              <a:t>	</a:t>
            </a:r>
            <a:r>
              <a:rPr lang="it-IT" altLang="it-IT" b="1" baseline="30000" dirty="0" smtClean="0"/>
              <a:t>		</a:t>
            </a:r>
            <a:r>
              <a:rPr lang="it-IT" altLang="it-IT" b="1" dirty="0" err="1"/>
              <a:t>p</a:t>
            </a:r>
            <a:r>
              <a:rPr lang="it-IT" altLang="it-IT" b="1" dirty="0"/>
              <a:t>(d)</a:t>
            </a:r>
            <a:r>
              <a:rPr lang="it-IT" altLang="it-IT" b="1" i="1" dirty="0" err="1"/>
              <a:t>d</a:t>
            </a:r>
            <a:r>
              <a:rPr lang="it-IT" altLang="it-IT" b="1" dirty="0" err="1"/>
              <a:t>d</a:t>
            </a:r>
            <a:r>
              <a:rPr lang="it-IT" altLang="it-IT" b="1" dirty="0"/>
              <a:t> </a:t>
            </a:r>
            <a:r>
              <a:rPr lang="it-IT" altLang="it-IT" dirty="0" err="1"/>
              <a:t>is</a:t>
            </a:r>
            <a:r>
              <a:rPr lang="it-IT" altLang="it-IT" dirty="0"/>
              <a:t> the mass </a:t>
            </a:r>
            <a:r>
              <a:rPr lang="it-IT" altLang="it-IT" dirty="0" err="1"/>
              <a:t>fraction</a:t>
            </a:r>
            <a:r>
              <a:rPr lang="it-IT" altLang="it-IT" dirty="0"/>
              <a:t> of </a:t>
            </a:r>
            <a:r>
              <a:rPr lang="it-IT" altLang="it-IT" dirty="0" err="1"/>
              <a:t>particles</a:t>
            </a:r>
            <a:r>
              <a:rPr lang="it-IT" altLang="it-IT" dirty="0"/>
              <a:t> with </a:t>
            </a:r>
            <a:r>
              <a:rPr lang="it-IT" altLang="it-IT" dirty="0" err="1"/>
              <a:t>diameter</a:t>
            </a:r>
            <a:r>
              <a:rPr lang="it-IT" altLang="it-IT" dirty="0"/>
              <a:t> </a:t>
            </a:r>
            <a:r>
              <a:rPr lang="it-IT" altLang="it-IT" dirty="0" err="1"/>
              <a:t>between</a:t>
            </a:r>
            <a:r>
              <a:rPr lang="it-IT" altLang="it-IT" dirty="0"/>
              <a:t> d and  </a:t>
            </a:r>
            <a:r>
              <a:rPr lang="it-IT" altLang="it-IT" dirty="0" err="1"/>
              <a:t>d+</a:t>
            </a:r>
            <a:r>
              <a:rPr lang="it-IT" altLang="it-IT" i="1" dirty="0" err="1"/>
              <a:t>d</a:t>
            </a:r>
            <a:r>
              <a:rPr lang="it-IT" altLang="it-IT" dirty="0" err="1"/>
              <a:t>d</a:t>
            </a:r>
            <a:endParaRPr lang="it-IT" altLang="it-IT" dirty="0"/>
          </a:p>
          <a:p>
            <a:pPr algn="just" eaLnBrk="1" hangingPunct="1">
              <a:spcBef>
                <a:spcPct val="50000"/>
              </a:spcBef>
              <a:spcAft>
                <a:spcPts val="600"/>
              </a:spcAft>
              <a:buFontTx/>
              <a:buNone/>
            </a:pPr>
            <a:endParaRPr lang="it-IT" altLang="it-IT" b="1" dirty="0"/>
          </a:p>
        </p:txBody>
      </p:sp>
      <p:sp>
        <p:nvSpPr>
          <p:cNvPr id="19460"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CC8ABC4E-BC91-4109-99D2-EC545A2CB029}" type="slidenum">
              <a:rPr lang="it-IT" altLang="it-IT" sz="1400" smtClean="0"/>
              <a:pPr eaLnBrk="1" hangingPunct="1">
                <a:spcBef>
                  <a:spcPct val="0"/>
                </a:spcBef>
                <a:buFontTx/>
                <a:buNone/>
                <a:defRPr/>
              </a:pPr>
              <a:t>17</a:t>
            </a:fld>
            <a:endParaRPr lang="it-IT" altLang="it-IT" sz="1400" smtClean="0"/>
          </a:p>
        </p:txBody>
      </p:sp>
      <p:sp>
        <p:nvSpPr>
          <p:cNvPr id="19461" name="Titolo 2"/>
          <p:cNvSpPr>
            <a:spLocks noGrp="1"/>
          </p:cNvSpPr>
          <p:nvPr>
            <p:ph type="title" idx="4294967295"/>
          </p:nvPr>
        </p:nvSpPr>
        <p:spPr/>
        <p:txBody>
          <a:bodyPr/>
          <a:lstStyle/>
          <a:p>
            <a:r>
              <a:rPr lang="it-IT" altLang="it-IT" smtClean="0">
                <a:solidFill>
                  <a:srgbClr val="000000"/>
                </a:solidFill>
                <a:ea typeface="ＭＳ Ｐゴシック" pitchFamily="34" charset="-128"/>
              </a:rPr>
              <a:t>Vapor Deposition</a:t>
            </a:r>
            <a:br>
              <a:rPr lang="it-IT" altLang="it-IT" smtClean="0">
                <a:solidFill>
                  <a:srgbClr val="000000"/>
                </a:solidFill>
                <a:ea typeface="ＭＳ Ｐゴシック" pitchFamily="34" charset="-128"/>
              </a:rPr>
            </a:br>
            <a:r>
              <a:rPr lang="it-IT" altLang="it-IT" smtClean="0">
                <a:solidFill>
                  <a:srgbClr val="000000"/>
                </a:solidFill>
                <a:ea typeface="ＭＳ Ｐゴシック" pitchFamily="34" charset="-128"/>
              </a:rPr>
              <a:t>in a gas-solid fluidized bed</a:t>
            </a:r>
            <a:r>
              <a:rPr lang="it-IT" altLang="it-IT" smtClean="0">
                <a:ea typeface="ＭＳ Ｐゴシック" pitchFamily="34" charset="-128"/>
              </a:rPr>
              <a:t> </a:t>
            </a:r>
          </a:p>
        </p:txBody>
      </p:sp>
      <p:sp>
        <p:nvSpPr>
          <p:cNvPr id="3" name="Rettangolo 2"/>
          <p:cNvSpPr/>
          <p:nvPr/>
        </p:nvSpPr>
        <p:spPr>
          <a:xfrm>
            <a:off x="395536" y="5157192"/>
            <a:ext cx="8352928" cy="984885"/>
          </a:xfrm>
          <a:prstGeom prst="rect">
            <a:avLst/>
          </a:prstGeom>
        </p:spPr>
        <p:txBody>
          <a:bodyPr wrap="square">
            <a:spAutoFit/>
          </a:bodyPr>
          <a:lstStyle/>
          <a:p>
            <a:pPr lvl="0" algn="just">
              <a:spcBef>
                <a:spcPts val="600"/>
              </a:spcBef>
              <a:spcAft>
                <a:spcPts val="600"/>
              </a:spcAft>
            </a:pPr>
            <a:r>
              <a:rPr lang="it-IT" altLang="it-IT" sz="2400" dirty="0" smtClean="0">
                <a:solidFill>
                  <a:srgbClr val="000000"/>
                </a:solidFill>
                <a:sym typeface="Webdings" pitchFamily="18" charset="2"/>
              </a:rPr>
              <a:t> </a:t>
            </a:r>
          </a:p>
          <a:p>
            <a:pPr lvl="0" algn="just">
              <a:spcBef>
                <a:spcPts val="600"/>
              </a:spcBef>
              <a:spcAft>
                <a:spcPts val="600"/>
              </a:spcAft>
            </a:pPr>
            <a:r>
              <a:rPr lang="it-IT" altLang="it-IT" sz="2400" b="1" dirty="0" err="1"/>
              <a:t>p</a:t>
            </a:r>
            <a:r>
              <a:rPr lang="it-IT" altLang="it-IT" sz="2400" b="1" dirty="0"/>
              <a:t>(d</a:t>
            </a:r>
            <a:r>
              <a:rPr lang="it-IT" altLang="it-IT" sz="2400" b="1" dirty="0" smtClean="0"/>
              <a:t>) </a:t>
            </a:r>
            <a:r>
              <a:rPr lang="it-IT" altLang="it-IT" sz="2400" dirty="0" err="1" smtClean="0">
                <a:solidFill>
                  <a:srgbClr val="000000"/>
                </a:solidFill>
                <a:sym typeface="Webdings" pitchFamily="18" charset="2"/>
              </a:rPr>
              <a:t>is</a:t>
            </a:r>
            <a:r>
              <a:rPr lang="it-IT" altLang="it-IT" sz="2400" dirty="0" smtClean="0">
                <a:solidFill>
                  <a:srgbClr val="000000"/>
                </a:solidFill>
                <a:sym typeface="Webdings" pitchFamily="18" charset="2"/>
              </a:rPr>
              <a:t> </a:t>
            </a:r>
            <a:r>
              <a:rPr lang="it-IT" altLang="it-IT" sz="2400" dirty="0" err="1" smtClean="0">
                <a:solidFill>
                  <a:srgbClr val="000000"/>
                </a:solidFill>
                <a:sym typeface="Webdings" pitchFamily="18" charset="2"/>
              </a:rPr>
              <a:t>also</a:t>
            </a:r>
            <a:r>
              <a:rPr lang="it-IT" altLang="it-IT" sz="2400" dirty="0" smtClean="0">
                <a:solidFill>
                  <a:srgbClr val="000000"/>
                </a:solidFill>
                <a:sym typeface="Webdings" pitchFamily="18" charset="2"/>
              </a:rPr>
              <a:t> the </a:t>
            </a:r>
            <a:r>
              <a:rPr lang="it-IT" altLang="it-IT" sz="2400" dirty="0" err="1" smtClean="0">
                <a:solidFill>
                  <a:srgbClr val="000000"/>
                </a:solidFill>
                <a:sym typeface="Webdings" pitchFamily="18" charset="2"/>
              </a:rPr>
              <a:t>desired</a:t>
            </a:r>
            <a:r>
              <a:rPr lang="it-IT" altLang="it-IT" sz="2400" dirty="0" smtClean="0">
                <a:solidFill>
                  <a:srgbClr val="000000"/>
                </a:solidFill>
                <a:sym typeface="Webdings" pitchFamily="18" charset="2"/>
              </a:rPr>
              <a:t> </a:t>
            </a:r>
            <a:r>
              <a:rPr lang="it-IT" altLang="it-IT" sz="2400" dirty="0" err="1" smtClean="0">
                <a:solidFill>
                  <a:srgbClr val="000000"/>
                </a:solidFill>
                <a:sym typeface="Webdings" pitchFamily="18" charset="2"/>
              </a:rPr>
              <a:t>result</a:t>
            </a:r>
            <a:r>
              <a:rPr lang="it-IT" altLang="it-IT" sz="2400" dirty="0" smtClean="0">
                <a:solidFill>
                  <a:srgbClr val="000000"/>
                </a:solidFill>
                <a:sym typeface="Webdings" pitchFamily="18" charset="2"/>
              </a:rPr>
              <a:t> of the model </a:t>
            </a:r>
            <a:r>
              <a:rPr lang="it-IT" altLang="it-IT" sz="2400" dirty="0" err="1" smtClean="0">
                <a:solidFill>
                  <a:srgbClr val="000000"/>
                </a:solidFill>
                <a:sym typeface="Webdings" pitchFamily="18" charset="2"/>
              </a:rPr>
              <a:t>equation</a:t>
            </a:r>
            <a:r>
              <a:rPr lang="it-IT" altLang="it-IT" sz="2400" dirty="0" smtClean="0">
                <a:solidFill>
                  <a:srgbClr val="000000"/>
                </a:solidFill>
                <a:sym typeface="Webdings" pitchFamily="18" charset="2"/>
              </a:rPr>
              <a:t> </a:t>
            </a:r>
            <a:r>
              <a:rPr lang="it-IT" altLang="it-IT" sz="2400" dirty="0" err="1" smtClean="0">
                <a:solidFill>
                  <a:srgbClr val="000000"/>
                </a:solidFill>
                <a:sym typeface="Webdings" pitchFamily="18" charset="2"/>
              </a:rPr>
              <a:t>solution</a:t>
            </a:r>
            <a:endParaRPr lang="it-IT" altLang="it-IT" sz="2400" dirty="0">
              <a:solidFill>
                <a:srgbClr val="0066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a:xfrm>
            <a:off x="395288" y="53975"/>
            <a:ext cx="8229600" cy="1200150"/>
          </a:xfrm>
        </p:spPr>
        <p:txBody>
          <a:bodyPr/>
          <a:lstStyle/>
          <a:p>
            <a:pPr eaLnBrk="1" hangingPunct="1">
              <a:defRPr/>
            </a:pPr>
            <a:r>
              <a:rPr lang="it-IT" sz="3200" b="1" smtClean="0">
                <a:solidFill>
                  <a:srgbClr val="FF6699"/>
                </a:solidFill>
                <a:effectLst>
                  <a:outerShdw blurRad="38100" dist="38100" dir="2700000" algn="tl">
                    <a:srgbClr val="C0C0C0"/>
                  </a:outerShdw>
                </a:effectLst>
                <a:ea typeface="ＭＳ Ｐゴシック" pitchFamily="34" charset="-128"/>
              </a:rPr>
              <a:t>Population Balance approach:</a:t>
            </a:r>
            <a:br>
              <a:rPr lang="it-IT" sz="3200" b="1" smtClean="0">
                <a:solidFill>
                  <a:srgbClr val="FF6699"/>
                </a:solidFill>
                <a:effectLst>
                  <a:outerShdw blurRad="38100" dist="38100" dir="2700000" algn="tl">
                    <a:srgbClr val="C0C0C0"/>
                  </a:outerShdw>
                </a:effectLst>
                <a:ea typeface="ＭＳ Ｐゴシック" pitchFamily="34" charset="-128"/>
              </a:rPr>
            </a:br>
            <a:r>
              <a:rPr lang="it-IT" sz="4000" b="1" smtClean="0">
                <a:solidFill>
                  <a:srgbClr val="FF6699"/>
                </a:solidFill>
                <a:effectLst>
                  <a:outerShdw blurRad="38100" dist="38100" dir="2700000" algn="tl">
                    <a:srgbClr val="C0C0C0"/>
                  </a:outerShdw>
                </a:effectLst>
                <a:ea typeface="ＭＳ Ｐゴシック" pitchFamily="34" charset="-128"/>
              </a:rPr>
              <a:t>the generation term</a:t>
            </a:r>
          </a:p>
        </p:txBody>
      </p:sp>
      <p:sp>
        <p:nvSpPr>
          <p:cNvPr id="20483"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24FED881-2349-47DD-B365-ED8D042DAD59}" type="slidenum">
              <a:rPr lang="it-IT" altLang="it-IT" sz="1400" smtClean="0"/>
              <a:pPr eaLnBrk="1" hangingPunct="1">
                <a:spcBef>
                  <a:spcPct val="0"/>
                </a:spcBef>
                <a:buFontTx/>
                <a:buNone/>
                <a:defRPr/>
              </a:pPr>
              <a:t>18</a:t>
            </a:fld>
            <a:endParaRPr lang="it-IT" altLang="it-IT" sz="1400" smtClean="0"/>
          </a:p>
        </p:txBody>
      </p:sp>
      <p:graphicFrame>
        <p:nvGraphicFramePr>
          <p:cNvPr id="20484" name="Object 69"/>
          <p:cNvGraphicFramePr>
            <a:graphicFrameLocks noGrp="1" noChangeAspect="1"/>
          </p:cNvGraphicFramePr>
          <p:nvPr>
            <p:ph sz="quarter" idx="2"/>
          </p:nvPr>
        </p:nvGraphicFramePr>
        <p:xfrm>
          <a:off x="501650" y="3154363"/>
          <a:ext cx="8531225" cy="2206625"/>
        </p:xfrm>
        <a:graphic>
          <a:graphicData uri="http://schemas.openxmlformats.org/presentationml/2006/ole">
            <mc:AlternateContent xmlns:mc="http://schemas.openxmlformats.org/markup-compatibility/2006">
              <mc:Choice xmlns:v="urn:schemas-microsoft-com:vml" Requires="v">
                <p:oleObj spid="_x0000_s20544" name="Equation" r:id="rId4" imgW="4025900" imgH="1041400" progId="Equation.3">
                  <p:embed/>
                </p:oleObj>
              </mc:Choice>
              <mc:Fallback>
                <p:oleObj name="Equation" r:id="rId4" imgW="4025900" imgH="1041400" progId="Equation.3">
                  <p:embed/>
                  <p:pic>
                    <p:nvPicPr>
                      <p:cNvPr id="0" name="Object 6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3154363"/>
                        <a:ext cx="8531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85" name="Gruppo 1"/>
          <p:cNvGrpSpPr>
            <a:grpSpLocks/>
          </p:cNvGrpSpPr>
          <p:nvPr/>
        </p:nvGrpSpPr>
        <p:grpSpPr bwMode="auto">
          <a:xfrm>
            <a:off x="1116013" y="1628775"/>
            <a:ext cx="5614987" cy="1323975"/>
            <a:chOff x="1404938" y="1916113"/>
            <a:chExt cx="5615358" cy="1323975"/>
          </a:xfrm>
        </p:grpSpPr>
        <p:sp>
          <p:nvSpPr>
            <p:cNvPr id="20487" name="Text Box 20"/>
            <p:cNvSpPr txBox="1">
              <a:spLocks noChangeArrowheads="1"/>
            </p:cNvSpPr>
            <p:nvPr/>
          </p:nvSpPr>
          <p:spPr bwMode="auto">
            <a:xfrm>
              <a:off x="1404938" y="1985658"/>
              <a:ext cx="1871899" cy="9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2000">
                  <a:solidFill>
                    <a:srgbClr val="660066"/>
                  </a:solidFill>
                </a:rPr>
                <a:t>No. particles in</a:t>
              </a:r>
              <a:endParaRPr lang="it-IT" altLang="ja-JP" sz="2000">
                <a:solidFill>
                  <a:srgbClr val="660066"/>
                </a:solidFill>
              </a:endParaRPr>
            </a:p>
            <a:p>
              <a:pPr algn="ctr" eaLnBrk="1" hangingPunct="1">
                <a:spcBef>
                  <a:spcPct val="50000"/>
                </a:spcBef>
                <a:spcAft>
                  <a:spcPts val="600"/>
                </a:spcAft>
                <a:buFont typeface="Times New Roman" pitchFamily="18" charset="0"/>
                <a:buNone/>
              </a:pPr>
              <a:r>
                <a:rPr lang="it-IT" altLang="it-IT" sz="2000">
                  <a:solidFill>
                    <a:srgbClr val="660066"/>
                  </a:solidFill>
                </a:rPr>
                <a:t>[d; d+dd]</a:t>
              </a:r>
            </a:p>
          </p:txBody>
        </p:sp>
        <p:sp>
          <p:nvSpPr>
            <p:cNvPr id="20488" name="Text Box 21"/>
            <p:cNvSpPr txBox="1">
              <a:spLocks noChangeArrowheads="1"/>
            </p:cNvSpPr>
            <p:nvPr/>
          </p:nvSpPr>
          <p:spPr bwMode="auto">
            <a:xfrm>
              <a:off x="3276093" y="1916113"/>
              <a:ext cx="122379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2000">
                  <a:solidFill>
                    <a:srgbClr val="660066"/>
                  </a:solidFill>
                </a:rPr>
                <a:t>rate of particle volume change</a:t>
              </a:r>
            </a:p>
          </p:txBody>
        </p:sp>
        <p:sp>
          <p:nvSpPr>
            <p:cNvPr id="20489" name="Text Box 22"/>
            <p:cNvSpPr txBox="1">
              <a:spLocks noChangeArrowheads="1"/>
            </p:cNvSpPr>
            <p:nvPr/>
          </p:nvSpPr>
          <p:spPr bwMode="auto">
            <a:xfrm>
              <a:off x="4644417" y="2060634"/>
              <a:ext cx="1080108" cy="78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ts val="600"/>
                </a:spcBef>
                <a:buFont typeface="Times New Roman" pitchFamily="18" charset="0"/>
                <a:buNone/>
              </a:pPr>
              <a:r>
                <a:rPr lang="it-IT" altLang="it-IT" sz="2000">
                  <a:solidFill>
                    <a:srgbClr val="660066"/>
                  </a:solidFill>
                </a:rPr>
                <a:t>particle </a:t>
              </a:r>
            </a:p>
            <a:p>
              <a:pPr algn="ctr" eaLnBrk="1" hangingPunct="1">
                <a:spcBef>
                  <a:spcPts val="600"/>
                </a:spcBef>
                <a:buFont typeface="Times New Roman" pitchFamily="18" charset="0"/>
                <a:buNone/>
              </a:pPr>
              <a:r>
                <a:rPr lang="it-IT" altLang="it-IT" sz="2000">
                  <a:solidFill>
                    <a:srgbClr val="660066"/>
                  </a:solidFill>
                </a:rPr>
                <a:t>density</a:t>
              </a:r>
            </a:p>
          </p:txBody>
        </p:sp>
        <p:sp>
          <p:nvSpPr>
            <p:cNvPr id="20490" name="Text Box 25"/>
            <p:cNvSpPr txBox="1">
              <a:spLocks noChangeArrowheads="1"/>
            </p:cNvSpPr>
            <p:nvPr/>
          </p:nvSpPr>
          <p:spPr bwMode="auto">
            <a:xfrm>
              <a:off x="3132356" y="2276621"/>
              <a:ext cx="431855" cy="39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2000">
                  <a:solidFill>
                    <a:srgbClr val="660066"/>
                  </a:solidFill>
                  <a:latin typeface="Wingdings" pitchFamily="2" charset="2"/>
                  <a:sym typeface="Wingdings" pitchFamily="2" charset="2"/>
                </a:rPr>
                <a:t></a:t>
              </a:r>
              <a:endParaRPr lang="it-IT" altLang="it-IT" sz="2000">
                <a:solidFill>
                  <a:srgbClr val="660066"/>
                </a:solidFill>
              </a:endParaRPr>
            </a:p>
          </p:txBody>
        </p:sp>
        <p:sp>
          <p:nvSpPr>
            <p:cNvPr id="20491" name="Text Box 26"/>
            <p:cNvSpPr txBox="1">
              <a:spLocks noChangeArrowheads="1"/>
            </p:cNvSpPr>
            <p:nvPr/>
          </p:nvSpPr>
          <p:spPr bwMode="auto">
            <a:xfrm>
              <a:off x="4356349" y="2276621"/>
              <a:ext cx="360408" cy="39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2000">
                  <a:solidFill>
                    <a:srgbClr val="660066"/>
                  </a:solidFill>
                  <a:latin typeface="Wingdings" pitchFamily="2" charset="2"/>
                  <a:sym typeface="Wingdings" pitchFamily="2" charset="2"/>
                </a:rPr>
                <a:t></a:t>
              </a:r>
              <a:endParaRPr lang="it-IT" altLang="it-IT" sz="2000">
                <a:solidFill>
                  <a:srgbClr val="660066"/>
                </a:solidFill>
              </a:endParaRPr>
            </a:p>
          </p:txBody>
        </p:sp>
        <p:sp>
          <p:nvSpPr>
            <p:cNvPr id="20492" name="Text Box 22"/>
            <p:cNvSpPr txBox="1">
              <a:spLocks noChangeArrowheads="1"/>
            </p:cNvSpPr>
            <p:nvPr/>
          </p:nvSpPr>
          <p:spPr bwMode="auto">
            <a:xfrm>
              <a:off x="5940188" y="2060848"/>
              <a:ext cx="10801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ts val="600"/>
                </a:spcBef>
                <a:buFont typeface="Times New Roman" pitchFamily="18" charset="0"/>
                <a:buNone/>
              </a:pPr>
              <a:r>
                <a:rPr lang="it-IT" altLang="it-IT" sz="2000">
                  <a:solidFill>
                    <a:srgbClr val="660066"/>
                  </a:solidFill>
                </a:rPr>
                <a:t>particlesize interval</a:t>
              </a:r>
            </a:p>
          </p:txBody>
        </p:sp>
        <p:sp>
          <p:nvSpPr>
            <p:cNvPr id="20493" name="Text Box 26"/>
            <p:cNvSpPr txBox="1">
              <a:spLocks noChangeArrowheads="1"/>
            </p:cNvSpPr>
            <p:nvPr/>
          </p:nvSpPr>
          <p:spPr bwMode="auto">
            <a:xfrm>
              <a:off x="5652120" y="2204864"/>
              <a:ext cx="360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2800" b="1">
                  <a:solidFill>
                    <a:srgbClr val="660066"/>
                  </a:solidFill>
                  <a:sym typeface="Wingdings" pitchFamily="2" charset="2"/>
                </a:rPr>
                <a:t>/</a:t>
              </a:r>
              <a:endParaRPr lang="it-IT" altLang="it-IT" sz="2800" b="1">
                <a:solidFill>
                  <a:srgbClr val="660066"/>
                </a:solidFill>
              </a:endParaRPr>
            </a:p>
          </p:txBody>
        </p:sp>
      </p:grpSp>
      <p:graphicFrame>
        <p:nvGraphicFramePr>
          <p:cNvPr id="20486" name="Object 69"/>
          <p:cNvGraphicFramePr>
            <a:graphicFrameLocks noGrp="1" noChangeAspect="1"/>
          </p:cNvGraphicFramePr>
          <p:nvPr>
            <p:ph sz="quarter" idx="2"/>
          </p:nvPr>
        </p:nvGraphicFramePr>
        <p:xfrm>
          <a:off x="539750" y="5842000"/>
          <a:ext cx="8432800" cy="444500"/>
        </p:xfrm>
        <a:graphic>
          <a:graphicData uri="http://schemas.openxmlformats.org/presentationml/2006/ole">
            <mc:AlternateContent xmlns:mc="http://schemas.openxmlformats.org/markup-compatibility/2006">
              <mc:Choice xmlns:v="urn:schemas-microsoft-com:vml" Requires="v">
                <p:oleObj spid="_x0000_s20545" name="Equazione" r:id="rId6" imgW="4089240" imgH="215640" progId="Equation.3">
                  <p:embed/>
                </p:oleObj>
              </mc:Choice>
              <mc:Fallback>
                <p:oleObj name="Equazione" r:id="rId6" imgW="4089240" imgH="215640" progId="Equation.3">
                  <p:embed/>
                  <p:pic>
                    <p:nvPicPr>
                      <p:cNvPr id="0" name="Object 6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5842000"/>
                        <a:ext cx="8432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Ovale 1"/>
          <p:cNvSpPr>
            <a:spLocks noChangeArrowheads="1"/>
          </p:cNvSpPr>
          <p:nvPr/>
        </p:nvSpPr>
        <p:spPr bwMode="auto">
          <a:xfrm>
            <a:off x="7281008" y="3068960"/>
            <a:ext cx="576064" cy="1116024"/>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
        <p:nvSpPr>
          <p:cNvPr id="15" name="Ovale 1"/>
          <p:cNvSpPr>
            <a:spLocks noChangeArrowheads="1"/>
          </p:cNvSpPr>
          <p:nvPr/>
        </p:nvSpPr>
        <p:spPr bwMode="auto">
          <a:xfrm>
            <a:off x="2259531" y="4314901"/>
            <a:ext cx="698275" cy="698275"/>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a:xfrm>
            <a:off x="395288" y="300038"/>
            <a:ext cx="8229600" cy="708025"/>
          </a:xfrm>
        </p:spPr>
        <p:txBody>
          <a:bodyPr/>
          <a:lstStyle/>
          <a:p>
            <a:pPr eaLnBrk="1" hangingPunct="1">
              <a:defRPr/>
            </a:pPr>
            <a:r>
              <a:rPr lang="it-IT" sz="4000" b="1" smtClean="0">
                <a:solidFill>
                  <a:srgbClr val="FF6699"/>
                </a:solidFill>
                <a:effectLst>
                  <a:outerShdw blurRad="38100" dist="38100" dir="2700000" algn="tl">
                    <a:srgbClr val="C0C0C0"/>
                  </a:outerShdw>
                </a:effectLst>
                <a:ea typeface="ＭＳ Ｐゴシック" pitchFamily="34" charset="-128"/>
              </a:rPr>
              <a:t>The overall generation</a:t>
            </a:r>
          </a:p>
        </p:txBody>
      </p:sp>
      <p:sp>
        <p:nvSpPr>
          <p:cNvPr id="21507"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BA05D32F-5FF4-45D0-AA05-871C4017A022}" type="slidenum">
              <a:rPr lang="it-IT" altLang="it-IT" sz="1400" smtClean="0"/>
              <a:pPr eaLnBrk="1" hangingPunct="1">
                <a:spcBef>
                  <a:spcPct val="0"/>
                </a:spcBef>
                <a:buFontTx/>
                <a:buNone/>
                <a:defRPr/>
              </a:pPr>
              <a:t>19</a:t>
            </a:fld>
            <a:endParaRPr lang="it-IT" altLang="it-IT" sz="1400" smtClean="0"/>
          </a:p>
        </p:txBody>
      </p:sp>
      <p:graphicFrame>
        <p:nvGraphicFramePr>
          <p:cNvPr id="21508" name="Object 69"/>
          <p:cNvGraphicFramePr>
            <a:graphicFrameLocks noGrp="1" noChangeAspect="1"/>
          </p:cNvGraphicFramePr>
          <p:nvPr>
            <p:ph sz="quarter" idx="2"/>
          </p:nvPr>
        </p:nvGraphicFramePr>
        <p:xfrm>
          <a:off x="827088" y="1989138"/>
          <a:ext cx="7678737" cy="2097087"/>
        </p:xfrm>
        <a:graphic>
          <a:graphicData uri="http://schemas.openxmlformats.org/presentationml/2006/ole">
            <mc:AlternateContent xmlns:mc="http://schemas.openxmlformats.org/markup-compatibility/2006">
              <mc:Choice xmlns:v="urn:schemas-microsoft-com:vml" Requires="v">
                <p:oleObj spid="_x0000_s21537" name="Equation" r:id="rId4" imgW="2733480" imgH="740520" progId="Equation.3">
                  <p:embed/>
                </p:oleObj>
              </mc:Choice>
              <mc:Fallback>
                <p:oleObj name="Equation" r:id="rId4" imgW="2733480" imgH="740520" progId="Equation.3">
                  <p:embed/>
                  <p:pic>
                    <p:nvPicPr>
                      <p:cNvPr id="0" name="Object 6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767873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3"/>
          <p:cNvSpPr>
            <a:spLocks noGrp="1"/>
          </p:cNvSpPr>
          <p:nvPr>
            <p:ph type="title"/>
          </p:nvPr>
        </p:nvSpPr>
        <p:spPr/>
        <p:txBody>
          <a:bodyPr/>
          <a:lstStyle/>
          <a:p>
            <a:pPr eaLnBrk="1" hangingPunct="1"/>
            <a:r>
              <a:rPr lang="en-US" altLang="it-IT" b="1" smtClean="0">
                <a:ea typeface="ＭＳ Ｐゴシック" pitchFamily="34" charset="-128"/>
              </a:rPr>
              <a:t>Population Balance models</a:t>
            </a:r>
            <a:endParaRPr lang="it-IT" altLang="it-IT" smtClean="0">
              <a:ea typeface="ＭＳ Ｐゴシック" pitchFamily="34" charset="-128"/>
            </a:endParaRPr>
          </a:p>
        </p:txBody>
      </p:sp>
      <p:sp>
        <p:nvSpPr>
          <p:cNvPr id="4099" name="Rettangolo 4"/>
          <p:cNvSpPr>
            <a:spLocks noChangeArrowheads="1"/>
          </p:cNvSpPr>
          <p:nvPr/>
        </p:nvSpPr>
        <p:spPr bwMode="auto">
          <a:xfrm>
            <a:off x="228600" y="1125538"/>
            <a:ext cx="864076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en-US" altLang="it-IT" sz="1800"/>
              <a:t>The population balance equation (PBE) is a statement of </a:t>
            </a:r>
            <a:r>
              <a:rPr lang="it-IT" altLang="it-IT" sz="1800"/>
              <a:t>continuity for </a:t>
            </a:r>
            <a:r>
              <a:rPr lang="it-IT" altLang="it-IT" sz="1800">
                <a:solidFill>
                  <a:srgbClr val="006600"/>
                </a:solidFill>
              </a:rPr>
              <a:t>particulate systems</a:t>
            </a:r>
            <a:r>
              <a:rPr lang="it-IT" altLang="it-IT" sz="1800"/>
              <a:t>, originally derived in 1964.</a:t>
            </a:r>
            <a:endParaRPr lang="en-US" altLang="it-IT" sz="1800"/>
          </a:p>
          <a:p>
            <a:pPr algn="just" eaLnBrk="1" hangingPunct="1">
              <a:spcBef>
                <a:spcPts val="600"/>
              </a:spcBef>
              <a:spcAft>
                <a:spcPts val="600"/>
              </a:spcAft>
              <a:buFont typeface="Times New Roman" pitchFamily="18" charset="0"/>
              <a:buNone/>
            </a:pPr>
            <a:r>
              <a:rPr lang="en-US" altLang="it-IT" sz="1800"/>
              <a:t>Population balances are of key relevance to a very diverse group of scientists, including astrophysicists, high-energy physicists, geophysicists, colloid chemists, biophysicists, materials scientists, meteorologists and chemical engineers. </a:t>
            </a:r>
          </a:p>
          <a:p>
            <a:pPr algn="just" eaLnBrk="1" hangingPunct="1">
              <a:spcBef>
                <a:spcPts val="600"/>
              </a:spcBef>
              <a:spcAft>
                <a:spcPts val="600"/>
              </a:spcAft>
              <a:buFont typeface="Times New Roman" pitchFamily="18" charset="0"/>
              <a:buNone/>
            </a:pPr>
            <a:r>
              <a:rPr lang="en-US" altLang="it-IT" sz="1800"/>
              <a:t>Chemical engineers have put population balances to most use, with applications in the areas of crystallization; gas-liquid, liquid-liquid, and solid-liquid dispersions; liquid membrane systems; fluidized bed reactors; aerosol reactors; and microbial cultures.</a:t>
            </a:r>
          </a:p>
          <a:p>
            <a:pPr algn="just" eaLnBrk="1" hangingPunct="1">
              <a:spcBef>
                <a:spcPts val="600"/>
              </a:spcBef>
              <a:spcAft>
                <a:spcPts val="600"/>
              </a:spcAft>
              <a:buFont typeface="Times New Roman" pitchFamily="18" charset="0"/>
              <a:buNone/>
            </a:pPr>
            <a:r>
              <a:rPr lang="en-US" altLang="it-IT" sz="1800"/>
              <a:t>Engineers encounter particles in a variety of systems. The particles are either naturally present or engineered into these systems. In either case these particles often significantly affect the behavior of such systems. </a:t>
            </a:r>
          </a:p>
          <a:p>
            <a:pPr algn="just" eaLnBrk="1" hangingPunct="1">
              <a:spcBef>
                <a:spcPts val="600"/>
              </a:spcBef>
              <a:spcAft>
                <a:spcPts val="600"/>
              </a:spcAft>
              <a:buFont typeface="Times New Roman" pitchFamily="18" charset="0"/>
              <a:buNone/>
            </a:pPr>
            <a:r>
              <a:rPr lang="en-US" altLang="it-IT" sz="1800"/>
              <a:t>This modeling approach provides a framework for analyzing these dispersed phase systems and describes how to synthesize the behavior of the population particles and their environment from the behavior of single particles in their local environments</a:t>
            </a:r>
          </a:p>
        </p:txBody>
      </p:sp>
      <p:sp>
        <p:nvSpPr>
          <p:cNvPr id="4100"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8DF007B3-5335-41A1-853C-DA413BB54882}" type="slidenum">
              <a:rPr lang="it-IT" altLang="it-IT" sz="1400" smtClean="0"/>
              <a:pPr eaLnBrk="1" hangingPunct="1">
                <a:spcBef>
                  <a:spcPct val="0"/>
                </a:spcBef>
                <a:buFontTx/>
                <a:buNone/>
                <a:defRPr/>
              </a:pPr>
              <a:t>2</a:t>
            </a:fld>
            <a:endParaRPr lang="it-IT" altLang="it-IT" sz="140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a:xfrm>
            <a:off x="468313" y="57150"/>
            <a:ext cx="8229600" cy="708025"/>
          </a:xfrm>
        </p:spPr>
        <p:txBody>
          <a:bodyPr/>
          <a:lstStyle/>
          <a:p>
            <a:pPr eaLnBrk="1" hangingPunct="1">
              <a:defRPr/>
            </a:pPr>
            <a:r>
              <a:rPr lang="it-IT" sz="4000" b="1" smtClean="0">
                <a:solidFill>
                  <a:srgbClr val="FF6699"/>
                </a:solidFill>
                <a:effectLst>
                  <a:outerShdw blurRad="38100" dist="38100" dir="2700000" algn="tl">
                    <a:srgbClr val="C0C0C0"/>
                  </a:outerShdw>
                </a:effectLst>
                <a:ea typeface="ＭＳ Ｐゴシック" pitchFamily="34" charset="-128"/>
              </a:rPr>
              <a:t>Overall Mass Balances</a:t>
            </a:r>
          </a:p>
        </p:txBody>
      </p:sp>
      <p:sp>
        <p:nvSpPr>
          <p:cNvPr id="22531" name="Text Box 7"/>
          <p:cNvSpPr txBox="1">
            <a:spLocks noChangeArrowheads="1"/>
          </p:cNvSpPr>
          <p:nvPr/>
        </p:nvSpPr>
        <p:spPr bwMode="auto">
          <a:xfrm>
            <a:off x="179388" y="184467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a:solidFill>
                  <a:srgbClr val="800000"/>
                </a:solidFill>
              </a:rPr>
              <a:t>on the </a:t>
            </a:r>
            <a:r>
              <a:rPr lang="it-IT" altLang="it-IT">
                <a:solidFill>
                  <a:srgbClr val="006600"/>
                </a:solidFill>
              </a:rPr>
              <a:t>solid phase </a:t>
            </a:r>
            <a:r>
              <a:rPr lang="it-IT" altLang="it-IT">
                <a:solidFill>
                  <a:srgbClr val="800000"/>
                </a:solidFill>
              </a:rPr>
              <a:t>with ref. to the whole</a:t>
            </a:r>
            <a:r>
              <a:rPr lang="it-IT" altLang="ja-JP">
                <a:solidFill>
                  <a:srgbClr val="800000"/>
                </a:solidFill>
              </a:rPr>
              <a:t> fluid bed:</a:t>
            </a:r>
            <a:endParaRPr lang="it-IT" altLang="it-IT">
              <a:solidFill>
                <a:srgbClr val="800000"/>
              </a:solidFill>
            </a:endParaRPr>
          </a:p>
        </p:txBody>
      </p:sp>
      <p:sp>
        <p:nvSpPr>
          <p:cNvPr id="22532" name="Text Box 14"/>
          <p:cNvSpPr txBox="1">
            <a:spLocks noChangeArrowheads="1"/>
          </p:cNvSpPr>
          <p:nvPr/>
        </p:nvSpPr>
        <p:spPr bwMode="auto">
          <a:xfrm>
            <a:off x="3059113" y="1052513"/>
            <a:ext cx="309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b="1" dirty="0">
                <a:solidFill>
                  <a:srgbClr val="800000"/>
                </a:solidFill>
              </a:rPr>
              <a:t>IN </a:t>
            </a:r>
            <a:r>
              <a:rPr lang="it-IT" altLang="it-IT" b="1" dirty="0">
                <a:solidFill>
                  <a:srgbClr val="800000"/>
                </a:solidFill>
                <a:sym typeface="Symbol" pitchFamily="18" charset="2"/>
              </a:rPr>
              <a:t>–</a:t>
            </a:r>
            <a:r>
              <a:rPr lang="it-IT" altLang="it-IT" b="1" dirty="0">
                <a:solidFill>
                  <a:srgbClr val="800000"/>
                </a:solidFill>
              </a:rPr>
              <a:t> OUT + GEN  = 0</a:t>
            </a:r>
          </a:p>
        </p:txBody>
      </p:sp>
      <p:grpSp>
        <p:nvGrpSpPr>
          <p:cNvPr id="22533" name="Group 33"/>
          <p:cNvGrpSpPr>
            <a:grpSpLocks/>
          </p:cNvGrpSpPr>
          <p:nvPr/>
        </p:nvGrpSpPr>
        <p:grpSpPr bwMode="auto">
          <a:xfrm>
            <a:off x="539750" y="2543175"/>
            <a:ext cx="5197475" cy="619125"/>
            <a:chOff x="340" y="1556"/>
            <a:chExt cx="3274" cy="390"/>
          </a:xfrm>
        </p:grpSpPr>
        <p:graphicFrame>
          <p:nvGraphicFramePr>
            <p:cNvPr id="22540" name="Object 7"/>
            <p:cNvGraphicFramePr>
              <a:graphicFrameLocks noChangeAspect="1"/>
            </p:cNvGraphicFramePr>
            <p:nvPr/>
          </p:nvGraphicFramePr>
          <p:xfrm>
            <a:off x="1919" y="1556"/>
            <a:ext cx="1695" cy="390"/>
          </p:xfrm>
          <a:graphic>
            <a:graphicData uri="http://schemas.openxmlformats.org/presentationml/2006/ole">
              <mc:AlternateContent xmlns:mc="http://schemas.openxmlformats.org/markup-compatibility/2006">
                <mc:Choice xmlns:v="urn:schemas-microsoft-com:vml" Requires="v">
                  <p:oleObj spid="_x0000_s22592" name="Equation" r:id="rId4" imgW="1028254" imgH="253890" progId="Equation.3">
                    <p:embed/>
                  </p:oleObj>
                </mc:Choice>
                <mc:Fallback>
                  <p:oleObj name="Equation" r:id="rId4" imgW="1028254" imgH="25389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 y="1556"/>
                          <a:ext cx="1695"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2541" name="Text Box 32"/>
            <p:cNvSpPr txBox="1">
              <a:spLocks noChangeArrowheads="1"/>
            </p:cNvSpPr>
            <p:nvPr/>
          </p:nvSpPr>
          <p:spPr bwMode="auto">
            <a:xfrm>
              <a:off x="340" y="1616"/>
              <a:ext cx="3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1.</a:t>
              </a:r>
            </a:p>
          </p:txBody>
        </p:sp>
      </p:grpSp>
      <p:sp>
        <p:nvSpPr>
          <p:cNvPr id="22534"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E863F7F9-0A1A-4F75-8AC1-C797A067F8B8}" type="slidenum">
              <a:rPr lang="it-IT" altLang="it-IT" sz="1400" smtClean="0"/>
              <a:pPr eaLnBrk="1" hangingPunct="1">
                <a:spcBef>
                  <a:spcPct val="0"/>
                </a:spcBef>
                <a:buFontTx/>
                <a:buNone/>
                <a:defRPr/>
              </a:pPr>
              <a:t>20</a:t>
            </a:fld>
            <a:endParaRPr lang="it-IT" altLang="it-IT" sz="1400" smtClean="0"/>
          </a:p>
        </p:txBody>
      </p:sp>
      <p:sp>
        <p:nvSpPr>
          <p:cNvPr id="22535" name="Rettangolo 2"/>
          <p:cNvSpPr>
            <a:spLocks noChangeArrowheads="1"/>
          </p:cNvSpPr>
          <p:nvPr/>
        </p:nvSpPr>
        <p:spPr bwMode="auto">
          <a:xfrm>
            <a:off x="915988" y="3429000"/>
            <a:ext cx="6991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Tx/>
              <a:buNone/>
            </a:pPr>
            <a:r>
              <a:rPr lang="it-IT" altLang="it-IT" sz="2800" b="1">
                <a:solidFill>
                  <a:srgbClr val="996633"/>
                </a:solidFill>
                <a:latin typeface="Webdings" pitchFamily="18" charset="2"/>
                <a:sym typeface="Webdings" pitchFamily="18" charset="2"/>
              </a:rPr>
              <a:t></a:t>
            </a:r>
            <a:r>
              <a:rPr lang="it-IT" altLang="it-IT" sz="2800" b="1">
                <a:solidFill>
                  <a:srgbClr val="996633"/>
                </a:solidFill>
                <a:sym typeface="Webdings" pitchFamily="18" charset="2"/>
              </a:rPr>
              <a:t> </a:t>
            </a:r>
            <a:r>
              <a:rPr lang="it-IT" altLang="it-IT" sz="2800" b="1">
                <a:solidFill>
                  <a:srgbClr val="996633"/>
                </a:solidFill>
              </a:rPr>
              <a:t>This is NOT a Population Balance eq.</a:t>
            </a:r>
          </a:p>
        </p:txBody>
      </p:sp>
      <p:sp>
        <p:nvSpPr>
          <p:cNvPr id="22536" name="Text Box 7"/>
          <p:cNvSpPr txBox="1">
            <a:spLocks noChangeArrowheads="1"/>
          </p:cNvSpPr>
          <p:nvPr/>
        </p:nvSpPr>
        <p:spPr bwMode="auto">
          <a:xfrm>
            <a:off x="179388" y="463232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a:solidFill>
                  <a:srgbClr val="800000"/>
                </a:solidFill>
              </a:rPr>
              <a:t>on the </a:t>
            </a:r>
            <a:r>
              <a:rPr lang="it-IT" altLang="it-IT">
                <a:solidFill>
                  <a:srgbClr val="006600"/>
                </a:solidFill>
              </a:rPr>
              <a:t>gas phase </a:t>
            </a:r>
            <a:r>
              <a:rPr lang="it-IT" altLang="it-IT">
                <a:solidFill>
                  <a:srgbClr val="800000"/>
                </a:solidFill>
              </a:rPr>
              <a:t>with ref. to the whole</a:t>
            </a:r>
            <a:r>
              <a:rPr lang="it-IT" altLang="ja-JP">
                <a:solidFill>
                  <a:srgbClr val="800000"/>
                </a:solidFill>
              </a:rPr>
              <a:t> fluid bed:</a:t>
            </a:r>
            <a:endParaRPr lang="it-IT" altLang="it-IT">
              <a:solidFill>
                <a:srgbClr val="800000"/>
              </a:solidFill>
            </a:endParaRPr>
          </a:p>
        </p:txBody>
      </p:sp>
      <p:grpSp>
        <p:nvGrpSpPr>
          <p:cNvPr id="22537" name="Group 33"/>
          <p:cNvGrpSpPr>
            <a:grpSpLocks/>
          </p:cNvGrpSpPr>
          <p:nvPr/>
        </p:nvGrpSpPr>
        <p:grpSpPr bwMode="auto">
          <a:xfrm>
            <a:off x="539750" y="5330825"/>
            <a:ext cx="5578475" cy="619125"/>
            <a:chOff x="340" y="1556"/>
            <a:chExt cx="3514" cy="390"/>
          </a:xfrm>
        </p:grpSpPr>
        <p:graphicFrame>
          <p:nvGraphicFramePr>
            <p:cNvPr id="22538" name="Object 7"/>
            <p:cNvGraphicFramePr>
              <a:graphicFrameLocks noChangeAspect="1"/>
            </p:cNvGraphicFramePr>
            <p:nvPr/>
          </p:nvGraphicFramePr>
          <p:xfrm>
            <a:off x="1678" y="1556"/>
            <a:ext cx="2176" cy="390"/>
          </p:xfrm>
          <a:graphic>
            <a:graphicData uri="http://schemas.openxmlformats.org/presentationml/2006/ole">
              <mc:AlternateContent xmlns:mc="http://schemas.openxmlformats.org/markup-compatibility/2006">
                <mc:Choice xmlns:v="urn:schemas-microsoft-com:vml" Requires="v">
                  <p:oleObj spid="_x0000_s22593" name="Equation" r:id="rId6" imgW="1307160" imgH="237600" progId="Equation.3">
                    <p:embed/>
                  </p:oleObj>
                </mc:Choice>
                <mc:Fallback>
                  <p:oleObj name="Equation" r:id="rId6" imgW="1307160" imgH="237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8" y="1556"/>
                          <a:ext cx="2176"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2539" name="Text Box 32"/>
            <p:cNvSpPr txBox="1">
              <a:spLocks noChangeArrowheads="1"/>
            </p:cNvSpPr>
            <p:nvPr/>
          </p:nvSpPr>
          <p:spPr bwMode="auto">
            <a:xfrm>
              <a:off x="340" y="1616"/>
              <a:ext cx="6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1 bis.</a:t>
              </a:r>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a:xfrm>
            <a:off x="468313" y="68263"/>
            <a:ext cx="8229600" cy="1200150"/>
          </a:xfrm>
        </p:spPr>
        <p:txBody>
          <a:bodyPr/>
          <a:lstStyle/>
          <a:p>
            <a:pPr eaLnBrk="1" hangingPunct="1">
              <a:defRPr/>
            </a:pPr>
            <a:r>
              <a:rPr lang="it-IT" sz="3200" b="1" smtClean="0">
                <a:solidFill>
                  <a:srgbClr val="FF6699"/>
                </a:solidFill>
                <a:effectLst>
                  <a:outerShdw blurRad="38100" dist="38100" dir="2700000" algn="tl">
                    <a:srgbClr val="C0C0C0"/>
                  </a:outerShdw>
                </a:effectLst>
                <a:ea typeface="ＭＳ Ｐゴシック" pitchFamily="34" charset="-128"/>
              </a:rPr>
              <a:t>Population Balance approach:</a:t>
            </a:r>
            <a:br>
              <a:rPr lang="it-IT" sz="3200" b="1" smtClean="0">
                <a:solidFill>
                  <a:srgbClr val="FF6699"/>
                </a:solidFill>
                <a:effectLst>
                  <a:outerShdw blurRad="38100" dist="38100" dir="2700000" algn="tl">
                    <a:srgbClr val="C0C0C0"/>
                  </a:outerShdw>
                </a:effectLst>
                <a:ea typeface="ＭＳ Ｐゴシック" pitchFamily="34" charset="-128"/>
              </a:rPr>
            </a:br>
            <a:r>
              <a:rPr lang="it-IT" sz="4000" b="1" smtClean="0">
                <a:solidFill>
                  <a:srgbClr val="FF6699"/>
                </a:solidFill>
                <a:effectLst>
                  <a:outerShdw blurRad="38100" dist="38100" dir="2700000" algn="tl">
                    <a:srgbClr val="C0C0C0"/>
                  </a:outerShdw>
                </a:effectLst>
                <a:ea typeface="ＭＳ Ｐゴシック" pitchFamily="34" charset="-128"/>
              </a:rPr>
              <a:t>the mass balance</a:t>
            </a:r>
          </a:p>
        </p:txBody>
      </p:sp>
      <p:graphicFrame>
        <p:nvGraphicFramePr>
          <p:cNvPr id="62487" name="Object 57"/>
          <p:cNvGraphicFramePr>
            <a:graphicFrameLocks noGrp="1" noChangeAspect="1"/>
          </p:cNvGraphicFramePr>
          <p:nvPr>
            <p:ph sz="half" idx="1"/>
          </p:nvPr>
        </p:nvGraphicFramePr>
        <p:xfrm>
          <a:off x="858838" y="5732463"/>
          <a:ext cx="7424737" cy="650875"/>
        </p:xfrm>
        <a:graphic>
          <a:graphicData uri="http://schemas.openxmlformats.org/presentationml/2006/ole">
            <mc:AlternateContent xmlns:mc="http://schemas.openxmlformats.org/markup-compatibility/2006">
              <mc:Choice xmlns:v="urn:schemas-microsoft-com:vml" Requires="v">
                <p:oleObj spid="_x0000_s23636" name="Equation" r:id="rId4" imgW="4772520" imgH="411120" progId="Equation.3">
                  <p:embed/>
                </p:oleObj>
              </mc:Choice>
              <mc:Fallback>
                <p:oleObj name="Equation" r:id="rId4" imgW="4772520" imgH="411120" progId="Equation.3">
                  <p:embed/>
                  <p:pic>
                    <p:nvPicPr>
                      <p:cNvPr id="0" name="Object 5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838" y="5732463"/>
                        <a:ext cx="7424737" cy="65087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6" name="Text Box 12"/>
          <p:cNvSpPr txBox="1">
            <a:spLocks noChangeArrowheads="1"/>
          </p:cNvSpPr>
          <p:nvPr/>
        </p:nvSpPr>
        <p:spPr bwMode="auto">
          <a:xfrm>
            <a:off x="107950" y="1125538"/>
            <a:ext cx="4608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 typeface="Times New Roman" pitchFamily="18" charset="0"/>
              <a:buNone/>
            </a:pPr>
            <a:r>
              <a:rPr lang="it-IT" altLang="it-IT" sz="2000" b="1" dirty="0" smtClean="0">
                <a:solidFill>
                  <a:srgbClr val="EA0000"/>
                </a:solidFill>
              </a:rPr>
              <a:t>Mass per </a:t>
            </a:r>
            <a:r>
              <a:rPr lang="it-IT" altLang="it-IT" sz="2000" b="1" dirty="0" err="1">
                <a:solidFill>
                  <a:srgbClr val="EA0000"/>
                </a:solidFill>
              </a:rPr>
              <a:t>unit</a:t>
            </a:r>
            <a:r>
              <a:rPr lang="it-IT" altLang="it-IT" sz="2000" b="1" dirty="0">
                <a:solidFill>
                  <a:srgbClr val="EA0000"/>
                </a:solidFill>
              </a:rPr>
              <a:t> time </a:t>
            </a:r>
          </a:p>
          <a:p>
            <a:pPr eaLnBrk="1" hangingPunct="1">
              <a:spcBef>
                <a:spcPct val="0"/>
              </a:spcBef>
              <a:buFont typeface="Times New Roman" pitchFamily="18" charset="0"/>
              <a:buNone/>
            </a:pPr>
            <a:r>
              <a:rPr lang="it-IT" altLang="it-IT" sz="2000" b="1" dirty="0">
                <a:solidFill>
                  <a:srgbClr val="EA0000"/>
                </a:solidFill>
              </a:rPr>
              <a:t>and </a:t>
            </a:r>
          </a:p>
          <a:p>
            <a:pPr eaLnBrk="1" hangingPunct="1">
              <a:spcBef>
                <a:spcPct val="0"/>
              </a:spcBef>
              <a:buFont typeface="Times New Roman" pitchFamily="18" charset="0"/>
              <a:buNone/>
            </a:pPr>
            <a:r>
              <a:rPr lang="it-IT" altLang="it-IT" sz="2000" b="1" dirty="0">
                <a:solidFill>
                  <a:srgbClr val="EA0000"/>
                </a:solidFill>
              </a:rPr>
              <a:t>with </a:t>
            </a:r>
            <a:r>
              <a:rPr lang="it-IT" altLang="it-IT" sz="2000" b="1" dirty="0" err="1">
                <a:solidFill>
                  <a:srgbClr val="EA0000"/>
                </a:solidFill>
              </a:rPr>
              <a:t>ref</a:t>
            </a:r>
            <a:r>
              <a:rPr lang="it-IT" altLang="it-IT" sz="2000" b="1" dirty="0">
                <a:solidFill>
                  <a:srgbClr val="EA0000"/>
                </a:solidFill>
              </a:rPr>
              <a:t>. to the</a:t>
            </a:r>
            <a:r>
              <a:rPr lang="it-IT" altLang="ja-JP" sz="2000" b="1" dirty="0">
                <a:solidFill>
                  <a:srgbClr val="EA0000"/>
                </a:solidFill>
              </a:rPr>
              <a:t> </a:t>
            </a:r>
            <a:r>
              <a:rPr lang="it-IT" altLang="ja-JP" sz="2000" b="1" dirty="0" err="1">
                <a:solidFill>
                  <a:srgbClr val="EA0000"/>
                </a:solidFill>
              </a:rPr>
              <a:t>size</a:t>
            </a:r>
            <a:r>
              <a:rPr lang="it-IT" altLang="ja-JP" sz="2000" b="1" dirty="0">
                <a:solidFill>
                  <a:srgbClr val="EA0000"/>
                </a:solidFill>
              </a:rPr>
              <a:t> </a:t>
            </a:r>
            <a:r>
              <a:rPr lang="it-IT" altLang="ja-JP" sz="2000" b="1" dirty="0" err="1">
                <a:solidFill>
                  <a:srgbClr val="EA0000"/>
                </a:solidFill>
              </a:rPr>
              <a:t>interval</a:t>
            </a:r>
            <a:r>
              <a:rPr lang="it-IT" altLang="ja-JP" sz="2000" b="1" dirty="0">
                <a:solidFill>
                  <a:srgbClr val="EA0000"/>
                </a:solidFill>
              </a:rPr>
              <a:t> [</a:t>
            </a:r>
            <a:r>
              <a:rPr lang="it-IT" altLang="ja-JP" sz="2000" b="1" dirty="0" err="1">
                <a:solidFill>
                  <a:srgbClr val="EA0000"/>
                </a:solidFill>
              </a:rPr>
              <a:t>d;d+</a:t>
            </a:r>
            <a:r>
              <a:rPr lang="it-IT" altLang="ja-JP" sz="2000" b="1" i="1" dirty="0" err="1">
                <a:solidFill>
                  <a:srgbClr val="EA0000"/>
                </a:solidFill>
              </a:rPr>
              <a:t>d</a:t>
            </a:r>
            <a:r>
              <a:rPr lang="it-IT" altLang="ja-JP" sz="2000" b="1" dirty="0" err="1">
                <a:solidFill>
                  <a:srgbClr val="EA0000"/>
                </a:solidFill>
              </a:rPr>
              <a:t>d</a:t>
            </a:r>
            <a:r>
              <a:rPr lang="it-IT" altLang="ja-JP" sz="2000" b="1" dirty="0">
                <a:solidFill>
                  <a:srgbClr val="EA0000"/>
                </a:solidFill>
              </a:rPr>
              <a:t>]</a:t>
            </a:r>
            <a:r>
              <a:rPr lang="it-IT" altLang="ja-JP" sz="2000" dirty="0"/>
              <a:t>:</a:t>
            </a:r>
            <a:endParaRPr lang="it-IT" altLang="it-IT" sz="2000" dirty="0"/>
          </a:p>
        </p:txBody>
      </p:sp>
      <p:sp>
        <p:nvSpPr>
          <p:cNvPr id="62483" name="AutoShape 19"/>
          <p:cNvSpPr>
            <a:spLocks noChangeArrowheads="1"/>
          </p:cNvSpPr>
          <p:nvPr/>
        </p:nvSpPr>
        <p:spPr bwMode="auto">
          <a:xfrm>
            <a:off x="3276600" y="3933825"/>
            <a:ext cx="2303463" cy="790575"/>
          </a:xfrm>
          <a:prstGeom prst="downArrow">
            <a:avLst>
              <a:gd name="adj1" fmla="val 41833"/>
              <a:gd name="adj2" fmla="val 44046"/>
            </a:avLst>
          </a:prstGeom>
          <a:solidFill>
            <a:srgbClr val="3399FF"/>
          </a:solidFill>
          <a:ln w="2540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graphicFrame>
        <p:nvGraphicFramePr>
          <p:cNvPr id="62488" name="Object 58"/>
          <p:cNvGraphicFramePr>
            <a:graphicFrameLocks noGrp="1" noChangeAspect="1"/>
          </p:cNvGraphicFramePr>
          <p:nvPr>
            <p:ph sz="half" idx="2"/>
          </p:nvPr>
        </p:nvGraphicFramePr>
        <p:xfrm>
          <a:off x="631825" y="4722813"/>
          <a:ext cx="7880350" cy="633412"/>
        </p:xfrm>
        <a:graphic>
          <a:graphicData uri="http://schemas.openxmlformats.org/presentationml/2006/ole">
            <mc:AlternateContent xmlns:mc="http://schemas.openxmlformats.org/markup-compatibility/2006">
              <mc:Choice xmlns:v="urn:schemas-microsoft-com:vml" Requires="v">
                <p:oleObj spid="_x0000_s23637" name="Equazione" r:id="rId6" imgW="5371920" imgH="431640" progId="Equation.3">
                  <p:embed/>
                </p:oleObj>
              </mc:Choice>
              <mc:Fallback>
                <p:oleObj name="Equazione" r:id="rId6" imgW="5371920" imgH="431640" progId="Equation.3">
                  <p:embed/>
                  <p:pic>
                    <p:nvPicPr>
                      <p:cNvPr id="0" name="Object 5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25" y="4722813"/>
                        <a:ext cx="78803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9BEC334D-54AD-4F78-802A-A81CA7D01175}" type="slidenum">
              <a:rPr lang="it-IT" altLang="it-IT" sz="1400" smtClean="0"/>
              <a:pPr eaLnBrk="1" hangingPunct="1">
                <a:spcBef>
                  <a:spcPct val="0"/>
                </a:spcBef>
                <a:buFontTx/>
                <a:buNone/>
                <a:defRPr/>
              </a:pPr>
              <a:t>21</a:t>
            </a:fld>
            <a:endParaRPr lang="it-IT" altLang="it-IT" sz="1400" smtClean="0"/>
          </a:p>
        </p:txBody>
      </p:sp>
      <p:graphicFrame>
        <p:nvGraphicFramePr>
          <p:cNvPr id="59486" name="Group 94"/>
          <p:cNvGraphicFramePr>
            <a:graphicFrameLocks noGrp="1"/>
          </p:cNvGraphicFramePr>
          <p:nvPr/>
        </p:nvGraphicFramePr>
        <p:xfrm>
          <a:off x="71438" y="2671763"/>
          <a:ext cx="8604250" cy="1189037"/>
        </p:xfrm>
        <a:graphic>
          <a:graphicData uri="http://schemas.openxmlformats.org/drawingml/2006/table">
            <a:tbl>
              <a:tblPr/>
              <a:tblGrid>
                <a:gridCol w="1452562"/>
                <a:gridCol w="1203325"/>
                <a:gridCol w="1770063"/>
                <a:gridCol w="1874837"/>
                <a:gridCol w="2303463"/>
              </a:tblGrid>
              <a:tr h="1189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IN </a:t>
                      </a:r>
                      <a:endParaRPr kumimoji="0" lang="it-IT"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charset="0"/>
                          <a:cs typeface="ＭＳ Ｐゴシック" charset="0"/>
                        </a:rPr>
                        <a:t>with </a:t>
                      </a: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feed</a:t>
                      </a:r>
                      <a:endPar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OUT </a:t>
                      </a:r>
                      <a:endParaRPr kumimoji="0" lang="it-IT"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charset="0"/>
                          <a:cs typeface="ＭＳ Ｐゴシック" charset="0"/>
                        </a:rPr>
                        <a:t>with </a:t>
                      </a: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discharge</a:t>
                      </a:r>
                      <a:endPar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entering</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 the control volume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ja-JP" sz="1800" b="0" i="0" u="none" strike="noStrike" cap="none" normalizeH="0" baseline="0" dirty="0">
                          <a:ln>
                            <a:noFill/>
                          </a:ln>
                          <a:solidFill>
                            <a:schemeClr val="tx1"/>
                          </a:solidFill>
                          <a:effectLst/>
                          <a:latin typeface="Arial" charset="0"/>
                          <a:ea typeface="ＭＳ Ｐゴシック" charset="0"/>
                          <a:cs typeface="ＭＳ Ｐゴシック" charset="0"/>
                        </a:rPr>
                        <a:t>[d; </a:t>
                      </a:r>
                      <a:r>
                        <a:rPr kumimoji="0" lang="it-IT" altLang="ja-JP" sz="1800" b="0" i="0"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1"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0"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from a </a:t>
                      </a: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lower</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size</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 </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leaving</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 the control volume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ja-JP" sz="1800" b="0" i="0" u="none" strike="noStrike" cap="none" normalizeH="0" baseline="0" dirty="0">
                          <a:ln>
                            <a:noFill/>
                          </a:ln>
                          <a:solidFill>
                            <a:schemeClr val="tx1"/>
                          </a:solidFill>
                          <a:effectLst/>
                          <a:latin typeface="Arial" charset="0"/>
                          <a:ea typeface="ＭＳ Ｐゴシック" charset="0"/>
                          <a:cs typeface="ＭＳ Ｐゴシック" charset="0"/>
                        </a:rPr>
                        <a:t>[d; </a:t>
                      </a:r>
                      <a:r>
                        <a:rPr kumimoji="0" lang="it-IT" altLang="ja-JP" sz="1800" b="0" i="0"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1"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0"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to a </a:t>
                      </a: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larger</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size</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 </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generation in the </a:t>
                      </a:r>
                      <a:r>
                        <a:rPr kumimoji="0" lang="it-IT" sz="1800" b="0" i="0" u="none" strike="noStrike" cap="none" normalizeH="0" baseline="0" dirty="0" err="1">
                          <a:ln>
                            <a:noFill/>
                          </a:ln>
                          <a:solidFill>
                            <a:schemeClr val="tx1"/>
                          </a:solidFill>
                          <a:effectLst/>
                          <a:latin typeface="Arial" charset="0"/>
                          <a:ea typeface="ＭＳ Ｐゴシック" charset="0"/>
                          <a:cs typeface="ＭＳ Ｐゴシック" charset="0"/>
                        </a:rPr>
                        <a:t>interval</a:t>
                      </a:r>
                      <a:r>
                        <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ja-JP" sz="1800" b="0" i="0" u="none" strike="noStrike" cap="none" normalizeH="0" baseline="0" dirty="0">
                          <a:ln>
                            <a:noFill/>
                          </a:ln>
                          <a:solidFill>
                            <a:schemeClr val="tx1"/>
                          </a:solidFill>
                          <a:effectLst/>
                          <a:latin typeface="Arial" charset="0"/>
                          <a:ea typeface="ＭＳ Ｐゴシック" charset="0"/>
                          <a:cs typeface="ＭＳ Ｐゴシック" charset="0"/>
                        </a:rPr>
                        <a:t>[d; </a:t>
                      </a:r>
                      <a:r>
                        <a:rPr kumimoji="0" lang="it-IT" altLang="ja-JP" sz="1800" b="0" i="0"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1"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0" u="none" strike="noStrike" cap="none" normalizeH="0" baseline="0" dirty="0" err="1">
                          <a:ln>
                            <a:noFill/>
                          </a:ln>
                          <a:solidFill>
                            <a:schemeClr val="tx1"/>
                          </a:solidFill>
                          <a:effectLst/>
                          <a:latin typeface="Arial" charset="0"/>
                          <a:ea typeface="ＭＳ Ｐゴシック" charset="0"/>
                          <a:cs typeface="ＭＳ Ｐゴシック" charset="0"/>
                        </a:rPr>
                        <a:t>d</a:t>
                      </a:r>
                      <a:r>
                        <a:rPr kumimoji="0" lang="it-IT" altLang="ja-JP" sz="1800" b="0" i="0" u="none" strike="noStrike" cap="none" normalizeH="0" baseline="0" dirty="0">
                          <a:ln>
                            <a:noFill/>
                          </a:ln>
                          <a:solidFill>
                            <a:schemeClr val="tx1"/>
                          </a:solidFill>
                          <a:effectLst/>
                          <a:latin typeface="Arial" charset="0"/>
                          <a:ea typeface="ＭＳ Ｐゴシック" charset="0"/>
                          <a:cs typeface="ＭＳ Ｐゴシック" charset="0"/>
                        </a:rPr>
                        <a:t>] </a:t>
                      </a:r>
                      <a:endParaRPr kumimoji="0" lang="it-IT"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pSp>
        <p:nvGrpSpPr>
          <p:cNvPr id="23574" name="Gruppo 1"/>
          <p:cNvGrpSpPr>
            <a:grpSpLocks/>
          </p:cNvGrpSpPr>
          <p:nvPr/>
        </p:nvGrpSpPr>
        <p:grpSpPr bwMode="auto">
          <a:xfrm>
            <a:off x="4787900" y="1325563"/>
            <a:ext cx="1943100" cy="1311275"/>
            <a:chOff x="4787900" y="1325563"/>
            <a:chExt cx="1943100" cy="1311276"/>
          </a:xfrm>
        </p:grpSpPr>
        <p:sp>
          <p:nvSpPr>
            <p:cNvPr id="23576" name="Line 4"/>
            <p:cNvSpPr>
              <a:spLocks noChangeShapeType="1"/>
            </p:cNvSpPr>
            <p:nvPr/>
          </p:nvSpPr>
          <p:spPr bwMode="auto">
            <a:xfrm>
              <a:off x="4787900" y="1830388"/>
              <a:ext cx="1943100" cy="0"/>
            </a:xfrm>
            <a:prstGeom prst="line">
              <a:avLst/>
            </a:prstGeom>
            <a:noFill/>
            <a:ln w="25400">
              <a:solidFill>
                <a:srgbClr val="339966"/>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23577" name="Line 5"/>
            <p:cNvSpPr>
              <a:spLocks noChangeShapeType="1"/>
            </p:cNvSpPr>
            <p:nvPr/>
          </p:nvSpPr>
          <p:spPr bwMode="auto">
            <a:xfrm flipH="1">
              <a:off x="4787900" y="2205038"/>
              <a:ext cx="1871663" cy="0"/>
            </a:xfrm>
            <a:prstGeom prst="line">
              <a:avLst/>
            </a:prstGeom>
            <a:noFill/>
            <a:ln w="9525">
              <a:solidFill>
                <a:srgbClr val="FF6600"/>
              </a:solidFill>
              <a:round/>
              <a:headEnd type="triangle" w="lg" len="med"/>
              <a:tailEnd type="none" w="sm" len="lg"/>
            </a:ln>
            <a:extLst>
              <a:ext uri="{909E8E84-426E-40dd-AFC4-6F175D3DCCD1}">
                <a14:hiddenFill xmlns:a14="http://schemas.microsoft.com/office/drawing/2010/main">
                  <a:noFill/>
                </a14:hiddenFill>
              </a:ext>
            </a:extLst>
          </p:spPr>
          <p:txBody>
            <a:bodyPr/>
            <a:lstStyle/>
            <a:p>
              <a:endParaRPr lang="it-IT"/>
            </a:p>
          </p:txBody>
        </p:sp>
        <p:sp>
          <p:nvSpPr>
            <p:cNvPr id="23578" name="Line 6"/>
            <p:cNvSpPr>
              <a:spLocks noChangeShapeType="1"/>
            </p:cNvSpPr>
            <p:nvPr/>
          </p:nvSpPr>
          <p:spPr bwMode="auto">
            <a:xfrm>
              <a:off x="5148263" y="1685926"/>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79" name="Line 7"/>
            <p:cNvSpPr>
              <a:spLocks noChangeShapeType="1"/>
            </p:cNvSpPr>
            <p:nvPr/>
          </p:nvSpPr>
          <p:spPr bwMode="auto">
            <a:xfrm>
              <a:off x="5148263" y="2060576"/>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80" name="Line 8"/>
            <p:cNvSpPr>
              <a:spLocks noChangeShapeType="1"/>
            </p:cNvSpPr>
            <p:nvPr/>
          </p:nvSpPr>
          <p:spPr bwMode="auto">
            <a:xfrm>
              <a:off x="6083300" y="1685926"/>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81" name="Line 9"/>
            <p:cNvSpPr>
              <a:spLocks noChangeShapeType="1"/>
            </p:cNvSpPr>
            <p:nvPr/>
          </p:nvSpPr>
          <p:spPr bwMode="auto">
            <a:xfrm>
              <a:off x="6083300" y="2060576"/>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82" name="Text Box 10"/>
            <p:cNvSpPr txBox="1">
              <a:spLocks noChangeArrowheads="1"/>
            </p:cNvSpPr>
            <p:nvPr/>
          </p:nvSpPr>
          <p:spPr bwMode="auto">
            <a:xfrm>
              <a:off x="5003800" y="1325563"/>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ja-JP" sz="1800" b="1">
                  <a:solidFill>
                    <a:srgbClr val="EA0000"/>
                  </a:solidFill>
                </a:rPr>
                <a:t>d</a:t>
              </a:r>
              <a:endParaRPr lang="it-IT" altLang="it-IT" sz="1800" b="1">
                <a:solidFill>
                  <a:srgbClr val="EA0000"/>
                </a:solidFill>
              </a:endParaRPr>
            </a:p>
          </p:txBody>
        </p:sp>
        <p:sp>
          <p:nvSpPr>
            <p:cNvPr id="23583" name="Text Box 11"/>
            <p:cNvSpPr txBox="1">
              <a:spLocks noChangeArrowheads="1"/>
            </p:cNvSpPr>
            <p:nvPr/>
          </p:nvSpPr>
          <p:spPr bwMode="auto">
            <a:xfrm>
              <a:off x="5724525" y="1325563"/>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ja-JP" sz="1800" b="1">
                  <a:solidFill>
                    <a:srgbClr val="EA0000"/>
                  </a:solidFill>
                </a:rPr>
                <a:t>d+</a:t>
              </a:r>
              <a:r>
                <a:rPr lang="it-IT" altLang="ja-JP" sz="1800" b="1" i="1">
                  <a:solidFill>
                    <a:srgbClr val="EA0000"/>
                  </a:solidFill>
                </a:rPr>
                <a:t>d</a:t>
              </a:r>
              <a:r>
                <a:rPr lang="it-IT" altLang="ja-JP" sz="1800" b="1">
                  <a:solidFill>
                    <a:srgbClr val="EA0000"/>
                  </a:solidFill>
                </a:rPr>
                <a:t>d</a:t>
              </a:r>
              <a:endParaRPr lang="it-IT" altLang="it-IT" sz="1800" b="1">
                <a:solidFill>
                  <a:srgbClr val="EA0000"/>
                </a:solidFill>
              </a:endParaRPr>
            </a:p>
          </p:txBody>
        </p:sp>
        <p:sp>
          <p:nvSpPr>
            <p:cNvPr id="23584" name="Text Box 12"/>
            <p:cNvSpPr txBox="1">
              <a:spLocks noChangeArrowheads="1"/>
            </p:cNvSpPr>
            <p:nvPr/>
          </p:nvSpPr>
          <p:spPr bwMode="auto">
            <a:xfrm>
              <a:off x="5054600" y="2298701"/>
              <a:ext cx="411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sz="1600" b="1"/>
                <a:t>t</a:t>
              </a:r>
            </a:p>
          </p:txBody>
        </p:sp>
        <p:sp>
          <p:nvSpPr>
            <p:cNvPr id="23585" name="Text Box 13"/>
            <p:cNvSpPr txBox="1">
              <a:spLocks noChangeArrowheads="1"/>
            </p:cNvSpPr>
            <p:nvPr/>
          </p:nvSpPr>
          <p:spPr bwMode="auto">
            <a:xfrm>
              <a:off x="5868988" y="2276476"/>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sz="1600" b="1"/>
                <a:t>t+</a:t>
              </a:r>
              <a:r>
                <a:rPr lang="it-IT" altLang="it-IT" sz="1600" b="1" i="1"/>
                <a:t>d</a:t>
              </a:r>
              <a:r>
                <a:rPr lang="it-IT" altLang="it-IT" sz="1600" b="1"/>
                <a:t>t</a:t>
              </a:r>
            </a:p>
          </p:txBody>
        </p:sp>
      </p:grpSp>
      <p:sp>
        <p:nvSpPr>
          <p:cNvPr id="23575" name="Callout 5 33"/>
          <p:cNvSpPr>
            <a:spLocks/>
          </p:cNvSpPr>
          <p:nvPr/>
        </p:nvSpPr>
        <p:spPr bwMode="auto">
          <a:xfrm>
            <a:off x="6948488" y="1955800"/>
            <a:ext cx="2195512" cy="590550"/>
          </a:xfrm>
          <a:prstGeom prst="accentCallout1">
            <a:avLst>
              <a:gd name="adj1" fmla="val 19356"/>
              <a:gd name="adj2" fmla="val -3472"/>
              <a:gd name="adj3" fmla="val -21505"/>
              <a:gd name="adj4" fmla="val -67824"/>
            </a:avLst>
          </a:prstGeom>
          <a:solidFill>
            <a:srgbClr val="FDECAF"/>
          </a:solidFill>
          <a:ln w="9525">
            <a:solidFill>
              <a:srgbClr val="0000FF"/>
            </a:solidFill>
            <a:round/>
            <a:headEnd/>
            <a:tailEnd/>
          </a:ln>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 typeface="Times New Roman" pitchFamily="18" charset="0"/>
              <a:buNone/>
            </a:pPr>
            <a:r>
              <a:rPr lang="en-US" altLang="it-IT" sz="1600"/>
              <a:t>control volume</a:t>
            </a:r>
          </a:p>
          <a:p>
            <a:pPr eaLnBrk="1" hangingPunct="1">
              <a:spcBef>
                <a:spcPct val="0"/>
              </a:spcBef>
              <a:buFont typeface="Times New Roman" pitchFamily="18" charset="0"/>
              <a:buNone/>
            </a:pPr>
            <a:r>
              <a:rPr lang="en-US" altLang="it-IT" sz="1600"/>
              <a:t>in the </a:t>
            </a:r>
            <a:r>
              <a:rPr lang="en-US" altLang="it-IT" sz="1600">
                <a:solidFill>
                  <a:srgbClr val="006600"/>
                </a:solidFill>
              </a:rPr>
              <a:t>property </a:t>
            </a:r>
            <a:r>
              <a:rPr lang="en-US" altLang="it-IT" sz="1600"/>
              <a:t>space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483"/>
                                        </p:tgtEl>
                                        <p:attrNameLst>
                                          <p:attrName>style.visibility</p:attrName>
                                        </p:attrNameLst>
                                      </p:cBhvr>
                                      <p:to>
                                        <p:strVal val="visible"/>
                                      </p:to>
                                    </p:set>
                                    <p:animEffect transition="in" filter="wipe(up)">
                                      <p:cBhvr>
                                        <p:cTn id="7" dur="1000"/>
                                        <p:tgtEl>
                                          <p:spTgt spid="62483"/>
                                        </p:tgtEl>
                                      </p:cBhvr>
                                    </p:animEffect>
                                  </p:childTnLst>
                                </p:cTn>
                              </p:par>
                              <p:par>
                                <p:cTn id="8" presetID="22" presetClass="entr" presetSubtype="1" fill="hold" nodeType="withEffect">
                                  <p:stCondLst>
                                    <p:cond delay="0"/>
                                  </p:stCondLst>
                                  <p:childTnLst>
                                    <p:set>
                                      <p:cBhvr>
                                        <p:cTn id="9" dur="1" fill="hold">
                                          <p:stCondLst>
                                            <p:cond delay="0"/>
                                          </p:stCondLst>
                                        </p:cTn>
                                        <p:tgtEl>
                                          <p:spTgt spid="62488"/>
                                        </p:tgtEl>
                                        <p:attrNameLst>
                                          <p:attrName>style.visibility</p:attrName>
                                        </p:attrNameLst>
                                      </p:cBhvr>
                                      <p:to>
                                        <p:strVal val="visible"/>
                                      </p:to>
                                    </p:set>
                                    <p:animEffect transition="in" filter="wipe(up)">
                                      <p:cBhvr>
                                        <p:cTn id="10" dur="500"/>
                                        <p:tgtEl>
                                          <p:spTgt spid="624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2487"/>
                                        </p:tgtEl>
                                        <p:attrNameLst>
                                          <p:attrName>style.visibility</p:attrName>
                                        </p:attrNameLst>
                                      </p:cBhvr>
                                      <p:to>
                                        <p:strVal val="visible"/>
                                      </p:to>
                                    </p:set>
                                    <p:animEffect transition="in" filter="wipe(left)">
                                      <p:cBhvr>
                                        <p:cTn id="15" dur="1000"/>
                                        <p:tgtEl>
                                          <p:spTgt spid="62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258888" y="2628900"/>
            <a:ext cx="720725" cy="1800225"/>
          </a:xfrm>
          <a:prstGeom prst="rect">
            <a:avLst/>
          </a:prstGeom>
          <a:solidFill>
            <a:srgbClr val="FF6699"/>
          </a:solidFill>
          <a:ln w="15875">
            <a:solidFill>
              <a:srgbClr val="0000FF"/>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
        <p:nvSpPr>
          <p:cNvPr id="24579" name="AutoShape 3"/>
          <p:cNvSpPr>
            <a:spLocks noChangeArrowheads="1"/>
          </p:cNvSpPr>
          <p:nvPr/>
        </p:nvSpPr>
        <p:spPr bwMode="auto">
          <a:xfrm rot="10800000">
            <a:off x="1258888" y="4429125"/>
            <a:ext cx="720725" cy="649288"/>
          </a:xfrm>
          <a:prstGeom prst="triangle">
            <a:avLst>
              <a:gd name="adj" fmla="val 50000"/>
            </a:avLst>
          </a:prstGeom>
          <a:solidFill>
            <a:srgbClr val="FF6699"/>
          </a:solidFill>
          <a:ln w="9525">
            <a:solidFill>
              <a:srgbClr val="0000FF"/>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
        <p:nvSpPr>
          <p:cNvPr id="24580" name="Line 4"/>
          <p:cNvSpPr>
            <a:spLocks noChangeShapeType="1"/>
          </p:cNvSpPr>
          <p:nvPr/>
        </p:nvSpPr>
        <p:spPr bwMode="auto">
          <a:xfrm>
            <a:off x="395288" y="5870575"/>
            <a:ext cx="12239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4581" name="Line 5"/>
          <p:cNvSpPr>
            <a:spLocks noChangeShapeType="1"/>
          </p:cNvSpPr>
          <p:nvPr/>
        </p:nvSpPr>
        <p:spPr bwMode="auto">
          <a:xfrm flipH="1" flipV="1">
            <a:off x="1617663" y="5078413"/>
            <a:ext cx="1587" cy="7921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4582" name="Line 6"/>
          <p:cNvSpPr>
            <a:spLocks noChangeShapeType="1"/>
          </p:cNvSpPr>
          <p:nvPr/>
        </p:nvSpPr>
        <p:spPr bwMode="auto">
          <a:xfrm flipV="1">
            <a:off x="1619250" y="1909763"/>
            <a:ext cx="0" cy="720725"/>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4583" name="Line 7"/>
          <p:cNvSpPr>
            <a:spLocks noChangeShapeType="1"/>
          </p:cNvSpPr>
          <p:nvPr/>
        </p:nvSpPr>
        <p:spPr bwMode="auto">
          <a:xfrm>
            <a:off x="323850" y="3429000"/>
            <a:ext cx="8636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4584" name="Text Box 8"/>
          <p:cNvSpPr txBox="1">
            <a:spLocks noChangeArrowheads="1"/>
          </p:cNvSpPr>
          <p:nvPr/>
        </p:nvSpPr>
        <p:spPr bwMode="auto">
          <a:xfrm>
            <a:off x="395288" y="5516563"/>
            <a:ext cx="100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0"/>
              </a:spcBef>
              <a:buFont typeface="Times New Roman" pitchFamily="18" charset="0"/>
              <a:buNone/>
            </a:pPr>
            <a:r>
              <a:rPr lang="it-IT" altLang="it-IT" sz="1800" b="1"/>
              <a:t>AIR</a:t>
            </a:r>
          </a:p>
          <a:p>
            <a:pPr algn="ctr" eaLnBrk="1" hangingPunct="1">
              <a:spcBef>
                <a:spcPct val="0"/>
              </a:spcBef>
              <a:buFont typeface="Times New Roman" pitchFamily="18" charset="0"/>
              <a:buNone/>
            </a:pPr>
            <a:r>
              <a:rPr lang="it-IT" altLang="it-IT" sz="1800" b="1"/>
              <a:t>+</a:t>
            </a:r>
          </a:p>
          <a:p>
            <a:pPr algn="ctr" eaLnBrk="1" hangingPunct="1">
              <a:spcBef>
                <a:spcPct val="0"/>
              </a:spcBef>
              <a:buFont typeface="Times New Roman" pitchFamily="18" charset="0"/>
              <a:buNone/>
            </a:pPr>
            <a:r>
              <a:rPr lang="it-IT" altLang="it-IT" sz="1800" b="1"/>
              <a:t>VAPOR</a:t>
            </a:r>
          </a:p>
        </p:txBody>
      </p:sp>
      <p:sp>
        <p:nvSpPr>
          <p:cNvPr id="24585" name="Text Box 9"/>
          <p:cNvSpPr txBox="1">
            <a:spLocks noChangeArrowheads="1"/>
          </p:cNvSpPr>
          <p:nvPr/>
        </p:nvSpPr>
        <p:spPr bwMode="auto">
          <a:xfrm>
            <a:off x="1258888" y="14843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1800" b="1"/>
              <a:t>AIR</a:t>
            </a:r>
          </a:p>
        </p:txBody>
      </p:sp>
      <p:sp>
        <p:nvSpPr>
          <p:cNvPr id="24586" name="Text Box 10"/>
          <p:cNvSpPr txBox="1">
            <a:spLocks noChangeArrowheads="1"/>
          </p:cNvSpPr>
          <p:nvPr/>
        </p:nvSpPr>
        <p:spPr bwMode="auto">
          <a:xfrm>
            <a:off x="1258888" y="2917825"/>
            <a:ext cx="71913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it-IT" sz="1800" b="1"/>
              <a:t>W</a:t>
            </a:r>
          </a:p>
          <a:p>
            <a:pPr algn="ctr" eaLnBrk="1" hangingPunct="1">
              <a:spcBef>
                <a:spcPct val="50000"/>
              </a:spcBef>
              <a:spcAft>
                <a:spcPts val="600"/>
              </a:spcAft>
              <a:buFont typeface="Times New Roman" pitchFamily="18" charset="0"/>
              <a:buNone/>
            </a:pPr>
            <a:r>
              <a:rPr lang="it-IT" altLang="it-IT" sz="1800" b="1"/>
              <a:t>p(d)</a:t>
            </a:r>
          </a:p>
          <a:p>
            <a:pPr algn="ctr" eaLnBrk="1" hangingPunct="1">
              <a:spcBef>
                <a:spcPct val="50000"/>
              </a:spcBef>
              <a:spcAft>
                <a:spcPts val="600"/>
              </a:spcAft>
              <a:buFont typeface="Times New Roman" pitchFamily="18" charset="0"/>
              <a:buNone/>
            </a:pPr>
            <a:r>
              <a:rPr lang="it-IT" altLang="it-IT" sz="1800" b="1"/>
              <a:t>T, P</a:t>
            </a:r>
          </a:p>
        </p:txBody>
      </p:sp>
      <p:sp>
        <p:nvSpPr>
          <p:cNvPr id="24587" name="Text Box 11"/>
          <p:cNvSpPr txBox="1">
            <a:spLocks noChangeArrowheads="1"/>
          </p:cNvSpPr>
          <p:nvPr/>
        </p:nvSpPr>
        <p:spPr bwMode="auto">
          <a:xfrm>
            <a:off x="0" y="2924175"/>
            <a:ext cx="133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t> F</a:t>
            </a:r>
            <a:r>
              <a:rPr lang="it-IT" altLang="it-IT" sz="2000" b="1" baseline="-25000"/>
              <a:t>0</a:t>
            </a:r>
            <a:r>
              <a:rPr lang="it-IT" altLang="it-IT" sz="2000" b="1"/>
              <a:t>   p</a:t>
            </a:r>
            <a:r>
              <a:rPr lang="it-IT" altLang="it-IT" sz="2000" b="1" baseline="-25000"/>
              <a:t>0</a:t>
            </a:r>
            <a:r>
              <a:rPr lang="it-IT" altLang="it-IT" sz="2000" b="1"/>
              <a:t>(d)</a:t>
            </a:r>
          </a:p>
        </p:txBody>
      </p:sp>
      <p:sp>
        <p:nvSpPr>
          <p:cNvPr id="24588" name="Text Box 12"/>
          <p:cNvSpPr txBox="1">
            <a:spLocks noChangeArrowheads="1"/>
          </p:cNvSpPr>
          <p:nvPr/>
        </p:nvSpPr>
        <p:spPr bwMode="auto">
          <a:xfrm>
            <a:off x="3419475" y="1196975"/>
            <a:ext cx="5616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marL="457200" indent="-457200" eaLnBrk="1" hangingPunct="1">
              <a:spcBef>
                <a:spcPct val="0"/>
              </a:spcBef>
              <a:spcAft>
                <a:spcPts val="600"/>
              </a:spcAft>
              <a:buFont typeface="+mj-lt"/>
              <a:buAutoNum type="arabicPeriod"/>
            </a:pPr>
            <a:r>
              <a:rPr lang="ja-JP" altLang="it-IT" sz="2000" dirty="0" smtClean="0"/>
              <a:t>“</a:t>
            </a:r>
            <a:r>
              <a:rPr lang="it-IT" altLang="ja-JP" sz="2000" dirty="0" err="1"/>
              <a:t>monosize</a:t>
            </a:r>
            <a:r>
              <a:rPr lang="ja-JP" altLang="it-IT" sz="2000" dirty="0"/>
              <a:t>”</a:t>
            </a:r>
            <a:r>
              <a:rPr lang="it-IT" altLang="ja-JP" sz="2000" dirty="0"/>
              <a:t> </a:t>
            </a:r>
            <a:r>
              <a:rPr lang="it-IT" altLang="ja-JP" sz="2000" dirty="0" err="1"/>
              <a:t>feed</a:t>
            </a:r>
            <a:r>
              <a:rPr lang="it-IT" altLang="ja-JP" sz="2000" dirty="0"/>
              <a:t>:  	p</a:t>
            </a:r>
            <a:r>
              <a:rPr lang="it-IT" altLang="ja-JP" sz="2000" baseline="-25000" dirty="0"/>
              <a:t>0</a:t>
            </a:r>
            <a:r>
              <a:rPr lang="it-IT" altLang="ja-JP" sz="2000" dirty="0"/>
              <a:t>(d) = </a:t>
            </a:r>
            <a:r>
              <a:rPr lang="it-IT" altLang="ja-JP" sz="2000" dirty="0">
                <a:latin typeface="Symbol" pitchFamily="18" charset="2"/>
              </a:rPr>
              <a:t>d</a:t>
            </a:r>
            <a:r>
              <a:rPr lang="it-IT" altLang="ja-JP" sz="2000" dirty="0"/>
              <a:t>(d-D</a:t>
            </a:r>
            <a:r>
              <a:rPr lang="it-IT" altLang="ja-JP" sz="2000" baseline="-25000" dirty="0"/>
              <a:t>0</a:t>
            </a:r>
            <a:r>
              <a:rPr lang="it-IT" altLang="ja-JP" sz="2000" dirty="0"/>
              <a:t>)</a:t>
            </a:r>
          </a:p>
        </p:txBody>
      </p:sp>
      <p:sp>
        <p:nvSpPr>
          <p:cNvPr id="24589" name="Segnaposto numero diapositiva 1"/>
          <p:cNvSpPr>
            <a:spLocks noGrp="1"/>
          </p:cNvSpPr>
          <p:nvPr>
            <p:ph type="sldNum" sz="quarter" idx="12"/>
          </p:nvPr>
        </p:nvSpPr>
        <p:spPr>
          <a:xfrm>
            <a:off x="8066088" y="6524625"/>
            <a:ext cx="898525" cy="288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40902664-35DC-4253-8FDE-D9E1C8A010C7}" type="slidenum">
              <a:rPr lang="it-IT" altLang="it-IT" sz="1400" smtClean="0"/>
              <a:pPr eaLnBrk="1" hangingPunct="1">
                <a:spcBef>
                  <a:spcPct val="0"/>
                </a:spcBef>
                <a:buFontTx/>
                <a:buNone/>
                <a:defRPr/>
              </a:pPr>
              <a:t>22</a:t>
            </a:fld>
            <a:endParaRPr lang="it-IT" altLang="it-IT" sz="1400" smtClean="0"/>
          </a:p>
        </p:txBody>
      </p:sp>
      <p:sp>
        <p:nvSpPr>
          <p:cNvPr id="24590" name="Line 7"/>
          <p:cNvSpPr>
            <a:spLocks noChangeShapeType="1"/>
          </p:cNvSpPr>
          <p:nvPr/>
        </p:nvSpPr>
        <p:spPr bwMode="auto">
          <a:xfrm>
            <a:off x="1989138" y="4416425"/>
            <a:ext cx="8636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4591" name="Text Box 11"/>
          <p:cNvSpPr txBox="1">
            <a:spLocks noChangeArrowheads="1"/>
          </p:cNvSpPr>
          <p:nvPr/>
        </p:nvSpPr>
        <p:spPr bwMode="auto">
          <a:xfrm>
            <a:off x="2039938" y="3911600"/>
            <a:ext cx="1379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t> F</a:t>
            </a:r>
            <a:r>
              <a:rPr lang="it-IT" altLang="it-IT" sz="2000" b="1" baseline="-25000"/>
              <a:t>1</a:t>
            </a:r>
            <a:r>
              <a:rPr lang="it-IT" altLang="it-IT" sz="2000" b="1"/>
              <a:t>    p</a:t>
            </a:r>
            <a:r>
              <a:rPr lang="it-IT" altLang="it-IT" sz="2000" b="1" baseline="-25000"/>
              <a:t>1</a:t>
            </a:r>
            <a:r>
              <a:rPr lang="it-IT" altLang="it-IT" sz="2000" b="1"/>
              <a:t>(d)</a:t>
            </a:r>
          </a:p>
        </p:txBody>
      </p:sp>
      <p:sp>
        <p:nvSpPr>
          <p:cNvPr id="3" name="Titolo 2"/>
          <p:cNvSpPr>
            <a:spLocks noGrp="1"/>
          </p:cNvSpPr>
          <p:nvPr>
            <p:ph type="title" idx="4294967295"/>
          </p:nvPr>
        </p:nvSpPr>
        <p:spPr>
          <a:xfrm>
            <a:off x="457200" y="334963"/>
            <a:ext cx="8229600" cy="585787"/>
          </a:xfrm>
        </p:spPr>
        <p:txBody>
          <a:bodyPr/>
          <a:lstStyle/>
          <a:p>
            <a:pPr eaLnBrk="1" hangingPunct="1">
              <a:defRPr/>
            </a:pPr>
            <a:r>
              <a:rPr lang="it-IT" sz="3200" b="1" kern="1200" dirty="0" err="1" smtClean="0">
                <a:solidFill>
                  <a:srgbClr val="000000"/>
                </a:solidFill>
                <a:effectLst>
                  <a:outerShdw blurRad="38100" dist="38100" dir="2700000" algn="tl" rotWithShape="0">
                    <a:srgbClr val="C0C0C0"/>
                  </a:outerShdw>
                </a:effectLst>
                <a:ea typeface="ＭＳ Ｐゴシック"/>
              </a:rPr>
              <a:t>Further</a:t>
            </a:r>
            <a:r>
              <a:rPr lang="it-IT" sz="3200" b="1" kern="1200" dirty="0" smtClean="0">
                <a:solidFill>
                  <a:srgbClr val="000000"/>
                </a:solidFill>
                <a:effectLst>
                  <a:outerShdw blurRad="38100" dist="38100" dir="2700000" algn="tl" rotWithShape="0">
                    <a:srgbClr val="C0C0C0"/>
                  </a:outerShdw>
                </a:effectLst>
                <a:ea typeface="ＭＳ Ｐゴシック"/>
              </a:rPr>
              <a:t> </a:t>
            </a:r>
            <a:r>
              <a:rPr lang="it-IT" sz="3200" b="1" kern="1200" dirty="0" err="1" smtClean="0">
                <a:solidFill>
                  <a:srgbClr val="000000"/>
                </a:solidFill>
                <a:effectLst>
                  <a:outerShdw blurRad="38100" dist="38100" dir="2700000" algn="tl" rotWithShape="0">
                    <a:srgbClr val="C0C0C0"/>
                  </a:outerShdw>
                </a:effectLst>
                <a:ea typeface="ＭＳ Ｐゴシック"/>
              </a:rPr>
              <a:t>Hypotheses</a:t>
            </a:r>
            <a:endParaRPr lang="it-IT" dirty="0">
              <a:solidFill>
                <a:srgbClr val="000000"/>
              </a:solidFill>
            </a:endParaRPr>
          </a:p>
        </p:txBody>
      </p:sp>
      <p:graphicFrame>
        <p:nvGraphicFramePr>
          <p:cNvPr id="24593" name="Oggetto 1"/>
          <p:cNvGraphicFramePr>
            <a:graphicFrameLocks noChangeAspect="1"/>
          </p:cNvGraphicFramePr>
          <p:nvPr/>
        </p:nvGraphicFramePr>
        <p:xfrm>
          <a:off x="1692275" y="5157788"/>
          <a:ext cx="565150" cy="457200"/>
        </p:xfrm>
        <a:graphic>
          <a:graphicData uri="http://schemas.openxmlformats.org/presentationml/2006/ole">
            <mc:AlternateContent xmlns:mc="http://schemas.openxmlformats.org/markup-compatibility/2006">
              <mc:Choice xmlns:v="urn:schemas-microsoft-com:vml" Requires="v">
                <p:oleObj spid="_x0000_s24678" name="Equation" r:id="rId4" imgW="255960" imgH="200880" progId="Equation.3">
                  <p:embed/>
                </p:oleObj>
              </mc:Choice>
              <mc:Fallback>
                <p:oleObj name="Equation" r:id="rId4" imgW="255960" imgH="200880" progId="Equation.3">
                  <p:embed/>
                  <p:pic>
                    <p:nvPicPr>
                      <p:cNvPr id="0" name="Oggetto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5157788"/>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4" name="Oggetto 3"/>
          <p:cNvGraphicFramePr>
            <a:graphicFrameLocks noChangeAspect="1"/>
          </p:cNvGraphicFramePr>
          <p:nvPr/>
        </p:nvGraphicFramePr>
        <p:xfrm>
          <a:off x="1619250" y="2133600"/>
          <a:ext cx="682625" cy="412750"/>
        </p:xfrm>
        <a:graphic>
          <a:graphicData uri="http://schemas.openxmlformats.org/presentationml/2006/ole">
            <mc:AlternateContent xmlns:mc="http://schemas.openxmlformats.org/markup-compatibility/2006">
              <mc:Choice xmlns:v="urn:schemas-microsoft-com:vml" Requires="v">
                <p:oleObj spid="_x0000_s24679" name="Equation" r:id="rId6" imgW="347400" imgH="200880" progId="Equation.3">
                  <p:embed/>
                </p:oleObj>
              </mc:Choice>
              <mc:Fallback>
                <p:oleObj name="Equation" r:id="rId6" imgW="347400" imgH="200880" progId="Equation.3">
                  <p:embed/>
                  <p:pic>
                    <p:nvPicPr>
                      <p:cNvPr id="0" name="Oggetto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2133600"/>
                        <a:ext cx="6826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5" name="Rettangolo 1"/>
          <p:cNvSpPr>
            <a:spLocks noChangeArrowheads="1"/>
          </p:cNvSpPr>
          <p:nvPr/>
        </p:nvSpPr>
        <p:spPr bwMode="auto">
          <a:xfrm>
            <a:off x="6084888" y="3469283"/>
            <a:ext cx="3059112" cy="130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buFontTx/>
              <a:buNone/>
            </a:pPr>
            <a:r>
              <a:rPr lang="it-IT" altLang="it-IT" sz="1400" dirty="0">
                <a:solidFill>
                  <a:srgbClr val="FF0000"/>
                </a:solidFill>
                <a:latin typeface="Tahoma" pitchFamily="34" charset="0"/>
              </a:rPr>
              <a:t>DIRAC DELTA FUNCTION</a:t>
            </a:r>
          </a:p>
          <a:p>
            <a:pPr eaLnBrk="1" hangingPunct="1">
              <a:buFontTx/>
              <a:buNone/>
            </a:pPr>
            <a:r>
              <a:rPr lang="it-IT" altLang="it-IT" sz="1400" dirty="0">
                <a:solidFill>
                  <a:srgbClr val="FF0000"/>
                </a:solidFill>
                <a:latin typeface="Tahoma" pitchFamily="34" charset="0"/>
              </a:rPr>
              <a:t>(UNIT IMPULSE)</a:t>
            </a:r>
          </a:p>
          <a:p>
            <a:pPr eaLnBrk="1" hangingPunct="1">
              <a:buFontTx/>
              <a:buNone/>
            </a:pPr>
            <a:r>
              <a:rPr lang="el-GR" altLang="it-IT" sz="2000" dirty="0">
                <a:solidFill>
                  <a:srgbClr val="FF0000"/>
                </a:solidFill>
                <a:latin typeface="Tahoma" pitchFamily="34" charset="0"/>
              </a:rPr>
              <a:t>δ</a:t>
            </a:r>
            <a:r>
              <a:rPr lang="it-IT" altLang="it-IT" sz="2000" dirty="0">
                <a:solidFill>
                  <a:srgbClr val="FF0000"/>
                </a:solidFill>
                <a:latin typeface="Tahoma" pitchFamily="34" charset="0"/>
              </a:rPr>
              <a:t>(d)=0 	for d</a:t>
            </a:r>
            <a:r>
              <a:rPr lang="it-IT" altLang="it-IT" sz="2000" dirty="0">
                <a:solidFill>
                  <a:srgbClr val="FF0000"/>
                </a:solidFill>
                <a:latin typeface="Tahoma" pitchFamily="34" charset="0"/>
                <a:sym typeface="Symbol" pitchFamily="18" charset="2"/>
              </a:rPr>
              <a:t></a:t>
            </a:r>
            <a:r>
              <a:rPr lang="it-IT" altLang="it-IT" sz="2000" dirty="0">
                <a:solidFill>
                  <a:srgbClr val="FF0000"/>
                </a:solidFill>
                <a:latin typeface="Tahoma" pitchFamily="34" charset="0"/>
              </a:rPr>
              <a:t>D</a:t>
            </a:r>
            <a:r>
              <a:rPr lang="it-IT" altLang="it-IT" sz="2000" baseline="-25000" dirty="0">
                <a:solidFill>
                  <a:srgbClr val="FF0000"/>
                </a:solidFill>
                <a:latin typeface="Tahoma" pitchFamily="34" charset="0"/>
              </a:rPr>
              <a:t>0</a:t>
            </a:r>
            <a:endParaRPr lang="it-IT" altLang="it-IT" sz="2000" dirty="0">
              <a:solidFill>
                <a:srgbClr val="FF0000"/>
              </a:solidFill>
              <a:latin typeface="Tahoma" pitchFamily="34" charset="0"/>
            </a:endParaRPr>
          </a:p>
          <a:p>
            <a:pPr eaLnBrk="1" hangingPunct="1">
              <a:buFontTx/>
              <a:buNone/>
            </a:pPr>
            <a:r>
              <a:rPr lang="el-GR" altLang="it-IT" sz="2000" dirty="0">
                <a:solidFill>
                  <a:srgbClr val="FF0000"/>
                </a:solidFill>
                <a:latin typeface="Tahoma" pitchFamily="34" charset="0"/>
              </a:rPr>
              <a:t>δ</a:t>
            </a:r>
            <a:r>
              <a:rPr lang="it-IT" altLang="it-IT" sz="2000" dirty="0">
                <a:solidFill>
                  <a:srgbClr val="FF0000"/>
                </a:solidFill>
                <a:latin typeface="Tahoma" pitchFamily="34" charset="0"/>
              </a:rPr>
              <a:t>=∞ 	</a:t>
            </a:r>
            <a:r>
              <a:rPr lang="it-IT" altLang="it-IT" sz="2000" dirty="0" smtClean="0">
                <a:solidFill>
                  <a:srgbClr val="FF0000"/>
                </a:solidFill>
                <a:latin typeface="Tahoma" pitchFamily="34" charset="0"/>
              </a:rPr>
              <a:t>	for </a:t>
            </a:r>
            <a:r>
              <a:rPr lang="it-IT" altLang="it-IT" sz="2000" dirty="0">
                <a:solidFill>
                  <a:srgbClr val="FF0000"/>
                </a:solidFill>
                <a:latin typeface="Tahoma" pitchFamily="34" charset="0"/>
              </a:rPr>
              <a:t>d=D</a:t>
            </a:r>
            <a:r>
              <a:rPr lang="it-IT" altLang="it-IT" sz="2000" baseline="-25000" dirty="0">
                <a:solidFill>
                  <a:srgbClr val="FF0000"/>
                </a:solidFill>
                <a:latin typeface="Tahoma" pitchFamily="34" charset="0"/>
              </a:rPr>
              <a:t>0</a:t>
            </a:r>
          </a:p>
        </p:txBody>
      </p:sp>
      <p:graphicFrame>
        <p:nvGraphicFramePr>
          <p:cNvPr id="24597" name="Oggetto 5"/>
          <p:cNvGraphicFramePr>
            <a:graphicFrameLocks noChangeAspect="1"/>
          </p:cNvGraphicFramePr>
          <p:nvPr>
            <p:extLst>
              <p:ext uri="{D42A27DB-BD31-4B8C-83A1-F6EECF244321}">
                <p14:modId xmlns:p14="http://schemas.microsoft.com/office/powerpoint/2010/main" val="2975649459"/>
              </p:ext>
            </p:extLst>
          </p:nvPr>
        </p:nvGraphicFramePr>
        <p:xfrm>
          <a:off x="6100763" y="4693246"/>
          <a:ext cx="2173287" cy="969962"/>
        </p:xfrm>
        <a:graphic>
          <a:graphicData uri="http://schemas.openxmlformats.org/presentationml/2006/ole">
            <mc:AlternateContent xmlns:mc="http://schemas.openxmlformats.org/markup-compatibility/2006">
              <mc:Choice xmlns:v="urn:schemas-microsoft-com:vml" Requires="v">
                <p:oleObj spid="_x0000_s24680" name="Equazione" r:id="rId8" imgW="1079032" imgH="482391" progId="Equation.3">
                  <p:embed/>
                </p:oleObj>
              </mc:Choice>
              <mc:Fallback>
                <p:oleObj name="Equazione" r:id="rId8" imgW="1079032" imgH="482391" progId="Equation.3">
                  <p:embed/>
                  <p:pic>
                    <p:nvPicPr>
                      <p:cNvPr id="0" name="Oggetto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0763" y="4693246"/>
                        <a:ext cx="217328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ttangolo 1"/>
          <p:cNvSpPr/>
          <p:nvPr/>
        </p:nvSpPr>
        <p:spPr>
          <a:xfrm>
            <a:off x="3563888" y="5658053"/>
            <a:ext cx="4572000" cy="723275"/>
          </a:xfrm>
          <a:prstGeom prst="rect">
            <a:avLst/>
          </a:prstGeom>
        </p:spPr>
        <p:txBody>
          <a:bodyPr>
            <a:spAutoFit/>
          </a:bodyPr>
          <a:lstStyle/>
          <a:p>
            <a:pPr>
              <a:spcAft>
                <a:spcPts val="600"/>
              </a:spcAft>
              <a:buFont typeface="Wingdings" pitchFamily="2" charset="2"/>
              <a:buChar char="ü"/>
            </a:pPr>
            <a:endParaRPr lang="it-IT" altLang="it-IT" dirty="0"/>
          </a:p>
          <a:p>
            <a:pPr marL="457200" indent="-457200">
              <a:spcAft>
                <a:spcPts val="600"/>
              </a:spcAft>
              <a:buFont typeface="+mj-lt"/>
              <a:buAutoNum type="arabicPeriod" startAt="2"/>
            </a:pPr>
            <a:r>
              <a:rPr lang="it-IT" altLang="it-IT" dirty="0" smtClean="0"/>
              <a:t>back </a:t>
            </a:r>
            <a:r>
              <a:rPr lang="it-IT" altLang="it-IT" dirty="0"/>
              <a:t>mixing:  	p</a:t>
            </a:r>
            <a:r>
              <a:rPr lang="it-IT" altLang="it-IT" baseline="-25000" dirty="0"/>
              <a:t>1</a:t>
            </a:r>
            <a:r>
              <a:rPr lang="it-IT" altLang="it-IT" dirty="0"/>
              <a:t>(d) = </a:t>
            </a:r>
            <a:r>
              <a:rPr lang="it-IT" altLang="it-IT" dirty="0" err="1"/>
              <a:t>p</a:t>
            </a:r>
            <a:r>
              <a:rPr lang="it-IT" altLang="it-IT" dirty="0"/>
              <a:t>(d)</a:t>
            </a:r>
          </a:p>
        </p:txBody>
      </p:sp>
      <p:grpSp>
        <p:nvGrpSpPr>
          <p:cNvPr id="31" name="Gruppo 30"/>
          <p:cNvGrpSpPr/>
          <p:nvPr/>
        </p:nvGrpSpPr>
        <p:grpSpPr>
          <a:xfrm>
            <a:off x="5796136" y="1764729"/>
            <a:ext cx="2365576" cy="1592263"/>
            <a:chOff x="4586087" y="3667125"/>
            <a:chExt cx="2365576" cy="1592263"/>
          </a:xfrm>
        </p:grpSpPr>
        <p:grpSp>
          <p:nvGrpSpPr>
            <p:cNvPr id="32" name="Gruppo 26"/>
            <p:cNvGrpSpPr>
              <a:grpSpLocks/>
            </p:cNvGrpSpPr>
            <p:nvPr/>
          </p:nvGrpSpPr>
          <p:grpSpPr bwMode="auto">
            <a:xfrm>
              <a:off x="4864100" y="3667125"/>
              <a:ext cx="2087563" cy="1592263"/>
              <a:chOff x="6157913" y="2628899"/>
              <a:chExt cx="2087562" cy="1592264"/>
            </a:xfrm>
          </p:grpSpPr>
          <p:grpSp>
            <p:nvGrpSpPr>
              <p:cNvPr id="34" name="Gruppo 1"/>
              <p:cNvGrpSpPr>
                <a:grpSpLocks/>
              </p:cNvGrpSpPr>
              <p:nvPr/>
            </p:nvGrpSpPr>
            <p:grpSpPr bwMode="auto">
              <a:xfrm>
                <a:off x="6157913" y="2852738"/>
                <a:ext cx="2087562" cy="1368425"/>
                <a:chOff x="6157292" y="2852663"/>
                <a:chExt cx="2087563" cy="1368425"/>
              </a:xfrm>
            </p:grpSpPr>
            <p:grpSp>
              <p:nvGrpSpPr>
                <p:cNvPr id="36" name="Gruppo 1"/>
                <p:cNvGrpSpPr>
                  <a:grpSpLocks/>
                </p:cNvGrpSpPr>
                <p:nvPr/>
              </p:nvGrpSpPr>
              <p:grpSpPr bwMode="auto">
                <a:xfrm>
                  <a:off x="6157292" y="2852663"/>
                  <a:ext cx="1943100" cy="1368425"/>
                  <a:chOff x="4787900" y="2420888"/>
                  <a:chExt cx="1943100" cy="1368152"/>
                </a:xfrm>
              </p:grpSpPr>
              <p:sp>
                <p:nvSpPr>
                  <p:cNvPr id="38" name="Line 4"/>
                  <p:cNvSpPr>
                    <a:spLocks noChangeShapeType="1"/>
                  </p:cNvSpPr>
                  <p:nvPr/>
                </p:nvSpPr>
                <p:spPr bwMode="auto">
                  <a:xfrm>
                    <a:off x="4787900" y="3357562"/>
                    <a:ext cx="1943100" cy="0"/>
                  </a:xfrm>
                  <a:prstGeom prst="line">
                    <a:avLst/>
                  </a:prstGeom>
                  <a:noFill/>
                  <a:ln w="25400">
                    <a:solidFill>
                      <a:srgbClr val="0033CC"/>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39" name="Line 8"/>
                  <p:cNvSpPr>
                    <a:spLocks noChangeShapeType="1"/>
                  </p:cNvSpPr>
                  <p:nvPr/>
                </p:nvSpPr>
                <p:spPr bwMode="auto">
                  <a:xfrm>
                    <a:off x="6083300" y="2420888"/>
                    <a:ext cx="0" cy="1008112"/>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it-IT"/>
                  </a:p>
                </p:txBody>
              </p:sp>
              <p:sp>
                <p:nvSpPr>
                  <p:cNvPr id="40" name="Text Box 10"/>
                  <p:cNvSpPr txBox="1">
                    <a:spLocks noChangeArrowheads="1"/>
                  </p:cNvSpPr>
                  <p:nvPr/>
                </p:nvSpPr>
                <p:spPr bwMode="auto">
                  <a:xfrm>
                    <a:off x="5003800" y="3419708"/>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sz="1800" b="1">
                        <a:solidFill>
                          <a:srgbClr val="EA0000"/>
                        </a:solidFill>
                      </a:rPr>
                      <a:t>0</a:t>
                    </a:r>
                  </a:p>
                </p:txBody>
              </p:sp>
              <p:sp>
                <p:nvSpPr>
                  <p:cNvPr id="41" name="Text Box 11"/>
                  <p:cNvSpPr txBox="1">
                    <a:spLocks noChangeArrowheads="1"/>
                  </p:cNvSpPr>
                  <p:nvPr/>
                </p:nvSpPr>
                <p:spPr bwMode="auto">
                  <a:xfrm>
                    <a:off x="5724525" y="3419708"/>
                    <a:ext cx="79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ja-JP" sz="1800" b="1">
                        <a:solidFill>
                          <a:srgbClr val="EA0000"/>
                        </a:solidFill>
                      </a:rPr>
                      <a:t>D</a:t>
                    </a:r>
                    <a:r>
                      <a:rPr lang="it-IT" altLang="ja-JP" sz="1800" b="1" baseline="-25000">
                        <a:solidFill>
                          <a:srgbClr val="EA0000"/>
                        </a:solidFill>
                      </a:rPr>
                      <a:t>0</a:t>
                    </a:r>
                    <a:endParaRPr lang="it-IT" altLang="it-IT" sz="1800" b="1" baseline="-25000">
                      <a:solidFill>
                        <a:srgbClr val="EA0000"/>
                      </a:solidFill>
                    </a:endParaRPr>
                  </a:p>
                </p:txBody>
              </p:sp>
            </p:grpSp>
            <p:sp>
              <p:nvSpPr>
                <p:cNvPr id="37" name="Text Box 10"/>
                <p:cNvSpPr txBox="1">
                  <a:spLocks noChangeArrowheads="1"/>
                </p:cNvSpPr>
                <p:nvPr/>
              </p:nvSpPr>
              <p:spPr bwMode="auto">
                <a:xfrm>
                  <a:off x="7886080" y="3728207"/>
                  <a:ext cx="358775" cy="3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sz="1800" b="1">
                      <a:solidFill>
                        <a:srgbClr val="0033CC"/>
                      </a:solidFill>
                    </a:rPr>
                    <a:t>d</a:t>
                  </a:r>
                </a:p>
              </p:txBody>
            </p:sp>
          </p:grpSp>
          <p:sp>
            <p:nvSpPr>
              <p:cNvPr id="35" name="Line 4"/>
              <p:cNvSpPr>
                <a:spLocks noChangeShapeType="1"/>
              </p:cNvSpPr>
              <p:nvPr/>
            </p:nvSpPr>
            <p:spPr bwMode="auto">
              <a:xfrm flipV="1">
                <a:off x="6517530" y="2628899"/>
                <a:ext cx="0" cy="1287387"/>
              </a:xfrm>
              <a:prstGeom prst="line">
                <a:avLst/>
              </a:prstGeom>
              <a:noFill/>
              <a:ln w="25400">
                <a:solidFill>
                  <a:srgbClr val="0033CC"/>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grpSp>
        <p:sp>
          <p:nvSpPr>
            <p:cNvPr id="33" name="Rettangolo 32"/>
            <p:cNvSpPr/>
            <p:nvPr/>
          </p:nvSpPr>
          <p:spPr>
            <a:xfrm>
              <a:off x="4586087" y="3717032"/>
              <a:ext cx="705993" cy="369332"/>
            </a:xfrm>
            <a:prstGeom prst="rect">
              <a:avLst/>
            </a:prstGeom>
          </p:spPr>
          <p:txBody>
            <a:bodyPr wrap="none">
              <a:spAutoFit/>
            </a:bodyPr>
            <a:lstStyle/>
            <a:p>
              <a:r>
                <a:rPr lang="it-IT" altLang="ja-JP" b="1" dirty="0" smtClean="0">
                  <a:solidFill>
                    <a:srgbClr val="0033CC"/>
                  </a:solidFill>
                </a:rPr>
                <a:t>p</a:t>
              </a:r>
              <a:r>
                <a:rPr lang="it-IT" altLang="ja-JP" b="1" baseline="-25000" dirty="0" smtClean="0">
                  <a:solidFill>
                    <a:srgbClr val="0033CC"/>
                  </a:solidFill>
                </a:rPr>
                <a:t>0</a:t>
              </a:r>
              <a:r>
                <a:rPr lang="it-IT" altLang="ja-JP" b="1" dirty="0" smtClean="0">
                  <a:solidFill>
                    <a:srgbClr val="0033CC"/>
                  </a:solidFill>
                </a:rPr>
                <a:t>(</a:t>
              </a:r>
              <a:r>
                <a:rPr lang="it-IT" altLang="ja-JP" b="1" dirty="0">
                  <a:solidFill>
                    <a:srgbClr val="0033CC"/>
                  </a:solidFill>
                </a:rPr>
                <a:t>d)</a:t>
              </a:r>
              <a:endParaRPr lang="it-IT" dirty="0">
                <a:solidFill>
                  <a:srgbClr val="0033CC"/>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po 3"/>
          <p:cNvGrpSpPr>
            <a:grpSpLocks/>
          </p:cNvGrpSpPr>
          <p:nvPr/>
        </p:nvGrpSpPr>
        <p:grpSpPr bwMode="auto">
          <a:xfrm>
            <a:off x="66675" y="1412875"/>
            <a:ext cx="9013825" cy="2166938"/>
            <a:chOff x="3175" y="1370395"/>
            <a:chExt cx="9013825" cy="2166302"/>
          </a:xfrm>
        </p:grpSpPr>
        <p:graphicFrame>
          <p:nvGraphicFramePr>
            <p:cNvPr id="25623" name="Object 117"/>
            <p:cNvGraphicFramePr>
              <a:graphicFrameLocks noChangeAspect="1"/>
            </p:cNvGraphicFramePr>
            <p:nvPr/>
          </p:nvGraphicFramePr>
          <p:xfrm>
            <a:off x="3175" y="1370395"/>
            <a:ext cx="9013825" cy="2166302"/>
          </p:xfrm>
          <a:graphic>
            <a:graphicData uri="http://schemas.openxmlformats.org/presentationml/2006/ole">
              <mc:AlternateContent xmlns:mc="http://schemas.openxmlformats.org/markup-compatibility/2006">
                <mc:Choice xmlns:v="urn:schemas-microsoft-com:vml" Requires="v">
                  <p:oleObj spid="_x0000_s25699" name="Equazione" r:id="rId4" imgW="5207000" imgH="1257300" progId="Equation.3">
                    <p:embed/>
                  </p:oleObj>
                </mc:Choice>
                <mc:Fallback>
                  <p:oleObj name="Equazione" r:id="rId4" imgW="5207000" imgH="1257300" progId="Equation.3">
                    <p:embed/>
                    <p:pic>
                      <p:nvPicPr>
                        <p:cNvPr id="0" name="Object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370395"/>
                          <a:ext cx="9013825" cy="216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24" name="Line 19"/>
            <p:cNvSpPr>
              <a:spLocks noChangeShapeType="1"/>
            </p:cNvSpPr>
            <p:nvPr/>
          </p:nvSpPr>
          <p:spPr bwMode="auto">
            <a:xfrm flipV="1">
              <a:off x="1978794" y="2040595"/>
              <a:ext cx="720725" cy="7921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5625" name="Line 20"/>
            <p:cNvSpPr>
              <a:spLocks noChangeShapeType="1"/>
            </p:cNvSpPr>
            <p:nvPr/>
          </p:nvSpPr>
          <p:spPr bwMode="auto">
            <a:xfrm flipV="1">
              <a:off x="5012556" y="2040595"/>
              <a:ext cx="720725" cy="7921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5626" name="Line 22"/>
            <p:cNvSpPr>
              <a:spLocks noChangeShapeType="1"/>
            </p:cNvSpPr>
            <p:nvPr/>
          </p:nvSpPr>
          <p:spPr bwMode="auto">
            <a:xfrm flipV="1">
              <a:off x="7750001" y="2040595"/>
              <a:ext cx="863600" cy="863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dirty="0" smtClean="0"/>
            </a:p>
          </p:txBody>
        </p:sp>
      </p:grpSp>
      <p:sp>
        <p:nvSpPr>
          <p:cNvPr id="25603" name="Text Box 4"/>
          <p:cNvSpPr txBox="1">
            <a:spLocks noChangeArrowheads="1"/>
          </p:cNvSpPr>
          <p:nvPr/>
        </p:nvSpPr>
        <p:spPr bwMode="auto">
          <a:xfrm>
            <a:off x="100013" y="1052513"/>
            <a:ext cx="893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500" b="1">
                <a:solidFill>
                  <a:srgbClr val="EA0000"/>
                </a:solidFill>
              </a:rPr>
              <a:t>with ref. to an infinitesimal </a:t>
            </a:r>
            <a:r>
              <a:rPr lang="it-IT" altLang="ja-JP" sz="1500" b="1">
                <a:solidFill>
                  <a:srgbClr val="EA0000"/>
                </a:solidFill>
              </a:rPr>
              <a:t>size interval located immediately below the feed size </a:t>
            </a:r>
            <a:r>
              <a:rPr lang="it-IT" altLang="ja-JP" sz="1600" b="1">
                <a:solidFill>
                  <a:srgbClr val="EA0000"/>
                </a:solidFill>
              </a:rPr>
              <a:t>D</a:t>
            </a:r>
            <a:r>
              <a:rPr lang="it-IT" altLang="ja-JP" sz="1600" b="1" baseline="-25000">
                <a:solidFill>
                  <a:srgbClr val="EA0000"/>
                </a:solidFill>
              </a:rPr>
              <a:t>0</a:t>
            </a:r>
            <a:r>
              <a:rPr lang="it-IT" altLang="ja-JP" sz="1600"/>
              <a:t>: </a:t>
            </a:r>
            <a:r>
              <a:rPr lang="it-IT" altLang="ja-JP" sz="1800" b="1">
                <a:solidFill>
                  <a:srgbClr val="EA0000"/>
                </a:solidFill>
              </a:rPr>
              <a:t>[D</a:t>
            </a:r>
            <a:r>
              <a:rPr lang="it-IT" altLang="ja-JP" sz="1800" b="1" baseline="-25000">
                <a:solidFill>
                  <a:srgbClr val="EA0000"/>
                </a:solidFill>
              </a:rPr>
              <a:t>0</a:t>
            </a:r>
            <a:r>
              <a:rPr lang="it-IT" altLang="ja-JP" sz="1800" b="1">
                <a:solidFill>
                  <a:srgbClr val="EA0000"/>
                </a:solidFill>
              </a:rPr>
              <a:t>; D</a:t>
            </a:r>
            <a:r>
              <a:rPr lang="it-IT" altLang="ja-JP" sz="1800" b="1" baseline="-25000">
                <a:solidFill>
                  <a:srgbClr val="EA0000"/>
                </a:solidFill>
              </a:rPr>
              <a:t>0</a:t>
            </a:r>
            <a:r>
              <a:rPr lang="it-IT" altLang="ja-JP" sz="1800" b="1">
                <a:solidFill>
                  <a:srgbClr val="EA0000"/>
                </a:solidFill>
              </a:rPr>
              <a:t>-</a:t>
            </a:r>
            <a:r>
              <a:rPr lang="it-IT" altLang="ja-JP" sz="1800" b="1" i="1">
                <a:solidFill>
                  <a:srgbClr val="EA0000"/>
                </a:solidFill>
              </a:rPr>
              <a:t>d</a:t>
            </a:r>
            <a:r>
              <a:rPr lang="it-IT" altLang="ja-JP" sz="1800" b="1">
                <a:solidFill>
                  <a:srgbClr val="EA0000"/>
                </a:solidFill>
              </a:rPr>
              <a:t>d]</a:t>
            </a:r>
            <a:endParaRPr lang="it-IT" altLang="it-IT" sz="1800"/>
          </a:p>
        </p:txBody>
      </p:sp>
      <p:sp>
        <p:nvSpPr>
          <p:cNvPr id="25604" name="Text Box 5"/>
          <p:cNvSpPr txBox="1">
            <a:spLocks noChangeArrowheads="1"/>
          </p:cNvSpPr>
          <p:nvPr/>
        </p:nvSpPr>
        <p:spPr bwMode="auto">
          <a:xfrm>
            <a:off x="755650" y="2060575"/>
            <a:ext cx="554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endParaRPr lang="it-IT" altLang="it-IT" sz="1800"/>
          </a:p>
        </p:txBody>
      </p:sp>
      <p:graphicFrame>
        <p:nvGraphicFramePr>
          <p:cNvPr id="25605" name="Object 113"/>
          <p:cNvGraphicFramePr>
            <a:graphicFrameLocks noChangeAspect="1"/>
          </p:cNvGraphicFramePr>
          <p:nvPr/>
        </p:nvGraphicFramePr>
        <p:xfrm>
          <a:off x="263525" y="4005263"/>
          <a:ext cx="3241675" cy="2768600"/>
        </p:xfrm>
        <a:graphic>
          <a:graphicData uri="http://schemas.openxmlformats.org/presentationml/2006/ole">
            <mc:AlternateContent xmlns:mc="http://schemas.openxmlformats.org/markup-compatibility/2006">
              <mc:Choice xmlns:v="urn:schemas-microsoft-com:vml" Requires="v">
                <p:oleObj spid="_x0000_s25700" name="Equazione" r:id="rId6" imgW="1905000" imgH="1752600" progId="Equation.3">
                  <p:embed/>
                </p:oleObj>
              </mc:Choice>
              <mc:Fallback>
                <p:oleObj name="Equazione" r:id="rId6" imgW="1905000" imgH="1752600" progId="Equation.3">
                  <p:embed/>
                  <p:pic>
                    <p:nvPicPr>
                      <p:cNvPr id="0" name="Object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525" y="4005263"/>
                        <a:ext cx="324167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Text Box 13"/>
          <p:cNvSpPr txBox="1">
            <a:spLocks noChangeArrowheads="1"/>
          </p:cNvSpPr>
          <p:nvPr/>
        </p:nvSpPr>
        <p:spPr bwMode="auto">
          <a:xfrm>
            <a:off x="6659563" y="4292600"/>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endParaRPr lang="it-IT" altLang="it-IT" sz="1800"/>
          </a:p>
        </p:txBody>
      </p:sp>
      <p:sp>
        <p:nvSpPr>
          <p:cNvPr id="25607" name="Text Box 15"/>
          <p:cNvSpPr txBox="1">
            <a:spLocks noChangeArrowheads="1"/>
          </p:cNvSpPr>
          <p:nvPr/>
        </p:nvSpPr>
        <p:spPr bwMode="auto">
          <a:xfrm>
            <a:off x="190500" y="3667125"/>
            <a:ext cx="4237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 typeface="Times New Roman" pitchFamily="18" charset="0"/>
              <a:buNone/>
            </a:pPr>
            <a:r>
              <a:rPr lang="it-IT" altLang="ja-JP" sz="1600" b="1">
                <a:solidFill>
                  <a:srgbClr val="C00000"/>
                </a:solidFill>
              </a:rPr>
              <a:t>integration </a:t>
            </a:r>
            <a:r>
              <a:rPr lang="it-IT" altLang="ja-JP" sz="1600" b="1"/>
              <a:t>over [0, D</a:t>
            </a:r>
            <a:r>
              <a:rPr lang="it-IT" altLang="ja-JP" sz="1600" b="1" baseline="-25000"/>
              <a:t>0</a:t>
            </a:r>
            <a:r>
              <a:rPr lang="it-IT" altLang="ja-JP" sz="1600" b="1"/>
              <a:t>] gives p(D</a:t>
            </a:r>
            <a:r>
              <a:rPr lang="it-IT" altLang="ja-JP" sz="1600" b="1" baseline="-25000"/>
              <a:t>0</a:t>
            </a:r>
            <a:r>
              <a:rPr lang="it-IT" altLang="ja-JP" sz="1600" b="1"/>
              <a:t>):</a:t>
            </a:r>
            <a:endParaRPr lang="it-IT" altLang="it-IT" sz="1600" b="1"/>
          </a:p>
        </p:txBody>
      </p:sp>
      <p:grpSp>
        <p:nvGrpSpPr>
          <p:cNvPr id="25608" name="Gruppo 3"/>
          <p:cNvGrpSpPr>
            <a:grpSpLocks/>
          </p:cNvGrpSpPr>
          <p:nvPr/>
        </p:nvGrpSpPr>
        <p:grpSpPr bwMode="auto">
          <a:xfrm>
            <a:off x="4211960" y="5947618"/>
            <a:ext cx="4431531" cy="793750"/>
            <a:chOff x="683746" y="5919782"/>
            <a:chExt cx="4432787" cy="794172"/>
          </a:xfrm>
        </p:grpSpPr>
        <p:graphicFrame>
          <p:nvGraphicFramePr>
            <p:cNvPr id="25621" name="Object 116"/>
            <p:cNvGraphicFramePr>
              <a:graphicFrameLocks noChangeAspect="1"/>
            </p:cNvGraphicFramePr>
            <p:nvPr>
              <p:extLst>
                <p:ext uri="{D42A27DB-BD31-4B8C-83A1-F6EECF244321}">
                  <p14:modId xmlns:p14="http://schemas.microsoft.com/office/powerpoint/2010/main" val="1273213159"/>
                </p:ext>
              </p:extLst>
            </p:nvPr>
          </p:nvGraphicFramePr>
          <p:xfrm>
            <a:off x="1187945" y="5919782"/>
            <a:ext cx="3928588" cy="794172"/>
          </p:xfrm>
          <a:graphic>
            <a:graphicData uri="http://schemas.openxmlformats.org/presentationml/2006/ole">
              <mc:AlternateContent xmlns:mc="http://schemas.openxmlformats.org/markup-compatibility/2006">
                <mc:Choice xmlns:v="urn:schemas-microsoft-com:vml" Requires="v">
                  <p:oleObj spid="_x0000_s25701" name="Equation" r:id="rId8" imgW="2032000" imgH="444500" progId="Equation.3">
                    <p:embed/>
                  </p:oleObj>
                </mc:Choice>
                <mc:Fallback>
                  <p:oleObj name="Equation" r:id="rId8" imgW="2032000" imgH="444500" progId="Equation.3">
                    <p:embed/>
                    <p:pic>
                      <p:nvPicPr>
                        <p:cNvPr id="0" name="Object 116"/>
                        <p:cNvPicPr>
                          <a:picLocks noChangeAspect="1" noChangeArrowheads="1"/>
                        </p:cNvPicPr>
                        <p:nvPr/>
                      </p:nvPicPr>
                      <p:blipFill>
                        <a:blip r:embed="rId9"/>
                        <a:srcRect/>
                        <a:stretch>
                          <a:fillRect/>
                        </a:stretch>
                      </p:blipFill>
                      <p:spPr bwMode="auto">
                        <a:xfrm>
                          <a:off x="1187945" y="5919782"/>
                          <a:ext cx="3928588" cy="7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22" name="Text Box 21"/>
            <p:cNvSpPr txBox="1">
              <a:spLocks noChangeArrowheads="1"/>
            </p:cNvSpPr>
            <p:nvPr/>
          </p:nvSpPr>
          <p:spPr bwMode="auto">
            <a:xfrm>
              <a:off x="683746" y="6135921"/>
              <a:ext cx="82818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4.</a:t>
              </a:r>
            </a:p>
          </p:txBody>
        </p:sp>
      </p:grpSp>
      <p:sp>
        <p:nvSpPr>
          <p:cNvPr id="25609"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5C8C3737-14C2-439B-8649-CC9D546B4FAD}" type="slidenum">
              <a:rPr lang="it-IT" altLang="it-IT" sz="1400" smtClean="0"/>
              <a:pPr eaLnBrk="1" hangingPunct="1">
                <a:spcBef>
                  <a:spcPct val="0"/>
                </a:spcBef>
                <a:buFontTx/>
                <a:buNone/>
                <a:defRPr/>
              </a:pPr>
              <a:t>23</a:t>
            </a:fld>
            <a:endParaRPr lang="it-IT" altLang="it-IT" sz="1400" smtClean="0"/>
          </a:p>
        </p:txBody>
      </p:sp>
      <p:sp>
        <p:nvSpPr>
          <p:cNvPr id="3" name="Titolo 2"/>
          <p:cNvSpPr>
            <a:spLocks noGrp="1"/>
          </p:cNvSpPr>
          <p:nvPr>
            <p:ph type="title" idx="4294967295"/>
          </p:nvPr>
        </p:nvSpPr>
        <p:spPr>
          <a:xfrm>
            <a:off x="457200" y="-26988"/>
            <a:ext cx="8229600" cy="1138238"/>
          </a:xfrm>
        </p:spPr>
        <p:txBody>
          <a:bodyPr/>
          <a:lstStyle/>
          <a:p>
            <a:pPr>
              <a:defRPr/>
            </a:pPr>
            <a:r>
              <a:rPr lang="it-IT" sz="3200" b="1" dirty="0" err="1" smtClean="0">
                <a:solidFill>
                  <a:srgbClr val="FF6699"/>
                </a:solidFill>
                <a:effectLst>
                  <a:outerShdw blurRad="38100" dist="38100" dir="2700000" algn="tl" rotWithShape="0">
                    <a:srgbClr val="C0C0C0"/>
                  </a:outerShdw>
                </a:effectLst>
                <a:ea typeface="ＭＳ Ｐゴシック"/>
              </a:rPr>
              <a:t>Population</a:t>
            </a:r>
            <a:r>
              <a:rPr lang="it-IT" sz="3200" b="1" dirty="0" smtClean="0">
                <a:solidFill>
                  <a:srgbClr val="FF6699"/>
                </a:solidFill>
                <a:effectLst>
                  <a:outerShdw blurRad="38100" dist="38100" dir="2700000" algn="tl" rotWithShape="0">
                    <a:srgbClr val="C0C0C0"/>
                  </a:outerShdw>
                </a:effectLst>
                <a:ea typeface="ＭＳ Ｐゴシック"/>
              </a:rPr>
              <a:t> Balance </a:t>
            </a:r>
            <a:r>
              <a:rPr lang="it-IT" sz="3200" b="1" dirty="0" err="1" smtClean="0">
                <a:solidFill>
                  <a:srgbClr val="FF6699"/>
                </a:solidFill>
                <a:effectLst>
                  <a:outerShdw blurRad="38100" dist="38100" dir="2700000" algn="tl" rotWithShape="0">
                    <a:srgbClr val="C0C0C0"/>
                  </a:outerShdw>
                </a:effectLst>
                <a:ea typeface="ＭＳ Ｐゴシック"/>
              </a:rPr>
              <a:t>approach</a:t>
            </a:r>
            <a:r>
              <a:rPr lang="it-IT" sz="3200" b="1" dirty="0" smtClean="0">
                <a:solidFill>
                  <a:srgbClr val="FF6699"/>
                </a:solidFill>
                <a:effectLst>
                  <a:outerShdw blurRad="38100" dist="38100" dir="2700000" algn="tl" rotWithShape="0">
                    <a:srgbClr val="C0C0C0"/>
                  </a:outerShdw>
                </a:effectLst>
                <a:ea typeface="ＭＳ Ｐゴシック"/>
              </a:rPr>
              <a:t>:</a:t>
            </a:r>
            <a:br>
              <a:rPr lang="it-IT" sz="3200" b="1" dirty="0" smtClean="0">
                <a:solidFill>
                  <a:srgbClr val="FF6699"/>
                </a:solidFill>
                <a:effectLst>
                  <a:outerShdw blurRad="38100" dist="38100" dir="2700000" algn="tl" rotWithShape="0">
                    <a:srgbClr val="C0C0C0"/>
                  </a:outerShdw>
                </a:effectLst>
                <a:ea typeface="ＭＳ Ｐゴシック"/>
              </a:rPr>
            </a:br>
            <a:r>
              <a:rPr lang="it-IT" b="1" dirty="0" err="1" smtClean="0">
                <a:solidFill>
                  <a:srgbClr val="FF6699"/>
                </a:solidFill>
                <a:effectLst>
                  <a:outerShdw blurRad="38100" dist="38100" dir="2700000" algn="tl" rotWithShape="0">
                    <a:srgbClr val="C0C0C0"/>
                  </a:outerShdw>
                </a:effectLst>
                <a:ea typeface="ＭＳ Ｐゴシック"/>
              </a:rPr>
              <a:t>integration</a:t>
            </a:r>
            <a:r>
              <a:rPr lang="it-IT" b="1" dirty="0" smtClean="0">
                <a:solidFill>
                  <a:srgbClr val="FF6699"/>
                </a:solidFill>
                <a:effectLst>
                  <a:outerShdw blurRad="38100" dist="38100" dir="2700000" algn="tl" rotWithShape="0">
                    <a:srgbClr val="C0C0C0"/>
                  </a:outerShdw>
                </a:effectLst>
                <a:ea typeface="ＭＳ Ｐゴシック"/>
              </a:rPr>
              <a:t> of mass balance </a:t>
            </a:r>
            <a:r>
              <a:rPr lang="it-IT" b="1" dirty="0" err="1" smtClean="0">
                <a:solidFill>
                  <a:srgbClr val="FF6699"/>
                </a:solidFill>
                <a:effectLst>
                  <a:outerShdw blurRad="38100" dist="38100" dir="2700000" algn="tl" rotWithShape="0">
                    <a:srgbClr val="C0C0C0"/>
                  </a:outerShdw>
                </a:effectLst>
                <a:ea typeface="ＭＳ Ｐゴシック"/>
              </a:rPr>
              <a:t>eq</a:t>
            </a:r>
            <a:r>
              <a:rPr lang="it-IT" b="1" dirty="0" smtClean="0">
                <a:solidFill>
                  <a:srgbClr val="FF6699"/>
                </a:solidFill>
                <a:effectLst>
                  <a:outerShdw blurRad="38100" dist="38100" dir="2700000" algn="tl" rotWithShape="0">
                    <a:srgbClr val="C0C0C0"/>
                  </a:outerShdw>
                </a:effectLst>
                <a:ea typeface="ＭＳ Ｐゴシック"/>
              </a:rPr>
              <a:t>.</a:t>
            </a:r>
            <a:r>
              <a:rPr lang="it-IT" sz="3200" dirty="0" smtClean="0"/>
              <a:t> </a:t>
            </a:r>
            <a:endParaRPr lang="it-IT" sz="3200" dirty="0"/>
          </a:p>
        </p:txBody>
      </p:sp>
      <p:sp>
        <p:nvSpPr>
          <p:cNvPr id="25612" name="Rettangolo 1"/>
          <p:cNvSpPr>
            <a:spLocks noChangeArrowheads="1"/>
          </p:cNvSpPr>
          <p:nvPr/>
        </p:nvSpPr>
        <p:spPr bwMode="auto">
          <a:xfrm>
            <a:off x="4787900" y="2976563"/>
            <a:ext cx="1743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ja-JP" sz="2000" b="1" dirty="0">
                <a:solidFill>
                  <a:srgbClr val="EA0000"/>
                </a:solidFill>
              </a:rPr>
              <a:t>→ </a:t>
            </a:r>
            <a:r>
              <a:rPr lang="it-IT" altLang="ja-JP" sz="2000" b="1" dirty="0" err="1">
                <a:solidFill>
                  <a:srgbClr val="EA0000"/>
                </a:solidFill>
              </a:rPr>
              <a:t>p</a:t>
            </a:r>
            <a:r>
              <a:rPr lang="it-IT" altLang="ja-JP" sz="2000" b="1" dirty="0">
                <a:solidFill>
                  <a:srgbClr val="EA0000"/>
                </a:solidFill>
              </a:rPr>
              <a:t>(d)</a:t>
            </a:r>
            <a:r>
              <a:rPr lang="it-IT" altLang="ja-JP" sz="2000" b="1" i="1" dirty="0" err="1">
                <a:solidFill>
                  <a:srgbClr val="EA0000"/>
                </a:solidFill>
              </a:rPr>
              <a:t>d</a:t>
            </a:r>
            <a:r>
              <a:rPr lang="it-IT" altLang="ja-JP" sz="2000" b="1" dirty="0" err="1">
                <a:solidFill>
                  <a:srgbClr val="EA0000"/>
                </a:solidFill>
              </a:rPr>
              <a:t>d</a:t>
            </a:r>
            <a:r>
              <a:rPr lang="it-IT" altLang="ja-JP" sz="2000" b="1" dirty="0">
                <a:solidFill>
                  <a:srgbClr val="EA0000"/>
                </a:solidFill>
              </a:rPr>
              <a:t> = 0</a:t>
            </a:r>
            <a:endParaRPr lang="it-IT" altLang="it-IT" sz="2000" dirty="0"/>
          </a:p>
        </p:txBody>
      </p:sp>
      <p:grpSp>
        <p:nvGrpSpPr>
          <p:cNvPr id="4" name="Gruppo 3"/>
          <p:cNvGrpSpPr/>
          <p:nvPr/>
        </p:nvGrpSpPr>
        <p:grpSpPr>
          <a:xfrm>
            <a:off x="4586087" y="3667125"/>
            <a:ext cx="2365576" cy="1592263"/>
            <a:chOff x="4586087" y="3667125"/>
            <a:chExt cx="2365576" cy="1592263"/>
          </a:xfrm>
        </p:grpSpPr>
        <p:grpSp>
          <p:nvGrpSpPr>
            <p:cNvPr id="25611" name="Gruppo 26"/>
            <p:cNvGrpSpPr>
              <a:grpSpLocks/>
            </p:cNvGrpSpPr>
            <p:nvPr/>
          </p:nvGrpSpPr>
          <p:grpSpPr bwMode="auto">
            <a:xfrm>
              <a:off x="4864100" y="3667125"/>
              <a:ext cx="2087563" cy="1592263"/>
              <a:chOff x="6157913" y="2628899"/>
              <a:chExt cx="2087562" cy="1592264"/>
            </a:xfrm>
          </p:grpSpPr>
          <p:grpSp>
            <p:nvGrpSpPr>
              <p:cNvPr id="25613" name="Gruppo 1"/>
              <p:cNvGrpSpPr>
                <a:grpSpLocks/>
              </p:cNvGrpSpPr>
              <p:nvPr/>
            </p:nvGrpSpPr>
            <p:grpSpPr bwMode="auto">
              <a:xfrm>
                <a:off x="6157913" y="2852738"/>
                <a:ext cx="2087562" cy="1368425"/>
                <a:chOff x="6157292" y="2852663"/>
                <a:chExt cx="2087563" cy="1368425"/>
              </a:xfrm>
            </p:grpSpPr>
            <p:grpSp>
              <p:nvGrpSpPr>
                <p:cNvPr id="25615" name="Gruppo 1"/>
                <p:cNvGrpSpPr>
                  <a:grpSpLocks/>
                </p:cNvGrpSpPr>
                <p:nvPr/>
              </p:nvGrpSpPr>
              <p:grpSpPr bwMode="auto">
                <a:xfrm>
                  <a:off x="6157292" y="2852663"/>
                  <a:ext cx="1943100" cy="1368425"/>
                  <a:chOff x="4787900" y="2420888"/>
                  <a:chExt cx="1943100" cy="1368152"/>
                </a:xfrm>
              </p:grpSpPr>
              <p:sp>
                <p:nvSpPr>
                  <p:cNvPr id="25617" name="Line 4"/>
                  <p:cNvSpPr>
                    <a:spLocks noChangeShapeType="1"/>
                  </p:cNvSpPr>
                  <p:nvPr/>
                </p:nvSpPr>
                <p:spPr bwMode="auto">
                  <a:xfrm>
                    <a:off x="4787900" y="3357562"/>
                    <a:ext cx="1943100" cy="0"/>
                  </a:xfrm>
                  <a:prstGeom prst="line">
                    <a:avLst/>
                  </a:prstGeom>
                  <a:noFill/>
                  <a:ln w="25400">
                    <a:solidFill>
                      <a:srgbClr val="0033CC"/>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sp>
                <p:nvSpPr>
                  <p:cNvPr id="25618" name="Line 8"/>
                  <p:cNvSpPr>
                    <a:spLocks noChangeShapeType="1"/>
                  </p:cNvSpPr>
                  <p:nvPr/>
                </p:nvSpPr>
                <p:spPr bwMode="auto">
                  <a:xfrm>
                    <a:off x="6083300" y="2420888"/>
                    <a:ext cx="0" cy="1008112"/>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it-IT"/>
                  </a:p>
                </p:txBody>
              </p:sp>
              <p:sp>
                <p:nvSpPr>
                  <p:cNvPr id="25619" name="Text Box 10"/>
                  <p:cNvSpPr txBox="1">
                    <a:spLocks noChangeArrowheads="1"/>
                  </p:cNvSpPr>
                  <p:nvPr/>
                </p:nvSpPr>
                <p:spPr bwMode="auto">
                  <a:xfrm>
                    <a:off x="5003800" y="3419708"/>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sz="1800" b="1">
                        <a:solidFill>
                          <a:srgbClr val="EA0000"/>
                        </a:solidFill>
                      </a:rPr>
                      <a:t>0</a:t>
                    </a:r>
                  </a:p>
                </p:txBody>
              </p:sp>
              <p:sp>
                <p:nvSpPr>
                  <p:cNvPr id="25620" name="Text Box 11"/>
                  <p:cNvSpPr txBox="1">
                    <a:spLocks noChangeArrowheads="1"/>
                  </p:cNvSpPr>
                  <p:nvPr/>
                </p:nvSpPr>
                <p:spPr bwMode="auto">
                  <a:xfrm>
                    <a:off x="5724525" y="3419708"/>
                    <a:ext cx="79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r>
                      <a:rPr lang="it-IT" altLang="ja-JP" sz="1800" b="1">
                        <a:solidFill>
                          <a:srgbClr val="EA0000"/>
                        </a:solidFill>
                      </a:rPr>
                      <a:t>D</a:t>
                    </a:r>
                    <a:r>
                      <a:rPr lang="it-IT" altLang="ja-JP" sz="1800" b="1" baseline="-25000">
                        <a:solidFill>
                          <a:srgbClr val="EA0000"/>
                        </a:solidFill>
                      </a:rPr>
                      <a:t>0</a:t>
                    </a:r>
                    <a:endParaRPr lang="it-IT" altLang="it-IT" sz="1800" b="1" baseline="-25000">
                      <a:solidFill>
                        <a:srgbClr val="EA0000"/>
                      </a:solidFill>
                    </a:endParaRPr>
                  </a:p>
                </p:txBody>
              </p:sp>
            </p:grpSp>
            <p:sp>
              <p:nvSpPr>
                <p:cNvPr id="25616" name="Text Box 10"/>
                <p:cNvSpPr txBox="1">
                  <a:spLocks noChangeArrowheads="1"/>
                </p:cNvSpPr>
                <p:nvPr/>
              </p:nvSpPr>
              <p:spPr bwMode="auto">
                <a:xfrm>
                  <a:off x="7886080" y="3728207"/>
                  <a:ext cx="358775" cy="3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sz="1800" b="1">
                      <a:solidFill>
                        <a:srgbClr val="0033CC"/>
                      </a:solidFill>
                    </a:rPr>
                    <a:t>d</a:t>
                  </a:r>
                </a:p>
              </p:txBody>
            </p:sp>
          </p:grpSp>
          <p:sp>
            <p:nvSpPr>
              <p:cNvPr id="25614" name="Line 4"/>
              <p:cNvSpPr>
                <a:spLocks noChangeShapeType="1"/>
              </p:cNvSpPr>
              <p:nvPr/>
            </p:nvSpPr>
            <p:spPr bwMode="auto">
              <a:xfrm flipV="1">
                <a:off x="6517530" y="2628899"/>
                <a:ext cx="0" cy="1287387"/>
              </a:xfrm>
              <a:prstGeom prst="line">
                <a:avLst/>
              </a:prstGeom>
              <a:noFill/>
              <a:ln w="25400">
                <a:solidFill>
                  <a:srgbClr val="0033CC"/>
                </a:solidFill>
                <a:round/>
                <a:headEnd/>
                <a:tailEnd type="triangle" w="lg" len="lg"/>
              </a:ln>
              <a:extLst>
                <a:ext uri="{909E8E84-426E-40dd-AFC4-6F175D3DCCD1}">
                  <a14:hiddenFill xmlns:a14="http://schemas.microsoft.com/office/drawing/2010/main">
                    <a:noFill/>
                  </a14:hiddenFill>
                </a:ext>
              </a:extLst>
            </p:spPr>
            <p:txBody>
              <a:bodyPr/>
              <a:lstStyle/>
              <a:p>
                <a:endParaRPr lang="it-IT"/>
              </a:p>
            </p:txBody>
          </p:sp>
        </p:grpSp>
        <p:sp>
          <p:nvSpPr>
            <p:cNvPr id="2" name="Rettangolo 1"/>
            <p:cNvSpPr/>
            <p:nvPr/>
          </p:nvSpPr>
          <p:spPr>
            <a:xfrm>
              <a:off x="4586087" y="3717032"/>
              <a:ext cx="705993" cy="369332"/>
            </a:xfrm>
            <a:prstGeom prst="rect">
              <a:avLst/>
            </a:prstGeom>
          </p:spPr>
          <p:txBody>
            <a:bodyPr wrap="none">
              <a:spAutoFit/>
            </a:bodyPr>
            <a:lstStyle/>
            <a:p>
              <a:r>
                <a:rPr lang="it-IT" altLang="ja-JP" b="1" dirty="0" smtClean="0">
                  <a:solidFill>
                    <a:srgbClr val="0033CC"/>
                  </a:solidFill>
                </a:rPr>
                <a:t>p</a:t>
              </a:r>
              <a:r>
                <a:rPr lang="it-IT" altLang="ja-JP" b="1" baseline="-25000" dirty="0" smtClean="0">
                  <a:solidFill>
                    <a:srgbClr val="0033CC"/>
                  </a:solidFill>
                </a:rPr>
                <a:t>0</a:t>
              </a:r>
              <a:r>
                <a:rPr lang="it-IT" altLang="ja-JP" b="1" dirty="0" smtClean="0">
                  <a:solidFill>
                    <a:srgbClr val="0033CC"/>
                  </a:solidFill>
                </a:rPr>
                <a:t>(</a:t>
              </a:r>
              <a:r>
                <a:rPr lang="it-IT" altLang="ja-JP" b="1" dirty="0">
                  <a:solidFill>
                    <a:srgbClr val="0033CC"/>
                  </a:solidFill>
                </a:rPr>
                <a:t>d)</a:t>
              </a:r>
              <a:endParaRPr lang="it-IT" dirty="0">
                <a:solidFill>
                  <a:srgbClr val="0033CC"/>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endParaRPr lang="it-IT" altLang="it-IT" sz="1800"/>
          </a:p>
        </p:txBody>
      </p:sp>
      <p:sp>
        <p:nvSpPr>
          <p:cNvPr id="26627" name="Text Box 9"/>
          <p:cNvSpPr txBox="1">
            <a:spLocks noChangeArrowheads="1"/>
          </p:cNvSpPr>
          <p:nvPr/>
        </p:nvSpPr>
        <p:spPr bwMode="auto">
          <a:xfrm>
            <a:off x="144463" y="2997200"/>
            <a:ext cx="7812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sz="2000" b="1"/>
              <a:t>manipulation </a:t>
            </a:r>
            <a:r>
              <a:rPr lang="it-IT" altLang="ja-JP" sz="2000" b="1"/>
              <a:t>and </a:t>
            </a:r>
            <a:r>
              <a:rPr lang="it-IT" altLang="ja-JP" sz="2000" b="1">
                <a:solidFill>
                  <a:srgbClr val="C00000"/>
                </a:solidFill>
              </a:rPr>
              <a:t>integration </a:t>
            </a:r>
            <a:r>
              <a:rPr lang="it-IT" altLang="ja-JP" sz="2000" b="1"/>
              <a:t>over [D</a:t>
            </a:r>
            <a:r>
              <a:rPr lang="it-IT" altLang="ja-JP" sz="2000" b="1" baseline="-25000"/>
              <a:t>0</a:t>
            </a:r>
            <a:r>
              <a:rPr lang="it-IT" altLang="ja-JP" sz="2000" b="1"/>
              <a:t>, d] with d&gt;D</a:t>
            </a:r>
            <a:r>
              <a:rPr lang="it-IT" altLang="ja-JP" sz="2000" b="1" baseline="-25000"/>
              <a:t>0</a:t>
            </a:r>
            <a:r>
              <a:rPr lang="it-IT" altLang="ja-JP" sz="2000" b="1"/>
              <a:t> give</a:t>
            </a:r>
            <a:r>
              <a:rPr lang="it-IT" altLang="it-IT" sz="2000"/>
              <a:t>:</a:t>
            </a:r>
          </a:p>
        </p:txBody>
      </p:sp>
      <p:graphicFrame>
        <p:nvGraphicFramePr>
          <p:cNvPr id="26628" name="Object 71"/>
          <p:cNvGraphicFramePr>
            <a:graphicFrameLocks noChangeAspect="1"/>
          </p:cNvGraphicFramePr>
          <p:nvPr/>
        </p:nvGraphicFramePr>
        <p:xfrm>
          <a:off x="928688" y="3573463"/>
          <a:ext cx="7235825" cy="1008062"/>
        </p:xfrm>
        <a:graphic>
          <a:graphicData uri="http://schemas.openxmlformats.org/presentationml/2006/ole">
            <mc:AlternateContent xmlns:mc="http://schemas.openxmlformats.org/markup-compatibility/2006">
              <mc:Choice xmlns:v="urn:schemas-microsoft-com:vml" Requires="v">
                <p:oleObj spid="_x0000_s26710" name="Equazione" r:id="rId4" imgW="3314700" imgH="495300" progId="Equation.3">
                  <p:embed/>
                </p:oleObj>
              </mc:Choice>
              <mc:Fallback>
                <p:oleObj name="Equazione" r:id="rId4" imgW="3314700" imgH="495300" progId="Equation.3">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3573463"/>
                        <a:ext cx="72358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29" name="Text Box 12"/>
          <p:cNvSpPr txBox="1">
            <a:spLocks noChangeArrowheads="1"/>
          </p:cNvSpPr>
          <p:nvPr/>
        </p:nvSpPr>
        <p:spPr bwMode="auto">
          <a:xfrm>
            <a:off x="684213" y="5734050"/>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50000"/>
              </a:spcBef>
              <a:spcAft>
                <a:spcPts val="600"/>
              </a:spcAft>
              <a:buFont typeface="Times New Roman" pitchFamily="18" charset="0"/>
              <a:buNone/>
            </a:pPr>
            <a:endParaRPr lang="it-IT" altLang="it-IT" sz="1800"/>
          </a:p>
        </p:txBody>
      </p:sp>
      <p:grpSp>
        <p:nvGrpSpPr>
          <p:cNvPr id="26630" name="Gruppo 1"/>
          <p:cNvGrpSpPr>
            <a:grpSpLocks/>
          </p:cNvGrpSpPr>
          <p:nvPr/>
        </p:nvGrpSpPr>
        <p:grpSpPr bwMode="auto">
          <a:xfrm>
            <a:off x="66675" y="1773238"/>
            <a:ext cx="9013825" cy="792162"/>
            <a:chOff x="65980" y="1773238"/>
            <a:chExt cx="9013825" cy="792162"/>
          </a:xfrm>
        </p:grpSpPr>
        <p:graphicFrame>
          <p:nvGraphicFramePr>
            <p:cNvPr id="26636" name="Object 117"/>
            <p:cNvGraphicFramePr>
              <a:graphicFrameLocks noChangeAspect="1"/>
            </p:cNvGraphicFramePr>
            <p:nvPr/>
          </p:nvGraphicFramePr>
          <p:xfrm>
            <a:off x="65980" y="1814513"/>
            <a:ext cx="9013825" cy="677862"/>
          </p:xfrm>
          <a:graphic>
            <a:graphicData uri="http://schemas.openxmlformats.org/presentationml/2006/ole">
              <mc:AlternateContent xmlns:mc="http://schemas.openxmlformats.org/markup-compatibility/2006">
                <mc:Choice xmlns:v="urn:schemas-microsoft-com:vml" Requires="v">
                  <p:oleObj spid="_x0000_s26711" name="Equazione" r:id="rId6" imgW="5207000" imgH="393700" progId="Equation.3">
                    <p:embed/>
                  </p:oleObj>
                </mc:Choice>
                <mc:Fallback>
                  <p:oleObj name="Equazione" r:id="rId6" imgW="5207000" imgH="393700" progId="Equation.3">
                    <p:embed/>
                    <p:pic>
                      <p:nvPicPr>
                        <p:cNvPr id="0" name="Object 1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80" y="1814513"/>
                          <a:ext cx="90138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7" name="Line 17"/>
            <p:cNvSpPr>
              <a:spLocks noChangeShapeType="1"/>
            </p:cNvSpPr>
            <p:nvPr/>
          </p:nvSpPr>
          <p:spPr bwMode="auto">
            <a:xfrm flipV="1">
              <a:off x="610915" y="1773238"/>
              <a:ext cx="720725" cy="7921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aphicFrame>
        <p:nvGraphicFramePr>
          <p:cNvPr id="26631" name="Object 73"/>
          <p:cNvGraphicFramePr>
            <a:graphicFrameLocks noChangeAspect="1"/>
          </p:cNvGraphicFramePr>
          <p:nvPr/>
        </p:nvGraphicFramePr>
        <p:xfrm>
          <a:off x="995363" y="5502275"/>
          <a:ext cx="7415212" cy="1114425"/>
        </p:xfrm>
        <a:graphic>
          <a:graphicData uri="http://schemas.openxmlformats.org/presentationml/2006/ole">
            <mc:AlternateContent xmlns:mc="http://schemas.openxmlformats.org/markup-compatibility/2006">
              <mc:Choice xmlns:v="urn:schemas-microsoft-com:vml" Requires="v">
                <p:oleObj spid="_x0000_s26712" name="Equazione" r:id="rId8" imgW="2959100" imgH="495300" progId="Equation.3">
                  <p:embed/>
                </p:oleObj>
              </mc:Choice>
              <mc:Fallback>
                <p:oleObj name="Equazione" r:id="rId8" imgW="2959100" imgH="495300" progId="Equation.3">
                  <p:embed/>
                  <p:pic>
                    <p:nvPicPr>
                      <p:cNvPr id="0" name="Object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363" y="5502275"/>
                        <a:ext cx="7415212"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32" name="AutoShape 20"/>
          <p:cNvSpPr>
            <a:spLocks noChangeArrowheads="1"/>
          </p:cNvSpPr>
          <p:nvPr/>
        </p:nvSpPr>
        <p:spPr bwMode="auto">
          <a:xfrm>
            <a:off x="4284663" y="4797425"/>
            <a:ext cx="863600" cy="649288"/>
          </a:xfrm>
          <a:prstGeom prst="downArrow">
            <a:avLst>
              <a:gd name="adj1" fmla="val 50000"/>
              <a:gd name="adj2" fmla="val 25000"/>
            </a:avLst>
          </a:prstGeom>
          <a:solidFill>
            <a:srgbClr val="3399FF"/>
          </a:solidFill>
          <a:ln w="22225">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
        <p:nvSpPr>
          <p:cNvPr id="26633"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9F258A4F-CC79-4978-998A-441FFB2CCD98}" type="slidenum">
              <a:rPr lang="it-IT" altLang="it-IT" sz="1400" smtClean="0"/>
              <a:pPr eaLnBrk="1" hangingPunct="1">
                <a:spcBef>
                  <a:spcPct val="0"/>
                </a:spcBef>
                <a:buFontTx/>
                <a:buNone/>
                <a:defRPr/>
              </a:pPr>
              <a:t>24</a:t>
            </a:fld>
            <a:endParaRPr lang="it-IT" altLang="it-IT" sz="1400" smtClean="0"/>
          </a:p>
        </p:txBody>
      </p:sp>
      <p:sp>
        <p:nvSpPr>
          <p:cNvPr id="3" name="Titolo 2"/>
          <p:cNvSpPr>
            <a:spLocks noGrp="1"/>
          </p:cNvSpPr>
          <p:nvPr>
            <p:ph type="title" idx="4294967295"/>
          </p:nvPr>
        </p:nvSpPr>
        <p:spPr>
          <a:xfrm>
            <a:off x="395288" y="30163"/>
            <a:ext cx="8229600" cy="1139825"/>
          </a:xfrm>
        </p:spPr>
        <p:txBody>
          <a:bodyPr/>
          <a:lstStyle/>
          <a:p>
            <a:pPr>
              <a:defRPr/>
            </a:pPr>
            <a:r>
              <a:rPr lang="it-IT" sz="3200" b="1" dirty="0" err="1" smtClean="0">
                <a:solidFill>
                  <a:srgbClr val="FF6699"/>
                </a:solidFill>
                <a:effectLst>
                  <a:outerShdw blurRad="38100" dist="38100" dir="2700000" algn="tl" rotWithShape="0">
                    <a:srgbClr val="C0C0C0"/>
                  </a:outerShdw>
                </a:effectLst>
                <a:ea typeface="ＭＳ Ｐゴシック"/>
              </a:rPr>
              <a:t>Population</a:t>
            </a:r>
            <a:r>
              <a:rPr lang="it-IT" sz="3200" b="1" dirty="0" smtClean="0">
                <a:solidFill>
                  <a:srgbClr val="FF6699"/>
                </a:solidFill>
                <a:effectLst>
                  <a:outerShdw blurRad="38100" dist="38100" dir="2700000" algn="tl" rotWithShape="0">
                    <a:srgbClr val="C0C0C0"/>
                  </a:outerShdw>
                </a:effectLst>
                <a:ea typeface="ＭＳ Ｐゴシック"/>
              </a:rPr>
              <a:t> Balance </a:t>
            </a:r>
            <a:r>
              <a:rPr lang="it-IT" sz="3200" b="1" dirty="0" err="1" smtClean="0">
                <a:solidFill>
                  <a:srgbClr val="FF6699"/>
                </a:solidFill>
                <a:effectLst>
                  <a:outerShdw blurRad="38100" dist="38100" dir="2700000" algn="tl" rotWithShape="0">
                    <a:srgbClr val="C0C0C0"/>
                  </a:outerShdw>
                </a:effectLst>
                <a:ea typeface="ＭＳ Ｐゴシック"/>
              </a:rPr>
              <a:t>approach</a:t>
            </a:r>
            <a:r>
              <a:rPr lang="it-IT" sz="3200" b="1" dirty="0" smtClean="0">
                <a:solidFill>
                  <a:srgbClr val="FF6699"/>
                </a:solidFill>
                <a:effectLst>
                  <a:outerShdw blurRad="38100" dist="38100" dir="2700000" algn="tl" rotWithShape="0">
                    <a:srgbClr val="C0C0C0"/>
                  </a:outerShdw>
                </a:effectLst>
                <a:ea typeface="ＭＳ Ｐゴシック"/>
              </a:rPr>
              <a:t>:</a:t>
            </a:r>
            <a:br>
              <a:rPr lang="it-IT" sz="3200" b="1" dirty="0" smtClean="0">
                <a:solidFill>
                  <a:srgbClr val="FF6699"/>
                </a:solidFill>
                <a:effectLst>
                  <a:outerShdw blurRad="38100" dist="38100" dir="2700000" algn="tl" rotWithShape="0">
                    <a:srgbClr val="C0C0C0"/>
                  </a:outerShdw>
                </a:effectLst>
                <a:ea typeface="ＭＳ Ｐゴシック"/>
              </a:rPr>
            </a:br>
            <a:r>
              <a:rPr lang="it-IT" b="1" dirty="0" err="1" smtClean="0">
                <a:solidFill>
                  <a:srgbClr val="FF6699"/>
                </a:solidFill>
                <a:effectLst>
                  <a:outerShdw blurRad="38100" dist="38100" dir="2700000" algn="tl" rotWithShape="0">
                    <a:srgbClr val="C0C0C0"/>
                  </a:outerShdw>
                </a:effectLst>
                <a:ea typeface="ＭＳ Ｐゴシック"/>
              </a:rPr>
              <a:t>integration</a:t>
            </a:r>
            <a:r>
              <a:rPr lang="it-IT" b="1" dirty="0" smtClean="0">
                <a:solidFill>
                  <a:srgbClr val="FF6699"/>
                </a:solidFill>
                <a:effectLst>
                  <a:outerShdw blurRad="38100" dist="38100" dir="2700000" algn="tl" rotWithShape="0">
                    <a:srgbClr val="C0C0C0"/>
                  </a:outerShdw>
                </a:effectLst>
                <a:ea typeface="ＭＳ Ｐゴシック"/>
              </a:rPr>
              <a:t> of mass balance </a:t>
            </a:r>
            <a:r>
              <a:rPr lang="it-IT" b="1" dirty="0" err="1" smtClean="0">
                <a:solidFill>
                  <a:srgbClr val="FF6699"/>
                </a:solidFill>
                <a:effectLst>
                  <a:outerShdw blurRad="38100" dist="38100" dir="2700000" algn="tl" rotWithShape="0">
                    <a:srgbClr val="C0C0C0"/>
                  </a:outerShdw>
                </a:effectLst>
                <a:ea typeface="ＭＳ Ｐゴシック"/>
              </a:rPr>
              <a:t>eq</a:t>
            </a:r>
            <a:r>
              <a:rPr lang="it-IT" b="1" dirty="0" smtClean="0">
                <a:solidFill>
                  <a:srgbClr val="FF6699"/>
                </a:solidFill>
                <a:effectLst>
                  <a:outerShdw blurRad="38100" dist="38100" dir="2700000" algn="tl" rotWithShape="0">
                    <a:srgbClr val="C0C0C0"/>
                  </a:outerShdw>
                </a:effectLst>
                <a:ea typeface="ＭＳ Ｐゴシック"/>
              </a:rPr>
              <a:t>.</a:t>
            </a:r>
            <a:endParaRPr lang="it-IT" sz="3200" dirty="0"/>
          </a:p>
        </p:txBody>
      </p:sp>
      <p:sp>
        <p:nvSpPr>
          <p:cNvPr id="26635" name="Text Box 4"/>
          <p:cNvSpPr txBox="1">
            <a:spLocks noChangeArrowheads="1"/>
          </p:cNvSpPr>
          <p:nvPr/>
        </p:nvSpPr>
        <p:spPr bwMode="auto">
          <a:xfrm>
            <a:off x="107950" y="1228725"/>
            <a:ext cx="892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a:solidFill>
                  <a:srgbClr val="EA0000"/>
                </a:solidFill>
              </a:rPr>
              <a:t>with ref. to an infinitesimal </a:t>
            </a:r>
            <a:r>
              <a:rPr lang="it-IT" altLang="ja-JP" sz="1800" b="1">
                <a:solidFill>
                  <a:srgbClr val="EA0000"/>
                </a:solidFill>
              </a:rPr>
              <a:t>size interval [d;d+</a:t>
            </a:r>
            <a:r>
              <a:rPr lang="it-IT" altLang="ja-JP" sz="1800" b="1" i="1">
                <a:solidFill>
                  <a:srgbClr val="EA0000"/>
                </a:solidFill>
              </a:rPr>
              <a:t>d</a:t>
            </a:r>
            <a:r>
              <a:rPr lang="it-IT" altLang="ja-JP" sz="1800" b="1">
                <a:solidFill>
                  <a:srgbClr val="EA0000"/>
                </a:solidFill>
              </a:rPr>
              <a:t>d] located above the feed size D</a:t>
            </a:r>
            <a:r>
              <a:rPr lang="it-IT" altLang="ja-JP" sz="1800" b="1" baseline="-25000">
                <a:solidFill>
                  <a:srgbClr val="EA0000"/>
                </a:solidFill>
              </a:rPr>
              <a:t>0</a:t>
            </a:r>
            <a:r>
              <a:rPr lang="it-IT" altLang="ja-JP" sz="1800"/>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2"/>
          <p:cNvSpPr txBox="1">
            <a:spLocks noChangeArrowheads="1"/>
          </p:cNvSpPr>
          <p:nvPr/>
        </p:nvSpPr>
        <p:spPr bwMode="auto">
          <a:xfrm>
            <a:off x="468313" y="2708275"/>
            <a:ext cx="3600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Taking the exponential, </a:t>
            </a:r>
          </a:p>
          <a:p>
            <a:pPr eaLnBrk="1" hangingPunct="1">
              <a:spcBef>
                <a:spcPct val="0"/>
              </a:spcBef>
              <a:buFontTx/>
              <a:buNone/>
            </a:pPr>
            <a:r>
              <a:rPr lang="it-IT" altLang="it-IT" sz="1800"/>
              <a:t>replacing eq. 4</a:t>
            </a:r>
          </a:p>
          <a:p>
            <a:pPr eaLnBrk="1" hangingPunct="1">
              <a:spcBef>
                <a:spcPct val="0"/>
              </a:spcBef>
              <a:buFontTx/>
              <a:buNone/>
            </a:pPr>
            <a:r>
              <a:rPr lang="it-IT" altLang="it-IT" sz="1800"/>
              <a:t>and then solving for p(d) gives:</a:t>
            </a:r>
          </a:p>
        </p:txBody>
      </p:sp>
      <p:sp>
        <p:nvSpPr>
          <p:cNvPr id="164866" name="Rectangle 2"/>
          <p:cNvSpPr>
            <a:spLocks noGrp="1" noChangeArrowheads="1"/>
          </p:cNvSpPr>
          <p:nvPr>
            <p:ph type="title"/>
          </p:nvPr>
        </p:nvSpPr>
        <p:spPr>
          <a:xfrm>
            <a:off x="457200" y="58738"/>
            <a:ext cx="8229600" cy="1138237"/>
          </a:xfrm>
        </p:spPr>
        <p:txBody>
          <a:bodyPr/>
          <a:lstStyle/>
          <a:p>
            <a:pPr eaLnBrk="1" hangingPunct="1">
              <a:defRPr/>
            </a:pPr>
            <a:r>
              <a:rPr lang="it-IT" sz="3200" b="1" smtClean="0">
                <a:solidFill>
                  <a:srgbClr val="FF6699"/>
                </a:solidFill>
                <a:effectLst>
                  <a:outerShdw blurRad="38100" dist="38100" dir="2700000" algn="tl">
                    <a:srgbClr val="C0C0C0"/>
                  </a:outerShdw>
                </a:effectLst>
                <a:ea typeface="ＭＳ Ｐゴシック" pitchFamily="34" charset="-128"/>
              </a:rPr>
              <a:t>Population Balance approach:</a:t>
            </a:r>
            <a:br>
              <a:rPr lang="it-IT" sz="3200" b="1" smtClean="0">
                <a:solidFill>
                  <a:srgbClr val="FF6699"/>
                </a:solidFill>
                <a:effectLst>
                  <a:outerShdw blurRad="38100" dist="38100" dir="2700000" algn="tl">
                    <a:srgbClr val="C0C0C0"/>
                  </a:outerShdw>
                </a:effectLst>
                <a:ea typeface="ＭＳ Ｐゴシック" pitchFamily="34" charset="-128"/>
              </a:rPr>
            </a:br>
            <a:r>
              <a:rPr lang="it-IT" b="1" smtClean="0">
                <a:solidFill>
                  <a:srgbClr val="FF6699"/>
                </a:solidFill>
                <a:effectLst>
                  <a:outerShdw blurRad="38100" dist="38100" dir="2700000" algn="tl">
                    <a:srgbClr val="C0C0C0"/>
                  </a:outerShdw>
                </a:effectLst>
                <a:ea typeface="ＭＳ Ｐゴシック" pitchFamily="34" charset="-128"/>
              </a:rPr>
              <a:t>entity distribution eq. p(d)</a:t>
            </a:r>
          </a:p>
        </p:txBody>
      </p:sp>
      <p:graphicFrame>
        <p:nvGraphicFramePr>
          <p:cNvPr id="27652" name="Object 24"/>
          <p:cNvGraphicFramePr>
            <a:graphicFrameLocks noGrp="1" noChangeAspect="1"/>
          </p:cNvGraphicFramePr>
          <p:nvPr>
            <p:ph idx="1"/>
          </p:nvPr>
        </p:nvGraphicFramePr>
        <p:xfrm>
          <a:off x="2254250" y="4508500"/>
          <a:ext cx="5281613" cy="1584325"/>
        </p:xfrm>
        <a:graphic>
          <a:graphicData uri="http://schemas.openxmlformats.org/presentationml/2006/ole">
            <mc:AlternateContent xmlns:mc="http://schemas.openxmlformats.org/markup-compatibility/2006">
              <mc:Choice xmlns:v="urn:schemas-microsoft-com:vml" Requires="v">
                <p:oleObj spid="_x0000_s27732" name="Equazione" r:id="rId4" imgW="1905000" imgH="571500" progId="Equation.3">
                  <p:embed/>
                </p:oleObj>
              </mc:Choice>
              <mc:Fallback>
                <p:oleObj name="Equazione" r:id="rId4" imgW="1905000" imgH="571500" progId="Equation.3">
                  <p:embed/>
                  <p:pic>
                    <p:nvPicPr>
                      <p:cNvPr id="0" name="Object 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0" y="4508500"/>
                        <a:ext cx="5281613" cy="158432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3"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13A52E44-C11E-46C3-97B1-F02B22DC9C77}" type="slidenum">
              <a:rPr lang="it-IT" altLang="it-IT" sz="1400" smtClean="0"/>
              <a:pPr eaLnBrk="1" hangingPunct="1">
                <a:spcBef>
                  <a:spcPct val="0"/>
                </a:spcBef>
                <a:buFontTx/>
                <a:buNone/>
                <a:defRPr/>
              </a:pPr>
              <a:t>25</a:t>
            </a:fld>
            <a:endParaRPr lang="it-IT" altLang="it-IT" sz="1400" smtClean="0"/>
          </a:p>
        </p:txBody>
      </p:sp>
      <p:graphicFrame>
        <p:nvGraphicFramePr>
          <p:cNvPr id="27654" name="Object 25"/>
          <p:cNvGraphicFramePr>
            <a:graphicFrameLocks noChangeAspect="1"/>
          </p:cNvGraphicFramePr>
          <p:nvPr/>
        </p:nvGraphicFramePr>
        <p:xfrm>
          <a:off x="4572000" y="2708275"/>
          <a:ext cx="2457450" cy="896938"/>
        </p:xfrm>
        <a:graphic>
          <a:graphicData uri="http://schemas.openxmlformats.org/presentationml/2006/ole">
            <mc:AlternateContent xmlns:mc="http://schemas.openxmlformats.org/markup-compatibility/2006">
              <mc:Choice xmlns:v="urn:schemas-microsoft-com:vml" Requires="v">
                <p:oleObj spid="_x0000_s27733" name="Equazione" r:id="rId6" imgW="1180588" imgH="431613" progId="Equation.3">
                  <p:embed/>
                </p:oleObj>
              </mc:Choice>
              <mc:Fallback>
                <p:oleObj name="Equazione" r:id="rId6" imgW="1180588" imgH="431613" progId="Equation.3">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708275"/>
                        <a:ext cx="24574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Text Box 14"/>
          <p:cNvSpPr txBox="1">
            <a:spLocks noChangeArrowheads="1"/>
          </p:cNvSpPr>
          <p:nvPr/>
        </p:nvSpPr>
        <p:spPr bwMode="auto">
          <a:xfrm>
            <a:off x="3814763" y="2951163"/>
            <a:ext cx="684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4.</a:t>
            </a:r>
          </a:p>
        </p:txBody>
      </p:sp>
      <p:sp>
        <p:nvSpPr>
          <p:cNvPr id="27656" name="AutoShape 20"/>
          <p:cNvSpPr>
            <a:spLocks noChangeArrowheads="1"/>
          </p:cNvSpPr>
          <p:nvPr/>
        </p:nvSpPr>
        <p:spPr bwMode="auto">
          <a:xfrm>
            <a:off x="2195513" y="3716338"/>
            <a:ext cx="863600" cy="649287"/>
          </a:xfrm>
          <a:prstGeom prst="downArrow">
            <a:avLst>
              <a:gd name="adj1" fmla="val 50000"/>
              <a:gd name="adj2" fmla="val 25000"/>
            </a:avLst>
          </a:prstGeom>
          <a:solidFill>
            <a:srgbClr val="3399FF"/>
          </a:solidFill>
          <a:ln w="22225">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graphicFrame>
        <p:nvGraphicFramePr>
          <p:cNvPr id="27657" name="Object 73"/>
          <p:cNvGraphicFramePr>
            <a:graphicFrameLocks noChangeAspect="1"/>
          </p:cNvGraphicFramePr>
          <p:nvPr/>
        </p:nvGraphicFramePr>
        <p:xfrm>
          <a:off x="1981200" y="1341438"/>
          <a:ext cx="5295900" cy="1065212"/>
        </p:xfrm>
        <a:graphic>
          <a:graphicData uri="http://schemas.openxmlformats.org/presentationml/2006/ole">
            <mc:AlternateContent xmlns:mc="http://schemas.openxmlformats.org/markup-compatibility/2006">
              <mc:Choice xmlns:v="urn:schemas-microsoft-com:vml" Requires="v">
                <p:oleObj spid="_x0000_s27734" name="Equazione" r:id="rId8" imgW="2209800" imgH="495300" progId="Equation.3">
                  <p:embed/>
                </p:oleObj>
              </mc:Choice>
              <mc:Fallback>
                <p:oleObj name="Equazione" r:id="rId8" imgW="2209800" imgH="495300" progId="Equation.3">
                  <p:embed/>
                  <p:pic>
                    <p:nvPicPr>
                      <p:cNvPr id="0" name="Object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1341438"/>
                        <a:ext cx="529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 Box 14"/>
          <p:cNvSpPr txBox="1">
            <a:spLocks noChangeArrowheads="1"/>
          </p:cNvSpPr>
          <p:nvPr/>
        </p:nvSpPr>
        <p:spPr bwMode="auto">
          <a:xfrm>
            <a:off x="468313" y="52609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3.</a:t>
            </a:r>
          </a:p>
        </p:txBody>
      </p:sp>
      <p:sp>
        <p:nvSpPr>
          <p:cNvPr id="27659" name="CasellaDiTesto 2"/>
          <p:cNvSpPr txBox="1">
            <a:spLocks noChangeArrowheads="1"/>
          </p:cNvSpPr>
          <p:nvPr/>
        </p:nvSpPr>
        <p:spPr bwMode="auto">
          <a:xfrm>
            <a:off x="468313" y="6323013"/>
            <a:ext cx="3687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where d’ is an integration variable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olo 1"/>
          <p:cNvSpPr>
            <a:spLocks noGrp="1"/>
          </p:cNvSpPr>
          <p:nvPr>
            <p:ph type="title"/>
          </p:nvPr>
        </p:nvSpPr>
        <p:spPr>
          <a:xfrm>
            <a:off x="457200" y="58738"/>
            <a:ext cx="8229600" cy="1138237"/>
          </a:xfrm>
        </p:spPr>
        <p:txBody>
          <a:bodyPr/>
          <a:lstStyle/>
          <a:p>
            <a:pPr eaLnBrk="1" hangingPunct="1">
              <a:defRPr/>
            </a:pPr>
            <a:r>
              <a:rPr lang="it-IT" sz="3200" b="1" dirty="0" err="1" smtClean="0">
                <a:solidFill>
                  <a:srgbClr val="FF6699"/>
                </a:solidFill>
                <a:effectLst>
                  <a:outerShdw blurRad="38100" dist="38100" dir="2700000" algn="tl">
                    <a:srgbClr val="DDDDDD"/>
                  </a:outerShdw>
                </a:effectLst>
                <a:cs typeface="ＭＳ Ｐゴシック" charset="0"/>
              </a:rPr>
              <a:t>Population</a:t>
            </a:r>
            <a:r>
              <a:rPr lang="it-IT" sz="3200" b="1" dirty="0" smtClean="0">
                <a:solidFill>
                  <a:srgbClr val="FF6699"/>
                </a:solidFill>
                <a:effectLst>
                  <a:outerShdw blurRad="38100" dist="38100" dir="2700000" algn="tl">
                    <a:srgbClr val="DDDDDD"/>
                  </a:outerShdw>
                </a:effectLst>
                <a:cs typeface="ＭＳ Ｐゴシック" charset="0"/>
              </a:rPr>
              <a:t> Balance </a:t>
            </a:r>
            <a:r>
              <a:rPr lang="it-IT" sz="3200" b="1" dirty="0" err="1" smtClean="0">
                <a:solidFill>
                  <a:srgbClr val="FF6699"/>
                </a:solidFill>
                <a:effectLst>
                  <a:outerShdw blurRad="38100" dist="38100" dir="2700000" algn="tl">
                    <a:srgbClr val="DDDDDD"/>
                  </a:outerShdw>
                </a:effectLst>
                <a:cs typeface="ＭＳ Ｐゴシック" charset="0"/>
              </a:rPr>
              <a:t>approach</a:t>
            </a:r>
            <a:r>
              <a:rPr lang="it-IT" sz="3200" b="1" dirty="0" smtClean="0">
                <a:solidFill>
                  <a:srgbClr val="FF6699"/>
                </a:solidFill>
                <a:effectLst>
                  <a:outerShdw blurRad="38100" dist="38100" dir="2700000" algn="tl">
                    <a:srgbClr val="DDDDDD"/>
                  </a:outerShdw>
                </a:effectLst>
                <a:cs typeface="ＭＳ Ｐゴシック" charset="0"/>
              </a:rPr>
              <a:t>:</a:t>
            </a:r>
            <a:br>
              <a:rPr lang="it-IT" sz="3200" b="1" dirty="0" smtClean="0">
                <a:solidFill>
                  <a:srgbClr val="FF6699"/>
                </a:solidFill>
                <a:effectLst>
                  <a:outerShdw blurRad="38100" dist="38100" dir="2700000" algn="tl">
                    <a:srgbClr val="DDDDDD"/>
                  </a:outerShdw>
                </a:effectLst>
                <a:cs typeface="ＭＳ Ｐゴシック" charset="0"/>
              </a:rPr>
            </a:br>
            <a:r>
              <a:rPr lang="it-IT" b="1" dirty="0" err="1" smtClean="0">
                <a:solidFill>
                  <a:srgbClr val="FF6699"/>
                </a:solidFill>
                <a:effectLst>
                  <a:outerShdw blurRad="38100" dist="38100" dir="2700000" algn="tl">
                    <a:srgbClr val="DDDDDD"/>
                  </a:outerShdw>
                </a:effectLst>
                <a:cs typeface="ＭＳ Ｐゴシック" charset="0"/>
              </a:rPr>
              <a:t>congruence</a:t>
            </a:r>
            <a:r>
              <a:rPr lang="it-IT" b="1" dirty="0" smtClean="0">
                <a:solidFill>
                  <a:srgbClr val="FF6699"/>
                </a:solidFill>
                <a:effectLst>
                  <a:outerShdw blurRad="38100" dist="38100" dir="2700000" algn="tl">
                    <a:srgbClr val="DDDDDD"/>
                  </a:outerShdw>
                </a:effectLst>
                <a:cs typeface="ＭＳ Ｐゴシック" charset="0"/>
              </a:rPr>
              <a:t> </a:t>
            </a:r>
            <a:r>
              <a:rPr lang="it-IT" b="1" dirty="0" err="1" smtClean="0">
                <a:solidFill>
                  <a:srgbClr val="FF6699"/>
                </a:solidFill>
                <a:effectLst>
                  <a:outerShdw blurRad="38100" dist="38100" dir="2700000" algn="tl">
                    <a:srgbClr val="DDDDDD"/>
                  </a:outerShdw>
                </a:effectLst>
                <a:cs typeface="ＭＳ Ｐゴシック" charset="0"/>
              </a:rPr>
              <a:t>condition</a:t>
            </a:r>
            <a:r>
              <a:rPr lang="it-IT" b="1" dirty="0" smtClean="0">
                <a:solidFill>
                  <a:srgbClr val="FF6699"/>
                </a:solidFill>
                <a:effectLst>
                  <a:outerShdw blurRad="38100" dist="38100" dir="2700000" algn="tl">
                    <a:srgbClr val="DDDDDD"/>
                  </a:outerShdw>
                </a:effectLst>
                <a:cs typeface="ＭＳ Ｐゴシック" charset="0"/>
              </a:rPr>
              <a:t> for </a:t>
            </a:r>
            <a:r>
              <a:rPr lang="it-IT" b="1" dirty="0" err="1" smtClean="0">
                <a:solidFill>
                  <a:srgbClr val="FF6699"/>
                </a:solidFill>
                <a:effectLst>
                  <a:outerShdw blurRad="38100" dist="38100" dir="2700000" algn="tl">
                    <a:srgbClr val="DDDDDD"/>
                  </a:outerShdw>
                </a:effectLst>
                <a:cs typeface="ＭＳ Ｐゴシック" charset="0"/>
              </a:rPr>
              <a:t>p</a:t>
            </a:r>
            <a:r>
              <a:rPr lang="it-IT" b="1" dirty="0" smtClean="0">
                <a:solidFill>
                  <a:srgbClr val="FF6699"/>
                </a:solidFill>
                <a:effectLst>
                  <a:outerShdw blurRad="38100" dist="38100" dir="2700000" algn="tl">
                    <a:srgbClr val="DDDDDD"/>
                  </a:outerShdw>
                </a:effectLst>
                <a:cs typeface="ＭＳ Ｐゴシック" charset="0"/>
              </a:rPr>
              <a:t>(d)</a:t>
            </a:r>
            <a:endParaRPr lang="it-IT" dirty="0">
              <a:cs typeface="ＭＳ Ｐゴシック" charset="0"/>
            </a:endParaRPr>
          </a:p>
        </p:txBody>
      </p:sp>
      <p:sp>
        <p:nvSpPr>
          <p:cNvPr id="28675"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A60D1E6D-134F-4433-9F10-72107C244D00}" type="slidenum">
              <a:rPr lang="it-IT" altLang="it-IT" sz="1400" smtClean="0"/>
              <a:pPr eaLnBrk="1" hangingPunct="1">
                <a:spcBef>
                  <a:spcPct val="0"/>
                </a:spcBef>
                <a:buFontTx/>
                <a:buNone/>
                <a:defRPr/>
              </a:pPr>
              <a:t>26</a:t>
            </a:fld>
            <a:endParaRPr lang="it-IT" altLang="it-IT" sz="1400" smtClean="0"/>
          </a:p>
        </p:txBody>
      </p:sp>
      <p:graphicFrame>
        <p:nvGraphicFramePr>
          <p:cNvPr id="28676" name="Object 4"/>
          <p:cNvGraphicFramePr>
            <a:graphicFrameLocks noChangeAspect="1"/>
          </p:cNvGraphicFramePr>
          <p:nvPr/>
        </p:nvGraphicFramePr>
        <p:xfrm>
          <a:off x="3270250" y="1031875"/>
          <a:ext cx="2476500" cy="1533525"/>
        </p:xfrm>
        <a:graphic>
          <a:graphicData uri="http://schemas.openxmlformats.org/presentationml/2006/ole">
            <mc:AlternateContent xmlns:mc="http://schemas.openxmlformats.org/markup-compatibility/2006">
              <mc:Choice xmlns:v="urn:schemas-microsoft-com:vml" Requires="v">
                <p:oleObj spid="_x0000_s28757" name="Equazione" r:id="rId4" imgW="799753" imgH="495085" progId="Equation.3">
                  <p:embed/>
                </p:oleObj>
              </mc:Choice>
              <mc:Fallback>
                <p:oleObj name="Equazione" r:id="rId4" imgW="799753" imgH="49508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0" y="1031875"/>
                        <a:ext cx="2476500"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2027238" y="2852738"/>
          <a:ext cx="5087937" cy="1541462"/>
        </p:xfrm>
        <a:graphic>
          <a:graphicData uri="http://schemas.openxmlformats.org/presentationml/2006/ole">
            <mc:AlternateContent xmlns:mc="http://schemas.openxmlformats.org/markup-compatibility/2006">
              <mc:Choice xmlns:v="urn:schemas-microsoft-com:vml" Requires="v">
                <p:oleObj spid="_x0000_s28758" name="Equazione" r:id="rId6" imgW="1968500" imgH="596900" progId="Equation.3">
                  <p:embed/>
                </p:oleObj>
              </mc:Choice>
              <mc:Fallback>
                <p:oleObj name="Equazione" r:id="rId6" imgW="1968500" imgH="5969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7238" y="2852738"/>
                        <a:ext cx="5087937"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 name="AutoShape 20"/>
          <p:cNvSpPr>
            <a:spLocks noChangeArrowheads="1"/>
          </p:cNvSpPr>
          <p:nvPr/>
        </p:nvSpPr>
        <p:spPr bwMode="auto">
          <a:xfrm>
            <a:off x="4067175" y="2349500"/>
            <a:ext cx="863600" cy="649288"/>
          </a:xfrm>
          <a:prstGeom prst="downArrow">
            <a:avLst>
              <a:gd name="adj1" fmla="val 50000"/>
              <a:gd name="adj2" fmla="val 25000"/>
            </a:avLst>
          </a:prstGeom>
          <a:solidFill>
            <a:srgbClr val="3399FF"/>
          </a:solidFill>
          <a:ln w="22225">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sp>
        <p:nvSpPr>
          <p:cNvPr id="3" name="AutoShape 20"/>
          <p:cNvSpPr>
            <a:spLocks noChangeArrowheads="1"/>
          </p:cNvSpPr>
          <p:nvPr/>
        </p:nvSpPr>
        <p:spPr bwMode="auto">
          <a:xfrm>
            <a:off x="4067175" y="4413250"/>
            <a:ext cx="863600" cy="649288"/>
          </a:xfrm>
          <a:prstGeom prst="downArrow">
            <a:avLst>
              <a:gd name="adj1" fmla="val 50000"/>
              <a:gd name="adj2" fmla="val 25000"/>
            </a:avLst>
          </a:prstGeom>
          <a:solidFill>
            <a:srgbClr val="3399FF"/>
          </a:solidFill>
          <a:ln w="22225">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grpSp>
        <p:nvGrpSpPr>
          <p:cNvPr id="28680" name="Gruppo 3"/>
          <p:cNvGrpSpPr>
            <a:grpSpLocks/>
          </p:cNvGrpSpPr>
          <p:nvPr/>
        </p:nvGrpSpPr>
        <p:grpSpPr bwMode="auto">
          <a:xfrm>
            <a:off x="395288" y="5197475"/>
            <a:ext cx="6503987" cy="1544638"/>
            <a:chOff x="395288" y="5197475"/>
            <a:chExt cx="6503987" cy="1544638"/>
          </a:xfrm>
        </p:grpSpPr>
        <p:grpSp>
          <p:nvGrpSpPr>
            <p:cNvPr id="28681" name="Gruppo 3"/>
            <p:cNvGrpSpPr>
              <a:grpSpLocks/>
            </p:cNvGrpSpPr>
            <p:nvPr/>
          </p:nvGrpSpPr>
          <p:grpSpPr bwMode="auto">
            <a:xfrm>
              <a:off x="395288" y="5197475"/>
              <a:ext cx="6503987" cy="1544638"/>
              <a:chOff x="395536" y="5197475"/>
              <a:chExt cx="6503292" cy="1544638"/>
            </a:xfrm>
          </p:grpSpPr>
          <p:graphicFrame>
            <p:nvGraphicFramePr>
              <p:cNvPr id="28683" name="Object 5"/>
              <p:cNvGraphicFramePr>
                <a:graphicFrameLocks noChangeAspect="1"/>
              </p:cNvGraphicFramePr>
              <p:nvPr/>
            </p:nvGraphicFramePr>
            <p:xfrm>
              <a:off x="2135250" y="5197475"/>
              <a:ext cx="4763578" cy="1544638"/>
            </p:xfrm>
            <a:graphic>
              <a:graphicData uri="http://schemas.openxmlformats.org/presentationml/2006/ole">
                <mc:AlternateContent xmlns:mc="http://schemas.openxmlformats.org/markup-compatibility/2006">
                  <mc:Choice xmlns:v="urn:schemas-microsoft-com:vml" Requires="v">
                    <p:oleObj spid="_x0000_s28759" name="Equazione" r:id="rId8" imgW="1841500" imgH="596900" progId="Equation.3">
                      <p:embed/>
                    </p:oleObj>
                  </mc:Choice>
                  <mc:Fallback>
                    <p:oleObj name="Equazione" r:id="rId8" imgW="1841500" imgH="5969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5250" y="5197475"/>
                            <a:ext cx="4763578" cy="154463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4" name="Text Box 19"/>
              <p:cNvSpPr txBox="1">
                <a:spLocks noChangeArrowheads="1"/>
              </p:cNvSpPr>
              <p:nvPr/>
            </p:nvSpPr>
            <p:spPr bwMode="auto">
              <a:xfrm>
                <a:off x="395536" y="580526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2.</a:t>
                </a:r>
              </a:p>
            </p:txBody>
          </p:sp>
        </p:grpSp>
        <p:sp>
          <p:nvSpPr>
            <p:cNvPr id="28682" name="Ovale 1"/>
            <p:cNvSpPr>
              <a:spLocks noChangeArrowheads="1"/>
            </p:cNvSpPr>
            <p:nvPr/>
          </p:nvSpPr>
          <p:spPr bwMode="auto">
            <a:xfrm>
              <a:off x="5259806" y="5639732"/>
              <a:ext cx="360040" cy="360040"/>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Grp="1" noChangeArrowheads="1"/>
          </p:cNvSpPr>
          <p:nvPr>
            <p:ph type="title"/>
          </p:nvPr>
        </p:nvSpPr>
        <p:spPr>
          <a:xfrm>
            <a:off x="468313" y="-28575"/>
            <a:ext cx="8229600" cy="1200150"/>
          </a:xfrm>
        </p:spPr>
        <p:txBody>
          <a:bodyPr/>
          <a:lstStyle/>
          <a:p>
            <a:pPr eaLnBrk="1" hangingPunct="1">
              <a:defRPr/>
            </a:pPr>
            <a:r>
              <a:rPr lang="it-IT" sz="3200" b="1" smtClean="0">
                <a:solidFill>
                  <a:srgbClr val="FF6699"/>
                </a:solidFill>
                <a:effectLst>
                  <a:outerShdw blurRad="38100" dist="38100" dir="2700000" algn="tl">
                    <a:srgbClr val="C0C0C0"/>
                  </a:outerShdw>
                </a:effectLst>
                <a:ea typeface="ＭＳ Ｐゴシック" pitchFamily="34" charset="-128"/>
              </a:rPr>
              <a:t>Population Balance approach:</a:t>
            </a:r>
            <a:br>
              <a:rPr lang="it-IT" sz="3200" b="1" smtClean="0">
                <a:solidFill>
                  <a:srgbClr val="FF6699"/>
                </a:solidFill>
                <a:effectLst>
                  <a:outerShdw blurRad="38100" dist="38100" dir="2700000" algn="tl">
                    <a:srgbClr val="C0C0C0"/>
                  </a:outerShdw>
                </a:effectLst>
                <a:ea typeface="ＭＳ Ｐゴシック" pitchFamily="34" charset="-128"/>
              </a:rPr>
            </a:br>
            <a:r>
              <a:rPr lang="it-IT" sz="4000" b="1" smtClean="0">
                <a:solidFill>
                  <a:srgbClr val="FF6699"/>
                </a:solidFill>
                <a:effectLst>
                  <a:outerShdw blurRad="38100" dist="38100" dir="2700000" algn="tl">
                    <a:srgbClr val="C0C0C0"/>
                  </a:outerShdw>
                </a:effectLst>
                <a:ea typeface="ＭＳ Ｐゴシック" pitchFamily="34" charset="-128"/>
              </a:rPr>
              <a:t>Final equations</a:t>
            </a:r>
          </a:p>
        </p:txBody>
      </p:sp>
      <p:grpSp>
        <p:nvGrpSpPr>
          <p:cNvPr id="29699" name="Group 17"/>
          <p:cNvGrpSpPr>
            <a:grpSpLocks/>
          </p:cNvGrpSpPr>
          <p:nvPr/>
        </p:nvGrpSpPr>
        <p:grpSpPr bwMode="auto">
          <a:xfrm>
            <a:off x="395288" y="1382713"/>
            <a:ext cx="6246812" cy="1287462"/>
            <a:chOff x="249" y="871"/>
            <a:chExt cx="3935" cy="811"/>
          </a:xfrm>
        </p:grpSpPr>
        <p:graphicFrame>
          <p:nvGraphicFramePr>
            <p:cNvPr id="29706" name="Object 66"/>
            <p:cNvGraphicFramePr>
              <a:graphicFrameLocks noChangeAspect="1"/>
            </p:cNvGraphicFramePr>
            <p:nvPr/>
          </p:nvGraphicFramePr>
          <p:xfrm>
            <a:off x="1527" y="871"/>
            <a:ext cx="2657" cy="811"/>
          </p:xfrm>
          <a:graphic>
            <a:graphicData uri="http://schemas.openxmlformats.org/presentationml/2006/ole">
              <mc:AlternateContent xmlns:mc="http://schemas.openxmlformats.org/markup-compatibility/2006">
                <mc:Choice xmlns:v="urn:schemas-microsoft-com:vml" Requires="v">
                  <p:oleObj spid="_x0000_s29780" name="Equazione" r:id="rId4" imgW="1701800" imgH="495300" progId="Equation.3">
                    <p:embed/>
                  </p:oleObj>
                </mc:Choice>
                <mc:Fallback>
                  <p:oleObj name="Equazione" r:id="rId4" imgW="1701800" imgH="495300" progId="Equation.3">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 y="871"/>
                          <a:ext cx="2657" cy="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7" name="Text Box 13"/>
            <p:cNvSpPr txBox="1">
              <a:spLocks noChangeArrowheads="1"/>
            </p:cNvSpPr>
            <p:nvPr/>
          </p:nvSpPr>
          <p:spPr bwMode="auto">
            <a:xfrm>
              <a:off x="249" y="1162"/>
              <a:ext cx="8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dirty="0">
                  <a:solidFill>
                    <a:srgbClr val="996633"/>
                  </a:solidFill>
                </a:rPr>
                <a:t>1.</a:t>
              </a:r>
            </a:p>
          </p:txBody>
        </p:sp>
      </p:grpSp>
      <p:sp>
        <p:nvSpPr>
          <p:cNvPr id="29700"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EFD3D77E-870F-4D00-8984-0B141F7CCF9A}" type="slidenum">
              <a:rPr lang="it-IT" altLang="it-IT" sz="1400" smtClean="0"/>
              <a:pPr eaLnBrk="1" hangingPunct="1">
                <a:spcBef>
                  <a:spcPct val="0"/>
                </a:spcBef>
                <a:buFontTx/>
                <a:buNone/>
                <a:defRPr/>
              </a:pPr>
              <a:t>27</a:t>
            </a:fld>
            <a:endParaRPr lang="it-IT" altLang="it-IT" sz="1400" smtClean="0"/>
          </a:p>
        </p:txBody>
      </p:sp>
      <p:graphicFrame>
        <p:nvGraphicFramePr>
          <p:cNvPr id="29701" name="Object 68"/>
          <p:cNvGraphicFramePr>
            <a:graphicFrameLocks noChangeAspect="1"/>
          </p:cNvGraphicFramePr>
          <p:nvPr/>
        </p:nvGraphicFramePr>
        <p:xfrm>
          <a:off x="2492375" y="4778375"/>
          <a:ext cx="5727700" cy="1717675"/>
        </p:xfrm>
        <a:graphic>
          <a:graphicData uri="http://schemas.openxmlformats.org/presentationml/2006/ole">
            <mc:AlternateContent xmlns:mc="http://schemas.openxmlformats.org/markup-compatibility/2006">
              <mc:Choice xmlns:v="urn:schemas-microsoft-com:vml" Requires="v">
                <p:oleObj spid="_x0000_s29781" name="Equazione" r:id="rId6" imgW="1905000" imgH="571500" progId="Equation.3">
                  <p:embed/>
                </p:oleObj>
              </mc:Choice>
              <mc:Fallback>
                <p:oleObj name="Equazione" r:id="rId6" imgW="1905000" imgH="571500" progId="Equation.3">
                  <p:embed/>
                  <p:pic>
                    <p:nvPicPr>
                      <p:cNvPr id="0" name="Object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2375" y="4778375"/>
                        <a:ext cx="57277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Text Box 14"/>
          <p:cNvSpPr txBox="1">
            <a:spLocks noChangeArrowheads="1"/>
          </p:cNvSpPr>
          <p:nvPr/>
        </p:nvSpPr>
        <p:spPr bwMode="auto">
          <a:xfrm>
            <a:off x="395288" y="573246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3.</a:t>
            </a:r>
          </a:p>
        </p:txBody>
      </p:sp>
      <p:grpSp>
        <p:nvGrpSpPr>
          <p:cNvPr id="29703" name="Gruppo 10"/>
          <p:cNvGrpSpPr>
            <a:grpSpLocks/>
          </p:cNvGrpSpPr>
          <p:nvPr/>
        </p:nvGrpSpPr>
        <p:grpSpPr bwMode="auto">
          <a:xfrm>
            <a:off x="395288" y="2965450"/>
            <a:ext cx="6829425" cy="1544638"/>
            <a:chOff x="395536" y="5197475"/>
            <a:chExt cx="6829760" cy="1544638"/>
          </a:xfrm>
        </p:grpSpPr>
        <p:graphicFrame>
          <p:nvGraphicFramePr>
            <p:cNvPr id="29704" name="Object 5"/>
            <p:cNvGraphicFramePr>
              <a:graphicFrameLocks noChangeAspect="1"/>
            </p:cNvGraphicFramePr>
            <p:nvPr/>
          </p:nvGraphicFramePr>
          <p:xfrm>
            <a:off x="2462562" y="5197475"/>
            <a:ext cx="4762734" cy="1544638"/>
          </p:xfrm>
          <a:graphic>
            <a:graphicData uri="http://schemas.openxmlformats.org/presentationml/2006/ole">
              <mc:AlternateContent xmlns:mc="http://schemas.openxmlformats.org/markup-compatibility/2006">
                <mc:Choice xmlns:v="urn:schemas-microsoft-com:vml" Requires="v">
                  <p:oleObj spid="_x0000_s29782" name="Equazione" r:id="rId8" imgW="1841500" imgH="596900" progId="Equation.3">
                    <p:embed/>
                  </p:oleObj>
                </mc:Choice>
                <mc:Fallback>
                  <p:oleObj name="Equazione" r:id="rId8" imgW="1841500" imgH="5969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2562" y="5197475"/>
                          <a:ext cx="4762734"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9705" name="Text Box 19"/>
            <p:cNvSpPr txBox="1">
              <a:spLocks noChangeArrowheads="1"/>
            </p:cNvSpPr>
            <p:nvPr/>
          </p:nvSpPr>
          <p:spPr bwMode="auto">
            <a:xfrm>
              <a:off x="395536" y="580526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a:solidFill>
                    <a:srgbClr val="996633"/>
                  </a:solidFill>
                </a:rPr>
                <a:t>2.</a:t>
              </a:r>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738"/>
            <a:ext cx="8229600" cy="1138237"/>
          </a:xfrm>
        </p:spPr>
        <p:txBody>
          <a:bodyPr/>
          <a:lstStyle/>
          <a:p>
            <a:pPr>
              <a:defRPr/>
            </a:pPr>
            <a:r>
              <a:rPr lang="it-IT" sz="3200" b="1" dirty="0" err="1" smtClean="0">
                <a:solidFill>
                  <a:srgbClr val="FF6699"/>
                </a:solidFill>
                <a:effectLst>
                  <a:outerShdw blurRad="38100" dist="38100" dir="2700000" algn="tl">
                    <a:srgbClr val="C0C0C0"/>
                  </a:outerShdw>
                </a:effectLst>
                <a:ea typeface="ＭＳ Ｐゴシック" pitchFamily="34" charset="-128"/>
              </a:rPr>
              <a:t>Population</a:t>
            </a:r>
            <a:r>
              <a:rPr lang="it-IT" sz="3200" b="1" dirty="0" smtClean="0">
                <a:solidFill>
                  <a:srgbClr val="FF6699"/>
                </a:solidFill>
                <a:effectLst>
                  <a:outerShdw blurRad="38100" dist="38100" dir="2700000" algn="tl">
                    <a:srgbClr val="C0C0C0"/>
                  </a:outerShdw>
                </a:effectLst>
                <a:ea typeface="ＭＳ Ｐゴシック" pitchFamily="34" charset="-128"/>
              </a:rPr>
              <a:t> Balance </a:t>
            </a:r>
            <a:r>
              <a:rPr lang="it-IT" sz="3200" b="1" dirty="0" err="1" smtClean="0">
                <a:solidFill>
                  <a:srgbClr val="FF6699"/>
                </a:solidFill>
                <a:effectLst>
                  <a:outerShdw blurRad="38100" dist="38100" dir="2700000" algn="tl">
                    <a:srgbClr val="C0C0C0"/>
                  </a:outerShdw>
                </a:effectLst>
                <a:ea typeface="ＭＳ Ｐゴシック" pitchFamily="34" charset="-128"/>
              </a:rPr>
              <a:t>approach</a:t>
            </a:r>
            <a:r>
              <a:rPr lang="it-IT" sz="3200" b="1" dirty="0" smtClean="0">
                <a:solidFill>
                  <a:srgbClr val="FF6699"/>
                </a:solidFill>
                <a:effectLst>
                  <a:outerShdw blurRad="38100" dist="38100" dir="2700000" algn="tl">
                    <a:srgbClr val="C0C0C0"/>
                  </a:outerShdw>
                </a:effectLst>
                <a:ea typeface="ＭＳ Ｐゴシック" pitchFamily="34" charset="-128"/>
              </a:rPr>
              <a:t>:</a:t>
            </a:r>
            <a:br>
              <a:rPr lang="it-IT" sz="3200" b="1" dirty="0" smtClean="0">
                <a:solidFill>
                  <a:srgbClr val="FF6699"/>
                </a:solidFill>
                <a:effectLst>
                  <a:outerShdw blurRad="38100" dist="38100" dir="2700000" algn="tl">
                    <a:srgbClr val="C0C0C0"/>
                  </a:outerShdw>
                </a:effectLst>
                <a:ea typeface="ＭＳ Ｐゴシック" pitchFamily="34" charset="-128"/>
              </a:rPr>
            </a:br>
            <a:r>
              <a:rPr lang="it-IT" b="1" dirty="0" smtClean="0">
                <a:solidFill>
                  <a:srgbClr val="FF6699"/>
                </a:solidFill>
                <a:effectLst>
                  <a:outerShdw blurRad="38100" dist="38100" dir="2700000" algn="tl">
                    <a:srgbClr val="C0C0C0"/>
                  </a:outerShdw>
                </a:effectLst>
                <a:ea typeface="ＭＳ Ｐゴシック" pitchFamily="34" charset="-128"/>
              </a:rPr>
              <a:t>Integro-</a:t>
            </a:r>
            <a:r>
              <a:rPr lang="it-IT" b="1" dirty="0" err="1" smtClean="0">
                <a:solidFill>
                  <a:srgbClr val="FF6699"/>
                </a:solidFill>
                <a:effectLst>
                  <a:outerShdw blurRad="38100" dist="38100" dir="2700000" algn="tl">
                    <a:srgbClr val="C0C0C0"/>
                  </a:outerShdw>
                </a:effectLst>
                <a:ea typeface="ＭＳ Ｐゴシック" pitchFamily="34" charset="-128"/>
              </a:rPr>
              <a:t>differential</a:t>
            </a:r>
            <a:r>
              <a:rPr lang="it-IT" b="1" dirty="0" smtClean="0">
                <a:solidFill>
                  <a:srgbClr val="FF6699"/>
                </a:solidFill>
                <a:effectLst>
                  <a:outerShdw blurRad="38100" dist="38100" dir="2700000" algn="tl">
                    <a:srgbClr val="C0C0C0"/>
                  </a:outerShdw>
                </a:effectLst>
                <a:ea typeface="ＭＳ Ｐゴシック" pitchFamily="34" charset="-128"/>
              </a:rPr>
              <a:t> </a:t>
            </a:r>
            <a:r>
              <a:rPr lang="it-IT" b="1" dirty="0" err="1" smtClean="0">
                <a:solidFill>
                  <a:srgbClr val="FF6699"/>
                </a:solidFill>
                <a:effectLst>
                  <a:outerShdw blurRad="38100" dist="38100" dir="2700000" algn="tl">
                    <a:srgbClr val="C0C0C0"/>
                  </a:outerShdw>
                </a:effectLst>
                <a:ea typeface="ＭＳ Ｐゴシック" pitchFamily="34" charset="-128"/>
              </a:rPr>
              <a:t>equations</a:t>
            </a:r>
            <a:endParaRPr lang="it-IT" dirty="0"/>
          </a:p>
        </p:txBody>
      </p:sp>
      <p:sp>
        <p:nvSpPr>
          <p:cNvPr id="30723" name="Segnaposto numero diapositiva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A2D3DE88-CF18-4325-AF85-463646328909}" type="slidenum">
              <a:rPr lang="it-IT" altLang="it-IT" sz="1400" smtClean="0"/>
              <a:pPr eaLnBrk="1" hangingPunct="1">
                <a:spcBef>
                  <a:spcPct val="0"/>
                </a:spcBef>
                <a:buFontTx/>
                <a:buNone/>
                <a:defRPr/>
              </a:pPr>
              <a:t>28</a:t>
            </a:fld>
            <a:endParaRPr lang="it-IT" altLang="it-IT" sz="1400" smtClean="0"/>
          </a:p>
        </p:txBody>
      </p:sp>
      <p:sp>
        <p:nvSpPr>
          <p:cNvPr id="4" name="CasellaDiTesto 3"/>
          <p:cNvSpPr txBox="1"/>
          <p:nvPr/>
        </p:nvSpPr>
        <p:spPr bwMode="auto">
          <a:xfrm>
            <a:off x="328613" y="1341438"/>
            <a:ext cx="8486775" cy="1323975"/>
          </a:xfrm>
          <a:prstGeom prst="rect">
            <a:avLst/>
          </a:prstGeom>
          <a:noFill/>
          <a:ln w="9525">
            <a:noFill/>
            <a:miter lim="800000"/>
            <a:headEnd/>
            <a:tailEnd/>
          </a:ln>
        </p:spPr>
        <p:txBody>
          <a:bodyPr>
            <a:spAutoFit/>
          </a:bodyPr>
          <a:lstStyle/>
          <a:p>
            <a:pPr marL="6350" indent="-6350" algn="just">
              <a:spcBef>
                <a:spcPts val="0"/>
              </a:spcBef>
              <a:spcAft>
                <a:spcPts val="0"/>
              </a:spcAft>
              <a:buFont typeface="Times New Roman" pitchFamily="18" charset="0"/>
              <a:buNone/>
              <a:defRPr/>
            </a:pPr>
            <a:r>
              <a:rPr lang="fi-FI" sz="2000" dirty="0" err="1">
                <a:latin typeface="Arial" pitchFamily="34" charset="0"/>
                <a:ea typeface="ＭＳ Ｐゴシック" charset="-128"/>
                <a:cs typeface="+mn-cs"/>
              </a:rPr>
              <a:t>More</a:t>
            </a:r>
            <a:r>
              <a:rPr lang="fi-FI" sz="2000" dirty="0">
                <a:latin typeface="Arial" pitchFamily="34" charset="0"/>
                <a:ea typeface="ＭＳ Ｐゴシック" charset="-128"/>
                <a:cs typeface="+mn-cs"/>
              </a:rPr>
              <a:t> </a:t>
            </a:r>
            <a:r>
              <a:rPr lang="fi-FI" sz="2000" dirty="0" err="1">
                <a:latin typeface="Arial" pitchFamily="34" charset="0"/>
                <a:ea typeface="ＭＳ Ｐゴシック" charset="-128"/>
                <a:cs typeface="+mn-cs"/>
              </a:rPr>
              <a:t>generally</a:t>
            </a:r>
            <a:r>
              <a:rPr lang="fi-FI" sz="2000" dirty="0">
                <a:latin typeface="Arial" pitchFamily="34" charset="0"/>
                <a:ea typeface="ＭＳ Ｐゴシック" charset="-128"/>
                <a:cs typeface="+mn-cs"/>
              </a:rPr>
              <a:t>, </a:t>
            </a:r>
            <a:r>
              <a:rPr lang="fi-FI" sz="2000" dirty="0" err="1">
                <a:latin typeface="Arial" pitchFamily="34" charset="0"/>
                <a:ea typeface="ＭＳ Ｐゴシック" charset="-128"/>
                <a:cs typeface="+mn-cs"/>
              </a:rPr>
              <a:t>size</a:t>
            </a:r>
            <a:r>
              <a:rPr lang="fi-FI" sz="2000" dirty="0">
                <a:latin typeface="Arial" pitchFamily="34" charset="0"/>
                <a:ea typeface="ＭＳ Ｐゴシック" charset="-128"/>
                <a:cs typeface="+mn-cs"/>
              </a:rPr>
              <a:t> distributions are time dependent. </a:t>
            </a:r>
          </a:p>
          <a:p>
            <a:pPr marL="6350" indent="-6350" algn="just">
              <a:spcBef>
                <a:spcPts val="0"/>
              </a:spcBef>
              <a:spcAft>
                <a:spcPts val="0"/>
              </a:spcAft>
              <a:defRPr/>
            </a:pPr>
            <a:r>
              <a:rPr lang="fi-FI" sz="2000" dirty="0">
                <a:solidFill>
                  <a:srgbClr val="C00000"/>
                </a:solidFill>
                <a:latin typeface="Arial" pitchFamily="34" charset="0"/>
                <a:ea typeface="ＭＳ Ｐゴシック" charset="-128"/>
                <a:cs typeface="+mn-cs"/>
              </a:rPr>
              <a:t>Ex.: </a:t>
            </a:r>
          </a:p>
          <a:p>
            <a:pPr marL="6350" indent="-6350" algn="just">
              <a:spcBef>
                <a:spcPts val="0"/>
              </a:spcBef>
              <a:spcAft>
                <a:spcPts val="0"/>
              </a:spcAft>
              <a:buFont typeface="Times New Roman" pitchFamily="18" charset="0"/>
              <a:buNone/>
              <a:defRPr/>
            </a:pPr>
            <a:r>
              <a:rPr lang="fi-FI" sz="2000" dirty="0">
                <a:latin typeface="Arial" pitchFamily="34" charset="0"/>
                <a:ea typeface="ＭＳ Ｐゴシック" charset="-128"/>
                <a:cs typeface="+mn-cs"/>
              </a:rPr>
              <a:t>rate of change of the </a:t>
            </a:r>
            <a:r>
              <a:rPr lang="fi-FI" sz="2000" dirty="0" smtClean="0">
                <a:latin typeface="Arial" pitchFamily="34" charset="0"/>
                <a:ea typeface="ＭＳ Ｐゴシック" charset="-128"/>
                <a:cs typeface="+mn-cs"/>
              </a:rPr>
              <a:t>size distribution (</a:t>
            </a:r>
            <a:r>
              <a:rPr lang="fi-FI" sz="2000" dirty="0" smtClean="0">
                <a:solidFill>
                  <a:srgbClr val="006600"/>
                </a:solidFill>
                <a:latin typeface="Arial" pitchFamily="34" charset="0"/>
                <a:ea typeface="ＭＳ Ｐゴシック" charset="-128"/>
                <a:cs typeface="+mn-cs"/>
              </a:rPr>
              <a:t>s</a:t>
            </a:r>
            <a:r>
              <a:rPr lang="fi-FI" sz="2000" dirty="0" smtClean="0">
                <a:latin typeface="Arial" pitchFamily="34" charset="0"/>
                <a:ea typeface="ＭＳ Ｐゴシック" charset="-128"/>
                <a:cs typeface="+mn-cs"/>
              </a:rPr>
              <a:t>) </a:t>
            </a:r>
            <a:r>
              <a:rPr lang="fi-FI" sz="2000" dirty="0">
                <a:latin typeface="Arial" pitchFamily="34" charset="0"/>
                <a:ea typeface="ＭＳ Ｐゴシック" charset="-128"/>
                <a:cs typeface="+mn-cs"/>
              </a:rPr>
              <a:t>depends on the whole distribution</a:t>
            </a:r>
            <a:endParaRPr lang="en-US" sz="2000" kern="0" dirty="0">
              <a:solidFill>
                <a:srgbClr val="000000"/>
              </a:solidFill>
              <a:latin typeface="Times New Roman"/>
              <a:ea typeface="+mn-ea"/>
              <a:cs typeface="+mn-cs"/>
            </a:endParaRPr>
          </a:p>
        </p:txBody>
      </p:sp>
      <p:grpSp>
        <p:nvGrpSpPr>
          <p:cNvPr id="30725" name="Gruppo 4"/>
          <p:cNvGrpSpPr>
            <a:grpSpLocks/>
          </p:cNvGrpSpPr>
          <p:nvPr/>
        </p:nvGrpSpPr>
        <p:grpSpPr bwMode="auto">
          <a:xfrm>
            <a:off x="788988" y="2452688"/>
            <a:ext cx="6878637" cy="4310062"/>
            <a:chOff x="-28575" y="3960813"/>
            <a:chExt cx="6878638" cy="4310062"/>
          </a:xfrm>
        </p:grpSpPr>
        <p:pic>
          <p:nvPicPr>
            <p:cNvPr id="6" name="Picture 5"/>
            <p:cNvPicPr>
              <a:picLocks noChangeAspect="1" noChangeArrowheads="1"/>
            </p:cNvPicPr>
            <p:nvPr/>
          </p:nvPicPr>
          <p:blipFill>
            <a:blip r:embed="rId3"/>
            <a:srcRect/>
            <a:stretch>
              <a:fillRect/>
            </a:stretch>
          </p:blipFill>
          <p:spPr bwMode="auto">
            <a:xfrm>
              <a:off x="763587" y="4491038"/>
              <a:ext cx="553561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7" name="Text Box 4"/>
            <p:cNvSpPr txBox="1">
              <a:spLocks noChangeArrowheads="1"/>
            </p:cNvSpPr>
            <p:nvPr/>
          </p:nvSpPr>
          <p:spPr bwMode="auto">
            <a:xfrm>
              <a:off x="3787776" y="3960813"/>
              <a:ext cx="2087562" cy="708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2000" dirty="0"/>
                <a:t>x(s,t) under consideration</a:t>
              </a:r>
              <a:endParaRPr lang="fi-FI" sz="2000" dirty="0">
                <a:sym typeface="Symbol" charset="0"/>
              </a:endParaRPr>
            </a:p>
          </p:txBody>
        </p:sp>
        <p:sp>
          <p:nvSpPr>
            <p:cNvPr id="8" name="Line 7"/>
            <p:cNvSpPr>
              <a:spLocks noChangeShapeType="1"/>
            </p:cNvSpPr>
            <p:nvPr/>
          </p:nvSpPr>
          <p:spPr bwMode="auto">
            <a:xfrm>
              <a:off x="4005263" y="5287963"/>
              <a:ext cx="0" cy="1928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ea typeface="ＭＳ Ｐゴシック" charset="0"/>
                <a:cs typeface="ＭＳ Ｐゴシック" charset="0"/>
              </a:endParaRPr>
            </a:p>
          </p:txBody>
        </p:sp>
        <p:sp>
          <p:nvSpPr>
            <p:cNvPr id="9" name="Line 8"/>
            <p:cNvSpPr>
              <a:spLocks noChangeShapeType="1"/>
            </p:cNvSpPr>
            <p:nvPr/>
          </p:nvSpPr>
          <p:spPr bwMode="auto">
            <a:xfrm flipH="1">
              <a:off x="4003676" y="4691063"/>
              <a:ext cx="504825" cy="531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ea typeface="ＭＳ Ｐゴシック" charset="0"/>
                <a:cs typeface="ＭＳ Ｐゴシック" charset="0"/>
              </a:endParaRPr>
            </a:p>
          </p:txBody>
        </p:sp>
        <p:sp>
          <p:nvSpPr>
            <p:cNvPr id="10" name="Text Box 9"/>
            <p:cNvSpPr txBox="1">
              <a:spLocks noChangeArrowheads="1"/>
            </p:cNvSpPr>
            <p:nvPr/>
          </p:nvSpPr>
          <p:spPr bwMode="auto">
            <a:xfrm>
              <a:off x="-28575" y="4425950"/>
              <a:ext cx="2592387" cy="10144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2000" dirty="0">
                  <a:sym typeface="Symbol" charset="0"/>
                </a:rPr>
                <a:t>agglomeration of these may form a particle of size s</a:t>
              </a:r>
            </a:p>
          </p:txBody>
        </p:sp>
        <p:sp>
          <p:nvSpPr>
            <p:cNvPr id="11" name="Line 10"/>
            <p:cNvSpPr>
              <a:spLocks noChangeShapeType="1"/>
            </p:cNvSpPr>
            <p:nvPr/>
          </p:nvSpPr>
          <p:spPr bwMode="auto">
            <a:xfrm>
              <a:off x="2276475" y="5489575"/>
              <a:ext cx="1150937" cy="1063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ea typeface="ＭＳ Ｐゴシック" charset="0"/>
                <a:cs typeface="ＭＳ Ｐゴシック" charset="0"/>
              </a:endParaRPr>
            </a:p>
          </p:txBody>
        </p:sp>
        <p:sp>
          <p:nvSpPr>
            <p:cNvPr id="12" name="Text Box 11"/>
            <p:cNvSpPr txBox="1">
              <a:spLocks noChangeArrowheads="1"/>
            </p:cNvSpPr>
            <p:nvPr/>
          </p:nvSpPr>
          <p:spPr bwMode="auto">
            <a:xfrm>
              <a:off x="4256088" y="5037138"/>
              <a:ext cx="2592388" cy="708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2000">
                  <a:sym typeface="Symbol" charset="0"/>
                </a:rPr>
                <a:t>breakage of these may form a particle of size s</a:t>
              </a:r>
            </a:p>
          </p:txBody>
        </p:sp>
        <p:sp>
          <p:nvSpPr>
            <p:cNvPr id="13" name="Line 12"/>
            <p:cNvSpPr>
              <a:spLocks noChangeShapeType="1"/>
            </p:cNvSpPr>
            <p:nvPr/>
          </p:nvSpPr>
          <p:spPr bwMode="auto">
            <a:xfrm flipH="1">
              <a:off x="4364038" y="5754688"/>
              <a:ext cx="1584325" cy="1063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ea typeface="ＭＳ Ｐゴシック" charset="0"/>
                <a:cs typeface="ＭＳ Ｐゴシック" charset="0"/>
              </a:endParaRPr>
            </a:p>
          </p:txBody>
        </p:sp>
        <p:sp>
          <p:nvSpPr>
            <p:cNvPr id="14" name="Text Box 13"/>
            <p:cNvSpPr txBox="1">
              <a:spLocks noChangeArrowheads="1"/>
            </p:cNvSpPr>
            <p:nvPr/>
          </p:nvSpPr>
          <p:spPr bwMode="auto">
            <a:xfrm>
              <a:off x="3825876" y="7562850"/>
              <a:ext cx="3024187" cy="708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0" hangingPunct="0">
                <a:spcBef>
                  <a:spcPts val="600"/>
                </a:spcBef>
                <a:spcAft>
                  <a:spcPts val="600"/>
                </a:spcAft>
                <a:buFont typeface="Times New Roman" pitchFamily="18" charset="0"/>
                <a:buNone/>
                <a:defRPr/>
              </a:pPr>
              <a:r>
                <a:rPr lang="fi-FI" sz="2000">
                  <a:sym typeface="Symbol" charset="0"/>
                </a:rPr>
                <a:t>breakage of x(s,t) affects the distribution</a:t>
              </a:r>
            </a:p>
          </p:txBody>
        </p:sp>
        <p:sp>
          <p:nvSpPr>
            <p:cNvPr id="15" name="Line 14"/>
            <p:cNvSpPr>
              <a:spLocks noChangeShapeType="1"/>
            </p:cNvSpPr>
            <p:nvPr/>
          </p:nvSpPr>
          <p:spPr bwMode="auto">
            <a:xfrm flipH="1" flipV="1">
              <a:off x="4003676" y="7018338"/>
              <a:ext cx="865187" cy="596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ea typeface="ＭＳ Ｐゴシック" charset="0"/>
                <a:cs typeface="ＭＳ Ｐゴシック" charset="0"/>
              </a:endParaRPr>
            </a:p>
          </p:txBody>
        </p:sp>
      </p:grpSp>
      <p:graphicFrame>
        <p:nvGraphicFramePr>
          <p:cNvPr id="30726" name="Oggetto 2"/>
          <p:cNvGraphicFramePr>
            <a:graphicFrameLocks noChangeAspect="1"/>
          </p:cNvGraphicFramePr>
          <p:nvPr/>
        </p:nvGraphicFramePr>
        <p:xfrm>
          <a:off x="4502150" y="3340100"/>
          <a:ext cx="139700" cy="177800"/>
        </p:xfrm>
        <a:graphic>
          <a:graphicData uri="http://schemas.openxmlformats.org/presentationml/2006/ole">
            <mc:AlternateContent xmlns:mc="http://schemas.openxmlformats.org/markup-compatibility/2006">
              <mc:Choice xmlns:v="urn:schemas-microsoft-com:vml" Requires="v">
                <p:oleObj spid="_x0000_s30765" name="Equazione" r:id="rId4" imgW="139579" imgH="177646" progId="Equation.3">
                  <p:embed/>
                </p:oleObj>
              </mc:Choice>
              <mc:Fallback>
                <p:oleObj name="Equazione" r:id="rId4" imgW="139579" imgH="177646" progId="Equation.3">
                  <p:embed/>
                  <p:pic>
                    <p:nvPicPr>
                      <p:cNvPr id="0" name="Oggetto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340100"/>
                        <a:ext cx="1397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468313" y="115888"/>
            <a:ext cx="8229600" cy="1139825"/>
          </a:xfrm>
        </p:spPr>
        <p:txBody>
          <a:bodyPr/>
          <a:lstStyle/>
          <a:p>
            <a:r>
              <a:rPr lang="it-IT" altLang="it-IT" smtClean="0">
                <a:ea typeface="ＭＳ Ｐゴシック" pitchFamily="34" charset="-128"/>
              </a:rPr>
              <a:t>Example No. 2</a:t>
            </a:r>
            <a:br>
              <a:rPr lang="it-IT" altLang="it-IT" smtClean="0">
                <a:ea typeface="ＭＳ Ｐゴシック" pitchFamily="34" charset="-128"/>
              </a:rPr>
            </a:br>
            <a:r>
              <a:rPr lang="it-IT" altLang="it-IT" sz="3200" smtClean="0">
                <a:ea typeface="ＭＳ Ｐゴシック" pitchFamily="34" charset="-128"/>
              </a:rPr>
              <a:t>Sublimation in a gas-solid fluidized bed</a:t>
            </a:r>
          </a:p>
        </p:txBody>
      </p:sp>
      <p:sp>
        <p:nvSpPr>
          <p:cNvPr id="31747" name="Segnaposto numero diapositiva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B3748BB5-88E4-4965-9B33-28E0E2BF8282}" type="slidenum">
              <a:rPr lang="it-IT" altLang="it-IT" sz="1400" smtClean="0"/>
              <a:pPr eaLnBrk="1" hangingPunct="1">
                <a:spcBef>
                  <a:spcPct val="0"/>
                </a:spcBef>
                <a:buFontTx/>
                <a:buNone/>
                <a:defRPr/>
              </a:pPr>
              <a:t>29</a:t>
            </a:fld>
            <a:endParaRPr lang="it-IT" altLang="it-IT" sz="1400" smtClean="0"/>
          </a:p>
        </p:txBody>
      </p:sp>
      <p:pic>
        <p:nvPicPr>
          <p:cNvPr id="31748" name="Immagine 4" descr="Phase_changes_en_429p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5413" y="1543050"/>
            <a:ext cx="3808412"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3"/>
          <p:cNvSpPr>
            <a:spLocks noGrp="1"/>
          </p:cNvSpPr>
          <p:nvPr>
            <p:ph type="title"/>
          </p:nvPr>
        </p:nvSpPr>
        <p:spPr/>
        <p:txBody>
          <a:bodyPr/>
          <a:lstStyle/>
          <a:p>
            <a:pPr eaLnBrk="1" hangingPunct="1"/>
            <a:r>
              <a:rPr lang="en-US" altLang="it-IT" b="1" smtClean="0">
                <a:ea typeface="ＭＳ Ｐゴシック" pitchFamily="34" charset="-128"/>
              </a:rPr>
              <a:t>Population Balance models</a:t>
            </a:r>
            <a:endParaRPr lang="it-IT" altLang="it-IT" smtClean="0">
              <a:ea typeface="ＭＳ Ｐゴシック" pitchFamily="34" charset="-128"/>
            </a:endParaRPr>
          </a:p>
        </p:txBody>
      </p:sp>
      <p:sp>
        <p:nvSpPr>
          <p:cNvPr id="5123" name="Rettangolo 4"/>
          <p:cNvSpPr>
            <a:spLocks noChangeArrowheads="1"/>
          </p:cNvSpPr>
          <p:nvPr/>
        </p:nvSpPr>
        <p:spPr bwMode="auto">
          <a:xfrm>
            <a:off x="228600" y="1268413"/>
            <a:ext cx="69453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en-US" altLang="it-IT" sz="1600"/>
              <a:t>Ramkrishna provides a clear and general treatment of population balances with emphasis on their wide range of applicability. New insight into population balance models incorporating random particle growth, dynamic morphological structure, and complex multivariate formulations with a clear exposition of their mathematical derivation is presented. </a:t>
            </a:r>
            <a:r>
              <a:rPr lang="en-US" altLang="it-IT" sz="1600" b="1"/>
              <a:t>Population Balances</a:t>
            </a:r>
            <a:r>
              <a:rPr lang="en-US" altLang="it-IT" sz="1600"/>
              <a:t> provides the only available treatment of the solution of inverse problems essential for identification of population balance models for breakage and aggregation processes, particle nucleation, growth processes, and more. This book is especially useful for process engineers interested in the simulation and control of particulate systems. Additionally, comprehensive treatment of the stochastic formulation of small systems provides for the modeling of stochastic systems with promising new areas of applications such as the design of sterilization systems and radiation treatment of cancerous tumors.</a:t>
            </a:r>
            <a:endParaRPr lang="it-IT" altLang="it-IT" sz="1600"/>
          </a:p>
        </p:txBody>
      </p:sp>
      <p:pic>
        <p:nvPicPr>
          <p:cNvPr id="5124" name="Immagine 1"/>
          <p:cNvPicPr>
            <a:picLocks noChangeAspect="1"/>
          </p:cNvPicPr>
          <p:nvPr/>
        </p:nvPicPr>
        <p:blipFill>
          <a:blip r:embed="rId3">
            <a:extLst>
              <a:ext uri="{28A0092B-C50C-407E-A947-70E740481C1C}">
                <a14:useLocalDpi xmlns:a14="http://schemas.microsoft.com/office/drawing/2010/main" val="0"/>
              </a:ext>
            </a:extLst>
          </a:blip>
          <a:srcRect l="18935" t="4303" r="18297"/>
          <a:stretch>
            <a:fillRect/>
          </a:stretch>
        </p:blipFill>
        <p:spPr bwMode="auto">
          <a:xfrm>
            <a:off x="7340600" y="1989138"/>
            <a:ext cx="17938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ttangolo 5"/>
          <p:cNvSpPr>
            <a:spLocks noChangeArrowheads="1"/>
          </p:cNvSpPr>
          <p:nvPr/>
        </p:nvSpPr>
        <p:spPr bwMode="auto">
          <a:xfrm>
            <a:off x="3132138" y="4868863"/>
            <a:ext cx="5761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r" eaLnBrk="1" hangingPunct="1">
              <a:lnSpc>
                <a:spcPct val="90000"/>
              </a:lnSpc>
              <a:spcBef>
                <a:spcPct val="50000"/>
              </a:spcBef>
              <a:buFontTx/>
              <a:buNone/>
            </a:pPr>
            <a:r>
              <a:rPr lang="en-GB" altLang="it-IT" sz="1400">
                <a:solidFill>
                  <a:srgbClr val="000000"/>
                </a:solidFill>
              </a:rPr>
              <a:t>Doraiswami Ramkrishna, </a:t>
            </a:r>
          </a:p>
          <a:p>
            <a:pPr algn="r" eaLnBrk="1" hangingPunct="1">
              <a:lnSpc>
                <a:spcPct val="90000"/>
              </a:lnSpc>
              <a:spcBef>
                <a:spcPct val="0"/>
              </a:spcBef>
              <a:buFontTx/>
              <a:buNone/>
            </a:pPr>
            <a:r>
              <a:rPr lang="en-GB" altLang="it-IT" sz="1400">
                <a:solidFill>
                  <a:srgbClr val="000000"/>
                </a:solidFill>
              </a:rPr>
              <a:t>Purdue University, West Lafayette, Indiana, U.S.A.</a:t>
            </a:r>
          </a:p>
          <a:p>
            <a:pPr algn="r" eaLnBrk="1" hangingPunct="1">
              <a:lnSpc>
                <a:spcPct val="90000"/>
              </a:lnSpc>
              <a:spcBef>
                <a:spcPct val="0"/>
              </a:spcBef>
              <a:buFontTx/>
              <a:buNone/>
            </a:pPr>
            <a:r>
              <a:rPr lang="en-GB" altLang="it-IT" sz="1400">
                <a:solidFill>
                  <a:srgbClr val="000000"/>
                </a:solidFill>
              </a:rPr>
              <a:t>“</a:t>
            </a:r>
            <a:r>
              <a:rPr lang="en-GB" altLang="ja-JP" sz="1400" b="1">
                <a:solidFill>
                  <a:srgbClr val="000000"/>
                </a:solidFill>
              </a:rPr>
              <a:t>Population Balances. Theory and Applications to Particulate Systems in Engineering</a:t>
            </a:r>
            <a:r>
              <a:rPr lang="en-GB" altLang="it-IT" sz="1400">
                <a:solidFill>
                  <a:srgbClr val="000000"/>
                </a:solidFill>
              </a:rPr>
              <a:t>”</a:t>
            </a:r>
            <a:r>
              <a:rPr lang="en-GB" altLang="ja-JP" sz="1400">
                <a:solidFill>
                  <a:srgbClr val="000000"/>
                </a:solidFill>
              </a:rPr>
              <a:t>, Academic Press, ISBN: 0-12-576970-9, Pages: 355, Publication Date: 8 August 2000, Price: £83.99</a:t>
            </a:r>
            <a:endParaRPr lang="it-IT" altLang="it-IT" sz="1600">
              <a:solidFill>
                <a:srgbClr val="000000"/>
              </a:solidFill>
            </a:endParaRPr>
          </a:p>
        </p:txBody>
      </p:sp>
      <p:sp>
        <p:nvSpPr>
          <p:cNvPr id="5126"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F67D2146-9CCC-45E0-AA49-C1EFCF6CC96E}" type="slidenum">
              <a:rPr lang="it-IT" altLang="it-IT" sz="1400" smtClean="0"/>
              <a:pPr eaLnBrk="1" hangingPunct="1">
                <a:spcBef>
                  <a:spcPct val="0"/>
                </a:spcBef>
                <a:buFontTx/>
                <a:buNone/>
                <a:defRPr/>
              </a:pPr>
              <a:t>3</a:t>
            </a:fld>
            <a:endParaRPr lang="it-IT" altLang="it-IT" sz="140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12"/>
          <p:cNvSpPr txBox="1">
            <a:spLocks noChangeArrowheads="1"/>
          </p:cNvSpPr>
          <p:nvPr/>
        </p:nvSpPr>
        <p:spPr bwMode="auto">
          <a:xfrm>
            <a:off x="2987675" y="981075"/>
            <a:ext cx="61563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spcAft>
                <a:spcPts val="600"/>
              </a:spcAft>
            </a:pPr>
            <a:r>
              <a:rPr lang="en-US" altLang="it-IT" sz="1800"/>
              <a:t>Macroscopic approach</a:t>
            </a:r>
          </a:p>
          <a:p>
            <a:pPr eaLnBrk="1" hangingPunct="1">
              <a:spcBef>
                <a:spcPct val="0"/>
              </a:spcBef>
              <a:spcAft>
                <a:spcPts val="600"/>
              </a:spcAft>
            </a:pPr>
            <a:r>
              <a:rPr lang="en-US" altLang="it-IT" sz="1800"/>
              <a:t>Batch operation (dynamical system)</a:t>
            </a:r>
          </a:p>
          <a:p>
            <a:pPr eaLnBrk="1" hangingPunct="1">
              <a:spcBef>
                <a:spcPct val="0"/>
              </a:spcBef>
              <a:spcAft>
                <a:spcPts val="600"/>
              </a:spcAft>
            </a:pPr>
            <a:r>
              <a:rPr lang="en-US" altLang="it-IT" sz="1800">
                <a:solidFill>
                  <a:srgbClr val="000000"/>
                </a:solidFill>
              </a:rPr>
              <a:t>“Active” particles (i.e., sublimating particles) different from the particles constituting the fluidized bed</a:t>
            </a:r>
            <a:endParaRPr lang="en-US" altLang="it-IT" sz="1800"/>
          </a:p>
          <a:p>
            <a:pPr eaLnBrk="1" hangingPunct="1">
              <a:spcBef>
                <a:spcPct val="0"/>
              </a:spcBef>
              <a:spcAft>
                <a:spcPts val="600"/>
              </a:spcAft>
            </a:pPr>
            <a:r>
              <a:rPr lang="en-US" altLang="it-IT" sz="1800"/>
              <a:t>Perfect mixing</a:t>
            </a:r>
          </a:p>
          <a:p>
            <a:pPr eaLnBrk="1" hangingPunct="1">
              <a:spcBef>
                <a:spcPct val="0"/>
              </a:spcBef>
              <a:spcAft>
                <a:spcPts val="600"/>
              </a:spcAft>
            </a:pPr>
            <a:r>
              <a:rPr lang="en-US" altLang="it-IT" sz="1800"/>
              <a:t>All </a:t>
            </a:r>
            <a:r>
              <a:rPr lang="en-US" altLang="it-IT" sz="1800">
                <a:solidFill>
                  <a:srgbClr val="000000"/>
                </a:solidFill>
              </a:rPr>
              <a:t>“Active” </a:t>
            </a:r>
            <a:r>
              <a:rPr lang="en-US" altLang="it-IT" sz="1800"/>
              <a:t>particles maintain the same composition</a:t>
            </a:r>
          </a:p>
          <a:p>
            <a:pPr eaLnBrk="1" hangingPunct="1">
              <a:spcBef>
                <a:spcPct val="0"/>
              </a:spcBef>
              <a:spcAft>
                <a:spcPts val="600"/>
              </a:spcAft>
            </a:pPr>
            <a:r>
              <a:rPr lang="en-US" altLang="it-IT" sz="1800"/>
              <a:t>Particles having spherical geometry</a:t>
            </a:r>
          </a:p>
          <a:p>
            <a:pPr eaLnBrk="1" hangingPunct="1">
              <a:spcBef>
                <a:spcPct val="0"/>
              </a:spcBef>
              <a:spcAft>
                <a:spcPts val="600"/>
              </a:spcAft>
            </a:pPr>
            <a:r>
              <a:rPr lang="en-US" altLang="it-IT" sz="1800"/>
              <a:t>Particles having constant density</a:t>
            </a:r>
          </a:p>
          <a:p>
            <a:pPr eaLnBrk="1" hangingPunct="1">
              <a:spcBef>
                <a:spcPct val="0"/>
              </a:spcBef>
              <a:spcAft>
                <a:spcPts val="600"/>
              </a:spcAft>
            </a:pPr>
            <a:r>
              <a:rPr lang="en-US" altLang="it-IT" sz="1800"/>
              <a:t>Negligible elutriation</a:t>
            </a:r>
          </a:p>
          <a:p>
            <a:pPr eaLnBrk="1" hangingPunct="1">
              <a:spcBef>
                <a:spcPct val="0"/>
              </a:spcBef>
              <a:spcAft>
                <a:spcPts val="600"/>
              </a:spcAft>
            </a:pPr>
            <a:r>
              <a:rPr lang="en-US" altLang="it-IT" sz="1800"/>
              <a:t>Negligible solid-solid and solid-wall attrition</a:t>
            </a:r>
          </a:p>
        </p:txBody>
      </p:sp>
      <p:sp>
        <p:nvSpPr>
          <p:cNvPr id="32771"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208F4FD2-B98A-44E2-9EE2-FD490E466B9B}" type="slidenum">
              <a:rPr lang="it-IT" altLang="it-IT" sz="1400" smtClean="0"/>
              <a:pPr eaLnBrk="1" hangingPunct="1">
                <a:spcBef>
                  <a:spcPct val="0"/>
                </a:spcBef>
                <a:buFontTx/>
                <a:buNone/>
                <a:defRPr/>
              </a:pPr>
              <a:t>30</a:t>
            </a:fld>
            <a:endParaRPr lang="it-IT" altLang="it-IT" sz="1400" smtClean="0"/>
          </a:p>
        </p:txBody>
      </p:sp>
      <p:sp>
        <p:nvSpPr>
          <p:cNvPr id="3" name="Titolo 2"/>
          <p:cNvSpPr>
            <a:spLocks noGrp="1"/>
          </p:cNvSpPr>
          <p:nvPr>
            <p:ph type="title" idx="4294967295"/>
          </p:nvPr>
        </p:nvSpPr>
        <p:spPr>
          <a:xfrm>
            <a:off x="457200" y="334963"/>
            <a:ext cx="8229600" cy="585787"/>
          </a:xfrm>
        </p:spPr>
        <p:txBody>
          <a:bodyPr/>
          <a:lstStyle/>
          <a:p>
            <a:pPr eaLnBrk="1" hangingPunct="1">
              <a:defRPr/>
            </a:pPr>
            <a:r>
              <a:rPr lang="it-IT" sz="3200" b="1" kern="1200" dirty="0" err="1" smtClean="0">
                <a:solidFill>
                  <a:srgbClr val="000000"/>
                </a:solidFill>
                <a:effectLst>
                  <a:outerShdw blurRad="38100" dist="38100" dir="2700000" algn="tl" rotWithShape="0">
                    <a:srgbClr val="C0C0C0"/>
                  </a:outerShdw>
                </a:effectLst>
                <a:ea typeface="ＭＳ Ｐゴシック"/>
              </a:rPr>
              <a:t>Hypotheses</a:t>
            </a:r>
            <a:endParaRPr lang="it-IT" dirty="0">
              <a:solidFill>
                <a:srgbClr val="000000"/>
              </a:solidFill>
            </a:endParaRPr>
          </a:p>
        </p:txBody>
      </p:sp>
      <p:sp>
        <p:nvSpPr>
          <p:cNvPr id="4" name="Rettangolo 3"/>
          <p:cNvSpPr/>
          <p:nvPr/>
        </p:nvSpPr>
        <p:spPr>
          <a:xfrm>
            <a:off x="2987675" y="4652963"/>
            <a:ext cx="5545138" cy="1662112"/>
          </a:xfrm>
          <a:prstGeom prst="rect">
            <a:avLst/>
          </a:prstGeom>
        </p:spPr>
        <p:txBody>
          <a:bodyPr>
            <a:spAutoFit/>
          </a:bodyPr>
          <a:lstStyle/>
          <a:p>
            <a:pPr>
              <a:spcBef>
                <a:spcPts val="0"/>
              </a:spcBef>
              <a:spcAft>
                <a:spcPts val="600"/>
              </a:spcAft>
              <a:defRPr/>
            </a:pPr>
            <a:r>
              <a:rPr lang="en-US" sz="2000" b="1" dirty="0">
                <a:solidFill>
                  <a:srgbClr val="800000"/>
                </a:solidFill>
                <a:ea typeface="ＭＳ Ｐゴシック" charset="0"/>
                <a:cs typeface="ＭＳ Ｐゴシック" charset="0"/>
              </a:rPr>
              <a:t>NOMENCLATURE</a:t>
            </a:r>
          </a:p>
          <a:p>
            <a:pPr marL="285750" indent="-285750">
              <a:spcBef>
                <a:spcPts val="0"/>
              </a:spcBef>
              <a:spcAft>
                <a:spcPts val="600"/>
              </a:spcAft>
              <a:buFont typeface="Arial"/>
              <a:buChar char="•"/>
              <a:defRPr/>
            </a:pPr>
            <a:r>
              <a:rPr lang="en-US" dirty="0">
                <a:solidFill>
                  <a:srgbClr val="000000"/>
                </a:solidFill>
                <a:ea typeface="ＭＳ Ｐゴシック" charset="0"/>
                <a:cs typeface="ＭＳ Ｐゴシック" charset="0"/>
              </a:rPr>
              <a:t>W</a:t>
            </a:r>
            <a:r>
              <a:rPr lang="en-US" baseline="-25000" dirty="0">
                <a:solidFill>
                  <a:srgbClr val="000000"/>
                </a:solidFill>
                <a:ea typeface="ＭＳ Ｐゴシック" charset="0"/>
                <a:cs typeface="ＭＳ Ｐゴシック" charset="0"/>
              </a:rPr>
              <a:t>0</a:t>
            </a:r>
            <a:r>
              <a:rPr lang="en-US" dirty="0">
                <a:solidFill>
                  <a:srgbClr val="000000"/>
                </a:solidFill>
                <a:ea typeface="ＭＳ Ｐゴシック" charset="0"/>
                <a:cs typeface="ＭＳ Ｐゴシック" charset="0"/>
              </a:rPr>
              <a:t> = overall mass of </a:t>
            </a:r>
            <a:r>
              <a:rPr lang="it-IT" dirty="0" err="1">
                <a:cs typeface="+mn-cs"/>
              </a:rPr>
              <a:t>sublimating</a:t>
            </a:r>
            <a:r>
              <a:rPr lang="it-IT" dirty="0">
                <a:cs typeface="+mn-cs"/>
              </a:rPr>
              <a:t> </a:t>
            </a:r>
            <a:r>
              <a:rPr lang="it-IT" dirty="0" err="1">
                <a:cs typeface="+mn-cs"/>
              </a:rPr>
              <a:t>solid</a:t>
            </a:r>
            <a:r>
              <a:rPr lang="it-IT" dirty="0">
                <a:cs typeface="+mn-cs"/>
              </a:rPr>
              <a:t> </a:t>
            </a:r>
            <a:r>
              <a:rPr lang="it-IT" dirty="0" err="1">
                <a:cs typeface="+mn-cs"/>
              </a:rPr>
              <a:t>particles</a:t>
            </a:r>
            <a:r>
              <a:rPr lang="it-IT" dirty="0">
                <a:cs typeface="+mn-cs"/>
              </a:rPr>
              <a:t> </a:t>
            </a:r>
            <a:r>
              <a:rPr lang="it-IT" dirty="0" err="1">
                <a:cs typeface="+mn-cs"/>
              </a:rPr>
              <a:t>at</a:t>
            </a:r>
            <a:r>
              <a:rPr lang="it-IT" dirty="0">
                <a:cs typeface="+mn-cs"/>
              </a:rPr>
              <a:t> time 0</a:t>
            </a:r>
            <a:endParaRPr lang="en-US" dirty="0">
              <a:solidFill>
                <a:srgbClr val="000000"/>
              </a:solidFill>
              <a:ea typeface="ＭＳ Ｐゴシック" charset="0"/>
              <a:cs typeface="ＭＳ Ｐゴシック" charset="0"/>
            </a:endParaRPr>
          </a:p>
          <a:p>
            <a:pPr marL="285750" indent="-285750">
              <a:spcBef>
                <a:spcPts val="0"/>
              </a:spcBef>
              <a:spcAft>
                <a:spcPts val="600"/>
              </a:spcAft>
              <a:buFont typeface="Arial"/>
              <a:buChar char="•"/>
              <a:defRPr/>
            </a:pPr>
            <a:r>
              <a:rPr lang="en-US" dirty="0">
                <a:solidFill>
                  <a:srgbClr val="000000"/>
                </a:solidFill>
                <a:ea typeface="ＭＳ Ｐゴシック" charset="0"/>
                <a:cs typeface="ＭＳ Ｐゴシック" charset="0"/>
              </a:rPr>
              <a:t>W(t) = overall </a:t>
            </a:r>
            <a:r>
              <a:rPr lang="it-IT" dirty="0">
                <a:cs typeface="+mn-cs"/>
              </a:rPr>
              <a:t>mass of </a:t>
            </a:r>
            <a:r>
              <a:rPr lang="it-IT" dirty="0" err="1">
                <a:cs typeface="+mn-cs"/>
              </a:rPr>
              <a:t>sublimating</a:t>
            </a:r>
            <a:r>
              <a:rPr lang="it-IT" dirty="0">
                <a:cs typeface="+mn-cs"/>
              </a:rPr>
              <a:t> </a:t>
            </a:r>
            <a:r>
              <a:rPr lang="it-IT" dirty="0" err="1">
                <a:cs typeface="+mn-cs"/>
              </a:rPr>
              <a:t>solid</a:t>
            </a:r>
            <a:r>
              <a:rPr lang="it-IT" dirty="0">
                <a:cs typeface="+mn-cs"/>
              </a:rPr>
              <a:t> </a:t>
            </a:r>
            <a:r>
              <a:rPr lang="it-IT" dirty="0" err="1">
                <a:cs typeface="+mn-cs"/>
              </a:rPr>
              <a:t>particles</a:t>
            </a:r>
            <a:r>
              <a:rPr lang="it-IT" dirty="0">
                <a:cs typeface="+mn-cs"/>
              </a:rPr>
              <a:t> </a:t>
            </a:r>
            <a:r>
              <a:rPr lang="it-IT" dirty="0" err="1">
                <a:cs typeface="+mn-cs"/>
              </a:rPr>
              <a:t>at</a:t>
            </a:r>
            <a:r>
              <a:rPr lang="it-IT" dirty="0">
                <a:cs typeface="+mn-cs"/>
              </a:rPr>
              <a:t> time t</a:t>
            </a:r>
            <a:endParaRPr lang="en-US" dirty="0">
              <a:solidFill>
                <a:srgbClr val="000000"/>
              </a:solidFill>
              <a:ea typeface="ＭＳ Ｐゴシック" charset="0"/>
              <a:cs typeface="ＭＳ Ｐゴシック" charset="0"/>
            </a:endParaRPr>
          </a:p>
        </p:txBody>
      </p:sp>
      <p:sp>
        <p:nvSpPr>
          <p:cNvPr id="32774" name="CasellaDiTesto 1"/>
          <p:cNvSpPr txBox="1">
            <a:spLocks noChangeArrowheads="1"/>
          </p:cNvSpPr>
          <p:nvPr/>
        </p:nvSpPr>
        <p:spPr bwMode="auto">
          <a:xfrm>
            <a:off x="107950" y="5516563"/>
            <a:ext cx="273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0"/>
              </a:spcBef>
              <a:buFontTx/>
              <a:buNone/>
            </a:pPr>
            <a:r>
              <a:rPr lang="it-IT" altLang="it-IT" sz="1800"/>
              <a:t>scheme </a:t>
            </a:r>
          </a:p>
          <a:p>
            <a:pPr algn="ctr" eaLnBrk="1" hangingPunct="1">
              <a:spcBef>
                <a:spcPct val="0"/>
              </a:spcBef>
              <a:buFontTx/>
              <a:buNone/>
            </a:pPr>
            <a:r>
              <a:rPr lang="it-IT" altLang="it-IT" sz="1800"/>
              <a:t>of the </a:t>
            </a:r>
            <a:r>
              <a:rPr lang="it-IT" altLang="it-IT" sz="1800">
                <a:solidFill>
                  <a:srgbClr val="000000"/>
                </a:solidFill>
              </a:rPr>
              <a:t>fluidized bed</a:t>
            </a:r>
            <a:r>
              <a:rPr lang="it-IT" altLang="it-IT" sz="1800"/>
              <a:t> </a:t>
            </a:r>
          </a:p>
        </p:txBody>
      </p:sp>
      <p:grpSp>
        <p:nvGrpSpPr>
          <p:cNvPr id="32775" name="Gruppo 22"/>
          <p:cNvGrpSpPr>
            <a:grpSpLocks/>
          </p:cNvGrpSpPr>
          <p:nvPr/>
        </p:nvGrpSpPr>
        <p:grpSpPr bwMode="auto">
          <a:xfrm>
            <a:off x="658813" y="1700213"/>
            <a:ext cx="1752600" cy="3529012"/>
            <a:chOff x="7164388" y="1052736"/>
            <a:chExt cx="1752600" cy="3528789"/>
          </a:xfrm>
        </p:grpSpPr>
        <p:sp>
          <p:nvSpPr>
            <p:cNvPr id="32776" name="Text Box 23"/>
            <p:cNvSpPr txBox="1">
              <a:spLocks noChangeArrowheads="1"/>
            </p:cNvSpPr>
            <p:nvPr/>
          </p:nvSpPr>
          <p:spPr bwMode="auto">
            <a:xfrm>
              <a:off x="8028598" y="1052736"/>
              <a:ext cx="735990" cy="7386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400">
                  <a:solidFill>
                    <a:srgbClr val="000000"/>
                  </a:solidFill>
                  <a:latin typeface="Calibri" pitchFamily="34" charset="0"/>
                </a:rPr>
                <a:t>Air</a:t>
              </a:r>
            </a:p>
            <a:p>
              <a:pPr eaLnBrk="1" hangingPunct="1">
                <a:spcBef>
                  <a:spcPct val="0"/>
                </a:spcBef>
                <a:buFontTx/>
                <a:buNone/>
              </a:pPr>
              <a:r>
                <a:rPr lang="it-IT" altLang="it-IT" sz="1400">
                  <a:solidFill>
                    <a:srgbClr val="000000"/>
                  </a:solidFill>
                  <a:latin typeface="Calibri" pitchFamily="34" charset="0"/>
                </a:rPr>
                <a:t>+</a:t>
              </a:r>
            </a:p>
            <a:p>
              <a:pPr eaLnBrk="1" hangingPunct="1">
                <a:spcBef>
                  <a:spcPct val="0"/>
                </a:spcBef>
                <a:buFontTx/>
                <a:buNone/>
              </a:pPr>
              <a:r>
                <a:rPr lang="it-IT" altLang="it-IT" sz="1400">
                  <a:solidFill>
                    <a:srgbClr val="000000"/>
                  </a:solidFill>
                  <a:latin typeface="Calibri" pitchFamily="34" charset="0"/>
                </a:rPr>
                <a:t>Vapor</a:t>
              </a:r>
              <a:endParaRPr lang="it-IT" altLang="it-IT" sz="1800"/>
            </a:p>
          </p:txBody>
        </p:sp>
        <p:grpSp>
          <p:nvGrpSpPr>
            <p:cNvPr id="32777" name="Group 2"/>
            <p:cNvGrpSpPr>
              <a:grpSpLocks/>
            </p:cNvGrpSpPr>
            <p:nvPr/>
          </p:nvGrpSpPr>
          <p:grpSpPr bwMode="auto">
            <a:xfrm>
              <a:off x="7164388" y="1222375"/>
              <a:ext cx="1752600" cy="3359150"/>
              <a:chOff x="1545" y="6060"/>
              <a:chExt cx="1860" cy="4260"/>
            </a:xfrm>
          </p:grpSpPr>
          <p:sp>
            <p:nvSpPr>
              <p:cNvPr id="32778" name="Line 3"/>
              <p:cNvSpPr>
                <a:spLocks noChangeShapeType="1"/>
              </p:cNvSpPr>
              <p:nvPr/>
            </p:nvSpPr>
            <p:spPr bwMode="auto">
              <a:xfrm>
                <a:off x="1710" y="6360"/>
                <a:ext cx="0" cy="30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9" name="Line 4"/>
              <p:cNvSpPr>
                <a:spLocks noChangeShapeType="1"/>
              </p:cNvSpPr>
              <p:nvPr/>
            </p:nvSpPr>
            <p:spPr bwMode="auto">
              <a:xfrm>
                <a:off x="3390" y="6390"/>
                <a:ext cx="0" cy="30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80" name="Line 5"/>
              <p:cNvSpPr>
                <a:spLocks noChangeShapeType="1"/>
              </p:cNvSpPr>
              <p:nvPr/>
            </p:nvSpPr>
            <p:spPr bwMode="auto">
              <a:xfrm>
                <a:off x="3210" y="6360"/>
                <a:ext cx="0" cy="30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81" name="Line 6"/>
              <p:cNvSpPr>
                <a:spLocks noChangeShapeType="1"/>
              </p:cNvSpPr>
              <p:nvPr/>
            </p:nvSpPr>
            <p:spPr bwMode="auto">
              <a:xfrm flipV="1">
                <a:off x="1545" y="9360"/>
                <a:ext cx="18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82" name="Freeform 7"/>
              <p:cNvSpPr>
                <a:spLocks/>
              </p:cNvSpPr>
              <p:nvPr/>
            </p:nvSpPr>
            <p:spPr bwMode="auto">
              <a:xfrm>
                <a:off x="1740" y="6683"/>
                <a:ext cx="1470" cy="268"/>
              </a:xfrm>
              <a:custGeom>
                <a:avLst/>
                <a:gdLst>
                  <a:gd name="T0" fmla="*/ 0 w 1470"/>
                  <a:gd name="T1" fmla="*/ 67 h 268"/>
                  <a:gd name="T2" fmla="*/ 45 w 1470"/>
                  <a:gd name="T3" fmla="*/ 52 h 268"/>
                  <a:gd name="T4" fmla="*/ 90 w 1470"/>
                  <a:gd name="T5" fmla="*/ 7 h 268"/>
                  <a:gd name="T6" fmla="*/ 180 w 1470"/>
                  <a:gd name="T7" fmla="*/ 97 h 268"/>
                  <a:gd name="T8" fmla="*/ 285 w 1470"/>
                  <a:gd name="T9" fmla="*/ 142 h 268"/>
                  <a:gd name="T10" fmla="*/ 570 w 1470"/>
                  <a:gd name="T11" fmla="*/ 127 h 268"/>
                  <a:gd name="T12" fmla="*/ 600 w 1470"/>
                  <a:gd name="T13" fmla="*/ 82 h 268"/>
                  <a:gd name="T14" fmla="*/ 690 w 1470"/>
                  <a:gd name="T15" fmla="*/ 157 h 268"/>
                  <a:gd name="T16" fmla="*/ 750 w 1470"/>
                  <a:gd name="T17" fmla="*/ 142 h 268"/>
                  <a:gd name="T18" fmla="*/ 795 w 1470"/>
                  <a:gd name="T19" fmla="*/ 127 h 268"/>
                  <a:gd name="T20" fmla="*/ 975 w 1470"/>
                  <a:gd name="T21" fmla="*/ 187 h 268"/>
                  <a:gd name="T22" fmla="*/ 1020 w 1470"/>
                  <a:gd name="T23" fmla="*/ 172 h 268"/>
                  <a:gd name="T24" fmla="*/ 1065 w 1470"/>
                  <a:gd name="T25" fmla="*/ 142 h 268"/>
                  <a:gd name="T26" fmla="*/ 1215 w 1470"/>
                  <a:gd name="T27" fmla="*/ 217 h 268"/>
                  <a:gd name="T28" fmla="*/ 1275 w 1470"/>
                  <a:gd name="T29" fmla="*/ 172 h 268"/>
                  <a:gd name="T30" fmla="*/ 1350 w 1470"/>
                  <a:gd name="T31" fmla="*/ 142 h 268"/>
                  <a:gd name="T32" fmla="*/ 1380 w 1470"/>
                  <a:gd name="T33" fmla="*/ 187 h 268"/>
                  <a:gd name="T34" fmla="*/ 1470 w 1470"/>
                  <a:gd name="T35" fmla="*/ 232 h 2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70" h="268">
                    <a:moveTo>
                      <a:pt x="0" y="67"/>
                    </a:moveTo>
                    <a:cubicBezTo>
                      <a:pt x="15" y="62"/>
                      <a:pt x="32" y="61"/>
                      <a:pt x="45" y="52"/>
                    </a:cubicBezTo>
                    <a:cubicBezTo>
                      <a:pt x="63" y="40"/>
                      <a:pt x="70" y="0"/>
                      <a:pt x="90" y="7"/>
                    </a:cubicBezTo>
                    <a:cubicBezTo>
                      <a:pt x="130" y="20"/>
                      <a:pt x="150" y="67"/>
                      <a:pt x="180" y="97"/>
                    </a:cubicBezTo>
                    <a:cubicBezTo>
                      <a:pt x="199" y="116"/>
                      <a:pt x="258" y="133"/>
                      <a:pt x="285" y="142"/>
                    </a:cubicBezTo>
                    <a:cubicBezTo>
                      <a:pt x="383" y="122"/>
                      <a:pt x="472" y="147"/>
                      <a:pt x="570" y="127"/>
                    </a:cubicBezTo>
                    <a:cubicBezTo>
                      <a:pt x="580" y="112"/>
                      <a:pt x="583" y="89"/>
                      <a:pt x="600" y="82"/>
                    </a:cubicBezTo>
                    <a:cubicBezTo>
                      <a:pt x="640" y="66"/>
                      <a:pt x="681" y="146"/>
                      <a:pt x="690" y="157"/>
                    </a:cubicBezTo>
                    <a:cubicBezTo>
                      <a:pt x="710" y="152"/>
                      <a:pt x="730" y="148"/>
                      <a:pt x="750" y="142"/>
                    </a:cubicBezTo>
                    <a:cubicBezTo>
                      <a:pt x="765" y="138"/>
                      <a:pt x="779" y="124"/>
                      <a:pt x="795" y="127"/>
                    </a:cubicBezTo>
                    <a:cubicBezTo>
                      <a:pt x="857" y="139"/>
                      <a:pt x="975" y="187"/>
                      <a:pt x="975" y="187"/>
                    </a:cubicBezTo>
                    <a:cubicBezTo>
                      <a:pt x="990" y="182"/>
                      <a:pt x="1006" y="179"/>
                      <a:pt x="1020" y="172"/>
                    </a:cubicBezTo>
                    <a:cubicBezTo>
                      <a:pt x="1036" y="164"/>
                      <a:pt x="1047" y="145"/>
                      <a:pt x="1065" y="142"/>
                    </a:cubicBezTo>
                    <a:cubicBezTo>
                      <a:pt x="1098" y="136"/>
                      <a:pt x="1187" y="198"/>
                      <a:pt x="1215" y="217"/>
                    </a:cubicBezTo>
                    <a:cubicBezTo>
                      <a:pt x="1235" y="202"/>
                      <a:pt x="1259" y="191"/>
                      <a:pt x="1275" y="172"/>
                    </a:cubicBezTo>
                    <a:cubicBezTo>
                      <a:pt x="1323" y="114"/>
                      <a:pt x="1240" y="114"/>
                      <a:pt x="1350" y="142"/>
                    </a:cubicBezTo>
                    <a:cubicBezTo>
                      <a:pt x="1360" y="157"/>
                      <a:pt x="1372" y="171"/>
                      <a:pt x="1380" y="187"/>
                    </a:cubicBezTo>
                    <a:cubicBezTo>
                      <a:pt x="1406" y="239"/>
                      <a:pt x="1399" y="268"/>
                      <a:pt x="1470" y="23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2783" name="Line 8"/>
              <p:cNvSpPr>
                <a:spLocks noChangeShapeType="1"/>
              </p:cNvSpPr>
              <p:nvPr/>
            </p:nvSpPr>
            <p:spPr bwMode="auto">
              <a:xfrm flipV="1">
                <a:off x="2400" y="9375"/>
                <a:ext cx="0" cy="85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4" name="Line 9"/>
              <p:cNvSpPr>
                <a:spLocks noChangeShapeType="1"/>
              </p:cNvSpPr>
              <p:nvPr/>
            </p:nvSpPr>
            <p:spPr bwMode="auto">
              <a:xfrm flipV="1">
                <a:off x="2415" y="6060"/>
                <a:ext cx="0" cy="6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5" name="Line 10"/>
              <p:cNvSpPr>
                <a:spLocks noChangeShapeType="1"/>
              </p:cNvSpPr>
              <p:nvPr/>
            </p:nvSpPr>
            <p:spPr bwMode="auto">
              <a:xfrm>
                <a:off x="1545" y="6375"/>
                <a:ext cx="0" cy="30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86" name="Oval 11"/>
              <p:cNvSpPr>
                <a:spLocks noChangeArrowheads="1"/>
              </p:cNvSpPr>
              <p:nvPr/>
            </p:nvSpPr>
            <p:spPr bwMode="auto">
              <a:xfrm>
                <a:off x="2985" y="7905"/>
                <a:ext cx="83" cy="98"/>
              </a:xfrm>
              <a:prstGeom prst="ellipse">
                <a:avLst/>
              </a:prstGeom>
              <a:solidFill>
                <a:srgbClr val="003300"/>
              </a:solidFill>
              <a:ln w="9525">
                <a:solidFill>
                  <a:srgbClr val="000000"/>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87" name="Oval 12"/>
              <p:cNvSpPr>
                <a:spLocks noChangeArrowheads="1"/>
              </p:cNvSpPr>
              <p:nvPr/>
            </p:nvSpPr>
            <p:spPr bwMode="auto">
              <a:xfrm>
                <a:off x="1935" y="8295"/>
                <a:ext cx="83" cy="98"/>
              </a:xfrm>
              <a:prstGeom prst="ellipse">
                <a:avLst/>
              </a:prstGeom>
              <a:solidFill>
                <a:srgbClr val="003300"/>
              </a:solidFill>
              <a:ln w="9525">
                <a:solidFill>
                  <a:srgbClr val="000000"/>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88" name="Oval 13"/>
              <p:cNvSpPr>
                <a:spLocks noChangeArrowheads="1"/>
              </p:cNvSpPr>
              <p:nvPr/>
            </p:nvSpPr>
            <p:spPr bwMode="auto">
              <a:xfrm>
                <a:off x="2760" y="8520"/>
                <a:ext cx="83" cy="98"/>
              </a:xfrm>
              <a:prstGeom prst="ellipse">
                <a:avLst/>
              </a:prstGeom>
              <a:solidFill>
                <a:srgbClr val="003300"/>
              </a:solidFill>
              <a:ln w="9525">
                <a:solidFill>
                  <a:srgbClr val="000000"/>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89" name="Oval 14"/>
              <p:cNvSpPr>
                <a:spLocks noChangeArrowheads="1"/>
              </p:cNvSpPr>
              <p:nvPr/>
            </p:nvSpPr>
            <p:spPr bwMode="auto">
              <a:xfrm>
                <a:off x="1980" y="7605"/>
                <a:ext cx="83" cy="98"/>
              </a:xfrm>
              <a:prstGeom prst="ellipse">
                <a:avLst/>
              </a:prstGeom>
              <a:solidFill>
                <a:srgbClr val="003300"/>
              </a:solidFill>
              <a:ln w="9525">
                <a:solidFill>
                  <a:srgbClr val="000000"/>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0" name="Oval 15"/>
              <p:cNvSpPr>
                <a:spLocks noChangeArrowheads="1"/>
              </p:cNvSpPr>
              <p:nvPr/>
            </p:nvSpPr>
            <p:spPr bwMode="auto">
              <a:xfrm>
                <a:off x="2475" y="7980"/>
                <a:ext cx="83" cy="98"/>
              </a:xfrm>
              <a:prstGeom prst="ellipse">
                <a:avLst/>
              </a:prstGeom>
              <a:solidFill>
                <a:srgbClr val="003300"/>
              </a:solidFill>
              <a:ln w="9525">
                <a:solidFill>
                  <a:srgbClr val="000000"/>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1" name="Oval 16"/>
              <p:cNvSpPr>
                <a:spLocks noChangeArrowheads="1"/>
              </p:cNvSpPr>
              <p:nvPr/>
            </p:nvSpPr>
            <p:spPr bwMode="auto">
              <a:xfrm>
                <a:off x="2820" y="7320"/>
                <a:ext cx="83" cy="98"/>
              </a:xfrm>
              <a:prstGeom prst="ellipse">
                <a:avLst/>
              </a:prstGeom>
              <a:solidFill>
                <a:srgbClr val="003300"/>
              </a:solidFill>
              <a:ln w="9525">
                <a:solidFill>
                  <a:srgbClr val="000000"/>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2" name="AutoShape 17"/>
              <p:cNvSpPr>
                <a:spLocks noChangeArrowheads="1"/>
              </p:cNvSpPr>
              <p:nvPr/>
            </p:nvSpPr>
            <p:spPr bwMode="auto">
              <a:xfrm rot="-5400000">
                <a:off x="1890" y="7095"/>
                <a:ext cx="225" cy="285"/>
              </a:xfrm>
              <a:prstGeom prst="flowChartDelay">
                <a:avLst/>
              </a:prstGeom>
              <a:solidFill>
                <a:srgbClr val="FFFFFF"/>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3" name="AutoShape 18"/>
              <p:cNvSpPr>
                <a:spLocks noChangeArrowheads="1"/>
              </p:cNvSpPr>
              <p:nvPr/>
            </p:nvSpPr>
            <p:spPr bwMode="auto">
              <a:xfrm rot="-5400000">
                <a:off x="2212" y="7583"/>
                <a:ext cx="255" cy="300"/>
              </a:xfrm>
              <a:prstGeom prst="flowChartDelay">
                <a:avLst/>
              </a:prstGeom>
              <a:solidFill>
                <a:srgbClr val="FFFFFF"/>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4" name="AutoShape 19"/>
              <p:cNvSpPr>
                <a:spLocks noChangeArrowheads="1"/>
              </p:cNvSpPr>
              <p:nvPr/>
            </p:nvSpPr>
            <p:spPr bwMode="auto">
              <a:xfrm rot="-5400000">
                <a:off x="2782" y="8138"/>
                <a:ext cx="165" cy="300"/>
              </a:xfrm>
              <a:prstGeom prst="flowChartDelay">
                <a:avLst/>
              </a:prstGeom>
              <a:solidFill>
                <a:srgbClr val="FFFFFF"/>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5" name="AutoShape 20"/>
              <p:cNvSpPr>
                <a:spLocks noChangeArrowheads="1"/>
              </p:cNvSpPr>
              <p:nvPr/>
            </p:nvSpPr>
            <p:spPr bwMode="auto">
              <a:xfrm rot="-5400000">
                <a:off x="1957" y="8498"/>
                <a:ext cx="165" cy="300"/>
              </a:xfrm>
              <a:prstGeom prst="flowChartDelay">
                <a:avLst/>
              </a:prstGeom>
              <a:solidFill>
                <a:srgbClr val="FFFFFF"/>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6" name="AutoShape 21"/>
              <p:cNvSpPr>
                <a:spLocks noChangeArrowheads="1"/>
              </p:cNvSpPr>
              <p:nvPr/>
            </p:nvSpPr>
            <p:spPr bwMode="auto">
              <a:xfrm rot="-5400000">
                <a:off x="2767" y="8813"/>
                <a:ext cx="165" cy="300"/>
              </a:xfrm>
              <a:prstGeom prst="flowChartDelay">
                <a:avLst/>
              </a:prstGeom>
              <a:solidFill>
                <a:srgbClr val="FFFFFF"/>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7" name="AutoShape 22"/>
              <p:cNvSpPr>
                <a:spLocks noChangeArrowheads="1"/>
              </p:cNvSpPr>
              <p:nvPr/>
            </p:nvSpPr>
            <p:spPr bwMode="auto">
              <a:xfrm rot="-5400000">
                <a:off x="2122" y="8978"/>
                <a:ext cx="165" cy="210"/>
              </a:xfrm>
              <a:prstGeom prst="flowChartDelay">
                <a:avLst/>
              </a:prstGeom>
              <a:solidFill>
                <a:srgbClr val="FFFFFF"/>
              </a:solidFill>
              <a:ln w="9525">
                <a:solidFill>
                  <a:srgbClr val="000000"/>
                </a:solidFill>
                <a:miter lim="800000"/>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2798" name="Text Box 23"/>
              <p:cNvSpPr txBox="1">
                <a:spLocks noChangeArrowheads="1"/>
              </p:cNvSpPr>
              <p:nvPr/>
            </p:nvSpPr>
            <p:spPr bwMode="auto">
              <a:xfrm>
                <a:off x="2520" y="10005"/>
                <a:ext cx="645"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spcAft>
                    <a:spcPts val="1000"/>
                  </a:spcAft>
                  <a:buFontTx/>
                  <a:buNone/>
                </a:pPr>
                <a:r>
                  <a:rPr lang="it-IT" altLang="it-IT" sz="1400">
                    <a:solidFill>
                      <a:srgbClr val="000000"/>
                    </a:solidFill>
                    <a:latin typeface="Calibri" pitchFamily="34" charset="0"/>
                  </a:rPr>
                  <a:t>Air</a:t>
                </a:r>
                <a:endParaRPr lang="it-IT" altLang="it-IT" sz="1800"/>
              </a:p>
            </p:txBody>
          </p:sp>
        </p:gr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738"/>
            <a:ext cx="8229600" cy="1138237"/>
          </a:xfrm>
        </p:spPr>
        <p:txBody>
          <a:bodyPr/>
          <a:lstStyle/>
          <a:p>
            <a:pPr>
              <a:defRPr/>
            </a:pPr>
            <a:r>
              <a:rPr lang="it-IT" sz="3200" b="1" dirty="0" err="1" smtClean="0">
                <a:solidFill>
                  <a:srgbClr val="FF6699"/>
                </a:solidFill>
                <a:effectLst>
                  <a:outerShdw blurRad="38100" dist="38100" dir="2700000" algn="tl">
                    <a:srgbClr val="C0C0C0"/>
                  </a:outerShdw>
                </a:effectLst>
                <a:ea typeface="ＭＳ Ｐゴシック" pitchFamily="34" charset="-128"/>
              </a:rPr>
              <a:t>Population</a:t>
            </a:r>
            <a:r>
              <a:rPr lang="it-IT" sz="3200" b="1" dirty="0" smtClean="0">
                <a:solidFill>
                  <a:srgbClr val="FF6699"/>
                </a:solidFill>
                <a:effectLst>
                  <a:outerShdw blurRad="38100" dist="38100" dir="2700000" algn="tl">
                    <a:srgbClr val="C0C0C0"/>
                  </a:outerShdw>
                </a:effectLst>
                <a:ea typeface="ＭＳ Ｐゴシック" pitchFamily="34" charset="-128"/>
              </a:rPr>
              <a:t> Balance </a:t>
            </a:r>
            <a:r>
              <a:rPr lang="it-IT" sz="3200" b="1" dirty="0" err="1" smtClean="0">
                <a:solidFill>
                  <a:srgbClr val="FF6699"/>
                </a:solidFill>
                <a:effectLst>
                  <a:outerShdw blurRad="38100" dist="38100" dir="2700000" algn="tl">
                    <a:srgbClr val="C0C0C0"/>
                  </a:outerShdw>
                </a:effectLst>
                <a:ea typeface="ＭＳ Ｐゴシック" pitchFamily="34" charset="-128"/>
              </a:rPr>
              <a:t>approach</a:t>
            </a:r>
            <a:r>
              <a:rPr lang="it-IT" sz="3200" b="1" dirty="0" smtClean="0">
                <a:solidFill>
                  <a:srgbClr val="FF6699"/>
                </a:solidFill>
                <a:effectLst>
                  <a:outerShdw blurRad="38100" dist="38100" dir="2700000" algn="tl">
                    <a:srgbClr val="C0C0C0"/>
                  </a:outerShdw>
                </a:effectLst>
                <a:ea typeface="ＭＳ Ｐゴシック" pitchFamily="34" charset="-128"/>
              </a:rPr>
              <a:t>:</a:t>
            </a:r>
            <a:br>
              <a:rPr lang="it-IT" sz="3200" b="1" dirty="0" smtClean="0">
                <a:solidFill>
                  <a:srgbClr val="FF6699"/>
                </a:solidFill>
                <a:effectLst>
                  <a:outerShdw blurRad="38100" dist="38100" dir="2700000" algn="tl">
                    <a:srgbClr val="C0C0C0"/>
                  </a:outerShdw>
                </a:effectLst>
                <a:ea typeface="ＭＳ Ｐゴシック" pitchFamily="34" charset="-128"/>
              </a:rPr>
            </a:br>
            <a:r>
              <a:rPr lang="it-IT" b="1" dirty="0" smtClean="0">
                <a:solidFill>
                  <a:srgbClr val="FF6699"/>
                </a:solidFill>
                <a:effectLst>
                  <a:outerShdw blurRad="38100" dist="38100" dir="2700000" algn="tl">
                    <a:srgbClr val="C0C0C0"/>
                  </a:outerShdw>
                </a:effectLst>
                <a:ea typeface="ＭＳ Ｐゴシック" pitchFamily="34" charset="-128"/>
              </a:rPr>
              <a:t>batch </a:t>
            </a:r>
            <a:r>
              <a:rPr lang="it-IT" b="1" dirty="0" err="1" smtClean="0">
                <a:solidFill>
                  <a:srgbClr val="FF6699"/>
                </a:solidFill>
                <a:effectLst>
                  <a:outerShdw blurRad="38100" dist="38100" dir="2700000" algn="tl">
                    <a:srgbClr val="C0C0C0"/>
                  </a:outerShdw>
                </a:effectLst>
                <a:ea typeface="ＭＳ Ｐゴシック" pitchFamily="34" charset="-128"/>
              </a:rPr>
              <a:t>sublimation</a:t>
            </a:r>
            <a:r>
              <a:rPr lang="it-IT" b="1" dirty="0" smtClean="0">
                <a:solidFill>
                  <a:srgbClr val="FF6699"/>
                </a:solidFill>
                <a:effectLst>
                  <a:outerShdw blurRad="38100" dist="38100" dir="2700000" algn="tl">
                    <a:srgbClr val="C0C0C0"/>
                  </a:outerShdw>
                </a:effectLst>
                <a:ea typeface="ＭＳ Ｐゴシック" pitchFamily="34" charset="-128"/>
              </a:rPr>
              <a:t> in </a:t>
            </a:r>
            <a:r>
              <a:rPr lang="it-IT" b="1" dirty="0" err="1" smtClean="0">
                <a:solidFill>
                  <a:srgbClr val="FF6699"/>
                </a:solidFill>
                <a:effectLst>
                  <a:outerShdw blurRad="38100" dist="38100" dir="2700000" algn="tl">
                    <a:srgbClr val="C0C0C0"/>
                  </a:outerShdw>
                </a:effectLst>
                <a:ea typeface="ＭＳ Ｐゴシック" pitchFamily="34" charset="-128"/>
              </a:rPr>
              <a:t>fluidized</a:t>
            </a:r>
            <a:r>
              <a:rPr lang="it-IT" b="1" dirty="0" smtClean="0">
                <a:solidFill>
                  <a:srgbClr val="FF6699"/>
                </a:solidFill>
                <a:effectLst>
                  <a:outerShdw blurRad="38100" dist="38100" dir="2700000" algn="tl">
                    <a:srgbClr val="C0C0C0"/>
                  </a:outerShdw>
                </a:effectLst>
                <a:ea typeface="ＭＳ Ｐゴシック" pitchFamily="34" charset="-128"/>
              </a:rPr>
              <a:t> bed </a:t>
            </a:r>
            <a:endParaRPr lang="it-IT" dirty="0"/>
          </a:p>
        </p:txBody>
      </p:sp>
      <p:sp>
        <p:nvSpPr>
          <p:cNvPr id="33795" name="Segnaposto numero diapositiva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D6718B2E-7FF3-4850-9E26-EA51CCDCD9FF}" type="slidenum">
              <a:rPr lang="it-IT" altLang="it-IT" sz="1400" smtClean="0"/>
              <a:pPr eaLnBrk="1" hangingPunct="1">
                <a:spcBef>
                  <a:spcPct val="0"/>
                </a:spcBef>
                <a:buFontTx/>
                <a:buNone/>
                <a:defRPr/>
              </a:pPr>
              <a:t>31</a:t>
            </a:fld>
            <a:endParaRPr lang="it-IT" altLang="it-IT" sz="1400" smtClean="0"/>
          </a:p>
        </p:txBody>
      </p:sp>
      <p:sp>
        <p:nvSpPr>
          <p:cNvPr id="33796" name="Text Box 8"/>
          <p:cNvSpPr txBox="1">
            <a:spLocks noChangeArrowheads="1"/>
          </p:cNvSpPr>
          <p:nvPr/>
        </p:nvSpPr>
        <p:spPr bwMode="auto">
          <a:xfrm>
            <a:off x="339725" y="1916832"/>
            <a:ext cx="842486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b="1" dirty="0" err="1">
                <a:solidFill>
                  <a:srgbClr val="800000"/>
                </a:solidFill>
              </a:rPr>
              <a:t>Entity</a:t>
            </a:r>
            <a:r>
              <a:rPr lang="it-IT" altLang="it-IT" b="1" dirty="0"/>
              <a:t>:</a:t>
            </a:r>
            <a:r>
              <a:rPr lang="it-IT" altLang="it-IT" dirty="0"/>
              <a:t> 		</a:t>
            </a:r>
            <a:r>
              <a:rPr lang="it-IT" altLang="it-IT" dirty="0" smtClean="0"/>
              <a:t>mass </a:t>
            </a:r>
            <a:r>
              <a:rPr lang="it-IT" altLang="it-IT" dirty="0"/>
              <a:t>of </a:t>
            </a:r>
            <a:r>
              <a:rPr lang="it-IT" altLang="it-IT" dirty="0" err="1"/>
              <a:t>sublimating</a:t>
            </a:r>
            <a:r>
              <a:rPr lang="it-IT" altLang="it-IT" dirty="0"/>
              <a:t> </a:t>
            </a:r>
            <a:r>
              <a:rPr lang="it-IT" altLang="it-IT" dirty="0" err="1"/>
              <a:t>solid</a:t>
            </a:r>
            <a:r>
              <a:rPr lang="it-IT" altLang="it-IT" dirty="0"/>
              <a:t> </a:t>
            </a:r>
            <a:r>
              <a:rPr lang="it-IT" altLang="it-IT" dirty="0" err="1"/>
              <a:t>particles</a:t>
            </a:r>
            <a:endParaRPr lang="it-IT" altLang="it-IT" dirty="0"/>
          </a:p>
          <a:p>
            <a:pPr algn="just" eaLnBrk="1" hangingPunct="1">
              <a:spcBef>
                <a:spcPct val="50000"/>
              </a:spcBef>
              <a:spcAft>
                <a:spcPts val="600"/>
              </a:spcAft>
              <a:buFont typeface="Times New Roman" pitchFamily="18" charset="0"/>
              <a:buNone/>
            </a:pPr>
            <a:r>
              <a:rPr lang="it-IT" altLang="it-IT" b="1" dirty="0" err="1">
                <a:solidFill>
                  <a:srgbClr val="800000"/>
                </a:solidFill>
              </a:rPr>
              <a:t>Property</a:t>
            </a:r>
            <a:r>
              <a:rPr lang="it-IT" altLang="it-IT" b="1" dirty="0"/>
              <a:t>: 	</a:t>
            </a:r>
            <a:r>
              <a:rPr lang="it-IT" altLang="it-IT" b="1" dirty="0" smtClean="0"/>
              <a:t>	</a:t>
            </a:r>
            <a:r>
              <a:rPr lang="it-IT" altLang="it-IT" dirty="0" err="1" smtClean="0"/>
              <a:t>particle</a:t>
            </a:r>
            <a:r>
              <a:rPr lang="it-IT" altLang="it-IT" dirty="0" smtClean="0"/>
              <a:t> </a:t>
            </a:r>
            <a:r>
              <a:rPr lang="it-IT" altLang="it-IT" dirty="0" err="1"/>
              <a:t>diameter</a:t>
            </a:r>
            <a:r>
              <a:rPr lang="it-IT" altLang="it-IT" dirty="0"/>
              <a:t> d</a:t>
            </a:r>
          </a:p>
          <a:p>
            <a:pPr algn="just" eaLnBrk="1" hangingPunct="1">
              <a:spcBef>
                <a:spcPct val="50000"/>
              </a:spcBef>
              <a:spcAft>
                <a:spcPts val="600"/>
              </a:spcAft>
              <a:buFontTx/>
              <a:buNone/>
            </a:pPr>
            <a:r>
              <a:rPr lang="it-IT" altLang="it-IT" b="1" dirty="0" err="1">
                <a:solidFill>
                  <a:srgbClr val="800000"/>
                </a:solidFill>
              </a:rPr>
              <a:t>Entity</a:t>
            </a:r>
            <a:r>
              <a:rPr lang="it-IT" altLang="it-IT" b="1" dirty="0">
                <a:solidFill>
                  <a:srgbClr val="800000"/>
                </a:solidFill>
              </a:rPr>
              <a:t> </a:t>
            </a:r>
            <a:r>
              <a:rPr lang="it-IT" altLang="it-IT" b="1" dirty="0" err="1" smtClean="0">
                <a:solidFill>
                  <a:srgbClr val="800000"/>
                </a:solidFill>
              </a:rPr>
              <a:t>distribution</a:t>
            </a:r>
            <a:r>
              <a:rPr lang="it-IT" altLang="it-IT" b="1" dirty="0" smtClean="0"/>
              <a:t>:</a:t>
            </a:r>
            <a:r>
              <a:rPr lang="it-IT" altLang="it-IT" b="1" i="1" dirty="0"/>
              <a:t>	</a:t>
            </a:r>
            <a:r>
              <a:rPr lang="it-IT" altLang="it-IT" b="1" dirty="0" smtClean="0"/>
              <a:t>m(</a:t>
            </a:r>
            <a:r>
              <a:rPr lang="it-IT" altLang="it-IT" b="1" dirty="0" err="1" smtClean="0"/>
              <a:t>d,t</a:t>
            </a:r>
            <a:r>
              <a:rPr lang="it-IT" altLang="it-IT" b="1" dirty="0"/>
              <a:t>)  [=]  kg/m</a:t>
            </a:r>
            <a:endParaRPr lang="it-IT" altLang="it-IT" b="1" i="1" dirty="0"/>
          </a:p>
        </p:txBody>
      </p:sp>
      <p:sp>
        <p:nvSpPr>
          <p:cNvPr id="33797" name="Text Box 9"/>
          <p:cNvSpPr txBox="1">
            <a:spLocks noChangeArrowheads="1"/>
          </p:cNvSpPr>
          <p:nvPr/>
        </p:nvSpPr>
        <p:spPr bwMode="auto">
          <a:xfrm>
            <a:off x="3203848" y="3851983"/>
            <a:ext cx="561630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200" b="1" dirty="0"/>
              <a:t>m(</a:t>
            </a:r>
            <a:r>
              <a:rPr lang="it-IT" altLang="it-IT" sz="2200" b="1" dirty="0" err="1"/>
              <a:t>d,t</a:t>
            </a:r>
            <a:r>
              <a:rPr lang="it-IT" altLang="it-IT" sz="2200" b="1" dirty="0"/>
              <a:t>)</a:t>
            </a:r>
            <a:r>
              <a:rPr lang="it-IT" altLang="it-IT" sz="2200" b="1" dirty="0">
                <a:sym typeface="Symbol" pitchFamily="18" charset="2"/>
              </a:rPr>
              <a:t></a:t>
            </a:r>
            <a:r>
              <a:rPr lang="it-IT" altLang="it-IT" sz="2200" b="1" dirty="0"/>
              <a:t>d </a:t>
            </a:r>
            <a:r>
              <a:rPr lang="it-IT" altLang="it-IT" sz="2200" dirty="0" err="1"/>
              <a:t>is</a:t>
            </a:r>
            <a:r>
              <a:rPr lang="it-IT" altLang="it-IT" sz="2200" dirty="0"/>
              <a:t> the mass of </a:t>
            </a:r>
            <a:r>
              <a:rPr lang="it-IT" altLang="it-IT" sz="2200" dirty="0" err="1"/>
              <a:t>sublimating</a:t>
            </a:r>
            <a:r>
              <a:rPr lang="it-IT" altLang="it-IT" sz="2200" dirty="0"/>
              <a:t> </a:t>
            </a:r>
            <a:r>
              <a:rPr lang="it-IT" altLang="it-IT" sz="2200" dirty="0" err="1"/>
              <a:t>particles</a:t>
            </a:r>
            <a:r>
              <a:rPr lang="it-IT" altLang="it-IT" sz="2200" dirty="0"/>
              <a:t> in the bed with </a:t>
            </a:r>
            <a:r>
              <a:rPr lang="it-IT" altLang="it-IT" sz="2200" dirty="0" err="1"/>
              <a:t>diameter</a:t>
            </a:r>
            <a:r>
              <a:rPr lang="it-IT" altLang="it-IT" sz="2200" dirty="0"/>
              <a:t> </a:t>
            </a:r>
            <a:r>
              <a:rPr lang="it-IT" altLang="it-IT" sz="2200" dirty="0" err="1"/>
              <a:t>between</a:t>
            </a:r>
            <a:r>
              <a:rPr lang="it-IT" altLang="it-IT" sz="2200" dirty="0"/>
              <a:t> d and  d</a:t>
            </a:r>
            <a:r>
              <a:rPr lang="it-IT" altLang="it-IT" sz="2200" dirty="0" smtClean="0"/>
              <a:t>+</a:t>
            </a:r>
            <a:r>
              <a:rPr lang="it-IT" altLang="it-IT" sz="2200" dirty="0" smtClean="0">
                <a:sym typeface="Symbol" pitchFamily="18" charset="2"/>
              </a:rPr>
              <a:t></a:t>
            </a:r>
            <a:r>
              <a:rPr lang="it-IT" altLang="it-IT" sz="2200" dirty="0"/>
              <a:t>d </a:t>
            </a:r>
            <a:r>
              <a:rPr lang="it-IT" altLang="it-IT" sz="2200" dirty="0" smtClean="0"/>
              <a:t> </a:t>
            </a:r>
            <a:r>
              <a:rPr lang="it-IT" altLang="it-IT" sz="2200" dirty="0" err="1" smtClean="0"/>
              <a:t>at</a:t>
            </a:r>
            <a:r>
              <a:rPr lang="it-IT" altLang="it-IT" sz="2200" dirty="0" smtClean="0"/>
              <a:t> </a:t>
            </a:r>
            <a:r>
              <a:rPr lang="it-IT" altLang="it-IT" sz="2200" dirty="0"/>
              <a:t>the time t </a:t>
            </a:r>
          </a:p>
        </p:txBody>
      </p:sp>
      <p:sp>
        <p:nvSpPr>
          <p:cNvPr id="6" name="Rettangolo 5"/>
          <p:cNvSpPr/>
          <p:nvPr/>
        </p:nvSpPr>
        <p:spPr>
          <a:xfrm>
            <a:off x="395536" y="5157192"/>
            <a:ext cx="8352928" cy="1415772"/>
          </a:xfrm>
          <a:prstGeom prst="rect">
            <a:avLst/>
          </a:prstGeom>
        </p:spPr>
        <p:txBody>
          <a:bodyPr wrap="square">
            <a:spAutoFit/>
          </a:bodyPr>
          <a:lstStyle/>
          <a:p>
            <a:pPr lvl="0" algn="just">
              <a:spcBef>
                <a:spcPts val="600"/>
              </a:spcBef>
              <a:spcAft>
                <a:spcPts val="600"/>
              </a:spcAft>
            </a:pPr>
            <a:r>
              <a:rPr lang="it-IT" altLang="it-IT" sz="2800" dirty="0" smtClean="0">
                <a:solidFill>
                  <a:srgbClr val="000000"/>
                </a:solidFill>
                <a:sym typeface="Webdings" pitchFamily="18" charset="2"/>
              </a:rPr>
              <a:t></a:t>
            </a:r>
            <a:r>
              <a:rPr lang="it-IT" altLang="it-IT" sz="2400" dirty="0" smtClean="0">
                <a:solidFill>
                  <a:srgbClr val="000000"/>
                </a:solidFill>
                <a:sym typeface="Webdings" pitchFamily="18" charset="2"/>
              </a:rPr>
              <a:t> </a:t>
            </a:r>
          </a:p>
          <a:p>
            <a:pPr lvl="0" algn="just">
              <a:spcBef>
                <a:spcPts val="600"/>
              </a:spcBef>
              <a:spcAft>
                <a:spcPts val="600"/>
              </a:spcAft>
            </a:pPr>
            <a:r>
              <a:rPr lang="it-IT" altLang="it-IT" sz="2400" b="1" dirty="0"/>
              <a:t>m(</a:t>
            </a:r>
            <a:r>
              <a:rPr lang="it-IT" altLang="it-IT" sz="2400" b="1" dirty="0" err="1"/>
              <a:t>d,t</a:t>
            </a:r>
            <a:r>
              <a:rPr lang="it-IT" altLang="it-IT" sz="2400" b="1" dirty="0"/>
              <a:t>) </a:t>
            </a:r>
            <a:r>
              <a:rPr lang="it-IT" altLang="it-IT" sz="2400" dirty="0" err="1" smtClean="0">
                <a:solidFill>
                  <a:srgbClr val="000000"/>
                </a:solidFill>
                <a:sym typeface="Webdings" pitchFamily="18" charset="2"/>
              </a:rPr>
              <a:t>is</a:t>
            </a:r>
            <a:r>
              <a:rPr lang="it-IT" altLang="it-IT" sz="2400" dirty="0" smtClean="0">
                <a:solidFill>
                  <a:srgbClr val="000000"/>
                </a:solidFill>
                <a:sym typeface="Webdings" pitchFamily="18" charset="2"/>
              </a:rPr>
              <a:t> </a:t>
            </a:r>
            <a:r>
              <a:rPr lang="it-IT" altLang="it-IT" sz="2400" dirty="0" err="1" smtClean="0">
                <a:solidFill>
                  <a:srgbClr val="000000"/>
                </a:solidFill>
                <a:sym typeface="Webdings" pitchFamily="18" charset="2"/>
              </a:rPr>
              <a:t>also</a:t>
            </a:r>
            <a:r>
              <a:rPr lang="it-IT" altLang="it-IT" sz="2400" dirty="0" smtClean="0">
                <a:solidFill>
                  <a:srgbClr val="000000"/>
                </a:solidFill>
                <a:sym typeface="Webdings" pitchFamily="18" charset="2"/>
              </a:rPr>
              <a:t> the </a:t>
            </a:r>
            <a:r>
              <a:rPr lang="it-IT" altLang="it-IT" sz="2400" dirty="0" err="1" smtClean="0">
                <a:solidFill>
                  <a:srgbClr val="000000"/>
                </a:solidFill>
                <a:sym typeface="Webdings" pitchFamily="18" charset="2"/>
              </a:rPr>
              <a:t>desired</a:t>
            </a:r>
            <a:r>
              <a:rPr lang="it-IT" altLang="it-IT" sz="2400" dirty="0" smtClean="0">
                <a:solidFill>
                  <a:srgbClr val="000000"/>
                </a:solidFill>
                <a:sym typeface="Webdings" pitchFamily="18" charset="2"/>
              </a:rPr>
              <a:t> </a:t>
            </a:r>
            <a:r>
              <a:rPr lang="it-IT" altLang="it-IT" sz="2400" dirty="0" err="1" smtClean="0">
                <a:solidFill>
                  <a:srgbClr val="000000"/>
                </a:solidFill>
                <a:sym typeface="Webdings" pitchFamily="18" charset="2"/>
              </a:rPr>
              <a:t>result</a:t>
            </a:r>
            <a:r>
              <a:rPr lang="it-IT" altLang="it-IT" sz="2400" dirty="0" smtClean="0">
                <a:solidFill>
                  <a:srgbClr val="000000"/>
                </a:solidFill>
                <a:sym typeface="Webdings" pitchFamily="18" charset="2"/>
              </a:rPr>
              <a:t> of the model </a:t>
            </a:r>
            <a:r>
              <a:rPr lang="it-IT" altLang="it-IT" sz="2400" dirty="0" err="1" smtClean="0">
                <a:solidFill>
                  <a:srgbClr val="000000"/>
                </a:solidFill>
                <a:sym typeface="Webdings" pitchFamily="18" charset="2"/>
              </a:rPr>
              <a:t>equation</a:t>
            </a:r>
            <a:r>
              <a:rPr lang="it-IT" altLang="it-IT" sz="2400" dirty="0" smtClean="0">
                <a:solidFill>
                  <a:srgbClr val="000000"/>
                </a:solidFill>
                <a:sym typeface="Webdings" pitchFamily="18" charset="2"/>
              </a:rPr>
              <a:t> </a:t>
            </a:r>
            <a:r>
              <a:rPr lang="it-IT" altLang="it-IT" sz="2400" dirty="0" err="1" smtClean="0">
                <a:solidFill>
                  <a:srgbClr val="000000"/>
                </a:solidFill>
                <a:sym typeface="Webdings" pitchFamily="18" charset="2"/>
              </a:rPr>
              <a:t>solution</a:t>
            </a:r>
            <a:endParaRPr lang="it-IT" altLang="it-IT" sz="2400" dirty="0">
              <a:solidFill>
                <a:srgbClr val="0066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738"/>
            <a:ext cx="8229600" cy="1138237"/>
          </a:xfrm>
        </p:spPr>
        <p:txBody>
          <a:bodyPr/>
          <a:lstStyle/>
          <a:p>
            <a:pPr>
              <a:defRPr/>
            </a:pPr>
            <a:r>
              <a:rPr lang="it-IT" sz="3200" b="1" dirty="0" err="1" smtClean="0">
                <a:solidFill>
                  <a:srgbClr val="FF6699"/>
                </a:solidFill>
                <a:effectLst>
                  <a:outerShdw blurRad="38100" dist="38100" dir="2700000" algn="tl">
                    <a:srgbClr val="C0C0C0"/>
                  </a:outerShdw>
                </a:effectLst>
                <a:ea typeface="ＭＳ Ｐゴシック" pitchFamily="34" charset="-128"/>
              </a:rPr>
              <a:t>Population</a:t>
            </a:r>
            <a:r>
              <a:rPr lang="it-IT" sz="3200" b="1" dirty="0" smtClean="0">
                <a:solidFill>
                  <a:srgbClr val="FF6699"/>
                </a:solidFill>
                <a:effectLst>
                  <a:outerShdw blurRad="38100" dist="38100" dir="2700000" algn="tl">
                    <a:srgbClr val="C0C0C0"/>
                  </a:outerShdw>
                </a:effectLst>
                <a:ea typeface="ＭＳ Ｐゴシック" pitchFamily="34" charset="-128"/>
              </a:rPr>
              <a:t> Balance </a:t>
            </a:r>
            <a:r>
              <a:rPr lang="it-IT" sz="3200" b="1" dirty="0" err="1" smtClean="0">
                <a:solidFill>
                  <a:srgbClr val="FF6699"/>
                </a:solidFill>
                <a:effectLst>
                  <a:outerShdw blurRad="38100" dist="38100" dir="2700000" algn="tl">
                    <a:srgbClr val="C0C0C0"/>
                  </a:outerShdw>
                </a:effectLst>
                <a:ea typeface="ＭＳ Ｐゴシック" pitchFamily="34" charset="-128"/>
              </a:rPr>
              <a:t>approach</a:t>
            </a:r>
            <a:r>
              <a:rPr lang="it-IT" sz="3200" b="1" dirty="0" smtClean="0">
                <a:solidFill>
                  <a:srgbClr val="FF6699"/>
                </a:solidFill>
                <a:effectLst>
                  <a:outerShdw blurRad="38100" dist="38100" dir="2700000" algn="tl">
                    <a:srgbClr val="C0C0C0"/>
                  </a:outerShdw>
                </a:effectLst>
                <a:ea typeface="ＭＳ Ｐゴシック" pitchFamily="34" charset="-128"/>
              </a:rPr>
              <a:t>:</a:t>
            </a:r>
            <a:br>
              <a:rPr lang="it-IT" sz="3200" b="1" dirty="0" smtClean="0">
                <a:solidFill>
                  <a:srgbClr val="FF6699"/>
                </a:solidFill>
                <a:effectLst>
                  <a:outerShdw blurRad="38100" dist="38100" dir="2700000" algn="tl">
                    <a:srgbClr val="C0C0C0"/>
                  </a:outerShdw>
                </a:effectLst>
                <a:ea typeface="ＭＳ Ｐゴシック" pitchFamily="34" charset="-128"/>
              </a:rPr>
            </a:br>
            <a:r>
              <a:rPr lang="it-IT" b="1" dirty="0" smtClean="0">
                <a:solidFill>
                  <a:srgbClr val="FF6699"/>
                </a:solidFill>
                <a:effectLst>
                  <a:outerShdw blurRad="38100" dist="38100" dir="2700000" algn="tl">
                    <a:srgbClr val="C0C0C0"/>
                  </a:outerShdw>
                </a:effectLst>
                <a:ea typeface="ＭＳ Ｐゴシック" pitchFamily="34" charset="-128"/>
              </a:rPr>
              <a:t>batch </a:t>
            </a:r>
            <a:r>
              <a:rPr lang="it-IT" b="1" dirty="0" err="1" smtClean="0">
                <a:solidFill>
                  <a:srgbClr val="FF6699"/>
                </a:solidFill>
                <a:effectLst>
                  <a:outerShdw blurRad="38100" dist="38100" dir="2700000" algn="tl">
                    <a:srgbClr val="C0C0C0"/>
                  </a:outerShdw>
                </a:effectLst>
                <a:ea typeface="ＭＳ Ｐゴシック" pitchFamily="34" charset="-128"/>
              </a:rPr>
              <a:t>sublimation</a:t>
            </a:r>
            <a:r>
              <a:rPr lang="it-IT" b="1" dirty="0" smtClean="0">
                <a:solidFill>
                  <a:srgbClr val="FF6699"/>
                </a:solidFill>
                <a:effectLst>
                  <a:outerShdw blurRad="38100" dist="38100" dir="2700000" algn="tl">
                    <a:srgbClr val="C0C0C0"/>
                  </a:outerShdw>
                </a:effectLst>
                <a:ea typeface="ＭＳ Ｐゴシック" pitchFamily="34" charset="-128"/>
              </a:rPr>
              <a:t> in </a:t>
            </a:r>
            <a:r>
              <a:rPr lang="it-IT" b="1" dirty="0" err="1" smtClean="0">
                <a:solidFill>
                  <a:srgbClr val="FF6699"/>
                </a:solidFill>
                <a:effectLst>
                  <a:outerShdw blurRad="38100" dist="38100" dir="2700000" algn="tl">
                    <a:srgbClr val="C0C0C0"/>
                  </a:outerShdw>
                </a:effectLst>
                <a:ea typeface="ＭＳ Ｐゴシック" pitchFamily="34" charset="-128"/>
              </a:rPr>
              <a:t>fluidized</a:t>
            </a:r>
            <a:r>
              <a:rPr lang="it-IT" b="1" dirty="0" smtClean="0">
                <a:solidFill>
                  <a:srgbClr val="FF6699"/>
                </a:solidFill>
                <a:effectLst>
                  <a:outerShdw blurRad="38100" dist="38100" dir="2700000" algn="tl">
                    <a:srgbClr val="C0C0C0"/>
                  </a:outerShdw>
                </a:effectLst>
                <a:ea typeface="ＭＳ Ｐゴシック" pitchFamily="34" charset="-128"/>
              </a:rPr>
              <a:t> bed </a:t>
            </a:r>
            <a:endParaRPr lang="it-IT" dirty="0"/>
          </a:p>
        </p:txBody>
      </p:sp>
      <p:sp>
        <p:nvSpPr>
          <p:cNvPr id="34819" name="Segnaposto numero diapositiva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3AD9669E-4F14-43E9-B710-67C17D5C4652}" type="slidenum">
              <a:rPr lang="it-IT" altLang="it-IT" sz="1400" smtClean="0"/>
              <a:pPr eaLnBrk="1" hangingPunct="1">
                <a:spcBef>
                  <a:spcPct val="0"/>
                </a:spcBef>
                <a:buFontTx/>
                <a:buNone/>
                <a:defRPr/>
              </a:pPr>
              <a:t>32</a:t>
            </a:fld>
            <a:endParaRPr lang="it-IT" altLang="it-IT" sz="1400" smtClean="0"/>
          </a:p>
        </p:txBody>
      </p:sp>
      <p:sp>
        <p:nvSpPr>
          <p:cNvPr id="34820" name="Rettangolo 3"/>
          <p:cNvSpPr>
            <a:spLocks noChangeArrowheads="1"/>
          </p:cNvSpPr>
          <p:nvPr/>
        </p:nvSpPr>
        <p:spPr bwMode="auto">
          <a:xfrm>
            <a:off x="2286000" y="14128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dirty="0">
                <a:solidFill>
                  <a:srgbClr val="800000"/>
                </a:solidFill>
              </a:rPr>
              <a:t>C</a:t>
            </a:r>
            <a:r>
              <a:rPr lang="it-IT" altLang="it-IT" sz="1800" b="1" dirty="0" smtClean="0">
                <a:solidFill>
                  <a:srgbClr val="800000"/>
                </a:solidFill>
              </a:rPr>
              <a:t>ontrol</a:t>
            </a:r>
            <a:r>
              <a:rPr lang="it-IT" altLang="it-IT" sz="1800" dirty="0" smtClean="0">
                <a:solidFill>
                  <a:srgbClr val="800000"/>
                </a:solidFill>
              </a:rPr>
              <a:t> </a:t>
            </a:r>
            <a:r>
              <a:rPr lang="it-IT" altLang="it-IT" sz="1800" b="1" dirty="0">
                <a:solidFill>
                  <a:srgbClr val="800000"/>
                </a:solidFill>
              </a:rPr>
              <a:t>volume in the </a:t>
            </a:r>
            <a:r>
              <a:rPr lang="it-IT" altLang="it-IT" sz="1800" dirty="0">
                <a:solidFill>
                  <a:srgbClr val="800000"/>
                </a:solidFill>
              </a:rPr>
              <a:t>“</a:t>
            </a:r>
            <a:r>
              <a:rPr lang="it-IT" altLang="it-IT" sz="1800" b="1" dirty="0" err="1">
                <a:solidFill>
                  <a:srgbClr val="006600"/>
                </a:solidFill>
              </a:rPr>
              <a:t>property</a:t>
            </a:r>
            <a:r>
              <a:rPr lang="it-IT" altLang="it-IT" sz="1800" b="1" dirty="0">
                <a:solidFill>
                  <a:srgbClr val="006600"/>
                </a:solidFill>
              </a:rPr>
              <a:t> </a:t>
            </a:r>
            <a:r>
              <a:rPr lang="it-IT" altLang="it-IT" sz="1800" b="1" dirty="0" err="1">
                <a:solidFill>
                  <a:srgbClr val="006600"/>
                </a:solidFill>
              </a:rPr>
              <a:t>space</a:t>
            </a:r>
            <a:r>
              <a:rPr lang="it-IT" altLang="it-IT" sz="1800" dirty="0">
                <a:solidFill>
                  <a:srgbClr val="800000"/>
                </a:solidFill>
              </a:rPr>
              <a:t>” </a:t>
            </a:r>
          </a:p>
        </p:txBody>
      </p:sp>
      <p:pic>
        <p:nvPicPr>
          <p:cNvPr id="348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844675"/>
            <a:ext cx="28797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22" name="Oggetto 4"/>
          <p:cNvGraphicFramePr>
            <a:graphicFrameLocks noChangeAspect="1"/>
          </p:cNvGraphicFramePr>
          <p:nvPr/>
        </p:nvGraphicFramePr>
        <p:xfrm>
          <a:off x="393700" y="4748213"/>
          <a:ext cx="8251825" cy="646112"/>
        </p:xfrm>
        <a:graphic>
          <a:graphicData uri="http://schemas.openxmlformats.org/presentationml/2006/ole">
            <mc:AlternateContent xmlns:mc="http://schemas.openxmlformats.org/markup-compatibility/2006">
              <mc:Choice xmlns:v="urn:schemas-microsoft-com:vml" Requires="v">
                <p:oleObj spid="_x0000_s34900" name="Equazione" r:id="rId4" imgW="5829300" imgH="457200" progId="Equation.3">
                  <p:embed/>
                </p:oleObj>
              </mc:Choice>
              <mc:Fallback>
                <p:oleObj name="Equazione" r:id="rId4" imgW="5829300" imgH="457200" progId="Equation.3">
                  <p:embed/>
                  <p:pic>
                    <p:nvPicPr>
                      <p:cNvPr id="0" name="Oggetto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4748213"/>
                        <a:ext cx="8251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Oggetto 5"/>
          <p:cNvGraphicFramePr>
            <a:graphicFrameLocks noChangeAspect="1"/>
          </p:cNvGraphicFramePr>
          <p:nvPr/>
        </p:nvGraphicFramePr>
        <p:xfrm>
          <a:off x="4284663" y="5465763"/>
          <a:ext cx="1295400" cy="555625"/>
        </p:xfrm>
        <a:graphic>
          <a:graphicData uri="http://schemas.openxmlformats.org/presentationml/2006/ole">
            <mc:AlternateContent xmlns:mc="http://schemas.openxmlformats.org/markup-compatibility/2006">
              <mc:Choice xmlns:v="urn:schemas-microsoft-com:vml" Requires="v">
                <p:oleObj spid="_x0000_s34901" name="Equazione" r:id="rId6" imgW="1002865" imgH="431613" progId="Equation.3">
                  <p:embed/>
                </p:oleObj>
              </mc:Choice>
              <mc:Fallback>
                <p:oleObj name="Equazione" r:id="rId6" imgW="1002865" imgH="431613" progId="Equation.3">
                  <p:embed/>
                  <p:pic>
                    <p:nvPicPr>
                      <p:cNvPr id="0" name="Oggetto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5465763"/>
                        <a:ext cx="1295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ggetto 6"/>
          <p:cNvGraphicFramePr>
            <a:graphicFrameLocks noChangeAspect="1"/>
          </p:cNvGraphicFramePr>
          <p:nvPr/>
        </p:nvGraphicFramePr>
        <p:xfrm>
          <a:off x="250825" y="6021388"/>
          <a:ext cx="2438400" cy="549275"/>
        </p:xfrm>
        <a:graphic>
          <a:graphicData uri="http://schemas.openxmlformats.org/presentationml/2006/ole">
            <mc:AlternateContent xmlns:mc="http://schemas.openxmlformats.org/markup-compatibility/2006">
              <mc:Choice xmlns:v="urn:schemas-microsoft-com:vml" Requires="v">
                <p:oleObj spid="_x0000_s34902" name="Equazione" r:id="rId8" imgW="1726451" imgH="393529" progId="Equation.3">
                  <p:embed/>
                </p:oleObj>
              </mc:Choice>
              <mc:Fallback>
                <p:oleObj name="Equazione" r:id="rId8" imgW="1726451" imgH="393529" progId="Equation.3">
                  <p:embed/>
                  <p:pic>
                    <p:nvPicPr>
                      <p:cNvPr id="0" name="Oggetto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6021388"/>
                        <a:ext cx="243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4826" name="Rectangle 7"/>
          <p:cNvSpPr>
            <a:spLocks noChangeArrowheads="1"/>
          </p:cNvSpPr>
          <p:nvPr/>
        </p:nvSpPr>
        <p:spPr bwMode="auto">
          <a:xfrm>
            <a:off x="0" y="895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a:spcBef>
                <a:spcPct val="0"/>
              </a:spcBef>
              <a:buFontTx/>
              <a:buNone/>
            </a:pPr>
            <a:r>
              <a:rPr lang="it-IT" altLang="it-IT" sz="1200"/>
              <a:t>	</a:t>
            </a:r>
            <a:endParaRPr lang="it-IT" altLang="it-IT"/>
          </a:p>
        </p:txBody>
      </p:sp>
      <p:sp>
        <p:nvSpPr>
          <p:cNvPr id="34827" name="Rettangolo 10"/>
          <p:cNvSpPr>
            <a:spLocks noChangeArrowheads="1"/>
          </p:cNvSpPr>
          <p:nvPr/>
        </p:nvSpPr>
        <p:spPr bwMode="auto">
          <a:xfrm>
            <a:off x="341313" y="3573016"/>
            <a:ext cx="5526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dirty="0">
                <a:solidFill>
                  <a:srgbClr val="800000"/>
                </a:solidFill>
              </a:rPr>
              <a:t>M</a:t>
            </a:r>
            <a:r>
              <a:rPr lang="it-IT" altLang="it-IT" sz="1800" b="1" dirty="0" smtClean="0">
                <a:solidFill>
                  <a:srgbClr val="800000"/>
                </a:solidFill>
              </a:rPr>
              <a:t>ass </a:t>
            </a:r>
            <a:r>
              <a:rPr lang="it-IT" altLang="it-IT" sz="1800" b="1" dirty="0">
                <a:solidFill>
                  <a:srgbClr val="800000"/>
                </a:solidFill>
              </a:rPr>
              <a:t>Balance</a:t>
            </a:r>
          </a:p>
          <a:p>
            <a:pPr eaLnBrk="1" hangingPunct="1">
              <a:spcBef>
                <a:spcPct val="0"/>
              </a:spcBef>
              <a:buFontTx/>
              <a:buNone/>
            </a:pPr>
            <a:r>
              <a:rPr lang="it-IT" altLang="it-IT" sz="1800" b="1" dirty="0">
                <a:solidFill>
                  <a:srgbClr val="800000"/>
                </a:solidFill>
              </a:rPr>
              <a:t>on the </a:t>
            </a:r>
            <a:r>
              <a:rPr lang="it-IT" altLang="it-IT" sz="1800" b="1" dirty="0" err="1">
                <a:solidFill>
                  <a:srgbClr val="800000"/>
                </a:solidFill>
              </a:rPr>
              <a:t>size</a:t>
            </a:r>
            <a:r>
              <a:rPr lang="it-IT" altLang="it-IT" sz="1800" b="1" dirty="0">
                <a:solidFill>
                  <a:srgbClr val="800000"/>
                </a:solidFill>
              </a:rPr>
              <a:t> </a:t>
            </a:r>
            <a:r>
              <a:rPr lang="it-IT" altLang="it-IT" sz="1800" b="1" dirty="0" err="1">
                <a:solidFill>
                  <a:srgbClr val="800000"/>
                </a:solidFill>
              </a:rPr>
              <a:t>interval</a:t>
            </a:r>
            <a:r>
              <a:rPr lang="it-IT" altLang="it-IT" sz="1800" b="1" dirty="0">
                <a:solidFill>
                  <a:srgbClr val="800000"/>
                </a:solidFill>
              </a:rPr>
              <a:t> </a:t>
            </a:r>
            <a:r>
              <a:rPr lang="it-IT" altLang="it-IT" sz="1800" dirty="0">
                <a:sym typeface="Symbol" pitchFamily="18" charset="2"/>
              </a:rPr>
              <a:t></a:t>
            </a:r>
            <a:r>
              <a:rPr lang="it-IT" altLang="it-IT" sz="1800" dirty="0"/>
              <a:t>d </a:t>
            </a:r>
            <a:r>
              <a:rPr lang="it-IT" altLang="it-IT" sz="1800" b="1" dirty="0">
                <a:solidFill>
                  <a:srgbClr val="800000"/>
                </a:solidFill>
              </a:rPr>
              <a:t>and in the time </a:t>
            </a:r>
            <a:r>
              <a:rPr lang="it-IT" altLang="it-IT" sz="1800" b="1" dirty="0" err="1">
                <a:solidFill>
                  <a:srgbClr val="800000"/>
                </a:solidFill>
              </a:rPr>
              <a:t>interval</a:t>
            </a:r>
            <a:r>
              <a:rPr lang="it-IT" altLang="it-IT" sz="1800" b="1" dirty="0">
                <a:solidFill>
                  <a:srgbClr val="800000"/>
                </a:solidFill>
              </a:rPr>
              <a:t> </a:t>
            </a:r>
            <a:r>
              <a:rPr lang="it-IT" altLang="it-IT" sz="1800" b="1" dirty="0">
                <a:sym typeface="Symbol" pitchFamily="18" charset="2"/>
              </a:rPr>
              <a:t></a:t>
            </a:r>
            <a:r>
              <a:rPr lang="it-IT" altLang="it-IT" sz="1800" b="1" dirty="0"/>
              <a:t>t</a:t>
            </a:r>
          </a:p>
        </p:txBody>
      </p:sp>
      <p:sp>
        <p:nvSpPr>
          <p:cNvPr id="12" name="Text Box 14"/>
          <p:cNvSpPr txBox="1">
            <a:spLocks noChangeArrowheads="1"/>
          </p:cNvSpPr>
          <p:nvPr/>
        </p:nvSpPr>
        <p:spPr bwMode="auto">
          <a:xfrm>
            <a:off x="252388" y="4293096"/>
            <a:ext cx="842406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50000"/>
              </a:spcBef>
              <a:spcAft>
                <a:spcPts val="600"/>
              </a:spcAft>
              <a:buFont typeface="Times New Roman" pitchFamily="18" charset="0"/>
              <a:buNone/>
            </a:pPr>
            <a:r>
              <a:rPr lang="it-IT" altLang="it-IT" b="1" dirty="0">
                <a:solidFill>
                  <a:srgbClr val="996633"/>
                </a:solidFill>
              </a:rPr>
              <a:t>IN </a:t>
            </a:r>
            <a:r>
              <a:rPr lang="it-IT" altLang="it-IT" b="1" dirty="0" smtClean="0">
                <a:solidFill>
                  <a:srgbClr val="996633"/>
                </a:solidFill>
              </a:rPr>
              <a:t>		    </a:t>
            </a:r>
            <a:r>
              <a:rPr lang="it-IT" altLang="it-IT" b="1" dirty="0" smtClean="0">
                <a:solidFill>
                  <a:srgbClr val="996633"/>
                </a:solidFill>
                <a:sym typeface="Symbol" pitchFamily="18" charset="2"/>
              </a:rPr>
              <a:t>–</a:t>
            </a:r>
            <a:r>
              <a:rPr lang="it-IT" altLang="it-IT" b="1" dirty="0" smtClean="0">
                <a:solidFill>
                  <a:srgbClr val="996633"/>
                </a:solidFill>
              </a:rPr>
              <a:t> </a:t>
            </a:r>
            <a:r>
              <a:rPr lang="it-IT" altLang="it-IT" b="1" dirty="0">
                <a:solidFill>
                  <a:srgbClr val="996633"/>
                </a:solidFill>
              </a:rPr>
              <a:t>OUT </a:t>
            </a:r>
            <a:r>
              <a:rPr lang="it-IT" altLang="it-IT" b="1" dirty="0" smtClean="0">
                <a:solidFill>
                  <a:srgbClr val="996633"/>
                </a:solidFill>
              </a:rPr>
              <a:t>	+ </a:t>
            </a:r>
            <a:r>
              <a:rPr lang="it-IT" altLang="it-IT" b="1" dirty="0">
                <a:solidFill>
                  <a:srgbClr val="996633"/>
                </a:solidFill>
              </a:rPr>
              <a:t>GEN  </a:t>
            </a:r>
            <a:r>
              <a:rPr lang="it-IT" altLang="it-IT" b="1" dirty="0" smtClean="0">
                <a:solidFill>
                  <a:srgbClr val="996633"/>
                </a:solidFill>
              </a:rPr>
              <a:t>	= ACC</a:t>
            </a:r>
            <a:endParaRPr lang="it-IT" altLang="it-IT" b="1" dirty="0">
              <a:solidFill>
                <a:srgbClr val="996633"/>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738"/>
            <a:ext cx="8229600" cy="1138237"/>
          </a:xfrm>
        </p:spPr>
        <p:txBody>
          <a:bodyPr/>
          <a:lstStyle/>
          <a:p>
            <a:pPr>
              <a:defRPr/>
            </a:pPr>
            <a:r>
              <a:rPr lang="it-IT" sz="3200" b="1" dirty="0" err="1" smtClean="0">
                <a:solidFill>
                  <a:srgbClr val="FF6699"/>
                </a:solidFill>
                <a:effectLst>
                  <a:outerShdw blurRad="38100" dist="38100" dir="2700000" algn="tl">
                    <a:srgbClr val="C0C0C0"/>
                  </a:outerShdw>
                </a:effectLst>
                <a:ea typeface="ＭＳ Ｐゴシック" pitchFamily="34" charset="-128"/>
              </a:rPr>
              <a:t>Population</a:t>
            </a:r>
            <a:r>
              <a:rPr lang="it-IT" sz="3200" b="1" dirty="0" smtClean="0">
                <a:solidFill>
                  <a:srgbClr val="FF6699"/>
                </a:solidFill>
                <a:effectLst>
                  <a:outerShdw blurRad="38100" dist="38100" dir="2700000" algn="tl">
                    <a:srgbClr val="C0C0C0"/>
                  </a:outerShdw>
                </a:effectLst>
                <a:ea typeface="ＭＳ Ｐゴシック" pitchFamily="34" charset="-128"/>
              </a:rPr>
              <a:t> Balance </a:t>
            </a:r>
            <a:r>
              <a:rPr lang="it-IT" sz="3200" b="1" dirty="0" err="1" smtClean="0">
                <a:solidFill>
                  <a:srgbClr val="FF6699"/>
                </a:solidFill>
                <a:effectLst>
                  <a:outerShdw blurRad="38100" dist="38100" dir="2700000" algn="tl">
                    <a:srgbClr val="C0C0C0"/>
                  </a:outerShdw>
                </a:effectLst>
                <a:ea typeface="ＭＳ Ｐゴシック" pitchFamily="34" charset="-128"/>
              </a:rPr>
              <a:t>approach</a:t>
            </a:r>
            <a:r>
              <a:rPr lang="it-IT" sz="3200" b="1" dirty="0" smtClean="0">
                <a:solidFill>
                  <a:srgbClr val="FF6699"/>
                </a:solidFill>
                <a:effectLst>
                  <a:outerShdw blurRad="38100" dist="38100" dir="2700000" algn="tl">
                    <a:srgbClr val="C0C0C0"/>
                  </a:outerShdw>
                </a:effectLst>
                <a:ea typeface="ＭＳ Ｐゴシック" pitchFamily="34" charset="-128"/>
              </a:rPr>
              <a:t>:</a:t>
            </a:r>
            <a:br>
              <a:rPr lang="it-IT" sz="3200" b="1" dirty="0" smtClean="0">
                <a:solidFill>
                  <a:srgbClr val="FF6699"/>
                </a:solidFill>
                <a:effectLst>
                  <a:outerShdw blurRad="38100" dist="38100" dir="2700000" algn="tl">
                    <a:srgbClr val="C0C0C0"/>
                  </a:outerShdw>
                </a:effectLst>
                <a:ea typeface="ＭＳ Ｐゴシック" pitchFamily="34" charset="-128"/>
              </a:rPr>
            </a:br>
            <a:r>
              <a:rPr lang="it-IT" b="1" dirty="0" smtClean="0">
                <a:solidFill>
                  <a:srgbClr val="FF6699"/>
                </a:solidFill>
                <a:effectLst>
                  <a:outerShdw blurRad="38100" dist="38100" dir="2700000" algn="tl">
                    <a:srgbClr val="C0C0C0"/>
                  </a:outerShdw>
                </a:effectLst>
                <a:ea typeface="ＭＳ Ｐゴシック" pitchFamily="34" charset="-128"/>
              </a:rPr>
              <a:t>batch </a:t>
            </a:r>
            <a:r>
              <a:rPr lang="it-IT" b="1" dirty="0" err="1" smtClean="0">
                <a:solidFill>
                  <a:srgbClr val="FF6699"/>
                </a:solidFill>
                <a:effectLst>
                  <a:outerShdw blurRad="38100" dist="38100" dir="2700000" algn="tl">
                    <a:srgbClr val="C0C0C0"/>
                  </a:outerShdw>
                </a:effectLst>
                <a:ea typeface="ＭＳ Ｐゴシック" pitchFamily="34" charset="-128"/>
              </a:rPr>
              <a:t>sublimation</a:t>
            </a:r>
            <a:r>
              <a:rPr lang="it-IT" b="1" dirty="0" smtClean="0">
                <a:solidFill>
                  <a:srgbClr val="FF6699"/>
                </a:solidFill>
                <a:effectLst>
                  <a:outerShdw blurRad="38100" dist="38100" dir="2700000" algn="tl">
                    <a:srgbClr val="C0C0C0"/>
                  </a:outerShdw>
                </a:effectLst>
                <a:ea typeface="ＭＳ Ｐゴシック" pitchFamily="34" charset="-128"/>
              </a:rPr>
              <a:t> in </a:t>
            </a:r>
            <a:r>
              <a:rPr lang="it-IT" b="1" dirty="0" err="1" smtClean="0">
                <a:solidFill>
                  <a:srgbClr val="FF6699"/>
                </a:solidFill>
                <a:effectLst>
                  <a:outerShdw blurRad="38100" dist="38100" dir="2700000" algn="tl">
                    <a:srgbClr val="C0C0C0"/>
                  </a:outerShdw>
                </a:effectLst>
                <a:ea typeface="ＭＳ Ｐゴシック" pitchFamily="34" charset="-128"/>
              </a:rPr>
              <a:t>fluidized</a:t>
            </a:r>
            <a:r>
              <a:rPr lang="it-IT" b="1" dirty="0" smtClean="0">
                <a:solidFill>
                  <a:srgbClr val="FF6699"/>
                </a:solidFill>
                <a:effectLst>
                  <a:outerShdw blurRad="38100" dist="38100" dir="2700000" algn="tl">
                    <a:srgbClr val="C0C0C0"/>
                  </a:outerShdw>
                </a:effectLst>
                <a:ea typeface="ＭＳ Ｐゴシック" pitchFamily="34" charset="-128"/>
              </a:rPr>
              <a:t> bed </a:t>
            </a:r>
            <a:endParaRPr lang="it-IT" dirty="0"/>
          </a:p>
        </p:txBody>
      </p:sp>
      <p:sp>
        <p:nvSpPr>
          <p:cNvPr id="35843" name="Segnaposto numero diapositiva 2"/>
          <p:cNvSpPr>
            <a:spLocks noGrp="1"/>
          </p:cNvSpPr>
          <p:nvPr>
            <p:ph type="sldNum" sz="quarter" idx="12"/>
          </p:nvPr>
        </p:nvSpPr>
        <p:spPr>
          <a:xfrm>
            <a:off x="6831013" y="77057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FAE2CCEA-492B-414F-B028-A3A09EACBF8D}" type="slidenum">
              <a:rPr lang="it-IT" altLang="it-IT" sz="1400" smtClean="0"/>
              <a:pPr eaLnBrk="1" hangingPunct="1">
                <a:spcBef>
                  <a:spcPct val="0"/>
                </a:spcBef>
                <a:buFontTx/>
                <a:buNone/>
                <a:defRPr/>
              </a:pPr>
              <a:t>33</a:t>
            </a:fld>
            <a:endParaRPr lang="it-IT" altLang="it-IT" sz="1400" smtClean="0"/>
          </a:p>
        </p:txBody>
      </p:sp>
      <p:sp>
        <p:nvSpPr>
          <p:cNvPr id="35844" name="Rectangle 6"/>
          <p:cNvSpPr>
            <a:spLocks noChangeArrowheads="1"/>
          </p:cNvSpPr>
          <p:nvPr/>
        </p:nvSpPr>
        <p:spPr bwMode="auto">
          <a:xfrm>
            <a:off x="0" y="1368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5845" name="Rectangle 7"/>
          <p:cNvSpPr>
            <a:spLocks noChangeArrowheads="1"/>
          </p:cNvSpPr>
          <p:nvPr/>
        </p:nvSpPr>
        <p:spPr bwMode="auto">
          <a:xfrm>
            <a:off x="0" y="2263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a:spcBef>
                <a:spcPct val="0"/>
              </a:spcBef>
              <a:buFontTx/>
              <a:buNone/>
            </a:pPr>
            <a:r>
              <a:rPr lang="it-IT" altLang="it-IT" sz="1200"/>
              <a:t>	</a:t>
            </a:r>
            <a:endParaRPr lang="it-IT" altLang="it-IT"/>
          </a:p>
        </p:txBody>
      </p:sp>
      <p:graphicFrame>
        <p:nvGraphicFramePr>
          <p:cNvPr id="35846" name="Oggetto 9"/>
          <p:cNvGraphicFramePr>
            <a:graphicFrameLocks noChangeAspect="1"/>
          </p:cNvGraphicFramePr>
          <p:nvPr/>
        </p:nvGraphicFramePr>
        <p:xfrm>
          <a:off x="284163" y="1825625"/>
          <a:ext cx="6232525" cy="666750"/>
        </p:xfrm>
        <a:graphic>
          <a:graphicData uri="http://schemas.openxmlformats.org/presentationml/2006/ole">
            <mc:AlternateContent xmlns:mc="http://schemas.openxmlformats.org/markup-compatibility/2006">
              <mc:Choice xmlns:v="urn:schemas-microsoft-com:vml" Requires="v">
                <p:oleObj spid="_x0000_s35925" name="Equazione" r:id="rId3" imgW="4267200" imgH="457200" progId="Equation.3">
                  <p:embed/>
                </p:oleObj>
              </mc:Choice>
              <mc:Fallback>
                <p:oleObj name="Equazione" r:id="rId3" imgW="4267200" imgH="457200" progId="Equation.3">
                  <p:embed/>
                  <p:pic>
                    <p:nvPicPr>
                      <p:cNvPr id="0" name="Oggetto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825625"/>
                        <a:ext cx="6232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7" name="Oggetto 11"/>
          <p:cNvGraphicFramePr>
            <a:graphicFrameLocks noChangeAspect="1"/>
          </p:cNvGraphicFramePr>
          <p:nvPr/>
        </p:nvGraphicFramePr>
        <p:xfrm>
          <a:off x="284163" y="3008313"/>
          <a:ext cx="6070600" cy="996950"/>
        </p:xfrm>
        <a:graphic>
          <a:graphicData uri="http://schemas.openxmlformats.org/presentationml/2006/ole">
            <mc:AlternateContent xmlns:mc="http://schemas.openxmlformats.org/markup-compatibility/2006">
              <mc:Choice xmlns:v="urn:schemas-microsoft-com:vml" Requires="v">
                <p:oleObj spid="_x0000_s35926" name="Equazione" r:id="rId5" imgW="3924300" imgH="647700" progId="Equation.3">
                  <p:embed/>
                </p:oleObj>
              </mc:Choice>
              <mc:Fallback>
                <p:oleObj name="Equazione" r:id="rId5" imgW="3924300" imgH="647700" progId="Equation.3">
                  <p:embed/>
                  <p:pic>
                    <p:nvPicPr>
                      <p:cNvPr id="0" name="Oggetto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163" y="3008313"/>
                        <a:ext cx="6070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8" name="Oggetto 12"/>
          <p:cNvGraphicFramePr>
            <a:graphicFrameLocks noChangeAspect="1"/>
          </p:cNvGraphicFramePr>
          <p:nvPr/>
        </p:nvGraphicFramePr>
        <p:xfrm>
          <a:off x="284163" y="4652963"/>
          <a:ext cx="4611687" cy="712787"/>
        </p:xfrm>
        <a:graphic>
          <a:graphicData uri="http://schemas.openxmlformats.org/presentationml/2006/ole">
            <mc:AlternateContent xmlns:mc="http://schemas.openxmlformats.org/markup-compatibility/2006">
              <mc:Choice xmlns:v="urn:schemas-microsoft-com:vml" Requires="v">
                <p:oleObj spid="_x0000_s35927" name="Equazione" r:id="rId7" imgW="2565400" imgH="393700" progId="Equation.3">
                  <p:embed/>
                </p:oleObj>
              </mc:Choice>
              <mc:Fallback>
                <p:oleObj name="Equazione" r:id="rId7" imgW="2565400" imgH="393700" progId="Equation.3">
                  <p:embed/>
                  <p:pic>
                    <p:nvPicPr>
                      <p:cNvPr id="0" name="Oggetto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163" y="4652963"/>
                        <a:ext cx="4611687" cy="712787"/>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9" name="Rectangle 4"/>
          <p:cNvSpPr>
            <a:spLocks noChangeArrowheads="1"/>
          </p:cNvSpPr>
          <p:nvPr/>
        </p:nvSpPr>
        <p:spPr bwMode="auto">
          <a:xfrm>
            <a:off x="284163" y="1335088"/>
            <a:ext cx="168751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it-IT" altLang="it-IT" sz="1400"/>
              <a:t>Let us divide by </a:t>
            </a:r>
            <a:r>
              <a:rPr lang="it-IT" altLang="it-IT" sz="1400">
                <a:latin typeface="Times New Roman" pitchFamily="18" charset="0"/>
                <a:sym typeface="Symbol" pitchFamily="18" charset="2"/>
              </a:rPr>
              <a:t></a:t>
            </a:r>
            <a:r>
              <a:rPr lang="it-IT" altLang="it-IT" sz="1400"/>
              <a:t>t </a:t>
            </a:r>
          </a:p>
          <a:p>
            <a:pPr>
              <a:spcBef>
                <a:spcPct val="0"/>
              </a:spcBef>
              <a:buFontTx/>
              <a:buNone/>
            </a:pPr>
            <a:r>
              <a:rPr lang="it-IT" altLang="it-IT" sz="1400">
                <a:sym typeface="Symbol" pitchFamily="18" charset="2"/>
              </a:rPr>
              <a:t>For </a:t>
            </a:r>
            <a:r>
              <a:rPr lang="it-IT" altLang="it-IT" sz="1400">
                <a:latin typeface="Times New Roman" pitchFamily="18" charset="0"/>
                <a:sym typeface="Symbol" pitchFamily="18" charset="2"/>
              </a:rPr>
              <a:t></a:t>
            </a:r>
            <a:r>
              <a:rPr lang="it-IT" altLang="it-IT" sz="1400"/>
              <a:t>t </a:t>
            </a:r>
            <a:r>
              <a:rPr lang="it-IT" altLang="it-IT" sz="1400">
                <a:latin typeface="Times New Roman" pitchFamily="18" charset="0"/>
                <a:sym typeface="Wingdings" pitchFamily="2" charset="2"/>
              </a:rPr>
              <a:t></a:t>
            </a:r>
            <a:r>
              <a:rPr lang="it-IT" altLang="it-IT" sz="1400"/>
              <a:t> 0 </a:t>
            </a:r>
            <a:endParaRPr lang="it-IT" altLang="it-IT" sz="1400">
              <a:latin typeface="Times New Roman" pitchFamily="18" charset="0"/>
              <a:sym typeface="Wingdings" pitchFamily="2" charset="2"/>
            </a:endParaRPr>
          </a:p>
        </p:txBody>
      </p:sp>
      <p:sp>
        <p:nvSpPr>
          <p:cNvPr id="35850" name="Rectangle 5"/>
          <p:cNvSpPr>
            <a:spLocks noChangeArrowheads="1"/>
          </p:cNvSpPr>
          <p:nvPr/>
        </p:nvSpPr>
        <p:spPr bwMode="auto">
          <a:xfrm>
            <a:off x="284163" y="2705100"/>
            <a:ext cx="16875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it-IT" altLang="it-IT" sz="1400"/>
              <a:t>Let us divide by </a:t>
            </a:r>
            <a:r>
              <a:rPr lang="it-IT" altLang="it-IT" sz="1400">
                <a:latin typeface="Times New Roman" pitchFamily="18" charset="0"/>
                <a:sym typeface="Symbol" pitchFamily="18" charset="2"/>
              </a:rPr>
              <a:t></a:t>
            </a:r>
            <a:r>
              <a:rPr lang="it-IT" altLang="it-IT" sz="1400"/>
              <a:t>d</a:t>
            </a:r>
            <a:endParaRPr lang="it-IT" altLang="it-IT" sz="1400">
              <a:latin typeface="Times New Roman" pitchFamily="18" charset="0"/>
              <a:sym typeface="Symbol" pitchFamily="18" charset="2"/>
            </a:endParaRPr>
          </a:p>
        </p:txBody>
      </p:sp>
      <p:sp>
        <p:nvSpPr>
          <p:cNvPr id="35851" name="Rectangle 6"/>
          <p:cNvSpPr>
            <a:spLocks noChangeArrowheads="1"/>
          </p:cNvSpPr>
          <p:nvPr/>
        </p:nvSpPr>
        <p:spPr bwMode="auto">
          <a:xfrm>
            <a:off x="284163" y="4133850"/>
            <a:ext cx="10874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it-IT" altLang="it-IT" sz="1400"/>
              <a:t>For </a:t>
            </a:r>
            <a:r>
              <a:rPr lang="it-IT" altLang="it-IT" sz="1400">
                <a:latin typeface="Times New Roman" pitchFamily="18" charset="0"/>
                <a:sym typeface="Symbol" pitchFamily="18" charset="2"/>
              </a:rPr>
              <a:t></a:t>
            </a:r>
            <a:r>
              <a:rPr lang="it-IT" altLang="it-IT" sz="1400"/>
              <a:t>d </a:t>
            </a:r>
            <a:r>
              <a:rPr lang="it-IT" altLang="it-IT" sz="1400">
                <a:latin typeface="Times New Roman" pitchFamily="18" charset="0"/>
                <a:sym typeface="Wingdings" pitchFamily="2" charset="2"/>
              </a:rPr>
              <a:t></a:t>
            </a:r>
            <a:r>
              <a:rPr lang="it-IT" altLang="it-IT" sz="1400"/>
              <a:t> 0</a:t>
            </a:r>
            <a:endParaRPr lang="it-IT" altLang="it-IT" sz="1400">
              <a:latin typeface="Times New Roman" pitchFamily="18" charset="0"/>
              <a:sym typeface="Wingdings" pitchFamily="2" charset="2"/>
            </a:endParaRPr>
          </a:p>
        </p:txBody>
      </p:sp>
      <p:sp>
        <p:nvSpPr>
          <p:cNvPr id="35852" name="Rectangle 7"/>
          <p:cNvSpPr>
            <a:spLocks noChangeArrowheads="1"/>
          </p:cNvSpPr>
          <p:nvPr/>
        </p:nvSpPr>
        <p:spPr bwMode="auto">
          <a:xfrm>
            <a:off x="282575" y="5481638"/>
            <a:ext cx="48021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a:spcBef>
                <a:spcPct val="0"/>
              </a:spcBef>
              <a:buFontTx/>
              <a:buNone/>
            </a:pPr>
            <a:endParaRPr lang="it-IT" altLang="it-IT" sz="800"/>
          </a:p>
          <a:p>
            <a:pPr algn="just">
              <a:spcBef>
                <a:spcPct val="0"/>
              </a:spcBef>
              <a:buFontTx/>
              <a:buNone/>
            </a:pPr>
            <a:r>
              <a:rPr lang="it-IT" altLang="it-IT" sz="1600">
                <a:solidFill>
                  <a:srgbClr val="006600"/>
                </a:solidFill>
              </a:rPr>
              <a:t>PDE </a:t>
            </a:r>
            <a:r>
              <a:rPr lang="it-IT" altLang="it-IT" sz="1600"/>
              <a:t>subject to:</a:t>
            </a:r>
            <a:endParaRPr lang="it-IT" altLang="it-IT" sz="800"/>
          </a:p>
          <a:p>
            <a:pPr algn="just">
              <a:spcBef>
                <a:spcPct val="0"/>
              </a:spcBef>
              <a:buFontTx/>
              <a:buNone/>
            </a:pPr>
            <a:r>
              <a:rPr lang="it-IT" altLang="it-IT" sz="1600"/>
              <a:t>IC:	for t=0		m(d,0) = m</a:t>
            </a:r>
            <a:r>
              <a:rPr lang="it-IT" altLang="it-IT" sz="1600" baseline="-30000"/>
              <a:t>o</a:t>
            </a:r>
            <a:r>
              <a:rPr lang="it-IT" altLang="it-IT" sz="1600"/>
              <a:t>(d)	</a:t>
            </a:r>
          </a:p>
          <a:p>
            <a:pPr algn="just">
              <a:spcBef>
                <a:spcPct val="0"/>
              </a:spcBef>
              <a:buFontTx/>
              <a:buNone/>
            </a:pPr>
            <a:r>
              <a:rPr lang="it-IT" altLang="it-IT" sz="1600">
                <a:sym typeface="Wingdings" pitchFamily="2" charset="2"/>
              </a:rPr>
              <a:t>BC:	for d=0, </a:t>
            </a:r>
            <a:r>
              <a:rPr lang="it-IT" altLang="it-IT" sz="1600">
                <a:sym typeface="Symbol" pitchFamily="18" charset="2"/>
              </a:rPr>
              <a:t></a:t>
            </a:r>
            <a:r>
              <a:rPr lang="it-IT" altLang="it-IT" sz="1600"/>
              <a:t>t</a:t>
            </a:r>
            <a:r>
              <a:rPr lang="it-IT" altLang="it-IT" sz="1600">
                <a:sym typeface="Symbol" pitchFamily="18" charset="2"/>
              </a:rPr>
              <a:t>	m(0,t) = 0		</a:t>
            </a:r>
            <a:endParaRPr lang="it-IT" altLang="it-IT" sz="1600">
              <a:sym typeface="Wingdings" pitchFamily="2" charset="2"/>
            </a:endParaRPr>
          </a:p>
        </p:txBody>
      </p:sp>
      <p:sp>
        <p:nvSpPr>
          <p:cNvPr id="13" name="Text Box 13"/>
          <p:cNvSpPr txBox="1">
            <a:spLocks noChangeArrowheads="1"/>
          </p:cNvSpPr>
          <p:nvPr/>
        </p:nvSpPr>
        <p:spPr bwMode="auto">
          <a:xfrm>
            <a:off x="5508104" y="4797152"/>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dirty="0">
                <a:solidFill>
                  <a:srgbClr val="996633"/>
                </a:solidFill>
              </a:rPr>
              <a:t>1.</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738"/>
            <a:ext cx="8229600" cy="1138237"/>
          </a:xfrm>
        </p:spPr>
        <p:txBody>
          <a:bodyPr/>
          <a:lstStyle/>
          <a:p>
            <a:pPr>
              <a:defRPr/>
            </a:pPr>
            <a:r>
              <a:rPr lang="it-IT" sz="3200" b="1" dirty="0" err="1" smtClean="0">
                <a:solidFill>
                  <a:srgbClr val="FF6699"/>
                </a:solidFill>
                <a:effectLst>
                  <a:outerShdw blurRad="38100" dist="38100" dir="2700000" algn="tl">
                    <a:srgbClr val="C0C0C0"/>
                  </a:outerShdw>
                </a:effectLst>
                <a:ea typeface="ＭＳ Ｐゴシック" pitchFamily="34" charset="-128"/>
              </a:rPr>
              <a:t>Population</a:t>
            </a:r>
            <a:r>
              <a:rPr lang="it-IT" sz="3200" b="1" dirty="0" smtClean="0">
                <a:solidFill>
                  <a:srgbClr val="FF6699"/>
                </a:solidFill>
                <a:effectLst>
                  <a:outerShdw blurRad="38100" dist="38100" dir="2700000" algn="tl">
                    <a:srgbClr val="C0C0C0"/>
                  </a:outerShdw>
                </a:effectLst>
                <a:ea typeface="ＭＳ Ｐゴシック" pitchFamily="34" charset="-128"/>
              </a:rPr>
              <a:t> Balance </a:t>
            </a:r>
            <a:r>
              <a:rPr lang="it-IT" sz="3200" b="1" dirty="0" err="1" smtClean="0">
                <a:solidFill>
                  <a:srgbClr val="FF6699"/>
                </a:solidFill>
                <a:effectLst>
                  <a:outerShdw blurRad="38100" dist="38100" dir="2700000" algn="tl">
                    <a:srgbClr val="C0C0C0"/>
                  </a:outerShdw>
                </a:effectLst>
                <a:ea typeface="ＭＳ Ｐゴシック" pitchFamily="34" charset="-128"/>
              </a:rPr>
              <a:t>approach</a:t>
            </a:r>
            <a:r>
              <a:rPr lang="it-IT" sz="3200" b="1" dirty="0" smtClean="0">
                <a:solidFill>
                  <a:srgbClr val="FF6699"/>
                </a:solidFill>
                <a:effectLst>
                  <a:outerShdw blurRad="38100" dist="38100" dir="2700000" algn="tl">
                    <a:srgbClr val="C0C0C0"/>
                  </a:outerShdw>
                </a:effectLst>
                <a:ea typeface="ＭＳ Ｐゴシック" pitchFamily="34" charset="-128"/>
              </a:rPr>
              <a:t>:</a:t>
            </a:r>
            <a:br>
              <a:rPr lang="it-IT" sz="3200" b="1" dirty="0" smtClean="0">
                <a:solidFill>
                  <a:srgbClr val="FF6699"/>
                </a:solidFill>
                <a:effectLst>
                  <a:outerShdw blurRad="38100" dist="38100" dir="2700000" algn="tl">
                    <a:srgbClr val="C0C0C0"/>
                  </a:outerShdw>
                </a:effectLst>
                <a:ea typeface="ＭＳ Ｐゴシック" pitchFamily="34" charset="-128"/>
              </a:rPr>
            </a:br>
            <a:r>
              <a:rPr lang="it-IT" b="1" dirty="0" smtClean="0">
                <a:solidFill>
                  <a:srgbClr val="FF6699"/>
                </a:solidFill>
                <a:effectLst>
                  <a:outerShdw blurRad="38100" dist="38100" dir="2700000" algn="tl">
                    <a:srgbClr val="C0C0C0"/>
                  </a:outerShdw>
                </a:effectLst>
                <a:ea typeface="ＭＳ Ｐゴシック" pitchFamily="34" charset="-128"/>
              </a:rPr>
              <a:t>batch </a:t>
            </a:r>
            <a:r>
              <a:rPr lang="it-IT" b="1" dirty="0" err="1" smtClean="0">
                <a:solidFill>
                  <a:srgbClr val="FF6699"/>
                </a:solidFill>
                <a:effectLst>
                  <a:outerShdw blurRad="38100" dist="38100" dir="2700000" algn="tl">
                    <a:srgbClr val="C0C0C0"/>
                  </a:outerShdw>
                </a:effectLst>
                <a:ea typeface="ＭＳ Ｐゴシック" pitchFamily="34" charset="-128"/>
              </a:rPr>
              <a:t>sublimation</a:t>
            </a:r>
            <a:r>
              <a:rPr lang="it-IT" b="1" dirty="0" smtClean="0">
                <a:solidFill>
                  <a:srgbClr val="FF6699"/>
                </a:solidFill>
                <a:effectLst>
                  <a:outerShdw blurRad="38100" dist="38100" dir="2700000" algn="tl">
                    <a:srgbClr val="C0C0C0"/>
                  </a:outerShdw>
                </a:effectLst>
                <a:ea typeface="ＭＳ Ｐゴシック" pitchFamily="34" charset="-128"/>
              </a:rPr>
              <a:t> in </a:t>
            </a:r>
            <a:r>
              <a:rPr lang="it-IT" b="1" dirty="0" err="1" smtClean="0">
                <a:solidFill>
                  <a:srgbClr val="FF6699"/>
                </a:solidFill>
                <a:effectLst>
                  <a:outerShdw blurRad="38100" dist="38100" dir="2700000" algn="tl">
                    <a:srgbClr val="C0C0C0"/>
                  </a:outerShdw>
                </a:effectLst>
                <a:ea typeface="ＭＳ Ｐゴシック" pitchFamily="34" charset="-128"/>
              </a:rPr>
              <a:t>fluidized</a:t>
            </a:r>
            <a:r>
              <a:rPr lang="it-IT" b="1" dirty="0" smtClean="0">
                <a:solidFill>
                  <a:srgbClr val="FF6699"/>
                </a:solidFill>
                <a:effectLst>
                  <a:outerShdw blurRad="38100" dist="38100" dir="2700000" algn="tl">
                    <a:srgbClr val="C0C0C0"/>
                  </a:outerShdw>
                </a:effectLst>
                <a:ea typeface="ＭＳ Ｐゴシック" pitchFamily="34" charset="-128"/>
              </a:rPr>
              <a:t> bed </a:t>
            </a:r>
            <a:endParaRPr lang="it-IT" dirty="0"/>
          </a:p>
        </p:txBody>
      </p:sp>
      <p:sp>
        <p:nvSpPr>
          <p:cNvPr id="36867" name="Segnaposto numero diapositiva 2"/>
          <p:cNvSpPr>
            <a:spLocks noGrp="1"/>
          </p:cNvSpPr>
          <p:nvPr>
            <p:ph type="sldNum" sz="quarter" idx="12"/>
          </p:nvPr>
        </p:nvSpPr>
        <p:spPr>
          <a:xfrm>
            <a:off x="6831013" y="9145588"/>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03029249-5A32-4023-8D1B-869EA07326AC}" type="slidenum">
              <a:rPr lang="it-IT" altLang="it-IT" sz="1400" smtClean="0"/>
              <a:pPr eaLnBrk="1" hangingPunct="1">
                <a:spcBef>
                  <a:spcPct val="0"/>
                </a:spcBef>
                <a:buFontTx/>
                <a:buNone/>
                <a:defRPr/>
              </a:pPr>
              <a:t>34</a:t>
            </a:fld>
            <a:endParaRPr lang="it-IT" altLang="it-IT" sz="1400" smtClean="0"/>
          </a:p>
        </p:txBody>
      </p:sp>
      <p:sp>
        <p:nvSpPr>
          <p:cNvPr id="36868" name="Rectangle 6"/>
          <p:cNvSpPr>
            <a:spLocks noChangeArrowheads="1"/>
          </p:cNvSpPr>
          <p:nvPr/>
        </p:nvSpPr>
        <p:spPr bwMode="auto">
          <a:xfrm>
            <a:off x="0" y="2808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6869" name="Rectangle 7"/>
          <p:cNvSpPr>
            <a:spLocks noChangeArrowheads="1"/>
          </p:cNvSpPr>
          <p:nvPr/>
        </p:nvSpPr>
        <p:spPr bwMode="auto">
          <a:xfrm>
            <a:off x="0" y="3703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a:spcBef>
                <a:spcPct val="0"/>
              </a:spcBef>
              <a:buFontTx/>
              <a:buNone/>
            </a:pPr>
            <a:r>
              <a:rPr lang="it-IT" altLang="it-IT" sz="1200"/>
              <a:t>	</a:t>
            </a:r>
            <a:endParaRPr lang="it-IT" altLang="it-IT"/>
          </a:p>
        </p:txBody>
      </p:sp>
      <p:graphicFrame>
        <p:nvGraphicFramePr>
          <p:cNvPr id="36870" name="Oggetto 3"/>
          <p:cNvGraphicFramePr>
            <a:graphicFrameLocks noChangeAspect="1"/>
          </p:cNvGraphicFramePr>
          <p:nvPr/>
        </p:nvGraphicFramePr>
        <p:xfrm>
          <a:off x="565150" y="1876425"/>
          <a:ext cx="3752850" cy="1946275"/>
        </p:xfrm>
        <a:graphic>
          <a:graphicData uri="http://schemas.openxmlformats.org/presentationml/2006/ole">
            <mc:AlternateContent xmlns:mc="http://schemas.openxmlformats.org/markup-compatibility/2006">
              <mc:Choice xmlns:v="urn:schemas-microsoft-com:vml" Requires="v">
                <p:oleObj spid="_x0000_s36926" name="Equazione" r:id="rId3" imgW="2438400" imgH="1257300" progId="Equation.3">
                  <p:embed/>
                </p:oleObj>
              </mc:Choice>
              <mc:Fallback>
                <p:oleObj name="Equazione" r:id="rId3" imgW="2438400" imgH="1257300" progId="Equation.3">
                  <p:embed/>
                  <p:pic>
                    <p:nvPicPr>
                      <p:cNvPr id="0" name="Ogget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1876425"/>
                        <a:ext cx="37528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1" name="Oggetto 6"/>
          <p:cNvGraphicFramePr>
            <a:graphicFrameLocks noChangeAspect="1"/>
          </p:cNvGraphicFramePr>
          <p:nvPr>
            <p:extLst>
              <p:ext uri="{D42A27DB-BD31-4B8C-83A1-F6EECF244321}">
                <p14:modId xmlns:p14="http://schemas.microsoft.com/office/powerpoint/2010/main" val="3485175836"/>
              </p:ext>
            </p:extLst>
          </p:nvPr>
        </p:nvGraphicFramePr>
        <p:xfrm>
          <a:off x="473075" y="5306913"/>
          <a:ext cx="2917825" cy="714375"/>
        </p:xfrm>
        <a:graphic>
          <a:graphicData uri="http://schemas.openxmlformats.org/presentationml/2006/ole">
            <mc:AlternateContent xmlns:mc="http://schemas.openxmlformats.org/markup-compatibility/2006">
              <mc:Choice xmlns:v="urn:schemas-microsoft-com:vml" Requires="v">
                <p:oleObj spid="_x0000_s36927" name="Equazione" r:id="rId5" imgW="1333500" imgH="330200" progId="Equation.3">
                  <p:embed/>
                </p:oleObj>
              </mc:Choice>
              <mc:Fallback>
                <p:oleObj name="Equazione" r:id="rId5" imgW="1333500" imgH="330200" progId="Equation.3">
                  <p:embed/>
                  <p:pic>
                    <p:nvPicPr>
                      <p:cNvPr id="0" name="Oggetto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306913"/>
                        <a:ext cx="2917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2" name="Rectangle 5"/>
          <p:cNvSpPr>
            <a:spLocks noChangeArrowheads="1"/>
          </p:cNvSpPr>
          <p:nvPr/>
        </p:nvSpPr>
        <p:spPr bwMode="auto">
          <a:xfrm>
            <a:off x="314325" y="1484313"/>
            <a:ext cx="79295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solidFill>
                  <a:srgbClr val="800000"/>
                </a:solidFill>
              </a:rPr>
              <a:t>Comparison with the </a:t>
            </a:r>
            <a:r>
              <a:rPr lang="it-IT" altLang="it-IT" sz="1800" b="1">
                <a:solidFill>
                  <a:srgbClr val="006600"/>
                </a:solidFill>
              </a:rPr>
              <a:t>population balance model on «macroscopic scale»</a:t>
            </a:r>
            <a:r>
              <a:rPr lang="it-IT" altLang="it-IT" sz="1800"/>
              <a:t> </a:t>
            </a:r>
            <a:endParaRPr lang="it-IT" altLang="it-IT" sz="1800">
              <a:solidFill>
                <a:srgbClr val="800000"/>
              </a:solidFill>
            </a:endParaRPr>
          </a:p>
        </p:txBody>
      </p:sp>
      <p:sp>
        <p:nvSpPr>
          <p:cNvPr id="36873" name="Rectangle 6"/>
          <p:cNvSpPr>
            <a:spLocks noChangeArrowheads="1"/>
          </p:cNvSpPr>
          <p:nvPr/>
        </p:nvSpPr>
        <p:spPr bwMode="auto">
          <a:xfrm>
            <a:off x="0" y="2278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6874" name="Rectangle 7"/>
          <p:cNvSpPr>
            <a:spLocks noChangeArrowheads="1"/>
          </p:cNvSpPr>
          <p:nvPr/>
        </p:nvSpPr>
        <p:spPr bwMode="auto">
          <a:xfrm>
            <a:off x="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sp>
        <p:nvSpPr>
          <p:cNvPr id="36875" name="Rectangle 8"/>
          <p:cNvSpPr>
            <a:spLocks noChangeArrowheads="1"/>
          </p:cNvSpPr>
          <p:nvPr/>
        </p:nvSpPr>
        <p:spPr bwMode="auto">
          <a:xfrm>
            <a:off x="314325" y="4588683"/>
            <a:ext cx="76774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None/>
            </a:pPr>
            <a:r>
              <a:rPr lang="it-IT" altLang="it-IT" sz="1800" dirty="0" smtClean="0">
                <a:solidFill>
                  <a:srgbClr val="800000"/>
                </a:solidFill>
              </a:rPr>
              <a:t>By </a:t>
            </a:r>
            <a:r>
              <a:rPr lang="it-IT" altLang="it-IT" sz="1800" dirty="0" err="1" smtClean="0">
                <a:solidFill>
                  <a:srgbClr val="800000"/>
                </a:solidFill>
              </a:rPr>
              <a:t>integration</a:t>
            </a:r>
            <a:r>
              <a:rPr lang="it-IT" altLang="it-IT" sz="1800" dirty="0" smtClean="0">
                <a:solidFill>
                  <a:srgbClr val="800000"/>
                </a:solidFill>
              </a:rPr>
              <a:t> over </a:t>
            </a:r>
            <a:r>
              <a:rPr lang="it-IT" altLang="it-IT" sz="1800" dirty="0">
                <a:solidFill>
                  <a:srgbClr val="800000"/>
                </a:solidFill>
              </a:rPr>
              <a:t>the </a:t>
            </a:r>
            <a:r>
              <a:rPr lang="it-IT" altLang="it-IT" sz="1800" dirty="0" smtClean="0">
                <a:solidFill>
                  <a:srgbClr val="800000"/>
                </a:solidFill>
              </a:rPr>
              <a:t>“</a:t>
            </a:r>
            <a:r>
              <a:rPr lang="it-IT" altLang="it-IT" sz="1800" dirty="0" err="1" smtClean="0">
                <a:solidFill>
                  <a:srgbClr val="006600"/>
                </a:solidFill>
              </a:rPr>
              <a:t>property</a:t>
            </a:r>
            <a:r>
              <a:rPr lang="it-IT" altLang="it-IT" sz="1800" dirty="0" smtClean="0">
                <a:solidFill>
                  <a:srgbClr val="006600"/>
                </a:solidFill>
              </a:rPr>
              <a:t> </a:t>
            </a:r>
            <a:r>
              <a:rPr lang="it-IT" altLang="it-IT" sz="1800" dirty="0" err="1" smtClean="0">
                <a:solidFill>
                  <a:srgbClr val="006600"/>
                </a:solidFill>
              </a:rPr>
              <a:t>space</a:t>
            </a:r>
            <a:r>
              <a:rPr lang="it-IT" altLang="it-IT" sz="1800" dirty="0" smtClean="0">
                <a:solidFill>
                  <a:srgbClr val="800000"/>
                </a:solidFill>
              </a:rPr>
              <a:t>” up to the </a:t>
            </a:r>
            <a:r>
              <a:rPr lang="it-IT" altLang="it-IT" sz="1800" dirty="0" err="1" smtClean="0">
                <a:solidFill>
                  <a:srgbClr val="800000"/>
                </a:solidFill>
              </a:rPr>
              <a:t>max</a:t>
            </a:r>
            <a:r>
              <a:rPr lang="it-IT" altLang="it-IT" sz="1800" dirty="0" smtClean="0">
                <a:solidFill>
                  <a:srgbClr val="800000"/>
                </a:solidFill>
              </a:rPr>
              <a:t> </a:t>
            </a:r>
            <a:r>
              <a:rPr lang="it-IT" altLang="it-IT" sz="1800" dirty="0" err="1" smtClean="0">
                <a:solidFill>
                  <a:srgbClr val="800000"/>
                </a:solidFill>
              </a:rPr>
              <a:t>particle</a:t>
            </a:r>
            <a:r>
              <a:rPr lang="it-IT" altLang="it-IT" sz="1800" dirty="0" smtClean="0">
                <a:solidFill>
                  <a:srgbClr val="800000"/>
                </a:solidFill>
              </a:rPr>
              <a:t> </a:t>
            </a:r>
            <a:r>
              <a:rPr lang="it-IT" altLang="it-IT" sz="1800" dirty="0" err="1" smtClean="0">
                <a:solidFill>
                  <a:srgbClr val="800000"/>
                </a:solidFill>
              </a:rPr>
              <a:t>size</a:t>
            </a:r>
            <a:r>
              <a:rPr lang="it-IT" altLang="it-IT" sz="1800" dirty="0" smtClean="0">
                <a:solidFill>
                  <a:srgbClr val="800000"/>
                </a:solidFill>
              </a:rPr>
              <a:t> </a:t>
            </a:r>
            <a:r>
              <a:rPr lang="it-IT" altLang="it-IT" sz="1800" dirty="0" err="1" smtClean="0"/>
              <a:t>d</a:t>
            </a:r>
            <a:r>
              <a:rPr lang="it-IT" altLang="it-IT" sz="1800" baseline="-25000" dirty="0" err="1" smtClean="0"/>
              <a:t>max</a:t>
            </a:r>
            <a:r>
              <a:rPr lang="it-IT" altLang="it-IT" sz="1800" dirty="0" smtClean="0">
                <a:solidFill>
                  <a:srgbClr val="800000"/>
                </a:solidFill>
              </a:rPr>
              <a:t>,</a:t>
            </a:r>
          </a:p>
          <a:p>
            <a:pPr eaLnBrk="1" hangingPunct="1">
              <a:spcBef>
                <a:spcPct val="0"/>
              </a:spcBef>
              <a:buNone/>
            </a:pPr>
            <a:r>
              <a:rPr lang="it-IT" altLang="it-IT" sz="1800" dirty="0" smtClean="0">
                <a:solidFill>
                  <a:srgbClr val="800000"/>
                </a:solidFill>
              </a:rPr>
              <a:t>the </a:t>
            </a:r>
            <a:r>
              <a:rPr lang="it-IT" altLang="it-IT" sz="1800" dirty="0" err="1" smtClean="0">
                <a:solidFill>
                  <a:srgbClr val="800000"/>
                </a:solidFill>
              </a:rPr>
              <a:t>total</a:t>
            </a:r>
            <a:r>
              <a:rPr lang="it-IT" altLang="it-IT" sz="1800" dirty="0" smtClean="0">
                <a:solidFill>
                  <a:srgbClr val="800000"/>
                </a:solidFill>
              </a:rPr>
              <a:t> </a:t>
            </a:r>
            <a:r>
              <a:rPr lang="it-IT" altLang="it-IT" sz="1800" dirty="0">
                <a:solidFill>
                  <a:srgbClr val="800000"/>
                </a:solidFill>
              </a:rPr>
              <a:t>mass </a:t>
            </a:r>
            <a:r>
              <a:rPr lang="it-IT" altLang="it-IT" sz="1800" dirty="0" err="1">
                <a:solidFill>
                  <a:srgbClr val="800000"/>
                </a:solidFill>
              </a:rPr>
              <a:t>at</a:t>
            </a:r>
            <a:r>
              <a:rPr lang="it-IT" altLang="it-IT" sz="1800" dirty="0">
                <a:solidFill>
                  <a:srgbClr val="800000"/>
                </a:solidFill>
              </a:rPr>
              <a:t> time </a:t>
            </a:r>
            <a:r>
              <a:rPr lang="it-IT" altLang="it-IT" sz="1800" dirty="0" smtClean="0">
                <a:solidFill>
                  <a:srgbClr val="000000"/>
                </a:solidFill>
              </a:rPr>
              <a:t>t</a:t>
            </a:r>
            <a:r>
              <a:rPr lang="it-IT" altLang="it-IT" sz="1800" dirty="0" smtClean="0">
                <a:solidFill>
                  <a:srgbClr val="800000"/>
                </a:solidFill>
              </a:rPr>
              <a:t> </a:t>
            </a:r>
            <a:r>
              <a:rPr lang="it-IT" altLang="it-IT" sz="1800" dirty="0" err="1" smtClean="0">
                <a:solidFill>
                  <a:srgbClr val="800000"/>
                </a:solidFill>
              </a:rPr>
              <a:t>is</a:t>
            </a:r>
            <a:r>
              <a:rPr lang="it-IT" altLang="it-IT" sz="1800" dirty="0" smtClean="0">
                <a:solidFill>
                  <a:srgbClr val="800000"/>
                </a:solidFill>
              </a:rPr>
              <a:t> </a:t>
            </a:r>
            <a:r>
              <a:rPr lang="it-IT" altLang="it-IT" sz="1800" dirty="0" err="1" smtClean="0">
                <a:solidFill>
                  <a:srgbClr val="800000"/>
                </a:solidFill>
              </a:rPr>
              <a:t>obtained</a:t>
            </a:r>
            <a:r>
              <a:rPr lang="it-IT" altLang="it-IT" sz="1800" dirty="0" smtClean="0">
                <a:solidFill>
                  <a:srgbClr val="800000"/>
                </a:solidFill>
              </a:rPr>
              <a:t>:</a:t>
            </a:r>
            <a:endParaRPr lang="it-IT" altLang="it-IT" sz="1800" dirty="0">
              <a:solidFill>
                <a:srgbClr val="800000"/>
              </a:solidFill>
            </a:endParaRPr>
          </a:p>
        </p:txBody>
      </p:sp>
      <p:sp>
        <p:nvSpPr>
          <p:cNvPr id="12" name="Text Box 13"/>
          <p:cNvSpPr txBox="1">
            <a:spLocks noChangeArrowheads="1"/>
          </p:cNvSpPr>
          <p:nvPr/>
        </p:nvSpPr>
        <p:spPr bwMode="auto">
          <a:xfrm>
            <a:off x="3707904" y="5444876"/>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it-IT" altLang="it-IT" sz="2000" b="1" dirty="0">
                <a:solidFill>
                  <a:srgbClr val="996633"/>
                </a:solidFill>
              </a:rPr>
              <a:t>2</a:t>
            </a:r>
            <a:r>
              <a:rPr lang="it-IT" altLang="it-IT" sz="2000" b="1" dirty="0" smtClean="0">
                <a:solidFill>
                  <a:srgbClr val="996633"/>
                </a:solidFill>
              </a:rPr>
              <a:t>.</a:t>
            </a:r>
            <a:endParaRPr lang="it-IT" altLang="it-IT" sz="2000" b="1" dirty="0">
              <a:solidFill>
                <a:srgbClr val="996633"/>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738"/>
            <a:ext cx="8229600" cy="1138237"/>
          </a:xfrm>
        </p:spPr>
        <p:txBody>
          <a:bodyPr/>
          <a:lstStyle/>
          <a:p>
            <a:pPr>
              <a:defRPr/>
            </a:pPr>
            <a:r>
              <a:rPr lang="it-IT" sz="3200" b="1" dirty="0" err="1" smtClean="0">
                <a:solidFill>
                  <a:srgbClr val="FF6699"/>
                </a:solidFill>
                <a:effectLst>
                  <a:outerShdw blurRad="38100" dist="38100" dir="2700000" algn="tl">
                    <a:srgbClr val="C0C0C0"/>
                  </a:outerShdw>
                </a:effectLst>
                <a:ea typeface="ＭＳ Ｐゴシック" pitchFamily="34" charset="-128"/>
              </a:rPr>
              <a:t>Population</a:t>
            </a:r>
            <a:r>
              <a:rPr lang="it-IT" sz="3200" b="1" dirty="0" smtClean="0">
                <a:solidFill>
                  <a:srgbClr val="FF6699"/>
                </a:solidFill>
                <a:effectLst>
                  <a:outerShdw blurRad="38100" dist="38100" dir="2700000" algn="tl">
                    <a:srgbClr val="C0C0C0"/>
                  </a:outerShdw>
                </a:effectLst>
                <a:ea typeface="ＭＳ Ｐゴシック" pitchFamily="34" charset="-128"/>
              </a:rPr>
              <a:t> Balance </a:t>
            </a:r>
            <a:r>
              <a:rPr lang="it-IT" sz="3200" b="1" dirty="0" err="1" smtClean="0">
                <a:solidFill>
                  <a:srgbClr val="FF6699"/>
                </a:solidFill>
                <a:effectLst>
                  <a:outerShdw blurRad="38100" dist="38100" dir="2700000" algn="tl">
                    <a:srgbClr val="C0C0C0"/>
                  </a:outerShdw>
                </a:effectLst>
                <a:ea typeface="ＭＳ Ｐゴシック" pitchFamily="34" charset="-128"/>
              </a:rPr>
              <a:t>approach</a:t>
            </a:r>
            <a:r>
              <a:rPr lang="it-IT" sz="3200" b="1" dirty="0" smtClean="0">
                <a:solidFill>
                  <a:srgbClr val="FF6699"/>
                </a:solidFill>
                <a:effectLst>
                  <a:outerShdw blurRad="38100" dist="38100" dir="2700000" algn="tl">
                    <a:srgbClr val="C0C0C0"/>
                  </a:outerShdw>
                </a:effectLst>
                <a:ea typeface="ＭＳ Ｐゴシック" pitchFamily="34" charset="-128"/>
              </a:rPr>
              <a:t>:</a:t>
            </a:r>
            <a:br>
              <a:rPr lang="it-IT" sz="3200" b="1" dirty="0" smtClean="0">
                <a:solidFill>
                  <a:srgbClr val="FF6699"/>
                </a:solidFill>
                <a:effectLst>
                  <a:outerShdw blurRad="38100" dist="38100" dir="2700000" algn="tl">
                    <a:srgbClr val="C0C0C0"/>
                  </a:outerShdw>
                </a:effectLst>
                <a:ea typeface="ＭＳ Ｐゴシック" pitchFamily="34" charset="-128"/>
              </a:rPr>
            </a:br>
            <a:r>
              <a:rPr lang="it-IT" b="1" dirty="0" smtClean="0">
                <a:solidFill>
                  <a:srgbClr val="FF6699"/>
                </a:solidFill>
                <a:effectLst>
                  <a:outerShdw blurRad="38100" dist="38100" dir="2700000" algn="tl">
                    <a:srgbClr val="C0C0C0"/>
                  </a:outerShdw>
                </a:effectLst>
                <a:ea typeface="ＭＳ Ｐゴシック" pitchFamily="34" charset="-128"/>
              </a:rPr>
              <a:t>batch </a:t>
            </a:r>
            <a:r>
              <a:rPr lang="it-IT" b="1" dirty="0" err="1" smtClean="0">
                <a:solidFill>
                  <a:srgbClr val="FF6699"/>
                </a:solidFill>
                <a:effectLst>
                  <a:outerShdw blurRad="38100" dist="38100" dir="2700000" algn="tl">
                    <a:srgbClr val="C0C0C0"/>
                  </a:outerShdw>
                </a:effectLst>
                <a:ea typeface="ＭＳ Ｐゴシック" pitchFamily="34" charset="-128"/>
              </a:rPr>
              <a:t>sublimation</a:t>
            </a:r>
            <a:r>
              <a:rPr lang="it-IT" b="1" dirty="0" smtClean="0">
                <a:solidFill>
                  <a:srgbClr val="FF6699"/>
                </a:solidFill>
                <a:effectLst>
                  <a:outerShdw blurRad="38100" dist="38100" dir="2700000" algn="tl">
                    <a:srgbClr val="C0C0C0"/>
                  </a:outerShdw>
                </a:effectLst>
                <a:ea typeface="ＭＳ Ｐゴシック" pitchFamily="34" charset="-128"/>
              </a:rPr>
              <a:t> in </a:t>
            </a:r>
            <a:r>
              <a:rPr lang="it-IT" b="1" dirty="0" err="1" smtClean="0">
                <a:solidFill>
                  <a:srgbClr val="FF6699"/>
                </a:solidFill>
                <a:effectLst>
                  <a:outerShdw blurRad="38100" dist="38100" dir="2700000" algn="tl">
                    <a:srgbClr val="C0C0C0"/>
                  </a:outerShdw>
                </a:effectLst>
                <a:ea typeface="ＭＳ Ｐゴシック" pitchFamily="34" charset="-128"/>
              </a:rPr>
              <a:t>fluidized</a:t>
            </a:r>
            <a:r>
              <a:rPr lang="it-IT" b="1" dirty="0" smtClean="0">
                <a:solidFill>
                  <a:srgbClr val="FF6699"/>
                </a:solidFill>
                <a:effectLst>
                  <a:outerShdw blurRad="38100" dist="38100" dir="2700000" algn="tl">
                    <a:srgbClr val="C0C0C0"/>
                  </a:outerShdw>
                </a:effectLst>
                <a:ea typeface="ＭＳ Ｐゴシック" pitchFamily="34" charset="-128"/>
              </a:rPr>
              <a:t> bed </a:t>
            </a:r>
            <a:endParaRPr lang="it-IT" dirty="0"/>
          </a:p>
        </p:txBody>
      </p:sp>
      <p:sp>
        <p:nvSpPr>
          <p:cNvPr id="37891" name="Segnaposto numero diapositiva 2"/>
          <p:cNvSpPr>
            <a:spLocks noGrp="1"/>
          </p:cNvSpPr>
          <p:nvPr>
            <p:ph type="sldNum" sz="quarter" idx="12"/>
          </p:nvPr>
        </p:nvSpPr>
        <p:spPr>
          <a:xfrm>
            <a:off x="6831013" y="9145588"/>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1FDD0DC3-4CE9-4446-AD36-CAF8A791D4EC}" type="slidenum">
              <a:rPr lang="it-IT" altLang="it-IT" sz="1400" smtClean="0"/>
              <a:pPr eaLnBrk="1" hangingPunct="1">
                <a:spcBef>
                  <a:spcPct val="0"/>
                </a:spcBef>
                <a:buFontTx/>
                <a:buNone/>
                <a:defRPr/>
              </a:pPr>
              <a:t>35</a:t>
            </a:fld>
            <a:endParaRPr lang="it-IT" altLang="it-IT" sz="1400" smtClean="0"/>
          </a:p>
        </p:txBody>
      </p:sp>
      <p:sp>
        <p:nvSpPr>
          <p:cNvPr id="37892" name="Rectangle 7"/>
          <p:cNvSpPr>
            <a:spLocks noChangeArrowheads="1"/>
          </p:cNvSpPr>
          <p:nvPr/>
        </p:nvSpPr>
        <p:spPr bwMode="auto">
          <a:xfrm>
            <a:off x="0" y="3703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a:spcBef>
                <a:spcPct val="0"/>
              </a:spcBef>
              <a:buFontTx/>
              <a:buNone/>
            </a:pPr>
            <a:r>
              <a:rPr lang="it-IT" altLang="it-IT" sz="1200"/>
              <a:t>	</a:t>
            </a:r>
            <a:endParaRPr lang="it-IT" altLang="it-IT"/>
          </a:p>
        </p:txBody>
      </p:sp>
      <p:sp>
        <p:nvSpPr>
          <p:cNvPr id="37893" name="Rectangle 5"/>
          <p:cNvSpPr>
            <a:spLocks noChangeArrowheads="1"/>
          </p:cNvSpPr>
          <p:nvPr/>
        </p:nvSpPr>
        <p:spPr bwMode="auto">
          <a:xfrm>
            <a:off x="1983846" y="1469201"/>
            <a:ext cx="5165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ctr" eaLnBrk="1" hangingPunct="1">
              <a:spcBef>
                <a:spcPct val="0"/>
              </a:spcBef>
              <a:buFontTx/>
              <a:buNone/>
            </a:pPr>
            <a:r>
              <a:rPr lang="it-IT" altLang="it-IT" sz="2000" b="1" dirty="0" err="1">
                <a:solidFill>
                  <a:srgbClr val="800000"/>
                </a:solidFill>
              </a:rPr>
              <a:t>Particular</a:t>
            </a:r>
            <a:r>
              <a:rPr lang="it-IT" altLang="it-IT" sz="2000" b="1" dirty="0">
                <a:solidFill>
                  <a:srgbClr val="800000"/>
                </a:solidFill>
              </a:rPr>
              <a:t> </a:t>
            </a:r>
            <a:r>
              <a:rPr lang="it-IT" altLang="it-IT" sz="2000" b="1" dirty="0" err="1">
                <a:solidFill>
                  <a:srgbClr val="800000"/>
                </a:solidFill>
              </a:rPr>
              <a:t>cases</a:t>
            </a:r>
            <a:r>
              <a:rPr lang="it-IT" altLang="it-IT" sz="2000" b="1" dirty="0">
                <a:solidFill>
                  <a:srgbClr val="800000"/>
                </a:solidFill>
              </a:rPr>
              <a:t> for </a:t>
            </a:r>
            <a:r>
              <a:rPr lang="it-IT" altLang="it-IT" sz="2000" b="1" dirty="0" err="1">
                <a:solidFill>
                  <a:srgbClr val="800000"/>
                </a:solidFill>
              </a:rPr>
              <a:t>sublimation</a:t>
            </a:r>
            <a:r>
              <a:rPr lang="it-IT" altLang="it-IT" sz="2000" b="1" dirty="0">
                <a:solidFill>
                  <a:srgbClr val="800000"/>
                </a:solidFill>
              </a:rPr>
              <a:t> </a:t>
            </a:r>
            <a:r>
              <a:rPr lang="it-IT" altLang="it-IT" sz="2000" b="1" dirty="0" err="1">
                <a:solidFill>
                  <a:srgbClr val="800000"/>
                </a:solidFill>
              </a:rPr>
              <a:t>kinetics</a:t>
            </a:r>
            <a:r>
              <a:rPr lang="it-IT" altLang="it-IT" sz="2000" b="1" dirty="0">
                <a:solidFill>
                  <a:srgbClr val="800000"/>
                </a:solidFill>
              </a:rPr>
              <a:t> </a:t>
            </a:r>
          </a:p>
        </p:txBody>
      </p:sp>
      <p:sp>
        <p:nvSpPr>
          <p:cNvPr id="37894" name="Rectangle 7"/>
          <p:cNvSpPr>
            <a:spLocks noChangeArrowheads="1"/>
          </p:cNvSpPr>
          <p:nvPr/>
        </p:nvSpPr>
        <p:spPr bwMode="auto">
          <a:xfrm>
            <a:off x="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graphicFrame>
        <p:nvGraphicFramePr>
          <p:cNvPr id="37895" name="Oggetto 5"/>
          <p:cNvGraphicFramePr>
            <a:graphicFrameLocks noChangeAspect="1"/>
          </p:cNvGraphicFramePr>
          <p:nvPr/>
        </p:nvGraphicFramePr>
        <p:xfrm>
          <a:off x="179388" y="2600325"/>
          <a:ext cx="4365625" cy="2268538"/>
        </p:xfrm>
        <a:graphic>
          <a:graphicData uri="http://schemas.openxmlformats.org/presentationml/2006/ole">
            <mc:AlternateContent xmlns:mc="http://schemas.openxmlformats.org/markup-compatibility/2006">
              <mc:Choice xmlns:v="urn:schemas-microsoft-com:vml" Requires="v">
                <p:oleObj spid="_x0000_s37949" name="Equazione" r:id="rId3" imgW="2832100" imgH="1473200" progId="Equation.3">
                  <p:embed/>
                </p:oleObj>
              </mc:Choice>
              <mc:Fallback>
                <p:oleObj name="Equazione" r:id="rId3" imgW="2832100" imgH="1473200" progId="Equation.3">
                  <p:embed/>
                  <p:pic>
                    <p:nvPicPr>
                      <p:cNvPr id="0" name="Oggetto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00325"/>
                        <a:ext cx="43656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6" name="Rectangle 5"/>
          <p:cNvSpPr>
            <a:spLocks noChangeArrowheads="1"/>
          </p:cNvSpPr>
          <p:nvPr/>
        </p:nvSpPr>
        <p:spPr bwMode="auto">
          <a:xfrm>
            <a:off x="179388" y="1838086"/>
            <a:ext cx="3384499"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056" tIns="228528" bIns="76176"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it-IT" altLang="it-IT" sz="1800" b="1" dirty="0">
                <a:cs typeface="Times New Roman" pitchFamily="18" charset="0"/>
              </a:rPr>
              <a:t>1. </a:t>
            </a:r>
            <a:r>
              <a:rPr lang="it-IT" altLang="it-IT" sz="1800" b="1" dirty="0" smtClean="0">
                <a:cs typeface="Times New Roman" pitchFamily="18" charset="0"/>
              </a:rPr>
              <a:t>Volume </a:t>
            </a:r>
            <a:r>
              <a:rPr lang="it-IT" altLang="it-IT" sz="1800" b="1" dirty="0" err="1" smtClean="0">
                <a:cs typeface="Times New Roman" pitchFamily="18" charset="0"/>
              </a:rPr>
              <a:t>dependence</a:t>
            </a:r>
            <a:endParaRPr lang="it-IT" altLang="it-IT" sz="3600" dirty="0"/>
          </a:p>
        </p:txBody>
      </p:sp>
      <p:sp>
        <p:nvSpPr>
          <p:cNvPr id="3789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endParaRPr lang="it-IT" altLang="it-IT" sz="1800"/>
          </a:p>
        </p:txBody>
      </p:sp>
      <p:graphicFrame>
        <p:nvGraphicFramePr>
          <p:cNvPr id="37898" name="Oggetto 23"/>
          <p:cNvGraphicFramePr>
            <a:graphicFrameLocks noChangeAspect="1"/>
          </p:cNvGraphicFramePr>
          <p:nvPr/>
        </p:nvGraphicFramePr>
        <p:xfrm>
          <a:off x="5076825" y="2535238"/>
          <a:ext cx="3598863" cy="2454275"/>
        </p:xfrm>
        <a:graphic>
          <a:graphicData uri="http://schemas.openxmlformats.org/presentationml/2006/ole">
            <mc:AlternateContent xmlns:mc="http://schemas.openxmlformats.org/markup-compatibility/2006">
              <mc:Choice xmlns:v="urn:schemas-microsoft-com:vml" Requires="v">
                <p:oleObj spid="_x0000_s37950" name="Equazione" r:id="rId5" imgW="2159000" imgH="1473200" progId="Equation.3">
                  <p:embed/>
                </p:oleObj>
              </mc:Choice>
              <mc:Fallback>
                <p:oleObj name="Equazione" r:id="rId5" imgW="2159000" imgH="1473200" progId="Equation.3">
                  <p:embed/>
                  <p:pic>
                    <p:nvPicPr>
                      <p:cNvPr id="0" name="Oggetto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2535238"/>
                        <a:ext cx="359886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5"/>
          <p:cNvSpPr>
            <a:spLocks noChangeArrowheads="1"/>
          </p:cNvSpPr>
          <p:nvPr/>
        </p:nvSpPr>
        <p:spPr bwMode="auto">
          <a:xfrm>
            <a:off x="5148064" y="1836209"/>
            <a:ext cx="3096344"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056" tIns="228528" bIns="76176" anchor="ct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None/>
            </a:pPr>
            <a:r>
              <a:rPr lang="it-IT" altLang="it-IT" sz="1800" b="1" dirty="0" smtClean="0">
                <a:cs typeface="Times New Roman" pitchFamily="18" charset="0"/>
              </a:rPr>
              <a:t>2</a:t>
            </a:r>
            <a:r>
              <a:rPr lang="it-IT" altLang="it-IT" sz="1800" b="1" dirty="0">
                <a:cs typeface="Times New Roman" pitchFamily="18" charset="0"/>
              </a:rPr>
              <a:t>. </a:t>
            </a:r>
            <a:r>
              <a:rPr lang="it-IT" altLang="it-IT" sz="1800" b="1" dirty="0" err="1" smtClean="0">
                <a:cs typeface="Times New Roman" pitchFamily="18" charset="0"/>
              </a:rPr>
              <a:t>Surface</a:t>
            </a:r>
            <a:r>
              <a:rPr lang="it-IT" altLang="it-IT" sz="1800" b="1" dirty="0" smtClean="0">
                <a:cs typeface="Times New Roman" pitchFamily="18" charset="0"/>
              </a:rPr>
              <a:t> </a:t>
            </a:r>
            <a:r>
              <a:rPr lang="it-IT" altLang="it-IT" sz="1800" b="1" dirty="0" err="1">
                <a:solidFill>
                  <a:srgbClr val="000000"/>
                </a:solidFill>
                <a:cs typeface="Times New Roman" pitchFamily="18" charset="0"/>
              </a:rPr>
              <a:t>dependence</a:t>
            </a:r>
            <a:endParaRPr lang="it-IT" altLang="it-IT" sz="3600" dirty="0"/>
          </a:p>
        </p:txBody>
      </p:sp>
      <p:sp>
        <p:nvSpPr>
          <p:cNvPr id="3" name="CasellaDiTesto 2"/>
          <p:cNvSpPr txBox="1"/>
          <p:nvPr/>
        </p:nvSpPr>
        <p:spPr>
          <a:xfrm>
            <a:off x="1547664" y="5517232"/>
            <a:ext cx="6120680" cy="461665"/>
          </a:xfrm>
          <a:prstGeom prst="rect">
            <a:avLst/>
          </a:prstGeom>
          <a:noFill/>
        </p:spPr>
        <p:txBody>
          <a:bodyPr wrap="square" rtlCol="0">
            <a:spAutoFit/>
          </a:bodyPr>
          <a:lstStyle/>
          <a:p>
            <a:pPr algn="ctr"/>
            <a:r>
              <a:rPr lang="it-IT" sz="2400" b="1" dirty="0" smtClean="0">
                <a:solidFill>
                  <a:srgbClr val="006600"/>
                </a:solidFill>
                <a:latin typeface="Webdings"/>
                <a:ea typeface="Webdings"/>
                <a:cs typeface="Webdings"/>
                <a:sym typeface="Webdings"/>
              </a:rPr>
              <a:t></a:t>
            </a:r>
            <a:r>
              <a:rPr lang="it-IT" b="1" dirty="0">
                <a:solidFill>
                  <a:srgbClr val="006600"/>
                </a:solidFill>
                <a:sym typeface="Webdings"/>
              </a:rPr>
              <a:t> </a:t>
            </a:r>
            <a:r>
              <a:rPr lang="it-IT" b="1" dirty="0" smtClean="0">
                <a:solidFill>
                  <a:srgbClr val="006600"/>
                </a:solidFill>
                <a:sym typeface="Webdings"/>
              </a:rPr>
              <a:t> </a:t>
            </a:r>
            <a:r>
              <a:rPr lang="it-IT" b="1" dirty="0" smtClean="0">
                <a:solidFill>
                  <a:srgbClr val="006600"/>
                </a:solidFill>
              </a:rPr>
              <a:t>linear, non-</a:t>
            </a:r>
            <a:r>
              <a:rPr lang="it-IT" b="1" dirty="0" err="1" smtClean="0">
                <a:solidFill>
                  <a:srgbClr val="006600"/>
                </a:solidFill>
              </a:rPr>
              <a:t>constant</a:t>
            </a:r>
            <a:r>
              <a:rPr lang="it-IT" b="1" dirty="0" smtClean="0">
                <a:solidFill>
                  <a:srgbClr val="006600"/>
                </a:solidFill>
              </a:rPr>
              <a:t> </a:t>
            </a:r>
            <a:r>
              <a:rPr lang="it-IT" b="1" dirty="0" err="1" smtClean="0">
                <a:solidFill>
                  <a:srgbClr val="006600"/>
                </a:solidFill>
              </a:rPr>
              <a:t>coefficient</a:t>
            </a:r>
            <a:r>
              <a:rPr lang="it-IT" b="1" dirty="0" smtClean="0">
                <a:solidFill>
                  <a:srgbClr val="006600"/>
                </a:solidFill>
              </a:rPr>
              <a:t>, 1st </a:t>
            </a:r>
            <a:r>
              <a:rPr lang="it-IT" b="1" dirty="0" err="1" smtClean="0">
                <a:solidFill>
                  <a:srgbClr val="006600"/>
                </a:solidFill>
              </a:rPr>
              <a:t>order</a:t>
            </a:r>
            <a:r>
              <a:rPr lang="it-IT" b="1" dirty="0" smtClean="0">
                <a:solidFill>
                  <a:srgbClr val="006600"/>
                </a:solidFill>
              </a:rPr>
              <a:t> PDE </a:t>
            </a:r>
            <a:endParaRPr lang="it-IT" b="1" dirty="0">
              <a:solidFill>
                <a:srgbClr val="0066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7898"/>
                                        </p:tgtEl>
                                        <p:attrNameLst>
                                          <p:attrName>style.visibility</p:attrName>
                                        </p:attrNameLst>
                                      </p:cBhvr>
                                      <p:to>
                                        <p:strVal val="visible"/>
                                      </p:to>
                                    </p:set>
                                    <p:animEffect transition="in" filter="blinds(horizontal)">
                                      <p:cBhvr>
                                        <p:cTn id="10"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title"/>
          </p:nvPr>
        </p:nvSpPr>
        <p:spPr/>
        <p:txBody>
          <a:bodyPr/>
          <a:lstStyle/>
          <a:p>
            <a:pPr eaLnBrk="1" hangingPunct="1"/>
            <a:r>
              <a:rPr lang="en-US" altLang="it-IT" smtClean="0">
                <a:ea typeface="ＭＳ Ｐゴシック" pitchFamily="34" charset="-128"/>
              </a:rPr>
              <a:t>Yeast cell distribution in a fermenter</a:t>
            </a:r>
            <a:endParaRPr lang="it-IT" altLang="it-IT" smtClean="0">
              <a:ea typeface="ＭＳ Ｐゴシック" pitchFamily="34" charset="-128"/>
            </a:endParaRPr>
          </a:p>
        </p:txBody>
      </p:sp>
      <p:sp>
        <p:nvSpPr>
          <p:cNvPr id="38915" name="AutoShape 5">
            <a:hlinkClick r:id="rId3" action="ppaction://hlinksldjump" highlightClick="1"/>
          </p:cNvPr>
          <p:cNvSpPr>
            <a:spLocks noChangeArrowheads="1"/>
          </p:cNvSpPr>
          <p:nvPr/>
        </p:nvSpPr>
        <p:spPr bwMode="auto">
          <a:xfrm>
            <a:off x="2555875" y="2708275"/>
            <a:ext cx="4103688" cy="230505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endParaRPr lang="it-IT" altLang="it-IT" sz="1800"/>
          </a:p>
        </p:txBody>
      </p:sp>
      <p:pic>
        <p:nvPicPr>
          <p:cNvPr id="38916" name="Picture 7" descr="reakto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92275" y="1905000"/>
            <a:ext cx="5759450" cy="3511550"/>
          </a:xfrm>
        </p:spPr>
      </p:pic>
      <p:sp>
        <p:nvSpPr>
          <p:cNvPr id="2" name="Ritorno 1">
            <a:hlinkClick r:id="" action="ppaction://hlinkshowjump?jump=lastslideviewed" highlightClick="1">
              <a:snd r:embed="rId5" name="breeze.wav"/>
            </a:hlinkClick>
          </p:cNvPr>
          <p:cNvSpPr>
            <a:spLocks noChangeArrowheads="1"/>
          </p:cNvSpPr>
          <p:nvPr/>
        </p:nvSpPr>
        <p:spPr bwMode="auto">
          <a:xfrm>
            <a:off x="8101013" y="5876925"/>
            <a:ext cx="719137" cy="720725"/>
          </a:xfrm>
          <a:prstGeom prst="actionButtonReturn">
            <a:avLst/>
          </a:prstGeom>
          <a:solidFill>
            <a:schemeClr val="accent1"/>
          </a:solidFill>
          <a:ln>
            <a:noFill/>
          </a:ln>
          <a:effectLst>
            <a:outerShdw blurRad="50800" dist="38100" dir="2700000" algn="tl" rotWithShape="0">
              <a:schemeClr val="tx1">
                <a:alpha val="39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Bef>
                <a:spcPts val="600"/>
              </a:spcBef>
              <a:spcAft>
                <a:spcPts val="600"/>
              </a:spcAft>
              <a:buFont typeface="Times New Roman" pitchFamily="18" charset="0"/>
              <a:buNone/>
              <a:defRPr/>
            </a:pPr>
            <a:endParaRPr lang="it-IT">
              <a:latin typeface="Arial" pitchFamily="34" charset="0"/>
              <a:ea typeface="ＭＳ Ｐゴシック"/>
              <a:cs typeface="ＭＳ Ｐゴシック"/>
            </a:endParaRPr>
          </a:p>
        </p:txBody>
      </p:sp>
      <p:sp>
        <p:nvSpPr>
          <p:cNvPr id="38918" name="Segnaposto numero diapositiva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262A3961-784F-45F7-85DE-96974EA9B315}" type="slidenum">
              <a:rPr lang="it-IT" altLang="it-IT" sz="1400" smtClean="0"/>
              <a:pPr eaLnBrk="1" hangingPunct="1">
                <a:spcBef>
                  <a:spcPct val="0"/>
                </a:spcBef>
                <a:buFontTx/>
                <a:buNone/>
                <a:defRPr/>
              </a:pPr>
              <a:t>36</a:t>
            </a:fld>
            <a:endParaRPr lang="it-IT" altLang="it-IT" sz="140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r>
              <a:rPr lang="it-IT" altLang="it-IT" smtClean="0">
                <a:ea typeface="ＭＳ Ｐゴシック" pitchFamily="34" charset="-128"/>
              </a:rPr>
              <a:t>Example  of sine wave</a:t>
            </a:r>
          </a:p>
        </p:txBody>
      </p:sp>
      <p:sp>
        <p:nvSpPr>
          <p:cNvPr id="39939" name="Segnaposto numero diapositiva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CFD37412-5D5A-47F1-A610-F8F043D354FA}" type="slidenum">
              <a:rPr lang="it-IT" altLang="it-IT" smtClean="0"/>
              <a:pPr eaLnBrk="1" hangingPunct="1">
                <a:defRPr/>
              </a:pPr>
              <a:t>37</a:t>
            </a:fld>
            <a:endParaRPr lang="it-IT" altLang="it-IT" smtClean="0"/>
          </a:p>
        </p:txBody>
      </p:sp>
      <p:pic>
        <p:nvPicPr>
          <p:cNvPr id="39940"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492896"/>
            <a:ext cx="4733925" cy="2400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itorno 4">
            <a:hlinkClick r:id="" action="ppaction://hlinkshowjump?jump=lastslideviewed" highlightClick="1">
              <a:snd r:embed="rId4" name="breeze.wav"/>
            </a:hlinkClick>
          </p:cNvPr>
          <p:cNvSpPr>
            <a:spLocks noChangeArrowheads="1"/>
          </p:cNvSpPr>
          <p:nvPr/>
        </p:nvSpPr>
        <p:spPr bwMode="auto">
          <a:xfrm>
            <a:off x="8027988" y="5732463"/>
            <a:ext cx="719137" cy="720725"/>
          </a:xfrm>
          <a:prstGeom prst="actionButtonReturn">
            <a:avLst/>
          </a:prstGeom>
          <a:solidFill>
            <a:schemeClr val="accent1"/>
          </a:solidFill>
          <a:ln>
            <a:noFill/>
          </a:ln>
          <a:effectLst>
            <a:outerShdw blurRad="50800" dist="38100" dir="2700000" algn="tl" rotWithShape="0">
              <a:schemeClr val="tx1">
                <a:alpha val="39998"/>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Bef>
                <a:spcPts val="600"/>
              </a:spcBef>
              <a:spcAft>
                <a:spcPts val="600"/>
              </a:spcAft>
              <a:buFont typeface="Times New Roman" pitchFamily="18" charset="0"/>
              <a:buNone/>
              <a:defRPr/>
            </a:pPr>
            <a:endParaRPr lang="it-IT">
              <a:latin typeface="Arial" pitchFamily="34" charset="0"/>
              <a:ea typeface="ＭＳ Ｐゴシック"/>
              <a:cs typeface="ＭＳ Ｐゴシック"/>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2539223546"/>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100"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3286234600"/>
              </p:ext>
            </p:extLst>
          </p:nvPr>
        </p:nvGraphicFramePr>
        <p:xfrm>
          <a:off x="1835150" y="7250113"/>
          <a:ext cx="6121400" cy="254000"/>
        </p:xfrm>
        <a:graphic>
          <a:graphicData uri="http://schemas.openxmlformats.org/presentationml/2006/ole">
            <mc:AlternateContent xmlns:mc="http://schemas.openxmlformats.org/markup-compatibility/2006">
              <mc:Choice xmlns:v="urn:schemas-microsoft-com:vml" Requires="v">
                <p:oleObj spid="_x0000_s1101" name="Documento" r:id="rId7" imgW="6121400" imgH="254000" progId="Word.Document.12">
                  <p:embed/>
                </p:oleObj>
              </mc:Choice>
              <mc:Fallback>
                <p:oleObj name="Documento" r:id="rId7" imgW="6121400" imgH="254000" progId="Word.Document.12">
                  <p:embed/>
                  <p:pic>
                    <p:nvPicPr>
                      <p:cNvPr id="0" name=""/>
                      <p:cNvPicPr/>
                      <p:nvPr/>
                    </p:nvPicPr>
                    <p:blipFill>
                      <a:blip r:embed="rId8"/>
                      <a:stretch>
                        <a:fillRect/>
                      </a:stretch>
                    </p:blipFill>
                    <p:spPr>
                      <a:xfrm>
                        <a:off x="1835150" y="7250113"/>
                        <a:ext cx="6121400" cy="254000"/>
                      </a:xfrm>
                      <a:prstGeom prst="rect">
                        <a:avLst/>
                      </a:prstGeom>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51358929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102" name="Equation" r:id="rId9" imgW="114300" imgH="165100" progId="Equation.3">
                  <p:embed/>
                </p:oleObj>
              </mc:Choice>
              <mc:Fallback>
                <p:oleObj name="Equation" r:id="rId9" imgW="114300" imgH="165100" progId="Equation.3">
                  <p:embed/>
                  <p:pic>
                    <p:nvPicPr>
                      <p:cNvPr id="0" name=""/>
                      <p:cNvPicPr/>
                      <p:nvPr/>
                    </p:nvPicPr>
                    <p:blipFill>
                      <a:blip r:embed="rId10"/>
                      <a:stretch>
                        <a:fillRect/>
                      </a:stretch>
                    </p:blipFill>
                    <p:spPr>
                      <a:xfrm>
                        <a:off x="4514850" y="3346450"/>
                        <a:ext cx="114300" cy="165100"/>
                      </a:xfrm>
                      <a:prstGeom prst="rect">
                        <a:avLst/>
                      </a:prstGeom>
                    </p:spPr>
                  </p:pic>
                </p:oleObj>
              </mc:Fallback>
            </mc:AlternateContent>
          </a:graphicData>
        </a:graphic>
      </p:graphicFrame>
      <p:graphicFrame>
        <p:nvGraphicFramePr>
          <p:cNvPr id="17" name="Oggetto 16"/>
          <p:cNvGraphicFramePr>
            <a:graphicFrameLocks noChangeAspect="1"/>
          </p:cNvGraphicFramePr>
          <p:nvPr>
            <p:extLst>
              <p:ext uri="{D42A27DB-BD31-4B8C-83A1-F6EECF244321}">
                <p14:modId xmlns:p14="http://schemas.microsoft.com/office/powerpoint/2010/main" val="4163501703"/>
              </p:ext>
            </p:extLst>
          </p:nvPr>
        </p:nvGraphicFramePr>
        <p:xfrm>
          <a:off x="1543050" y="5453063"/>
          <a:ext cx="6037263" cy="682625"/>
        </p:xfrm>
        <a:graphic>
          <a:graphicData uri="http://schemas.openxmlformats.org/presentationml/2006/ole">
            <mc:AlternateContent xmlns:mc="http://schemas.openxmlformats.org/markup-compatibility/2006">
              <mc:Choice xmlns:v="urn:schemas-microsoft-com:vml" Requires="v">
                <p:oleObj spid="_x0000_s1103" name="Equation" r:id="rId11" imgW="2806700" imgH="317500" progId="Equation.3">
                  <p:embed/>
                </p:oleObj>
              </mc:Choice>
              <mc:Fallback>
                <p:oleObj name="Equation" r:id="rId11" imgW="2806700" imgH="317500" progId="Equation.3">
                  <p:embed/>
                  <p:pic>
                    <p:nvPicPr>
                      <p:cNvPr id="0" name=""/>
                      <p:cNvPicPr/>
                      <p:nvPr/>
                    </p:nvPicPr>
                    <p:blipFill>
                      <a:blip r:embed="rId12"/>
                      <a:stretch>
                        <a:fillRect/>
                      </a:stretch>
                    </p:blipFill>
                    <p:spPr>
                      <a:xfrm>
                        <a:off x="1543050" y="5453063"/>
                        <a:ext cx="6037263" cy="682625"/>
                      </a:xfrm>
                      <a:prstGeom prst="rect">
                        <a:avLst/>
                      </a:prstGeom>
                    </p:spPr>
                  </p:pic>
                </p:oleObj>
              </mc:Fallback>
            </mc:AlternateContent>
          </a:graphicData>
        </a:graphic>
      </p:graphicFrame>
      <p:grpSp>
        <p:nvGrpSpPr>
          <p:cNvPr id="8" name="Gruppo 7"/>
          <p:cNvGrpSpPr/>
          <p:nvPr/>
        </p:nvGrpSpPr>
        <p:grpSpPr>
          <a:xfrm>
            <a:off x="971600" y="908720"/>
            <a:ext cx="7560840" cy="1420812"/>
            <a:chOff x="971600" y="908720"/>
            <a:chExt cx="7560840" cy="1420812"/>
          </a:xfrm>
        </p:grpSpPr>
        <p:graphicFrame>
          <p:nvGraphicFramePr>
            <p:cNvPr id="2" name="Oggetto 1"/>
            <p:cNvGraphicFramePr>
              <a:graphicFrameLocks noChangeAspect="1"/>
            </p:cNvGraphicFramePr>
            <p:nvPr>
              <p:extLst>
                <p:ext uri="{D42A27DB-BD31-4B8C-83A1-F6EECF244321}">
                  <p14:modId xmlns:p14="http://schemas.microsoft.com/office/powerpoint/2010/main" val="901407466"/>
                </p:ext>
              </p:extLst>
            </p:nvPr>
          </p:nvGraphicFramePr>
          <p:xfrm>
            <a:off x="971600" y="908720"/>
            <a:ext cx="5162550" cy="1420812"/>
          </p:xfrm>
          <a:graphic>
            <a:graphicData uri="http://schemas.openxmlformats.org/presentationml/2006/ole">
              <mc:AlternateContent xmlns:mc="http://schemas.openxmlformats.org/markup-compatibility/2006">
                <mc:Choice xmlns:v="urn:schemas-microsoft-com:vml" Requires="v">
                  <p:oleObj spid="_x0000_s1104" name="Equation" r:id="rId13" imgW="2400300" imgH="660400" progId="Equation.3">
                    <p:embed/>
                  </p:oleObj>
                </mc:Choice>
                <mc:Fallback>
                  <p:oleObj name="Equation" r:id="rId13" imgW="2400300" imgH="660400" progId="Equation.3">
                    <p:embed/>
                    <p:pic>
                      <p:nvPicPr>
                        <p:cNvPr id="0" name=""/>
                        <p:cNvPicPr/>
                        <p:nvPr/>
                      </p:nvPicPr>
                      <p:blipFill>
                        <a:blip r:embed="rId14"/>
                        <a:stretch>
                          <a:fillRect/>
                        </a:stretch>
                      </p:blipFill>
                      <p:spPr>
                        <a:xfrm>
                          <a:off x="971600" y="908720"/>
                          <a:ext cx="5162550" cy="1420812"/>
                        </a:xfrm>
                        <a:prstGeom prst="rect">
                          <a:avLst/>
                        </a:prstGeom>
                      </p:spPr>
                    </p:pic>
                  </p:oleObj>
                </mc:Fallback>
              </mc:AlternateContent>
            </a:graphicData>
          </a:graphic>
        </p:graphicFrame>
        <p:sp>
          <p:nvSpPr>
            <p:cNvPr id="11" name="CasellaDiTesto 10"/>
            <p:cNvSpPr txBox="1"/>
            <p:nvPr/>
          </p:nvSpPr>
          <p:spPr>
            <a:xfrm>
              <a:off x="6732240" y="1412776"/>
              <a:ext cx="1800200" cy="461665"/>
            </a:xfrm>
            <a:prstGeom prst="rect">
              <a:avLst/>
            </a:prstGeom>
            <a:noFill/>
          </p:spPr>
          <p:txBody>
            <a:bodyPr wrap="square" rtlCol="0">
              <a:spAutoFit/>
            </a:bodyPr>
            <a:lstStyle/>
            <a:p>
              <a:r>
                <a:rPr lang="it-IT" sz="2400" dirty="0" smtClean="0"/>
                <a:t>sin t  = 0</a:t>
              </a:r>
              <a:endParaRPr lang="it-IT" sz="2400" dirty="0"/>
            </a:p>
          </p:txBody>
        </p:sp>
        <p:sp>
          <p:nvSpPr>
            <p:cNvPr id="7" name="CasellaDiTesto 6"/>
            <p:cNvSpPr txBox="1"/>
            <p:nvPr/>
          </p:nvSpPr>
          <p:spPr>
            <a:xfrm>
              <a:off x="7164288" y="1124744"/>
              <a:ext cx="720080" cy="1107996"/>
            </a:xfrm>
            <a:prstGeom prst="rect">
              <a:avLst/>
            </a:prstGeom>
            <a:noFill/>
          </p:spPr>
          <p:txBody>
            <a:bodyPr wrap="square" rtlCol="0">
              <a:spAutoFit/>
            </a:bodyPr>
            <a:lstStyle/>
            <a:p>
              <a:r>
                <a:rPr lang="it-IT" sz="6600" dirty="0" smtClean="0">
                  <a:solidFill>
                    <a:srgbClr val="FF0000"/>
                  </a:solidFill>
                </a:rPr>
                <a:t>X</a:t>
              </a:r>
              <a:endParaRPr lang="it-IT" sz="6600" dirty="0">
                <a:solidFill>
                  <a:srgbClr val="FF0000"/>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38163"/>
            <a:ext cx="7772400" cy="676275"/>
          </a:xfrm>
        </p:spPr>
        <p:txBody>
          <a:bodyPr/>
          <a:lstStyle/>
          <a:p>
            <a:pPr eaLnBrk="1" hangingPunct="1"/>
            <a:r>
              <a:rPr lang="en-GB" altLang="it-IT" b="1" smtClean="0">
                <a:ea typeface="ＭＳ Ｐゴシック" pitchFamily="34" charset="-128"/>
              </a:rPr>
              <a:t>Population Balances</a:t>
            </a:r>
          </a:p>
        </p:txBody>
      </p:sp>
      <p:sp>
        <p:nvSpPr>
          <p:cNvPr id="6147" name="Text Box 4"/>
          <p:cNvSpPr txBox="1">
            <a:spLocks noChangeArrowheads="1"/>
          </p:cNvSpPr>
          <p:nvPr/>
        </p:nvSpPr>
        <p:spPr bwMode="auto">
          <a:xfrm>
            <a:off x="609600" y="1447800"/>
            <a:ext cx="80010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50000"/>
              </a:spcBef>
              <a:spcAft>
                <a:spcPts val="600"/>
              </a:spcAft>
              <a:buFont typeface="Times New Roman" pitchFamily="18" charset="0"/>
              <a:buNone/>
            </a:pPr>
            <a:r>
              <a:rPr lang="en-GB" altLang="it-IT" b="1">
                <a:solidFill>
                  <a:srgbClr val="800000"/>
                </a:solidFill>
              </a:rPr>
              <a:t>Formulation</a:t>
            </a:r>
            <a:endParaRPr lang="en-GB" altLang="it-IT" sz="1800" b="1">
              <a:solidFill>
                <a:srgbClr val="800000"/>
              </a:solidFill>
            </a:endParaRPr>
          </a:p>
          <a:p>
            <a:pPr eaLnBrk="1" hangingPunct="1">
              <a:spcBef>
                <a:spcPct val="50000"/>
              </a:spcBef>
              <a:spcAft>
                <a:spcPts val="600"/>
              </a:spcAft>
              <a:buFont typeface="Times New Roman" pitchFamily="18" charset="0"/>
              <a:buNone/>
            </a:pPr>
            <a:r>
              <a:rPr lang="en-GB" altLang="it-IT" sz="2000"/>
              <a:t>The </a:t>
            </a:r>
            <a:r>
              <a:rPr lang="en-GB" altLang="it-IT" sz="2000">
                <a:solidFill>
                  <a:srgbClr val="006600"/>
                </a:solidFill>
              </a:rPr>
              <a:t>Population Balance Equation</a:t>
            </a:r>
            <a:r>
              <a:rPr lang="en-GB" altLang="it-IT" sz="2000"/>
              <a:t> was originally derived in 1964, when two groups of researchers studying crystal nucleation and growth recognized that many problems involving change in </a:t>
            </a:r>
            <a:r>
              <a:rPr lang="en-GB" altLang="it-IT" sz="2000">
                <a:solidFill>
                  <a:srgbClr val="006600"/>
                </a:solidFill>
              </a:rPr>
              <a:t>particulate systems</a:t>
            </a:r>
            <a:r>
              <a:rPr lang="en-GB" altLang="it-IT" sz="2000"/>
              <a:t> could not be handled within the framework of the conventional conservation equations only, see Hulburt &amp; Katz (1964) and Randolph (1964) . </a:t>
            </a:r>
          </a:p>
          <a:p>
            <a:pPr eaLnBrk="1" hangingPunct="1">
              <a:spcBef>
                <a:spcPct val="50000"/>
              </a:spcBef>
              <a:spcAft>
                <a:spcPts val="600"/>
              </a:spcAft>
              <a:buFont typeface="Times New Roman" pitchFamily="18" charset="0"/>
              <a:buNone/>
            </a:pPr>
            <a:r>
              <a:rPr lang="en-GB" altLang="it-IT" sz="2000"/>
              <a:t>They proposed the use of an equation for the </a:t>
            </a:r>
            <a:r>
              <a:rPr lang="en-GB" altLang="it-IT" sz="2000" u="sng"/>
              <a:t>continuity of particulate numbers</a:t>
            </a:r>
            <a:r>
              <a:rPr lang="en-GB" altLang="it-IT" sz="2000"/>
              <a:t>, termed </a:t>
            </a:r>
            <a:r>
              <a:rPr lang="en-GB" altLang="it-IT" sz="2000">
                <a:solidFill>
                  <a:srgbClr val="006600"/>
                </a:solidFill>
              </a:rPr>
              <a:t>population balance equation</a:t>
            </a:r>
            <a:r>
              <a:rPr lang="en-GB" altLang="it-IT" sz="2000"/>
              <a:t>, as a basis for describing the behavior of such systems. </a:t>
            </a:r>
          </a:p>
          <a:p>
            <a:pPr eaLnBrk="1" hangingPunct="1">
              <a:spcBef>
                <a:spcPct val="50000"/>
              </a:spcBef>
              <a:spcAft>
                <a:spcPts val="600"/>
              </a:spcAft>
              <a:buFont typeface="Times New Roman" pitchFamily="18" charset="0"/>
              <a:buNone/>
            </a:pPr>
            <a:r>
              <a:rPr lang="en-GB" altLang="it-IT" sz="2000"/>
              <a:t>This balance is developed from the </a:t>
            </a:r>
            <a:r>
              <a:rPr lang="en-GB" altLang="it-IT" sz="2000">
                <a:solidFill>
                  <a:srgbClr val="006600"/>
                </a:solidFill>
              </a:rPr>
              <a:t>general conservation equation</a:t>
            </a:r>
            <a:r>
              <a:rPr lang="en-GB" altLang="it-IT" sz="2000"/>
              <a:t>:</a:t>
            </a:r>
          </a:p>
          <a:p>
            <a:pPr algn="ctr" eaLnBrk="1" hangingPunct="1">
              <a:spcBef>
                <a:spcPct val="50000"/>
              </a:spcBef>
              <a:spcAft>
                <a:spcPts val="600"/>
              </a:spcAft>
              <a:buFont typeface="Times New Roman" pitchFamily="18" charset="0"/>
              <a:buNone/>
            </a:pPr>
            <a:r>
              <a:rPr lang="it-IT" altLang="it-IT" sz="2000">
                <a:solidFill>
                  <a:srgbClr val="C00000"/>
                </a:solidFill>
              </a:rPr>
              <a:t>Input - Output + Net Generation = Accumulation</a:t>
            </a:r>
            <a:endParaRPr lang="en-GB" altLang="it-IT" sz="2000">
              <a:solidFill>
                <a:srgbClr val="C00000"/>
              </a:solidFill>
            </a:endParaRPr>
          </a:p>
        </p:txBody>
      </p:sp>
      <p:sp>
        <p:nvSpPr>
          <p:cNvPr id="6148" name="Segnaposto numero diapositiva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6F9C2FD8-3673-453E-858C-1699C5CA05C2}" type="slidenum">
              <a:rPr lang="it-IT" altLang="it-IT" sz="1400" smtClean="0"/>
              <a:pPr eaLnBrk="1" hangingPunct="1">
                <a:spcBef>
                  <a:spcPct val="0"/>
                </a:spcBef>
                <a:buFontTx/>
                <a:buNone/>
                <a:defRPr/>
              </a:pPr>
              <a:t>4</a:t>
            </a:fld>
            <a:endParaRPr lang="it-IT" altLang="it-IT" sz="1400" smtClean="0"/>
          </a:p>
        </p:txBody>
      </p:sp>
      <p:sp>
        <p:nvSpPr>
          <p:cNvPr id="6149" name="Text Box 7"/>
          <p:cNvSpPr txBox="1">
            <a:spLocks noChangeArrowheads="1"/>
          </p:cNvSpPr>
          <p:nvPr/>
        </p:nvSpPr>
        <p:spPr bwMode="auto">
          <a:xfrm>
            <a:off x="250825" y="6248400"/>
            <a:ext cx="7921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50000"/>
              </a:spcBef>
              <a:buFontTx/>
              <a:buNone/>
            </a:pPr>
            <a:r>
              <a:rPr lang="en-GB" altLang="it-IT" sz="1800">
                <a:sym typeface="Wingdings" pitchFamily="2" charset="2"/>
              </a:rPr>
              <a:t> </a:t>
            </a:r>
            <a:r>
              <a:rPr lang="en-GB" altLang="it-IT" sz="1400">
                <a:sym typeface="Wingdings" pitchFamily="2" charset="2"/>
              </a:rPr>
              <a:t> </a:t>
            </a:r>
            <a:r>
              <a:rPr lang="en-GB" altLang="it-IT" sz="1800">
                <a:solidFill>
                  <a:srgbClr val="000000"/>
                </a:solidFill>
                <a:latin typeface="Times New Roman" pitchFamily="18" charset="0"/>
                <a:cs typeface="Times New Roman" pitchFamily="18" charset="0"/>
                <a:sym typeface="Wingdings" pitchFamily="2" charset="2"/>
              </a:rPr>
              <a:t>§ 4.4</a:t>
            </a:r>
            <a:r>
              <a:rPr lang="en-GB" altLang="it-IT" sz="1600">
                <a:solidFill>
                  <a:srgbClr val="000000"/>
                </a:solidFill>
                <a:latin typeface="Times New Roman" pitchFamily="18" charset="0"/>
                <a:cs typeface="Times New Roman" pitchFamily="18" charset="0"/>
                <a:sym typeface="Wingdings" pitchFamily="2" charset="2"/>
              </a:rPr>
              <a:t> in </a:t>
            </a:r>
            <a:r>
              <a:rPr lang="en-GB" altLang="it-IT" sz="1400"/>
              <a:t>Himmelblau D.M. and Bischoff K.B., “Process Analysis and Simulation”, John Wiley &amp; Sons Inc., 1967 </a:t>
            </a:r>
            <a:r>
              <a:rPr lang="en-US" altLang="it-IT" sz="1400"/>
              <a:t>(</a:t>
            </a:r>
            <a:r>
              <a:rPr lang="it-IT" altLang="it-IT" sz="1400" b="1">
                <a:solidFill>
                  <a:srgbClr val="CC3300"/>
                </a:solidFill>
              </a:rPr>
              <a:t>Collocazione: 660.281 HIM 1</a:t>
            </a:r>
            <a:r>
              <a:rPr lang="it-IT" altLang="it-IT" sz="1400"/>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8263"/>
            <a:ext cx="8229600" cy="1200150"/>
          </a:xfrm>
        </p:spPr>
        <p:txBody>
          <a:bodyPr/>
          <a:lstStyle/>
          <a:p>
            <a:pPr eaLnBrk="1" hangingPunct="1"/>
            <a:r>
              <a:rPr lang="it-IT" altLang="it-IT" smtClean="0">
                <a:ea typeface="ＭＳ Ｐゴシック" pitchFamily="34" charset="-128"/>
              </a:rPr>
              <a:t>Elements necessary </a:t>
            </a:r>
            <a:br>
              <a:rPr lang="it-IT" altLang="it-IT" smtClean="0">
                <a:ea typeface="ＭＳ Ｐゴシック" pitchFamily="34" charset="-128"/>
              </a:rPr>
            </a:br>
            <a:r>
              <a:rPr lang="it-IT" altLang="it-IT" smtClean="0">
                <a:ea typeface="ＭＳ Ｐゴシック" pitchFamily="34" charset="-128"/>
              </a:rPr>
              <a:t>for a population balance Model </a:t>
            </a:r>
          </a:p>
        </p:txBody>
      </p:sp>
      <p:sp>
        <p:nvSpPr>
          <p:cNvPr id="7171" name="Segnaposto numero diapositiva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4CD88547-5138-4FFC-B89D-B18D335F28FA}" type="slidenum">
              <a:rPr lang="it-IT" altLang="it-IT" sz="1400" smtClean="0"/>
              <a:pPr eaLnBrk="1" hangingPunct="1">
                <a:spcBef>
                  <a:spcPct val="0"/>
                </a:spcBef>
                <a:buFontTx/>
                <a:buNone/>
                <a:defRPr/>
              </a:pPr>
              <a:t>5</a:t>
            </a:fld>
            <a:endParaRPr lang="it-IT" altLang="it-IT" sz="1400" smtClean="0"/>
          </a:p>
        </p:txBody>
      </p:sp>
      <p:graphicFrame>
        <p:nvGraphicFramePr>
          <p:cNvPr id="8" name="Tabella 7"/>
          <p:cNvGraphicFramePr>
            <a:graphicFrameLocks noGrp="1"/>
          </p:cNvGraphicFramePr>
          <p:nvPr/>
        </p:nvGraphicFramePr>
        <p:xfrm>
          <a:off x="152400" y="1519654"/>
          <a:ext cx="8839200" cy="5020211"/>
        </p:xfrm>
        <a:graphic>
          <a:graphicData uri="http://schemas.openxmlformats.org/drawingml/2006/table">
            <a:tbl>
              <a:tblPr firstRow="1" bandRow="1">
                <a:tableStyleId>{3C2FFA5D-87B4-456A-9821-1D502468CF0F}</a:tableStyleId>
              </a:tblPr>
              <a:tblGrid>
                <a:gridCol w="1539240"/>
                <a:gridCol w="5090160"/>
                <a:gridCol w="2209800"/>
              </a:tblGrid>
              <a:tr h="3853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smtClean="0">
                          <a:ln>
                            <a:noFill/>
                          </a:ln>
                          <a:solidFill>
                            <a:srgbClr val="000000"/>
                          </a:solidFill>
                          <a:effectLst/>
                          <a:uLnTx/>
                          <a:uFillTx/>
                          <a:latin typeface="Arial" charset="0"/>
                          <a:ea typeface="+mn-ea"/>
                          <a:cs typeface="+mn-cs"/>
                        </a:rPr>
                        <a:t>Element</a:t>
                      </a:r>
                      <a:endParaRPr lang="en-US" sz="1600" b="1" dirty="0"/>
                    </a:p>
                  </a:txBody>
                  <a:tcPr/>
                </a:tc>
                <a:tc>
                  <a:txBody>
                    <a:bodyPr/>
                    <a:lstStyle/>
                    <a:p>
                      <a:r>
                        <a:rPr lang="en-US" sz="1600" dirty="0" smtClean="0">
                          <a:solidFill>
                            <a:schemeClr val="tx1"/>
                          </a:solidFill>
                        </a:rPr>
                        <a:t>General description </a:t>
                      </a:r>
                      <a:endParaRPr lang="en-US" sz="1600" dirty="0">
                        <a:solidFill>
                          <a:schemeClr val="tx1"/>
                        </a:solidFill>
                      </a:endParaRPr>
                    </a:p>
                  </a:txBody>
                  <a:tcPr/>
                </a:tc>
                <a:tc>
                  <a:txBody>
                    <a:bodyPr/>
                    <a:lstStyle/>
                    <a:p>
                      <a:r>
                        <a:rPr lang="it-IT" sz="1600" dirty="0" err="1" smtClean="0">
                          <a:solidFill>
                            <a:schemeClr val="tx1"/>
                          </a:solidFill>
                        </a:rPr>
                        <a:t>Example</a:t>
                      </a:r>
                      <a:endParaRPr lang="en-US" sz="1600" dirty="0">
                        <a:solidFill>
                          <a:schemeClr val="tx1"/>
                        </a:solidFill>
                      </a:endParaRPr>
                    </a:p>
                  </a:txBody>
                  <a:tcPr/>
                </a:tc>
              </a:tr>
              <a:tr h="1798320">
                <a:tc>
                  <a:txBody>
                    <a:bodyPr/>
                    <a:lstStyle/>
                    <a:p>
                      <a:r>
                        <a:rPr lang="it-IT" sz="1600" b="1" dirty="0" err="1" smtClean="0">
                          <a:solidFill>
                            <a:srgbClr val="C00000"/>
                          </a:solidFill>
                          <a:latin typeface="Times New Roman" charset="0"/>
                        </a:rPr>
                        <a:t>ENTITY</a:t>
                      </a:r>
                      <a:endParaRPr lang="en-US" sz="1600" dirty="0">
                        <a:solidFill>
                          <a:srgbClr val="C00000"/>
                        </a:solidFill>
                      </a:endParaRPr>
                    </a:p>
                  </a:txBody>
                  <a:tcPr/>
                </a:tc>
                <a:tc>
                  <a:txBody>
                    <a:bodyPr/>
                    <a:lstStyle/>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en-US" sz="1600" i="1" dirty="0" smtClean="0"/>
                        <a:t>specific of each </a:t>
                      </a:r>
                      <a:r>
                        <a:rPr lang="en-US" sz="1600" baseline="0" dirty="0" smtClean="0"/>
                        <a:t>“</a:t>
                      </a:r>
                      <a:r>
                        <a:rPr lang="it-IT" sz="1600" i="1" baseline="0" dirty="0" err="1" smtClean="0">
                          <a:solidFill>
                            <a:srgbClr val="FF33CC"/>
                          </a:solidFill>
                        </a:rPr>
                        <a:t>particulate</a:t>
                      </a:r>
                      <a:r>
                        <a:rPr lang="it-IT" sz="1600" i="1" baseline="0" dirty="0" smtClean="0">
                          <a:solidFill>
                            <a:srgbClr val="FF33CC"/>
                          </a:solidFill>
                        </a:rPr>
                        <a:t> </a:t>
                      </a:r>
                      <a:r>
                        <a:rPr lang="it-IT" sz="1600" i="1" baseline="0" dirty="0" err="1" smtClean="0">
                          <a:solidFill>
                            <a:srgbClr val="FF33CC"/>
                          </a:solidFill>
                        </a:rPr>
                        <a:t>system</a:t>
                      </a:r>
                      <a:r>
                        <a:rPr lang="it-IT" sz="1600" baseline="0" dirty="0" smtClean="0"/>
                        <a:t>”;</a:t>
                      </a:r>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i="1" dirty="0" err="1" smtClean="0"/>
                        <a:t>crystallization</a:t>
                      </a:r>
                      <a:r>
                        <a:rPr lang="it-IT" sz="1600" i="1" dirty="0" smtClean="0"/>
                        <a:t>, </a:t>
                      </a:r>
                      <a:r>
                        <a:rPr lang="it-IT" sz="1600" i="1" dirty="0" err="1" smtClean="0"/>
                        <a:t>biochemical</a:t>
                      </a:r>
                      <a:r>
                        <a:rPr lang="it-IT" sz="1600" i="1" dirty="0" smtClean="0"/>
                        <a:t> </a:t>
                      </a:r>
                      <a:r>
                        <a:rPr lang="it-IT" sz="1600" i="1" dirty="0" err="1" smtClean="0"/>
                        <a:t>processes</a:t>
                      </a:r>
                      <a:r>
                        <a:rPr lang="it-IT" sz="1600" i="1" dirty="0" smtClean="0"/>
                        <a:t>, </a:t>
                      </a:r>
                      <a:r>
                        <a:rPr lang="it-IT" sz="1600" i="1" dirty="0" err="1" smtClean="0"/>
                        <a:t>polymerization</a:t>
                      </a:r>
                      <a:r>
                        <a:rPr lang="it-IT" sz="1600" i="1" dirty="0" smtClean="0"/>
                        <a:t>, </a:t>
                      </a:r>
                      <a:r>
                        <a:rPr lang="it-IT" sz="1600" i="1" dirty="0" err="1" smtClean="0"/>
                        <a:t>leaching</a:t>
                      </a:r>
                      <a:r>
                        <a:rPr lang="it-IT" sz="1600" i="1" dirty="0" smtClean="0"/>
                        <a:t>, </a:t>
                      </a:r>
                      <a:r>
                        <a:rPr lang="it-IT" sz="1600" i="1" dirty="0" err="1" smtClean="0"/>
                        <a:t>comminution</a:t>
                      </a:r>
                      <a:r>
                        <a:rPr lang="it-IT" sz="1600" i="1" dirty="0" smtClean="0"/>
                        <a:t>, and </a:t>
                      </a:r>
                      <a:r>
                        <a:rPr lang="it-IT" sz="1600" i="1" dirty="0" err="1" smtClean="0"/>
                        <a:t>aerosols</a:t>
                      </a:r>
                      <a:r>
                        <a:rPr lang="it-IT" sz="1600" i="1" dirty="0" smtClean="0"/>
                        <a:t> are just some </a:t>
                      </a:r>
                      <a:r>
                        <a:rPr lang="it-IT" sz="1600" i="1" dirty="0" err="1" smtClean="0"/>
                        <a:t>examples</a:t>
                      </a:r>
                      <a:r>
                        <a:rPr lang="it-IT" sz="1600" dirty="0" smtClean="0"/>
                        <a:t>;</a:t>
                      </a:r>
                      <a:endParaRPr lang="en-US" sz="1600" dirty="0" smtClean="0"/>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baseline="0" dirty="0" err="1" smtClean="0">
                          <a:solidFill>
                            <a:srgbClr val="006600"/>
                          </a:solidFill>
                        </a:rPr>
                        <a:t>entities</a:t>
                      </a:r>
                      <a:r>
                        <a:rPr lang="it-IT" sz="1600" baseline="0" dirty="0" smtClean="0">
                          <a:solidFill>
                            <a:srgbClr val="0000FF"/>
                          </a:solidFill>
                        </a:rPr>
                        <a:t> </a:t>
                      </a:r>
                      <a:r>
                        <a:rPr lang="it-IT" sz="1600" baseline="0" dirty="0" smtClean="0"/>
                        <a:t>are “discrete” and </a:t>
                      </a:r>
                      <a:r>
                        <a:rPr lang="it-IT" sz="1600" baseline="0" dirty="0" err="1" smtClean="0"/>
                        <a:t>not</a:t>
                      </a:r>
                      <a:r>
                        <a:rPr lang="it-IT" sz="1600" baseline="0" dirty="0" smtClean="0"/>
                        <a:t> </a:t>
                      </a:r>
                      <a:r>
                        <a:rPr lang="it-IT" sz="1600" baseline="0" dirty="0" err="1" smtClean="0"/>
                        <a:t>continuous</a:t>
                      </a:r>
                      <a:r>
                        <a:rPr lang="it-IT" sz="1600" baseline="0" dirty="0" smtClean="0"/>
                        <a:t>;</a:t>
                      </a:r>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baseline="0" dirty="0" err="1" smtClean="0">
                          <a:solidFill>
                            <a:srgbClr val="006600"/>
                          </a:solidFill>
                        </a:rPr>
                        <a:t>entities</a:t>
                      </a:r>
                      <a:r>
                        <a:rPr lang="it-IT" sz="1600" baseline="0" dirty="0" smtClean="0">
                          <a:solidFill>
                            <a:srgbClr val="0000FF"/>
                          </a:solidFill>
                        </a:rPr>
                        <a:t> </a:t>
                      </a:r>
                      <a:r>
                        <a:rPr lang="it-IT" sz="1600" baseline="0" dirty="0" smtClean="0"/>
                        <a:t>are “</a:t>
                      </a:r>
                      <a:r>
                        <a:rPr lang="it-IT" sz="1600" baseline="0" dirty="0" err="1" smtClean="0"/>
                        <a:t>countable</a:t>
                      </a:r>
                      <a:r>
                        <a:rPr lang="it-IT" sz="1600" baseline="0" dirty="0" smtClean="0"/>
                        <a:t>”, </a:t>
                      </a:r>
                      <a:r>
                        <a:rPr lang="it-IT" sz="1600" baseline="0" dirty="0" err="1" smtClean="0"/>
                        <a:t>but</a:t>
                      </a:r>
                      <a:r>
                        <a:rPr lang="it-IT" sz="1600" baseline="0" dirty="0" smtClean="0"/>
                        <a:t> </a:t>
                      </a:r>
                      <a:r>
                        <a:rPr lang="it-IT" sz="1600" baseline="0" dirty="0" err="1" smtClean="0"/>
                        <a:t>may</a:t>
                      </a:r>
                      <a:r>
                        <a:rPr lang="it-IT" sz="1600" baseline="0" dirty="0" smtClean="0"/>
                        <a:t> be infinite in </a:t>
                      </a:r>
                      <a:r>
                        <a:rPr lang="it-IT" sz="1600" baseline="0" dirty="0" err="1" smtClean="0"/>
                        <a:t>number</a:t>
                      </a:r>
                      <a:endParaRPr lang="it-IT" sz="1600" baseline="0" dirty="0" smtClean="0"/>
                    </a:p>
                  </a:txBody>
                  <a:tcPr/>
                </a:tc>
                <a:tc>
                  <a:txBody>
                    <a:bodyPr/>
                    <a:lstStyle/>
                    <a:p>
                      <a:r>
                        <a:rPr lang="en-US" sz="1600" dirty="0" smtClean="0"/>
                        <a:t>Yeast cell in a fermenter</a:t>
                      </a:r>
                      <a:endParaRPr lang="en-US" sz="1600" dirty="0"/>
                    </a:p>
                  </a:txBody>
                  <a:tcPr/>
                </a:tc>
              </a:tr>
              <a:tr h="1525905">
                <a:tc>
                  <a:txBody>
                    <a:bodyPr/>
                    <a:lstStyle/>
                    <a:p>
                      <a:r>
                        <a:rPr lang="it-IT" sz="1600" b="1" dirty="0" err="1" smtClean="0">
                          <a:solidFill>
                            <a:srgbClr val="C00000"/>
                          </a:solidFill>
                          <a:latin typeface="Times New Roman" charset="0"/>
                        </a:rPr>
                        <a:t>PROPERTIES</a:t>
                      </a:r>
                      <a:r>
                        <a:rPr lang="it-IT" sz="1600" b="1" dirty="0" smtClean="0">
                          <a:solidFill>
                            <a:srgbClr val="C00000"/>
                          </a:solidFill>
                          <a:latin typeface="Times New Roman" charset="0"/>
                        </a:rPr>
                        <a:t> of </a:t>
                      </a:r>
                      <a:r>
                        <a:rPr lang="it-IT" sz="1600" b="1" dirty="0" err="1" smtClean="0">
                          <a:solidFill>
                            <a:srgbClr val="C00000"/>
                          </a:solidFill>
                          <a:latin typeface="Times New Roman" charset="0"/>
                        </a:rPr>
                        <a:t>ENTITY</a:t>
                      </a:r>
                      <a:endParaRPr lang="en-US" sz="1600" dirty="0">
                        <a:solidFill>
                          <a:srgbClr val="C00000"/>
                        </a:solidFill>
                      </a:endParaRPr>
                    </a:p>
                  </a:txBody>
                  <a:tcPr/>
                </a:tc>
                <a:tc>
                  <a:txBody>
                    <a:bodyPr/>
                    <a:lstStyle/>
                    <a:p>
                      <a:pPr marL="0" indent="176213">
                        <a:buFont typeface="Arial"/>
                        <a:buChar char="•"/>
                      </a:pPr>
                      <a:r>
                        <a:rPr lang="en-US" sz="1600" i="1" dirty="0" smtClean="0"/>
                        <a:t>in general, </a:t>
                      </a:r>
                      <a:r>
                        <a:rPr lang="it-IT" sz="1600" i="1" dirty="0" smtClean="0"/>
                        <a:t>entities have a specified set of m </a:t>
                      </a:r>
                      <a:r>
                        <a:rPr lang="it-IT" sz="1600" i="1" dirty="0" smtClean="0">
                          <a:solidFill>
                            <a:srgbClr val="006600"/>
                          </a:solidFill>
                        </a:rPr>
                        <a:t>properties</a:t>
                      </a:r>
                      <a:r>
                        <a:rPr lang="it-IT" sz="1600" i="1" dirty="0" smtClean="0">
                          <a:solidFill>
                            <a:srgbClr val="0000FF"/>
                          </a:solidFill>
                        </a:rPr>
                        <a:t> </a:t>
                      </a:r>
                      <a:r>
                        <a:rPr lang="it-IT" sz="1800" b="1" dirty="0" smtClean="0"/>
                        <a:t>ζ</a:t>
                      </a:r>
                      <a:r>
                        <a:rPr lang="it-IT" sz="1800" b="1" baseline="-25000" dirty="0" smtClean="0"/>
                        <a:t>i</a:t>
                      </a:r>
                      <a:r>
                        <a:rPr lang="it-IT" sz="1600" dirty="0" smtClean="0"/>
                        <a:t> with i = 1,2...m</a:t>
                      </a:r>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i="1" dirty="0" smtClean="0"/>
                        <a:t>the properties </a:t>
                      </a:r>
                      <a:r>
                        <a:rPr lang="it-IT" sz="1600" i="0" dirty="0" smtClean="0"/>
                        <a:t>ζ</a:t>
                      </a:r>
                      <a:r>
                        <a:rPr lang="it-IT" sz="1600" i="0" baseline="-25000" dirty="0" smtClean="0"/>
                        <a:t>i</a:t>
                      </a:r>
                      <a:r>
                        <a:rPr lang="it-IT" sz="1600" i="1" dirty="0" smtClean="0"/>
                        <a:t> will depend on the application;</a:t>
                      </a:r>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i="1" dirty="0" err="1" smtClean="0"/>
                        <a:t>typical</a:t>
                      </a:r>
                      <a:r>
                        <a:rPr lang="it-IT" sz="1600" i="1" dirty="0" smtClean="0"/>
                        <a:t> </a:t>
                      </a:r>
                      <a:r>
                        <a:rPr lang="it-IT" sz="1600" i="1" dirty="0" err="1" smtClean="0"/>
                        <a:t>examples</a:t>
                      </a:r>
                      <a:r>
                        <a:rPr lang="it-IT" sz="1600" i="1" dirty="0" smtClean="0"/>
                        <a:t> are the </a:t>
                      </a:r>
                      <a:r>
                        <a:rPr lang="it-IT" sz="1600" i="1" dirty="0" err="1" smtClean="0"/>
                        <a:t>entity</a:t>
                      </a:r>
                      <a:r>
                        <a:rPr lang="it-IT" sz="1600" i="1" dirty="0" smtClean="0"/>
                        <a:t>'</a:t>
                      </a:r>
                      <a:r>
                        <a:rPr lang="it-IT" sz="1600" i="1" dirty="0" err="1" smtClean="0"/>
                        <a:t>s</a:t>
                      </a:r>
                      <a:r>
                        <a:rPr lang="it-IT" sz="1600" i="1" dirty="0" smtClean="0"/>
                        <a:t> </a:t>
                      </a:r>
                      <a:r>
                        <a:rPr lang="it-IT" sz="1600" i="1" dirty="0" err="1" smtClean="0"/>
                        <a:t>size</a:t>
                      </a:r>
                      <a:r>
                        <a:rPr lang="it-IT" sz="1600" i="1" dirty="0" smtClean="0"/>
                        <a:t> </a:t>
                      </a:r>
                      <a:r>
                        <a:rPr lang="it-IT" sz="1600" i="1" dirty="0" err="1" smtClean="0"/>
                        <a:t>diameter</a:t>
                      </a:r>
                      <a:r>
                        <a:rPr lang="it-IT" sz="1600" i="1" dirty="0" smtClean="0"/>
                        <a:t>, </a:t>
                      </a:r>
                      <a:r>
                        <a:rPr lang="it-IT" sz="1600" i="1" dirty="0" err="1" smtClean="0"/>
                        <a:t>entity</a:t>
                      </a:r>
                      <a:r>
                        <a:rPr lang="it-IT" sz="1600" i="1" dirty="0" smtClean="0"/>
                        <a:t>'</a:t>
                      </a:r>
                      <a:r>
                        <a:rPr lang="it-IT" sz="1600" i="1" dirty="0" err="1" smtClean="0"/>
                        <a:t>s</a:t>
                      </a:r>
                      <a:r>
                        <a:rPr lang="it-IT" sz="1600" i="1" dirty="0" smtClean="0"/>
                        <a:t> </a:t>
                      </a:r>
                      <a:r>
                        <a:rPr lang="it-IT" sz="1600" i="1" dirty="0" err="1" smtClean="0"/>
                        <a:t>chemical</a:t>
                      </a:r>
                      <a:r>
                        <a:rPr lang="it-IT" sz="1600" i="1" dirty="0" smtClean="0"/>
                        <a:t> </a:t>
                      </a:r>
                      <a:r>
                        <a:rPr lang="it-IT" sz="1600" i="1" dirty="0" err="1" smtClean="0"/>
                        <a:t>composition</a:t>
                      </a:r>
                      <a:r>
                        <a:rPr lang="it-IT" sz="1600" i="1" dirty="0" smtClean="0"/>
                        <a:t>, </a:t>
                      </a:r>
                      <a:r>
                        <a:rPr lang="it-IT" sz="1600" i="1" dirty="0" err="1" smtClean="0"/>
                        <a:t>entity</a:t>
                      </a:r>
                      <a:r>
                        <a:rPr lang="it-IT" sz="1600" i="1" dirty="0" smtClean="0"/>
                        <a:t>'</a:t>
                      </a:r>
                      <a:r>
                        <a:rPr lang="it-IT" sz="1600" i="1" dirty="0" err="1" smtClean="0"/>
                        <a:t>s</a:t>
                      </a:r>
                      <a:r>
                        <a:rPr lang="it-IT" sz="1600" i="1" dirty="0" smtClean="0"/>
                        <a:t> </a:t>
                      </a:r>
                      <a:r>
                        <a:rPr lang="it-IT" sz="1600" i="1" dirty="0" err="1" smtClean="0"/>
                        <a:t>age</a:t>
                      </a:r>
                      <a:endParaRPr lang="en-US" sz="1600" i="1" dirty="0"/>
                    </a:p>
                  </a:txBody>
                  <a:tcPr/>
                </a:tc>
                <a:tc>
                  <a:txBody>
                    <a:bodyPr/>
                    <a:lstStyle/>
                    <a:p>
                      <a:r>
                        <a:rPr lang="en-US" sz="1600" dirty="0" smtClean="0"/>
                        <a:t>Cell</a:t>
                      </a:r>
                      <a:r>
                        <a:rPr lang="en-US" sz="1600" baseline="0" dirty="0" smtClean="0"/>
                        <a:t> </a:t>
                      </a:r>
                      <a:r>
                        <a:rPr lang="en-US" sz="1600" dirty="0" smtClean="0"/>
                        <a:t>mass,</a:t>
                      </a:r>
                      <a:r>
                        <a:rPr lang="en-US" sz="1600" baseline="0" dirty="0" smtClean="0"/>
                        <a:t> </a:t>
                      </a:r>
                    </a:p>
                    <a:p>
                      <a:r>
                        <a:rPr lang="en-US" sz="1600" baseline="0" dirty="0" smtClean="0"/>
                        <a:t>cell age, </a:t>
                      </a:r>
                      <a:r>
                        <a:rPr lang="en-US" sz="1600" dirty="0" smtClean="0"/>
                        <a:t> </a:t>
                      </a:r>
                    </a:p>
                    <a:p>
                      <a:r>
                        <a:rPr lang="en-US" sz="1600" dirty="0" smtClean="0"/>
                        <a:t>etc.</a:t>
                      </a:r>
                      <a:endParaRPr lang="en-US" sz="1600" dirty="0"/>
                    </a:p>
                  </a:txBody>
                  <a:tcPr/>
                </a:tc>
              </a:tr>
              <a:tr h="1310640">
                <a:tc>
                  <a:txBody>
                    <a:bodyPr/>
                    <a:lstStyle/>
                    <a:p>
                      <a:r>
                        <a:rPr lang="it-IT" sz="1600" b="1" dirty="0" err="1" smtClean="0">
                          <a:solidFill>
                            <a:srgbClr val="C00000"/>
                          </a:solidFill>
                          <a:latin typeface="Times New Roman" charset="0"/>
                        </a:rPr>
                        <a:t>ENTITY</a:t>
                      </a:r>
                      <a:r>
                        <a:rPr lang="it-IT" sz="1600" b="1" dirty="0" smtClean="0">
                          <a:solidFill>
                            <a:srgbClr val="C00000"/>
                          </a:solidFill>
                          <a:latin typeface="Times New Roman" charset="0"/>
                        </a:rPr>
                        <a:t> </a:t>
                      </a:r>
                      <a:r>
                        <a:rPr lang="it-IT" sz="1600" b="1" dirty="0" err="1" smtClean="0">
                          <a:solidFill>
                            <a:srgbClr val="C00000"/>
                          </a:solidFill>
                          <a:latin typeface="Times New Roman" charset="0"/>
                        </a:rPr>
                        <a:t>DISTRIBU-TION</a:t>
                      </a:r>
                      <a:endParaRPr lang="en-US" sz="1600" dirty="0">
                        <a:solidFill>
                          <a:srgbClr val="C00000"/>
                        </a:solidFill>
                      </a:endParaRPr>
                    </a:p>
                  </a:txBody>
                  <a:tcPr/>
                </a:tc>
                <a:tc>
                  <a:txBody>
                    <a:bodyPr/>
                    <a:lstStyle/>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i="1" dirty="0" smtClean="0"/>
                        <a:t>the </a:t>
                      </a:r>
                      <a:r>
                        <a:rPr lang="it-IT" sz="1600" i="1" dirty="0" err="1" smtClean="0"/>
                        <a:t>function</a:t>
                      </a:r>
                      <a:r>
                        <a:rPr lang="it-IT" sz="1600" i="1" baseline="0" dirty="0" smtClean="0"/>
                        <a:t> </a:t>
                      </a:r>
                      <a:r>
                        <a:rPr lang="it-IT" sz="1600" b="1" i="0" dirty="0" err="1" smtClean="0"/>
                        <a:t>ψ</a:t>
                      </a:r>
                      <a:r>
                        <a:rPr lang="it-IT" sz="1600" b="1" i="0" dirty="0" smtClean="0"/>
                        <a:t>(t, x, y, z, ζ</a:t>
                      </a:r>
                      <a:r>
                        <a:rPr lang="it-IT" sz="1600" b="1" i="0" baseline="-25000" dirty="0" smtClean="0"/>
                        <a:t>1</a:t>
                      </a:r>
                      <a:r>
                        <a:rPr lang="it-IT" sz="1600" b="1" i="0" dirty="0" smtClean="0"/>
                        <a:t>, ζ</a:t>
                      </a:r>
                      <a:r>
                        <a:rPr lang="it-IT" sz="1600" b="1" i="0" baseline="-25000" dirty="0" smtClean="0"/>
                        <a:t>2</a:t>
                      </a:r>
                      <a:r>
                        <a:rPr lang="it-IT" sz="1600" b="1" i="0" dirty="0" smtClean="0"/>
                        <a:t>, ..., </a:t>
                      </a:r>
                      <a:r>
                        <a:rPr lang="it-IT" sz="1600" b="1" i="0" dirty="0" err="1" smtClean="0"/>
                        <a:t>ζ</a:t>
                      </a:r>
                      <a:r>
                        <a:rPr lang="it-IT" sz="1600" b="1" i="0" baseline="-25000" dirty="0" err="1" smtClean="0"/>
                        <a:t>m</a:t>
                      </a:r>
                      <a:r>
                        <a:rPr lang="it-IT" sz="1600" b="1" i="0" dirty="0" smtClean="0"/>
                        <a:t>) </a:t>
                      </a:r>
                      <a:r>
                        <a:rPr lang="it-IT" sz="1600" i="1" dirty="0" smtClean="0"/>
                        <a:t>represents the </a:t>
                      </a:r>
                      <a:r>
                        <a:rPr lang="it-IT" sz="1600" i="1" dirty="0" err="1" smtClean="0"/>
                        <a:t>entity</a:t>
                      </a:r>
                      <a:r>
                        <a:rPr lang="it-IT" sz="1600" i="1" dirty="0" smtClean="0"/>
                        <a:t> </a:t>
                      </a:r>
                      <a:r>
                        <a:rPr lang="it-IT" sz="1600" i="1" dirty="0" err="1" smtClean="0">
                          <a:solidFill>
                            <a:srgbClr val="006600"/>
                          </a:solidFill>
                        </a:rPr>
                        <a:t>distribution</a:t>
                      </a:r>
                      <a:endParaRPr lang="it-IT" sz="1600" i="1" dirty="0" smtClean="0">
                        <a:solidFill>
                          <a:srgbClr val="006600"/>
                        </a:solidFill>
                      </a:endParaRPr>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b="1" i="0" dirty="0" smtClean="0"/>
                        <a:t>t</a:t>
                      </a:r>
                      <a:r>
                        <a:rPr lang="it-IT" sz="1600" i="1" dirty="0" smtClean="0"/>
                        <a:t> </a:t>
                      </a:r>
                      <a:r>
                        <a:rPr lang="it-IT" sz="1600" i="1" dirty="0" err="1" smtClean="0"/>
                        <a:t>is</a:t>
                      </a:r>
                      <a:r>
                        <a:rPr lang="it-IT" sz="1600" i="1" dirty="0" smtClean="0"/>
                        <a:t> time</a:t>
                      </a:r>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b="1" i="0" dirty="0" smtClean="0"/>
                        <a:t>x, y, z </a:t>
                      </a:r>
                      <a:r>
                        <a:rPr lang="it-IT" sz="1600" i="1" dirty="0" smtClean="0"/>
                        <a:t>are the </a:t>
                      </a:r>
                      <a:r>
                        <a:rPr lang="it-IT" sz="1600" i="1" dirty="0" err="1" smtClean="0"/>
                        <a:t>spatial</a:t>
                      </a:r>
                      <a:r>
                        <a:rPr lang="it-IT" sz="1600" i="1" dirty="0" smtClean="0"/>
                        <a:t> </a:t>
                      </a:r>
                      <a:r>
                        <a:rPr lang="it-IT" sz="1600" i="1" dirty="0" err="1" smtClean="0"/>
                        <a:t>coordinates</a:t>
                      </a:r>
                      <a:endParaRPr lang="it-IT" sz="1600" i="1" dirty="0" smtClean="0"/>
                    </a:p>
                    <a:p>
                      <a:pPr marL="0" marR="0" indent="176213" algn="l" defTabSz="457200" rtl="0" eaLnBrk="1" fontAlgn="auto" latinLnBrk="0" hangingPunct="1">
                        <a:lnSpc>
                          <a:spcPct val="100000"/>
                        </a:lnSpc>
                        <a:spcBef>
                          <a:spcPts val="0"/>
                        </a:spcBef>
                        <a:spcAft>
                          <a:spcPts val="0"/>
                        </a:spcAft>
                        <a:buClrTx/>
                        <a:buSzTx/>
                        <a:buFont typeface="Arial"/>
                        <a:buChar char="•"/>
                        <a:tabLst/>
                        <a:defRPr/>
                      </a:pPr>
                      <a:r>
                        <a:rPr lang="it-IT" sz="1600" i="1" dirty="0" err="1" smtClean="0"/>
                        <a:t>it</a:t>
                      </a:r>
                      <a:r>
                        <a:rPr lang="it-IT" sz="1600" i="1" dirty="0" smtClean="0"/>
                        <a:t> </a:t>
                      </a:r>
                      <a:r>
                        <a:rPr lang="it-IT" sz="1600" i="1" dirty="0" err="1" smtClean="0"/>
                        <a:t>is</a:t>
                      </a:r>
                      <a:r>
                        <a:rPr lang="it-IT" sz="1600" i="1" dirty="0" smtClean="0"/>
                        <a:t> </a:t>
                      </a:r>
                      <a:r>
                        <a:rPr lang="it-IT" sz="1600" i="1" dirty="0" err="1" smtClean="0"/>
                        <a:t>similar</a:t>
                      </a:r>
                      <a:r>
                        <a:rPr lang="it-IT" sz="1600" i="1" dirty="0" smtClean="0"/>
                        <a:t> to a </a:t>
                      </a:r>
                      <a:r>
                        <a:rPr lang="it-IT" sz="1600" i="1" dirty="0" err="1" smtClean="0">
                          <a:solidFill>
                            <a:srgbClr val="006600"/>
                          </a:solidFill>
                        </a:rPr>
                        <a:t>probability</a:t>
                      </a:r>
                      <a:r>
                        <a:rPr lang="it-IT" sz="1600" i="1" dirty="0" smtClean="0">
                          <a:solidFill>
                            <a:srgbClr val="006600"/>
                          </a:solidFill>
                        </a:rPr>
                        <a:t> density </a:t>
                      </a:r>
                      <a:r>
                        <a:rPr lang="it-IT" sz="1600" i="1" dirty="0" err="1" smtClean="0">
                          <a:solidFill>
                            <a:srgbClr val="006600"/>
                          </a:solidFill>
                        </a:rPr>
                        <a:t>function</a:t>
                      </a:r>
                      <a:endParaRPr lang="en-US" sz="1600" i="1" dirty="0">
                        <a:solidFill>
                          <a:srgbClr val="006600"/>
                        </a:solidFill>
                      </a:endParaRPr>
                    </a:p>
                  </a:txBody>
                  <a:tcPr/>
                </a:tc>
                <a:tc>
                  <a:txBody>
                    <a:bodyPr/>
                    <a:lstStyle/>
                    <a:p>
                      <a:r>
                        <a:rPr lang="it-IT" sz="1600" dirty="0" err="1" smtClean="0"/>
                        <a:t>Number</a:t>
                      </a:r>
                      <a:r>
                        <a:rPr lang="it-IT" sz="1600" dirty="0" smtClean="0"/>
                        <a:t> of </a:t>
                      </a:r>
                      <a:r>
                        <a:rPr lang="it-IT" sz="1600" dirty="0" err="1" smtClean="0"/>
                        <a:t>cells</a:t>
                      </a:r>
                      <a:r>
                        <a:rPr lang="it-IT" sz="1600" dirty="0" smtClean="0"/>
                        <a:t> per </a:t>
                      </a:r>
                      <a:r>
                        <a:rPr lang="it-IT" sz="1600" dirty="0" err="1" smtClean="0"/>
                        <a:t>unit</a:t>
                      </a:r>
                      <a:r>
                        <a:rPr lang="it-IT" sz="1600" dirty="0" smtClean="0"/>
                        <a:t> </a:t>
                      </a:r>
                      <a:r>
                        <a:rPr lang="en-US" sz="1600" dirty="0" smtClean="0"/>
                        <a:t>fermenter </a:t>
                      </a:r>
                      <a:r>
                        <a:rPr lang="it-IT" sz="1600" dirty="0" smtClean="0"/>
                        <a:t>volume, </a:t>
                      </a:r>
                      <a:r>
                        <a:rPr lang="it-IT" sz="1600" dirty="0" err="1" smtClean="0"/>
                        <a:t>unit</a:t>
                      </a:r>
                      <a:r>
                        <a:rPr lang="it-IT" sz="1600" dirty="0" smtClean="0"/>
                        <a:t> c</a:t>
                      </a:r>
                      <a:r>
                        <a:rPr lang="en-US" sz="1600" dirty="0" smtClean="0"/>
                        <a:t>ell</a:t>
                      </a:r>
                      <a:r>
                        <a:rPr lang="en-US" sz="1600" baseline="0" dirty="0" smtClean="0"/>
                        <a:t> </a:t>
                      </a:r>
                      <a:r>
                        <a:rPr lang="en-US" sz="1600" dirty="0" smtClean="0"/>
                        <a:t>mass,</a:t>
                      </a:r>
                      <a:r>
                        <a:rPr lang="en-US" sz="1600" baseline="0" dirty="0" smtClean="0"/>
                        <a:t> </a:t>
                      </a:r>
                      <a:r>
                        <a:rPr lang="it-IT" sz="1600" dirty="0" err="1" smtClean="0"/>
                        <a:t>unit</a:t>
                      </a:r>
                      <a:r>
                        <a:rPr lang="it-IT" sz="1600" dirty="0" smtClean="0"/>
                        <a:t> </a:t>
                      </a:r>
                      <a:endParaRPr lang="en-US" sz="1600" baseline="0" dirty="0" smtClean="0"/>
                    </a:p>
                    <a:p>
                      <a:r>
                        <a:rPr lang="en-US" sz="1600" baseline="0" dirty="0" smtClean="0"/>
                        <a:t>cell age, etc. </a:t>
                      </a:r>
                      <a:r>
                        <a:rPr lang="en-US" sz="1600" dirty="0" smtClean="0"/>
                        <a:t> </a:t>
                      </a:r>
                    </a:p>
                    <a:p>
                      <a:endParaRPr lang="en-US" sz="1600" dirty="0"/>
                    </a:p>
                  </a:txBody>
                  <a:tcPr/>
                </a:tc>
              </a:tr>
            </a:tbl>
          </a:graphicData>
        </a:graphic>
      </p:graphicFrame>
      <p:sp>
        <p:nvSpPr>
          <p:cNvPr id="2" name="Avanti o successivo 1">
            <a:hlinkClick r:id="rId3" action="ppaction://hlinksldjump" highlightClick="1">
              <a:snd r:embed="rId4" name="click.wav"/>
            </a:hlinkClick>
          </p:cNvPr>
          <p:cNvSpPr>
            <a:spLocks noChangeAspect="1"/>
          </p:cNvSpPr>
          <p:nvPr/>
        </p:nvSpPr>
        <p:spPr bwMode="auto">
          <a:xfrm>
            <a:off x="8243888" y="2708275"/>
            <a:ext cx="504825" cy="504825"/>
          </a:xfrm>
          <a:prstGeom prst="actionButtonForwardNext">
            <a:avLst/>
          </a:prstGeom>
          <a:solidFill>
            <a:srgbClr val="A6A6A6"/>
          </a:solidFill>
          <a:ln>
            <a:noFill/>
          </a:ln>
          <a:effectLst>
            <a:outerShdw blurRad="63500" dist="38100" dir="2700000" sx="110001" sy="110001"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Bef>
                <a:spcPts val="600"/>
              </a:spcBef>
              <a:spcAft>
                <a:spcPts val="600"/>
              </a:spcAft>
              <a:buFont typeface="Times New Roman" pitchFamily="18" charset="0"/>
              <a:buNone/>
              <a:defRPr/>
            </a:pPr>
            <a:endParaRPr lang="it-IT">
              <a:latin typeface="Arial" pitchFamily="34" charset="0"/>
              <a:ea typeface="ＭＳ Ｐゴシック"/>
              <a:cs typeface="ＭＳ Ｐゴシック"/>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90500"/>
            <a:ext cx="8229600" cy="641350"/>
          </a:xfrm>
        </p:spPr>
        <p:txBody>
          <a:bodyPr/>
          <a:lstStyle/>
          <a:p>
            <a:pPr eaLnBrk="1" hangingPunct="1"/>
            <a:r>
              <a:rPr lang="it-IT" altLang="it-IT" smtClean="0">
                <a:ea typeface="ＭＳ Ｐゴシック" pitchFamily="34" charset="-128"/>
              </a:rPr>
              <a:t>Entity distribution function</a:t>
            </a:r>
          </a:p>
        </p:txBody>
      </p:sp>
      <p:sp>
        <p:nvSpPr>
          <p:cNvPr id="8195" name="Segnaposto numero diapositiva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014D5886-556A-4E35-80CC-7EEDE23755C5}" type="slidenum">
              <a:rPr lang="it-IT" altLang="it-IT" sz="1400" smtClean="0"/>
              <a:pPr eaLnBrk="1" hangingPunct="1">
                <a:spcBef>
                  <a:spcPct val="0"/>
                </a:spcBef>
                <a:buFontTx/>
                <a:buNone/>
                <a:defRPr/>
              </a:pPr>
              <a:t>6</a:t>
            </a:fld>
            <a:endParaRPr lang="it-IT" altLang="it-IT" sz="1400" smtClean="0"/>
          </a:p>
        </p:txBody>
      </p:sp>
      <p:graphicFrame>
        <p:nvGraphicFramePr>
          <p:cNvPr id="8196" name="Object 43"/>
          <p:cNvGraphicFramePr>
            <a:graphicFrameLocks noChangeAspect="1"/>
          </p:cNvGraphicFramePr>
          <p:nvPr/>
        </p:nvGraphicFramePr>
        <p:xfrm>
          <a:off x="801688" y="3254375"/>
          <a:ext cx="7539037" cy="1023938"/>
        </p:xfrm>
        <a:graphic>
          <a:graphicData uri="http://schemas.openxmlformats.org/presentationml/2006/ole">
            <mc:AlternateContent xmlns:mc="http://schemas.openxmlformats.org/markup-compatibility/2006">
              <mc:Choice xmlns:v="urn:schemas-microsoft-com:vml" Requires="v">
                <p:oleObj spid="_x0000_s8252" name="Equazione" r:id="rId4" imgW="2781300" imgH="368300" progId="Equation.3">
                  <p:embed/>
                </p:oleObj>
              </mc:Choice>
              <mc:Fallback>
                <p:oleObj name="Equazione" r:id="rId4" imgW="2781300" imgH="368300" progId="Equation.3">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8" y="3254375"/>
                        <a:ext cx="753903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CasellaDiTesto 2"/>
          <p:cNvSpPr txBox="1">
            <a:spLocks noChangeArrowheads="1"/>
          </p:cNvSpPr>
          <p:nvPr/>
        </p:nvSpPr>
        <p:spPr bwMode="auto">
          <a:xfrm>
            <a:off x="250825" y="2813050"/>
            <a:ext cx="325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it-IT" altLang="it-IT">
                <a:solidFill>
                  <a:srgbClr val="C00000"/>
                </a:solidFill>
              </a:rPr>
              <a:t>Congruence constraint</a:t>
            </a:r>
          </a:p>
        </p:txBody>
      </p:sp>
      <p:sp>
        <p:nvSpPr>
          <p:cNvPr id="8198" name="CasellaDiTesto 3"/>
          <p:cNvSpPr txBox="1">
            <a:spLocks noChangeArrowheads="1"/>
          </p:cNvSpPr>
          <p:nvPr/>
        </p:nvSpPr>
        <p:spPr bwMode="auto">
          <a:xfrm>
            <a:off x="430213" y="4381202"/>
            <a:ext cx="82819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it-IT" altLang="it-IT" sz="1800" dirty="0" err="1"/>
              <a:t>where</a:t>
            </a:r>
            <a:r>
              <a:rPr lang="it-IT" altLang="it-IT" sz="1800" dirty="0"/>
              <a:t> Ω </a:t>
            </a:r>
            <a:r>
              <a:rPr lang="it-IT" altLang="it-IT" sz="1800" dirty="0" err="1"/>
              <a:t>is</a:t>
            </a:r>
            <a:r>
              <a:rPr lang="it-IT" altLang="it-IT" sz="1800" dirty="0"/>
              <a:t> the (3+m)-</a:t>
            </a:r>
            <a:r>
              <a:rPr lang="it-IT" altLang="it-IT" sz="1800" dirty="0" err="1"/>
              <a:t>dimensional</a:t>
            </a:r>
            <a:r>
              <a:rPr lang="it-IT" altLang="it-IT" sz="1800" dirty="0"/>
              <a:t> </a:t>
            </a:r>
            <a:r>
              <a:rPr lang="it-IT" altLang="it-IT" sz="1800" dirty="0" err="1"/>
              <a:t>space</a:t>
            </a:r>
            <a:r>
              <a:rPr lang="it-IT" altLang="it-IT" sz="1800" dirty="0"/>
              <a:t> of the </a:t>
            </a:r>
            <a:r>
              <a:rPr lang="it-IT" altLang="it-IT" sz="1800" dirty="0" err="1">
                <a:solidFill>
                  <a:srgbClr val="006600"/>
                </a:solidFill>
              </a:rPr>
              <a:t>independent</a:t>
            </a:r>
            <a:r>
              <a:rPr lang="it-IT" altLang="it-IT" sz="1800" dirty="0">
                <a:solidFill>
                  <a:srgbClr val="006600"/>
                </a:solidFill>
              </a:rPr>
              <a:t> </a:t>
            </a:r>
            <a:r>
              <a:rPr lang="it-IT" altLang="it-IT" sz="1800" dirty="0" err="1">
                <a:solidFill>
                  <a:srgbClr val="006600"/>
                </a:solidFill>
              </a:rPr>
              <a:t>variables</a:t>
            </a:r>
            <a:r>
              <a:rPr lang="it-IT" altLang="it-IT" sz="1800" dirty="0"/>
              <a:t>:</a:t>
            </a:r>
          </a:p>
          <a:p>
            <a:pPr marL="285750" indent="-285750" algn="just" eaLnBrk="1" hangingPunct="1">
              <a:spcBef>
                <a:spcPts val="600"/>
              </a:spcBef>
              <a:spcAft>
                <a:spcPts val="600"/>
              </a:spcAft>
            </a:pPr>
            <a:r>
              <a:rPr lang="it-IT" altLang="it-IT" sz="1800" dirty="0"/>
              <a:t>3  </a:t>
            </a:r>
            <a:r>
              <a:rPr lang="en-US" altLang="it-IT" sz="1800" dirty="0">
                <a:solidFill>
                  <a:srgbClr val="006600"/>
                </a:solidFill>
              </a:rPr>
              <a:t>spatial </a:t>
            </a:r>
            <a:r>
              <a:rPr lang="it-IT" altLang="it-IT" sz="1800" dirty="0"/>
              <a:t>or </a:t>
            </a:r>
            <a:r>
              <a:rPr lang="it-IT" altLang="it-IT" sz="1800" dirty="0" err="1">
                <a:solidFill>
                  <a:srgbClr val="006600"/>
                </a:solidFill>
              </a:rPr>
              <a:t>external</a:t>
            </a:r>
            <a:r>
              <a:rPr lang="it-IT" altLang="it-IT" sz="1800" dirty="0">
                <a:solidFill>
                  <a:srgbClr val="006600"/>
                </a:solidFill>
              </a:rPr>
              <a:t> </a:t>
            </a:r>
            <a:r>
              <a:rPr lang="en-US" altLang="it-IT" sz="1800" dirty="0">
                <a:solidFill>
                  <a:srgbClr val="006600"/>
                </a:solidFill>
              </a:rPr>
              <a:t>coordinates </a:t>
            </a:r>
            <a:r>
              <a:rPr lang="en-US" altLang="it-IT" sz="1800" dirty="0"/>
              <a:t>(</a:t>
            </a:r>
            <a:r>
              <a:rPr lang="en-US" altLang="it-IT" sz="1800" b="1" dirty="0"/>
              <a:t>x, y, z</a:t>
            </a:r>
            <a:r>
              <a:rPr lang="en-US" altLang="it-IT" sz="1800" dirty="0"/>
              <a:t>)</a:t>
            </a:r>
          </a:p>
          <a:p>
            <a:pPr marL="285750" indent="-285750" algn="just" eaLnBrk="1" hangingPunct="1">
              <a:spcBef>
                <a:spcPts val="600"/>
              </a:spcBef>
              <a:spcAft>
                <a:spcPts val="600"/>
              </a:spcAft>
            </a:pPr>
            <a:r>
              <a:rPr lang="it-IT" altLang="it-IT" sz="1800" dirty="0"/>
              <a:t>m </a:t>
            </a:r>
            <a:r>
              <a:rPr lang="it-IT" altLang="it-IT" sz="1800" dirty="0" err="1">
                <a:solidFill>
                  <a:srgbClr val="006600"/>
                </a:solidFill>
              </a:rPr>
              <a:t>properties</a:t>
            </a:r>
            <a:r>
              <a:rPr lang="it-IT" altLang="it-IT" sz="1800" dirty="0">
                <a:solidFill>
                  <a:srgbClr val="006600"/>
                </a:solidFill>
              </a:rPr>
              <a:t> </a:t>
            </a:r>
            <a:r>
              <a:rPr lang="it-IT" altLang="it-IT" sz="1800" dirty="0"/>
              <a:t>or </a:t>
            </a:r>
            <a:r>
              <a:rPr lang="it-IT" altLang="it-IT" sz="1800" dirty="0" err="1">
                <a:solidFill>
                  <a:srgbClr val="006600"/>
                </a:solidFill>
              </a:rPr>
              <a:t>internal</a:t>
            </a:r>
            <a:r>
              <a:rPr lang="it-IT" altLang="it-IT" sz="1800" dirty="0">
                <a:solidFill>
                  <a:srgbClr val="006600"/>
                </a:solidFill>
              </a:rPr>
              <a:t> </a:t>
            </a:r>
            <a:r>
              <a:rPr lang="en-US" altLang="it-IT" sz="1800" dirty="0">
                <a:solidFill>
                  <a:srgbClr val="006600"/>
                </a:solidFill>
              </a:rPr>
              <a:t>coordinates </a:t>
            </a:r>
            <a:r>
              <a:rPr lang="it-IT" altLang="it-IT" sz="1800" dirty="0"/>
              <a:t>(</a:t>
            </a:r>
            <a:r>
              <a:rPr lang="it-IT" altLang="it-IT" sz="2000" b="1" dirty="0" err="1"/>
              <a:t>ζ</a:t>
            </a:r>
            <a:r>
              <a:rPr lang="it-IT" altLang="it-IT" sz="2000" b="1" baseline="-25000" dirty="0" err="1"/>
              <a:t>i</a:t>
            </a:r>
            <a:r>
              <a:rPr lang="it-IT" altLang="it-IT" sz="1800" dirty="0"/>
              <a:t> with i = 1,2...m)</a:t>
            </a:r>
          </a:p>
          <a:p>
            <a:pPr algn="just" eaLnBrk="1" hangingPunct="1">
              <a:spcBef>
                <a:spcPts val="600"/>
              </a:spcBef>
              <a:spcAft>
                <a:spcPts val="600"/>
              </a:spcAft>
            </a:pPr>
            <a:endParaRPr lang="it-IT" altLang="it-IT" sz="1800" dirty="0"/>
          </a:p>
          <a:p>
            <a:pPr algn="just" eaLnBrk="1" hangingPunct="1">
              <a:spcBef>
                <a:spcPts val="600"/>
              </a:spcBef>
              <a:spcAft>
                <a:spcPts val="600"/>
              </a:spcAft>
              <a:buFont typeface="Times New Roman" pitchFamily="18" charset="0"/>
              <a:buNone/>
            </a:pPr>
            <a:r>
              <a:rPr lang="it-IT" altLang="it-IT" dirty="0">
                <a:sym typeface="Webdings" pitchFamily="18" charset="2"/>
              </a:rPr>
              <a:t></a:t>
            </a:r>
            <a:r>
              <a:rPr lang="it-IT" altLang="it-IT" sz="1800" dirty="0">
                <a:sym typeface="Webdings" pitchFamily="18" charset="2"/>
              </a:rPr>
              <a:t> time </a:t>
            </a:r>
            <a:r>
              <a:rPr lang="it-IT" altLang="it-IT" sz="1800" b="1" dirty="0">
                <a:sym typeface="Webdings" pitchFamily="18" charset="2"/>
              </a:rPr>
              <a:t>t</a:t>
            </a:r>
            <a:r>
              <a:rPr lang="it-IT" altLang="it-IT" sz="1800" dirty="0">
                <a:sym typeface="Webdings" pitchFamily="18" charset="2"/>
              </a:rPr>
              <a:t> </a:t>
            </a:r>
            <a:r>
              <a:rPr lang="it-IT" altLang="it-IT" sz="1800" dirty="0" err="1">
                <a:sym typeface="Webdings" pitchFamily="18" charset="2"/>
              </a:rPr>
              <a:t>may</a:t>
            </a:r>
            <a:r>
              <a:rPr lang="it-IT" altLang="it-IT" sz="1800" dirty="0">
                <a:sym typeface="Webdings" pitchFamily="18" charset="2"/>
              </a:rPr>
              <a:t> be </a:t>
            </a:r>
            <a:r>
              <a:rPr lang="it-IT" altLang="it-IT" sz="1800" dirty="0" err="1">
                <a:sym typeface="Webdings" pitchFamily="18" charset="2"/>
              </a:rPr>
              <a:t>one</a:t>
            </a:r>
            <a:r>
              <a:rPr lang="it-IT" altLang="it-IT" sz="1800" dirty="0">
                <a:sym typeface="Webdings" pitchFamily="18" charset="2"/>
              </a:rPr>
              <a:t> </a:t>
            </a:r>
            <a:r>
              <a:rPr lang="it-IT" altLang="it-IT" sz="1800" dirty="0" err="1">
                <a:sym typeface="Webdings" pitchFamily="18" charset="2"/>
              </a:rPr>
              <a:t>additional</a:t>
            </a:r>
            <a:r>
              <a:rPr lang="it-IT" altLang="it-IT" sz="1800" dirty="0">
                <a:sym typeface="Webdings" pitchFamily="18" charset="2"/>
              </a:rPr>
              <a:t> </a:t>
            </a:r>
            <a:r>
              <a:rPr lang="it-IT" altLang="it-IT" sz="1800" dirty="0" err="1">
                <a:solidFill>
                  <a:srgbClr val="006600"/>
                </a:solidFill>
              </a:rPr>
              <a:t>independent</a:t>
            </a:r>
            <a:r>
              <a:rPr lang="it-IT" altLang="it-IT" sz="1800" dirty="0">
                <a:solidFill>
                  <a:srgbClr val="006600"/>
                </a:solidFill>
              </a:rPr>
              <a:t> </a:t>
            </a:r>
            <a:r>
              <a:rPr lang="it-IT" altLang="it-IT" sz="1800" dirty="0" err="1">
                <a:solidFill>
                  <a:srgbClr val="006600"/>
                </a:solidFill>
              </a:rPr>
              <a:t>variable</a:t>
            </a:r>
            <a:endParaRPr lang="it-IT" altLang="it-IT" sz="1800" dirty="0">
              <a:solidFill>
                <a:srgbClr val="006600"/>
              </a:solidFill>
            </a:endParaRPr>
          </a:p>
        </p:txBody>
      </p:sp>
      <p:sp>
        <p:nvSpPr>
          <p:cNvPr id="8199" name="CasellaDiTesto 2"/>
          <p:cNvSpPr txBox="1">
            <a:spLocks noChangeArrowheads="1"/>
          </p:cNvSpPr>
          <p:nvPr/>
        </p:nvSpPr>
        <p:spPr bwMode="auto">
          <a:xfrm>
            <a:off x="250825" y="908050"/>
            <a:ext cx="257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it-IT" altLang="it-IT">
                <a:solidFill>
                  <a:srgbClr val="C00000"/>
                </a:solidFill>
              </a:rPr>
              <a:t>Physical meaning</a:t>
            </a:r>
          </a:p>
        </p:txBody>
      </p:sp>
      <p:sp>
        <p:nvSpPr>
          <p:cNvPr id="8200" name="Text Box 9"/>
          <p:cNvSpPr txBox="1">
            <a:spLocks noChangeArrowheads="1"/>
          </p:cNvSpPr>
          <p:nvPr/>
        </p:nvSpPr>
        <p:spPr bwMode="auto">
          <a:xfrm>
            <a:off x="250825" y="1819275"/>
            <a:ext cx="8642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0"/>
              </a:spcBef>
              <a:buFont typeface="Times New Roman" pitchFamily="18" charset="0"/>
              <a:buNone/>
            </a:pPr>
            <a:r>
              <a:rPr lang="it-IT" altLang="it-IT" sz="1800" dirty="0" err="1"/>
              <a:t>is</a:t>
            </a:r>
            <a:r>
              <a:rPr lang="it-IT" altLang="it-IT" sz="1800" dirty="0"/>
              <a:t> the </a:t>
            </a:r>
            <a:r>
              <a:rPr lang="it-IT" altLang="it-IT" sz="1800" dirty="0" err="1"/>
              <a:t>fraction</a:t>
            </a:r>
            <a:r>
              <a:rPr lang="it-IT" altLang="it-IT" sz="1800" dirty="0"/>
              <a:t> </a:t>
            </a:r>
            <a:r>
              <a:rPr lang="it-IT" altLang="it-IT" sz="1800" dirty="0" smtClean="0"/>
              <a:t>(</a:t>
            </a:r>
            <a:r>
              <a:rPr lang="it-IT" altLang="it-IT" sz="1800" dirty="0" err="1" smtClean="0">
                <a:latin typeface="Lucida Calligraphy" panose="03010101010101010101" pitchFamily="66" charset="0"/>
              </a:rPr>
              <a:t>number</a:t>
            </a:r>
            <a:r>
              <a:rPr lang="it-IT" altLang="it-IT" sz="1800" dirty="0" smtClean="0">
                <a:latin typeface="Lucida Calligraphy" panose="03010101010101010101" pitchFamily="66" charset="0"/>
              </a:rPr>
              <a:t>, mass, etc</a:t>
            </a:r>
            <a:r>
              <a:rPr lang="it-IT" altLang="it-IT" sz="1800" dirty="0" smtClean="0"/>
              <a:t>.) of </a:t>
            </a:r>
            <a:r>
              <a:rPr lang="it-IT" altLang="it-IT" sz="1800" dirty="0" err="1"/>
              <a:t>entities</a:t>
            </a:r>
            <a:r>
              <a:rPr lang="it-IT" altLang="it-IT" sz="1800" dirty="0"/>
              <a:t> </a:t>
            </a:r>
            <a:r>
              <a:rPr lang="it-IT" altLang="it-IT" sz="1800" dirty="0" err="1"/>
              <a:t>at</a:t>
            </a:r>
            <a:r>
              <a:rPr lang="it-IT" altLang="it-IT" sz="1800" dirty="0"/>
              <a:t> time </a:t>
            </a:r>
            <a:r>
              <a:rPr lang="it-IT" altLang="it-IT" sz="1800" b="1" dirty="0"/>
              <a:t>t</a:t>
            </a:r>
            <a:r>
              <a:rPr lang="it-IT" altLang="it-IT" sz="1800" dirty="0"/>
              <a:t> </a:t>
            </a:r>
            <a:r>
              <a:rPr lang="it-IT" altLang="it-IT" sz="1800" dirty="0" err="1"/>
              <a:t>that</a:t>
            </a:r>
            <a:r>
              <a:rPr lang="it-IT" altLang="it-IT" sz="1800" dirty="0"/>
              <a:t> are:</a:t>
            </a:r>
          </a:p>
          <a:p>
            <a:pPr algn="just" eaLnBrk="1" hangingPunct="1">
              <a:spcBef>
                <a:spcPct val="0"/>
              </a:spcBef>
            </a:pPr>
            <a:r>
              <a:rPr lang="it-IT" altLang="it-IT" sz="1800" dirty="0" err="1"/>
              <a:t>contained</a:t>
            </a:r>
            <a:r>
              <a:rPr lang="it-IT" altLang="it-IT" sz="1800" dirty="0"/>
              <a:t> in the </a:t>
            </a:r>
            <a:r>
              <a:rPr lang="it-IT" altLang="it-IT" sz="1800" dirty="0" err="1"/>
              <a:t>infinitesimal</a:t>
            </a:r>
            <a:r>
              <a:rPr lang="it-IT" altLang="it-IT" sz="1800" dirty="0"/>
              <a:t> volume </a:t>
            </a:r>
            <a:r>
              <a:rPr lang="it-IT" altLang="it-IT" sz="1800" i="1" dirty="0" err="1"/>
              <a:t>d</a:t>
            </a:r>
            <a:r>
              <a:rPr lang="it-IT" altLang="it-IT" sz="1800" dirty="0" err="1"/>
              <a:t>V</a:t>
            </a:r>
            <a:r>
              <a:rPr lang="it-IT" altLang="it-IT" sz="1800" dirty="0"/>
              <a:t>=</a:t>
            </a:r>
            <a:r>
              <a:rPr lang="it-IT" altLang="it-IT" sz="1800" i="1" dirty="0" err="1"/>
              <a:t>d</a:t>
            </a:r>
            <a:r>
              <a:rPr lang="it-IT" altLang="it-IT" sz="1800" dirty="0" err="1"/>
              <a:t>x</a:t>
            </a:r>
            <a:r>
              <a:rPr lang="it-IT" altLang="it-IT" sz="1800" i="1" dirty="0" err="1"/>
              <a:t>d</a:t>
            </a:r>
            <a:r>
              <a:rPr lang="it-IT" altLang="it-IT" sz="1800" dirty="0" err="1"/>
              <a:t>y</a:t>
            </a:r>
            <a:r>
              <a:rPr lang="it-IT" altLang="it-IT" sz="1800" i="1" dirty="0" err="1"/>
              <a:t>d</a:t>
            </a:r>
            <a:r>
              <a:rPr lang="it-IT" altLang="it-IT" sz="1800" dirty="0" err="1"/>
              <a:t>z</a:t>
            </a:r>
            <a:endParaRPr lang="it-IT" altLang="it-IT" sz="1800" dirty="0"/>
          </a:p>
          <a:p>
            <a:pPr algn="just" eaLnBrk="1" hangingPunct="1">
              <a:spcBef>
                <a:spcPct val="0"/>
              </a:spcBef>
            </a:pPr>
            <a:r>
              <a:rPr lang="it-IT" altLang="it-IT" sz="1800" dirty="0" err="1"/>
              <a:t>characterized</a:t>
            </a:r>
            <a:r>
              <a:rPr lang="it-IT" altLang="it-IT" sz="1800" dirty="0"/>
              <a:t> by </a:t>
            </a:r>
            <a:r>
              <a:rPr lang="it-IT" altLang="it-IT" sz="1800" dirty="0" err="1"/>
              <a:t>values</a:t>
            </a:r>
            <a:r>
              <a:rPr lang="it-IT" altLang="it-IT" sz="1800" dirty="0"/>
              <a:t> of </a:t>
            </a:r>
            <a:r>
              <a:rPr lang="it-IT" altLang="it-IT" sz="1800" dirty="0" err="1">
                <a:solidFill>
                  <a:srgbClr val="006600"/>
                </a:solidFill>
              </a:rPr>
              <a:t>properties</a:t>
            </a:r>
            <a:r>
              <a:rPr lang="it-IT" altLang="it-IT" sz="1800" dirty="0">
                <a:solidFill>
                  <a:srgbClr val="006600"/>
                </a:solidFill>
              </a:rPr>
              <a:t> </a:t>
            </a:r>
            <a:r>
              <a:rPr lang="it-IT" altLang="it-IT" sz="1800" dirty="0"/>
              <a:t>in the </a:t>
            </a:r>
            <a:r>
              <a:rPr lang="it-IT" altLang="it-IT" sz="1800" dirty="0" err="1"/>
              <a:t>ranges</a:t>
            </a:r>
            <a:r>
              <a:rPr lang="it-IT" altLang="it-IT" sz="1800" dirty="0"/>
              <a:t> ζ</a:t>
            </a:r>
            <a:r>
              <a:rPr lang="it-IT" altLang="it-IT" sz="1800" baseline="-25000" dirty="0"/>
              <a:t>1</a:t>
            </a:r>
            <a:r>
              <a:rPr lang="it-IT" altLang="it-IT" sz="1800" dirty="0"/>
              <a:t>÷ζ</a:t>
            </a:r>
            <a:r>
              <a:rPr lang="it-IT" altLang="it-IT" sz="1800" baseline="-25000" dirty="0"/>
              <a:t>1</a:t>
            </a:r>
            <a:r>
              <a:rPr lang="it-IT" altLang="it-IT" sz="1800" dirty="0"/>
              <a:t>+</a:t>
            </a:r>
            <a:r>
              <a:rPr lang="it-IT" altLang="it-IT" sz="1800" i="1" dirty="0"/>
              <a:t>d</a:t>
            </a:r>
            <a:r>
              <a:rPr lang="it-IT" altLang="it-IT" sz="1800" dirty="0"/>
              <a:t>ζ</a:t>
            </a:r>
            <a:r>
              <a:rPr lang="it-IT" altLang="it-IT" sz="1800" baseline="-25000" dirty="0"/>
              <a:t>1</a:t>
            </a:r>
            <a:r>
              <a:rPr lang="it-IT" altLang="it-IT" sz="1800" dirty="0"/>
              <a:t>, . . . , </a:t>
            </a:r>
            <a:r>
              <a:rPr lang="it-IT" altLang="it-IT" sz="1800" dirty="0" err="1"/>
              <a:t>ζ</a:t>
            </a:r>
            <a:r>
              <a:rPr lang="it-IT" altLang="it-IT" sz="1800" baseline="-25000" dirty="0" err="1"/>
              <a:t>m</a:t>
            </a:r>
            <a:r>
              <a:rPr lang="it-IT" altLang="it-IT" sz="1800" dirty="0" err="1"/>
              <a:t>÷ζ</a:t>
            </a:r>
            <a:r>
              <a:rPr lang="it-IT" altLang="it-IT" sz="1800" baseline="-25000" dirty="0" err="1"/>
              <a:t>m</a:t>
            </a:r>
            <a:r>
              <a:rPr lang="it-IT" altLang="it-IT" sz="1800" dirty="0" err="1"/>
              <a:t>+</a:t>
            </a:r>
            <a:r>
              <a:rPr lang="it-IT" altLang="it-IT" sz="1800" i="1" dirty="0" err="1"/>
              <a:t>d</a:t>
            </a:r>
            <a:r>
              <a:rPr lang="it-IT" altLang="it-IT" sz="1800" dirty="0" err="1"/>
              <a:t>ζ</a:t>
            </a:r>
            <a:r>
              <a:rPr lang="it-IT" altLang="it-IT" sz="1800" baseline="-25000" dirty="0" err="1"/>
              <a:t>m</a:t>
            </a:r>
            <a:endParaRPr lang="it-IT" altLang="it-IT" sz="1800" baseline="-25000" dirty="0"/>
          </a:p>
        </p:txBody>
      </p:sp>
      <p:graphicFrame>
        <p:nvGraphicFramePr>
          <p:cNvPr id="8201" name="Object 44"/>
          <p:cNvGraphicFramePr>
            <a:graphicFrameLocks noChangeAspect="1"/>
          </p:cNvGraphicFramePr>
          <p:nvPr/>
        </p:nvGraphicFramePr>
        <p:xfrm>
          <a:off x="1312863" y="1285875"/>
          <a:ext cx="6734175" cy="614363"/>
        </p:xfrm>
        <a:graphic>
          <a:graphicData uri="http://schemas.openxmlformats.org/presentationml/2006/ole">
            <mc:AlternateContent xmlns:mc="http://schemas.openxmlformats.org/markup-compatibility/2006">
              <mc:Choice xmlns:v="urn:schemas-microsoft-com:vml" Requires="v">
                <p:oleObj spid="_x0000_s8253" name="Equazione" r:id="rId6" imgW="2489200" imgH="215900" progId="Equation.3">
                  <p:embed/>
                </p:oleObj>
              </mc:Choice>
              <mc:Fallback>
                <p:oleObj name="Equazione" r:id="rId6" imgW="2489200" imgH="215900" progId="Equation.3">
                  <p:embed/>
                  <p:pic>
                    <p:nvPicPr>
                      <p:cNvPr id="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863" y="1285875"/>
                        <a:ext cx="67341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57200" y="0"/>
            <a:ext cx="8229600" cy="646113"/>
          </a:xfrm>
        </p:spPr>
        <p:txBody>
          <a:bodyPr/>
          <a:lstStyle/>
          <a:p>
            <a:pPr eaLnBrk="1" hangingPunct="1"/>
            <a:r>
              <a:rPr lang="it-IT" altLang="it-IT" smtClean="0">
                <a:ea typeface="ＭＳ Ｐゴシック" pitchFamily="34" charset="-128"/>
              </a:rPr>
              <a:t>Conservation law</a:t>
            </a:r>
          </a:p>
        </p:txBody>
      </p:sp>
      <p:sp>
        <p:nvSpPr>
          <p:cNvPr id="9219" name="Rettangolo 1"/>
          <p:cNvSpPr>
            <a:spLocks noChangeArrowheads="1"/>
          </p:cNvSpPr>
          <p:nvPr/>
        </p:nvSpPr>
        <p:spPr bwMode="auto">
          <a:xfrm>
            <a:off x="2195513" y="5006975"/>
            <a:ext cx="336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it-IT" altLang="it-IT" sz="1800">
                <a:solidFill>
                  <a:srgbClr val="C00000"/>
                </a:solidFill>
              </a:rPr>
              <a:t>Accumulation</a:t>
            </a:r>
            <a:r>
              <a:rPr lang="it-IT" altLang="it-IT" sz="1800"/>
              <a:t> = </a:t>
            </a:r>
            <a:r>
              <a:rPr lang="it-IT" altLang="it-IT" sz="1800">
                <a:solidFill>
                  <a:srgbClr val="C00000"/>
                </a:solidFill>
              </a:rPr>
              <a:t>Net Generation</a:t>
            </a:r>
          </a:p>
        </p:txBody>
      </p:sp>
      <p:sp>
        <p:nvSpPr>
          <p:cNvPr id="8" name="CasellaDiTesto 7"/>
          <p:cNvSpPr txBox="1">
            <a:spLocks noRot="1" noChangeAspect="1" noMove="1" noResize="1" noEditPoints="1" noAdjustHandles="1" noChangeArrowheads="1" noChangeShapeType="1" noTextEdit="1"/>
          </p:cNvSpPr>
          <p:nvPr/>
        </p:nvSpPr>
        <p:spPr>
          <a:xfrm>
            <a:off x="230559" y="5949315"/>
            <a:ext cx="2594172" cy="446276"/>
          </a:xfrm>
          <a:prstGeom prst="rect">
            <a:avLst/>
          </a:prstGeom>
          <a:blipFill rotWithShape="1">
            <a:blip r:embed="rId3"/>
            <a:stretch>
              <a:fillRect/>
            </a:stretch>
          </a:blipFill>
        </p:spPr>
        <p:txBody>
          <a:bodyPr/>
          <a:lstStyle/>
          <a:p>
            <a:pPr algn="just">
              <a:spcBef>
                <a:spcPts val="600"/>
              </a:spcBef>
              <a:spcAft>
                <a:spcPts val="600"/>
              </a:spcAft>
              <a:buFont typeface="Times New Roman" pitchFamily="18" charset="0"/>
              <a:buNone/>
              <a:defRPr/>
            </a:pPr>
            <a:r>
              <a:rPr lang="it-IT">
                <a:noFill/>
                <a:cs typeface="+mn-cs"/>
              </a:rPr>
              <a:t> </a:t>
            </a:r>
          </a:p>
        </p:txBody>
      </p:sp>
      <p:sp>
        <p:nvSpPr>
          <p:cNvPr id="9223" name="CasellaDiTesto 3"/>
          <p:cNvSpPr txBox="1">
            <a:spLocks noChangeArrowheads="1"/>
          </p:cNvSpPr>
          <p:nvPr/>
        </p:nvSpPr>
        <p:spPr bwMode="auto">
          <a:xfrm>
            <a:off x="759999" y="2924944"/>
            <a:ext cx="469551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defRPr/>
            </a:pPr>
            <a:r>
              <a:rPr lang="it-IT" altLang="it-IT" sz="1800" dirty="0" smtClean="0">
                <a:solidFill>
                  <a:srgbClr val="800000"/>
                </a:solidFill>
                <a:cs typeface="+mn-cs"/>
              </a:rPr>
              <a:t>   </a:t>
            </a:r>
            <a:r>
              <a:rPr lang="it-IT" altLang="it-IT" sz="1800" b="1" dirty="0" err="1" smtClean="0">
                <a:solidFill>
                  <a:srgbClr val="800000"/>
                </a:solidFill>
                <a:cs typeface="+mn-cs"/>
              </a:rPr>
              <a:t>Hypotheses</a:t>
            </a:r>
            <a:r>
              <a:rPr lang="it-IT" altLang="it-IT" sz="1800" b="1" dirty="0" smtClean="0">
                <a:solidFill>
                  <a:srgbClr val="800000"/>
                </a:solidFill>
                <a:cs typeface="+mn-cs"/>
              </a:rPr>
              <a:t>:</a:t>
            </a:r>
            <a:endParaRPr lang="it-IT" altLang="it-IT" b="1" dirty="0" smtClean="0">
              <a:solidFill>
                <a:srgbClr val="800000"/>
              </a:solidFill>
              <a:cs typeface="+mn-cs"/>
            </a:endParaRPr>
          </a:p>
          <a:p>
            <a:pPr algn="just" eaLnBrk="1" hangingPunct="1">
              <a:spcBef>
                <a:spcPts val="0"/>
              </a:spcBef>
              <a:spcAft>
                <a:spcPts val="600"/>
              </a:spcAft>
              <a:buNone/>
              <a:defRPr/>
            </a:pPr>
            <a:r>
              <a:rPr lang="it-IT" altLang="it-IT" sz="1800" dirty="0" err="1" smtClean="0">
                <a:cs typeface="+mn-cs"/>
              </a:rPr>
              <a:t>Entities</a:t>
            </a:r>
            <a:r>
              <a:rPr lang="it-IT" altLang="it-IT" sz="1800" dirty="0" smtClean="0">
                <a:cs typeface="+mn-cs"/>
              </a:rPr>
              <a:t> are </a:t>
            </a:r>
            <a:r>
              <a:rPr lang="it-IT" altLang="it-IT" sz="1800" dirty="0" err="1" smtClean="0">
                <a:cs typeface="+mn-cs"/>
              </a:rPr>
              <a:t>located</a:t>
            </a:r>
            <a:r>
              <a:rPr lang="it-IT" altLang="it-IT" sz="1800" dirty="0" smtClean="0">
                <a:cs typeface="+mn-cs"/>
              </a:rPr>
              <a:t> in a sub-</a:t>
            </a:r>
            <a:r>
              <a:rPr lang="it-IT" altLang="it-IT" sz="1800" dirty="0" err="1" smtClean="0">
                <a:cs typeface="+mn-cs"/>
              </a:rPr>
              <a:t>space</a:t>
            </a:r>
            <a:r>
              <a:rPr lang="it-IT" altLang="it-IT" sz="1800" dirty="0" smtClean="0">
                <a:cs typeface="+mn-cs"/>
              </a:rPr>
              <a:t>  </a:t>
            </a:r>
            <a:r>
              <a:rPr lang="it-IT" altLang="it-IT" sz="1800" dirty="0">
                <a:cs typeface="+mn-cs"/>
              </a:rPr>
              <a:t>R(t) </a:t>
            </a:r>
            <a:r>
              <a:rPr lang="it-IT" altLang="it-IT" sz="1800" dirty="0">
                <a:cs typeface="+mn-cs"/>
                <a:sym typeface="Symbol"/>
              </a:rPr>
              <a:t> </a:t>
            </a:r>
            <a:r>
              <a:rPr lang="it-IT" altLang="it-IT" sz="1800" dirty="0" smtClean="0">
                <a:cs typeface="+mn-cs"/>
                <a:sym typeface="Symbol"/>
              </a:rPr>
              <a:t></a:t>
            </a:r>
            <a:endParaRPr lang="it-IT" altLang="it-IT" sz="1800" dirty="0" smtClean="0">
              <a:cs typeface="+mn-cs"/>
            </a:endParaRPr>
          </a:p>
          <a:p>
            <a:pPr indent="182563" algn="just" eaLnBrk="1" hangingPunct="1">
              <a:spcBef>
                <a:spcPts val="0"/>
              </a:spcBef>
              <a:spcAft>
                <a:spcPts val="600"/>
              </a:spcAft>
              <a:defRPr/>
            </a:pPr>
            <a:r>
              <a:rPr lang="it-IT" altLang="it-IT" sz="1800" dirty="0" smtClean="0">
                <a:cs typeface="+mn-cs"/>
              </a:rPr>
              <a:t>large, </a:t>
            </a:r>
            <a:r>
              <a:rPr lang="it-IT" altLang="it-IT" sz="1800" dirty="0" err="1" smtClean="0">
                <a:cs typeface="+mn-cs"/>
              </a:rPr>
              <a:t>arbitrary</a:t>
            </a:r>
            <a:r>
              <a:rPr lang="it-IT" altLang="it-IT" sz="1800" dirty="0" smtClean="0">
                <a:cs typeface="+mn-cs"/>
              </a:rPr>
              <a:t>, time-</a:t>
            </a:r>
            <a:r>
              <a:rPr lang="it-IT" altLang="it-IT" sz="1800" dirty="0" err="1" smtClean="0">
                <a:cs typeface="+mn-cs"/>
              </a:rPr>
              <a:t>varying</a:t>
            </a:r>
            <a:r>
              <a:rPr lang="it-IT" altLang="it-IT" sz="1800" dirty="0" smtClean="0">
                <a:cs typeface="+mn-cs"/>
              </a:rPr>
              <a:t> </a:t>
            </a:r>
          </a:p>
          <a:p>
            <a:pPr indent="182563" algn="just" eaLnBrk="1" hangingPunct="1">
              <a:spcBef>
                <a:spcPts val="0"/>
              </a:spcBef>
              <a:spcAft>
                <a:spcPts val="600"/>
              </a:spcAft>
              <a:defRPr/>
            </a:pPr>
            <a:r>
              <a:rPr lang="it-IT" altLang="it-IT" sz="1800" dirty="0" err="1" smtClean="0">
                <a:cs typeface="+mn-cs"/>
              </a:rPr>
              <a:t>closed</a:t>
            </a:r>
            <a:r>
              <a:rPr lang="it-IT" altLang="it-IT" sz="1800" dirty="0" smtClean="0">
                <a:cs typeface="+mn-cs"/>
              </a:rPr>
              <a:t>, with no input or output of </a:t>
            </a:r>
            <a:r>
              <a:rPr lang="it-IT" altLang="it-IT" sz="1800" dirty="0" err="1" smtClean="0">
                <a:cs typeface="+mn-cs"/>
              </a:rPr>
              <a:t>entities</a:t>
            </a:r>
            <a:endParaRPr lang="it-IT" altLang="it-IT" sz="1800" dirty="0" smtClean="0">
              <a:cs typeface="+mn-cs"/>
            </a:endParaRPr>
          </a:p>
        </p:txBody>
      </p:sp>
      <p:grpSp>
        <p:nvGrpSpPr>
          <p:cNvPr id="9225" name="Gruppo 2"/>
          <p:cNvGrpSpPr>
            <a:grpSpLocks/>
          </p:cNvGrpSpPr>
          <p:nvPr/>
        </p:nvGrpSpPr>
        <p:grpSpPr bwMode="auto">
          <a:xfrm>
            <a:off x="2339975" y="5300663"/>
            <a:ext cx="4413250" cy="695325"/>
            <a:chOff x="3687264" y="4882266"/>
            <a:chExt cx="4413773" cy="695255"/>
          </a:xfrm>
        </p:grpSpPr>
        <p:sp>
          <p:nvSpPr>
            <p:cNvPr id="6" name="CasellaDiTesto 5"/>
            <p:cNvSpPr txBox="1">
              <a:spLocks noRot="1" noChangeAspect="1" noMove="1" noResize="1" noEditPoints="1" noAdjustHandles="1" noChangeArrowheads="1" noChangeShapeType="1" noTextEdit="1"/>
            </p:cNvSpPr>
            <p:nvPr/>
          </p:nvSpPr>
          <p:spPr>
            <a:xfrm>
              <a:off x="3687264" y="4882266"/>
              <a:ext cx="3380028" cy="695255"/>
            </a:xfrm>
            <a:prstGeom prst="rect">
              <a:avLst/>
            </a:prstGeom>
            <a:blipFill rotWithShape="1">
              <a:blip r:embed="rId4"/>
              <a:stretch>
                <a:fillRect/>
              </a:stretch>
            </a:blipFill>
          </p:spPr>
          <p:txBody>
            <a:bodyPr/>
            <a:lstStyle/>
            <a:p>
              <a:pPr algn="just">
                <a:spcBef>
                  <a:spcPts val="600"/>
                </a:spcBef>
                <a:spcAft>
                  <a:spcPts val="600"/>
                </a:spcAft>
                <a:buFont typeface="Times New Roman" pitchFamily="18" charset="0"/>
                <a:buNone/>
                <a:defRPr/>
              </a:pPr>
              <a:r>
                <a:rPr lang="it-IT">
                  <a:noFill/>
                  <a:cs typeface="+mn-cs"/>
                </a:rPr>
                <a:t> </a:t>
              </a:r>
            </a:p>
          </p:txBody>
        </p:sp>
        <p:sp>
          <p:nvSpPr>
            <p:cNvPr id="9229" name="CasellaDiTesto 2"/>
            <p:cNvSpPr txBox="1">
              <a:spLocks noChangeArrowheads="1"/>
            </p:cNvSpPr>
            <p:nvPr/>
          </p:nvSpPr>
          <p:spPr bwMode="auto">
            <a:xfrm>
              <a:off x="7380312" y="5013176"/>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it-IT" altLang="it-IT" sz="1800"/>
                <a:t>(I)</a:t>
              </a:r>
            </a:p>
          </p:txBody>
        </p:sp>
      </p:grpSp>
      <p:sp>
        <p:nvSpPr>
          <p:cNvPr id="9226"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E1BB967B-4CC4-4967-A32F-61136A9B0369}" type="slidenum">
              <a:rPr lang="it-IT" altLang="it-IT" sz="1400" smtClean="0"/>
              <a:pPr eaLnBrk="1" hangingPunct="1">
                <a:spcBef>
                  <a:spcPct val="0"/>
                </a:spcBef>
                <a:buFontTx/>
                <a:buNone/>
                <a:defRPr/>
              </a:pPr>
              <a:t>7</a:t>
            </a:fld>
            <a:endParaRPr lang="it-IT" altLang="it-IT" sz="1400" smtClean="0"/>
          </a:p>
        </p:txBody>
      </p:sp>
      <p:sp>
        <p:nvSpPr>
          <p:cNvPr id="9227" name="Rettangolo 1"/>
          <p:cNvSpPr>
            <a:spLocks noChangeArrowheads="1"/>
          </p:cNvSpPr>
          <p:nvPr/>
        </p:nvSpPr>
        <p:spPr bwMode="auto">
          <a:xfrm>
            <a:off x="804863" y="4652963"/>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b="1">
                <a:solidFill>
                  <a:srgbClr val="800000"/>
                </a:solidFill>
              </a:rPr>
              <a:t>Balance equation</a:t>
            </a:r>
          </a:p>
        </p:txBody>
      </p:sp>
      <p:sp>
        <p:nvSpPr>
          <p:cNvPr id="14" name="CasellaDiTesto 1"/>
          <p:cNvSpPr txBox="1">
            <a:spLocks noChangeArrowheads="1"/>
          </p:cNvSpPr>
          <p:nvPr/>
        </p:nvSpPr>
        <p:spPr bwMode="auto">
          <a:xfrm>
            <a:off x="804863" y="631825"/>
            <a:ext cx="4646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ct val="0"/>
              </a:spcBef>
              <a:buFont typeface="Times New Roman" pitchFamily="18" charset="0"/>
              <a:buNone/>
            </a:pPr>
            <a:r>
              <a:rPr lang="it-IT" altLang="it-IT" sz="1800" b="1" dirty="0">
                <a:solidFill>
                  <a:srgbClr val="800000"/>
                </a:solidFill>
              </a:rPr>
              <a:t>Generation </a:t>
            </a:r>
          </a:p>
          <a:p>
            <a:pPr algn="just" eaLnBrk="1" hangingPunct="1">
              <a:spcBef>
                <a:spcPct val="0"/>
              </a:spcBef>
              <a:buFont typeface="Times New Roman" pitchFamily="18" charset="0"/>
              <a:buNone/>
            </a:pPr>
            <a:r>
              <a:rPr lang="it-IT" altLang="it-IT" sz="1800" dirty="0"/>
              <a:t>Positive and Negative </a:t>
            </a:r>
            <a:r>
              <a:rPr lang="it-IT" altLang="it-IT" sz="1800" dirty="0" err="1"/>
              <a:t>terms</a:t>
            </a:r>
            <a:r>
              <a:rPr lang="it-IT" altLang="it-IT" sz="1800" dirty="0"/>
              <a:t> are </a:t>
            </a:r>
            <a:r>
              <a:rPr lang="it-IT" altLang="it-IT" sz="1800" dirty="0" err="1"/>
              <a:t>defined</a:t>
            </a:r>
            <a:r>
              <a:rPr lang="it-IT" altLang="it-IT" sz="1800" dirty="0"/>
              <a:t> </a:t>
            </a:r>
            <a:r>
              <a:rPr lang="it-IT" altLang="it-IT" sz="1800" dirty="0" err="1"/>
              <a:t>as</a:t>
            </a:r>
            <a:r>
              <a:rPr lang="it-IT" altLang="it-IT" sz="1800" dirty="0"/>
              <a:t>:</a:t>
            </a:r>
          </a:p>
        </p:txBody>
      </p:sp>
      <p:sp>
        <p:nvSpPr>
          <p:cNvPr id="15" name="CasellaDiTesto 14"/>
          <p:cNvSpPr txBox="1">
            <a:spLocks noRot="1" noChangeAspect="1" noMove="1" noResize="1" noEditPoints="1" noAdjustHandles="1" noChangeArrowheads="1" noChangeShapeType="1" noTextEdit="1"/>
          </p:cNvSpPr>
          <p:nvPr/>
        </p:nvSpPr>
        <p:spPr>
          <a:xfrm>
            <a:off x="518335" y="1278017"/>
            <a:ext cx="7377661" cy="744371"/>
          </a:xfrm>
          <a:prstGeom prst="rect">
            <a:avLst/>
          </a:prstGeom>
          <a:blipFill rotWithShape="1">
            <a:blip r:embed="rId5"/>
            <a:stretch>
              <a:fillRect/>
            </a:stretch>
          </a:blipFill>
        </p:spPr>
        <p:txBody>
          <a:bodyPr/>
          <a:lstStyle/>
          <a:p>
            <a:pPr algn="just">
              <a:spcBef>
                <a:spcPts val="600"/>
              </a:spcBef>
              <a:spcAft>
                <a:spcPts val="600"/>
              </a:spcAft>
              <a:buFont typeface="Times New Roman" pitchFamily="18" charset="0"/>
              <a:buNone/>
              <a:defRPr/>
            </a:pPr>
            <a:r>
              <a:rPr lang="it-IT">
                <a:noFill/>
                <a:cs typeface="+mn-cs"/>
              </a:rPr>
              <a:t> </a:t>
            </a:r>
          </a:p>
        </p:txBody>
      </p:sp>
      <p:sp>
        <p:nvSpPr>
          <p:cNvPr id="16" name="CasellaDiTesto 15"/>
          <p:cNvSpPr txBox="1">
            <a:spLocks noRot="1" noChangeAspect="1" noMove="1" noResize="1" noEditPoints="1" noAdjustHandles="1" noChangeArrowheads="1" noChangeShapeType="1" noTextEdit="1"/>
          </p:cNvSpPr>
          <p:nvPr/>
        </p:nvSpPr>
        <p:spPr>
          <a:xfrm>
            <a:off x="518335" y="2052647"/>
            <a:ext cx="7286290" cy="744371"/>
          </a:xfrm>
          <a:prstGeom prst="rect">
            <a:avLst/>
          </a:prstGeom>
          <a:blipFill rotWithShape="1">
            <a:blip r:embed="rId6"/>
            <a:stretch>
              <a:fillRect/>
            </a:stretch>
          </a:blipFill>
        </p:spPr>
        <p:txBody>
          <a:bodyPr/>
          <a:lstStyle/>
          <a:p>
            <a:pPr algn="just">
              <a:spcBef>
                <a:spcPts val="600"/>
              </a:spcBef>
              <a:spcAft>
                <a:spcPts val="600"/>
              </a:spcAft>
              <a:buFont typeface="Times New Roman" pitchFamily="18" charset="0"/>
              <a:buNone/>
              <a:defRPr/>
            </a:pPr>
            <a:r>
              <a:rPr lang="it-IT">
                <a:noFill/>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2"/>
          <p:cNvSpPr txBox="1">
            <a:spLocks noChangeArrowheads="1"/>
          </p:cNvSpPr>
          <p:nvPr/>
        </p:nvSpPr>
        <p:spPr bwMode="auto">
          <a:xfrm>
            <a:off x="84138" y="1084263"/>
            <a:ext cx="180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solidFill>
                  <a:srgbClr val="C00000"/>
                </a:solidFill>
              </a:rPr>
              <a:t>One dimension </a:t>
            </a:r>
          </a:p>
        </p:txBody>
      </p:sp>
      <p:grpSp>
        <p:nvGrpSpPr>
          <p:cNvPr id="10243" name="Gruppo 25"/>
          <p:cNvGrpSpPr>
            <a:grpSpLocks/>
          </p:cNvGrpSpPr>
          <p:nvPr/>
        </p:nvGrpSpPr>
        <p:grpSpPr bwMode="auto">
          <a:xfrm>
            <a:off x="2719388" y="877888"/>
            <a:ext cx="2520950" cy="846137"/>
            <a:chOff x="2411730" y="878905"/>
            <a:chExt cx="2520315" cy="845028"/>
          </a:xfrm>
        </p:grpSpPr>
        <p:cxnSp>
          <p:nvCxnSpPr>
            <p:cNvPr id="10251" name="Connettore 1 8"/>
            <p:cNvCxnSpPr>
              <a:cxnSpLocks noChangeShapeType="1"/>
            </p:cNvCxnSpPr>
            <p:nvPr/>
          </p:nvCxnSpPr>
          <p:spPr bwMode="auto">
            <a:xfrm>
              <a:off x="3262710" y="1268730"/>
              <a:ext cx="72009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52" name="Connettore 1 14"/>
            <p:cNvCxnSpPr>
              <a:cxnSpLocks noChangeShapeType="1"/>
            </p:cNvCxnSpPr>
            <p:nvPr/>
          </p:nvCxnSpPr>
          <p:spPr bwMode="auto">
            <a:xfrm>
              <a:off x="2411730" y="1268730"/>
              <a:ext cx="72009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53" name="Connettore 1 15"/>
            <p:cNvCxnSpPr>
              <a:cxnSpLocks noChangeShapeType="1"/>
            </p:cNvCxnSpPr>
            <p:nvPr/>
          </p:nvCxnSpPr>
          <p:spPr bwMode="auto">
            <a:xfrm>
              <a:off x="4211955" y="1268730"/>
              <a:ext cx="720090" cy="0"/>
            </a:xfrm>
            <a:prstGeom prst="line">
              <a:avLst/>
            </a:prstGeom>
            <a:noFill/>
            <a:ln w="19050">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0254" name="Connettore 1 17"/>
            <p:cNvCxnSpPr>
              <a:cxnSpLocks noChangeShapeType="1"/>
            </p:cNvCxnSpPr>
            <p:nvPr/>
          </p:nvCxnSpPr>
          <p:spPr bwMode="auto">
            <a:xfrm>
              <a:off x="3257897" y="1162142"/>
              <a:ext cx="0" cy="1846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0255" name="Connettore 1 18"/>
            <p:cNvCxnSpPr>
              <a:cxnSpLocks noChangeShapeType="1"/>
            </p:cNvCxnSpPr>
            <p:nvPr/>
          </p:nvCxnSpPr>
          <p:spPr bwMode="auto">
            <a:xfrm>
              <a:off x="4007428" y="1162142"/>
              <a:ext cx="0" cy="1846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0256" name="CasellaDiTesto 21"/>
            <p:cNvSpPr txBox="1">
              <a:spLocks noChangeArrowheads="1"/>
            </p:cNvSpPr>
            <p:nvPr/>
          </p:nvSpPr>
          <p:spPr bwMode="auto">
            <a:xfrm>
              <a:off x="3095707" y="878906"/>
              <a:ext cx="377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000"/>
                <a:t>a(t)</a:t>
              </a:r>
            </a:p>
          </p:txBody>
        </p:sp>
        <p:sp>
          <p:nvSpPr>
            <p:cNvPr id="10257" name="CasellaDiTesto 23"/>
            <p:cNvSpPr txBox="1">
              <a:spLocks noChangeArrowheads="1"/>
            </p:cNvSpPr>
            <p:nvPr/>
          </p:nvSpPr>
          <p:spPr bwMode="auto">
            <a:xfrm>
              <a:off x="3815797" y="878905"/>
              <a:ext cx="377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000"/>
                <a:t>b(t)</a:t>
              </a:r>
            </a:p>
          </p:txBody>
        </p:sp>
        <p:sp>
          <p:nvSpPr>
            <p:cNvPr id="10258" name="CasellaDiTesto 24"/>
            <p:cNvSpPr txBox="1">
              <a:spLocks noChangeArrowheads="1"/>
            </p:cNvSpPr>
            <p:nvPr/>
          </p:nvSpPr>
          <p:spPr bwMode="auto">
            <a:xfrm>
              <a:off x="4599465" y="135460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t>x</a:t>
              </a:r>
            </a:p>
          </p:txBody>
        </p:sp>
      </p:grpSp>
      <p:sp>
        <p:nvSpPr>
          <p:cNvPr id="10244" name="CasellaDiTesto 29"/>
          <p:cNvSpPr txBox="1">
            <a:spLocks noChangeArrowheads="1"/>
          </p:cNvSpPr>
          <p:nvPr/>
        </p:nvSpPr>
        <p:spPr bwMode="auto">
          <a:xfrm>
            <a:off x="169863" y="29003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a:solidFill>
                  <a:srgbClr val="C00000"/>
                </a:solidFill>
              </a:rPr>
              <a:t>Multi-dimensional</a:t>
            </a:r>
          </a:p>
        </p:txBody>
      </p:sp>
      <p:sp>
        <p:nvSpPr>
          <p:cNvPr id="10245" name="CasellaDiTesto 31"/>
          <p:cNvSpPr txBox="1">
            <a:spLocks noChangeArrowheads="1"/>
          </p:cNvSpPr>
          <p:nvPr/>
        </p:nvSpPr>
        <p:spPr bwMode="auto">
          <a:xfrm>
            <a:off x="280988" y="4581525"/>
            <a:ext cx="61071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800" dirty="0"/>
              <a:t>	</a:t>
            </a:r>
            <a:r>
              <a:rPr lang="it-IT" altLang="it-IT" sz="1800" dirty="0" err="1"/>
              <a:t>where</a:t>
            </a:r>
            <a:r>
              <a:rPr lang="it-IT" altLang="it-IT" sz="1800" dirty="0"/>
              <a:t>:</a:t>
            </a:r>
          </a:p>
          <a:p>
            <a:pPr eaLnBrk="1" hangingPunct="1">
              <a:spcBef>
                <a:spcPct val="0"/>
              </a:spcBef>
              <a:buFontTx/>
              <a:buNone/>
            </a:pPr>
            <a:r>
              <a:rPr lang="it-IT" altLang="it-IT" sz="1800" dirty="0" err="1"/>
              <a:t>R</a:t>
            </a:r>
            <a:r>
              <a:rPr lang="it-IT" altLang="it-IT" sz="1800" dirty="0"/>
              <a:t>(t) </a:t>
            </a:r>
            <a:r>
              <a:rPr lang="it-IT" altLang="it-IT" sz="1800" dirty="0" err="1"/>
              <a:t>is</a:t>
            </a:r>
            <a:r>
              <a:rPr lang="it-IT" altLang="it-IT" sz="1800" dirty="0"/>
              <a:t> a time-</a:t>
            </a:r>
            <a:r>
              <a:rPr lang="it-IT" altLang="it-IT" sz="1800" dirty="0" err="1"/>
              <a:t>variable</a:t>
            </a:r>
            <a:r>
              <a:rPr lang="it-IT" altLang="it-IT" sz="1800" dirty="0"/>
              <a:t> </a:t>
            </a:r>
            <a:r>
              <a:rPr lang="it-IT" altLang="it-IT" sz="1800" dirty="0" err="1"/>
              <a:t>region</a:t>
            </a:r>
            <a:r>
              <a:rPr lang="it-IT" altLang="it-IT" sz="1800" dirty="0"/>
              <a:t> of the </a:t>
            </a:r>
            <a:r>
              <a:rPr lang="it-IT" altLang="it-IT" sz="1800" dirty="0" err="1"/>
              <a:t>space</a:t>
            </a:r>
            <a:r>
              <a:rPr lang="it-IT" altLang="it-IT" sz="1800" dirty="0"/>
              <a:t> </a:t>
            </a:r>
            <a:r>
              <a:rPr lang="it-IT" altLang="it-IT" sz="1800" dirty="0" err="1"/>
              <a:t>Ω</a:t>
            </a:r>
            <a:endParaRPr lang="it-IT" altLang="it-IT" sz="1800" dirty="0"/>
          </a:p>
          <a:p>
            <a:pPr eaLnBrk="1" hangingPunct="1">
              <a:spcBef>
                <a:spcPct val="0"/>
              </a:spcBef>
              <a:buFontTx/>
              <a:buNone/>
            </a:pPr>
            <a:r>
              <a:rPr lang="it-IT" altLang="it-IT" sz="1800" dirty="0" err="1"/>
              <a:t>f</a:t>
            </a:r>
            <a:r>
              <a:rPr lang="it-IT" altLang="it-IT" sz="1800" dirty="0"/>
              <a:t>(•) </a:t>
            </a:r>
            <a:r>
              <a:rPr lang="it-IT" altLang="it-IT" sz="1800" dirty="0" err="1"/>
              <a:t>is</a:t>
            </a:r>
            <a:r>
              <a:rPr lang="it-IT" altLang="it-IT" sz="1800" dirty="0"/>
              <a:t> a scalar </a:t>
            </a:r>
            <a:r>
              <a:rPr lang="it-IT" altLang="it-IT" sz="1800" dirty="0" err="1"/>
              <a:t>function</a:t>
            </a:r>
            <a:endParaRPr lang="it-IT" altLang="it-IT" sz="1800" dirty="0"/>
          </a:p>
          <a:p>
            <a:pPr eaLnBrk="1" hangingPunct="1">
              <a:spcBef>
                <a:spcPct val="0"/>
              </a:spcBef>
              <a:buFontTx/>
              <a:buNone/>
            </a:pPr>
            <a:r>
              <a:rPr lang="it-IT" altLang="it-IT" sz="1800" dirty="0">
                <a:latin typeface="Lucida Handwriting" pitchFamily="66" charset="0"/>
              </a:rPr>
              <a:t>l</a:t>
            </a:r>
            <a:r>
              <a:rPr lang="it-IT" altLang="it-IT" sz="1800" dirty="0"/>
              <a:t>  </a:t>
            </a:r>
            <a:r>
              <a:rPr lang="it-IT" altLang="it-IT" sz="1800" dirty="0" err="1"/>
              <a:t>stands</a:t>
            </a:r>
            <a:r>
              <a:rPr lang="it-IT" altLang="it-IT" sz="1800" dirty="0"/>
              <a:t> for </a:t>
            </a:r>
            <a:r>
              <a:rPr lang="it-IT" altLang="it-IT" sz="1800" dirty="0" err="1"/>
              <a:t>any</a:t>
            </a:r>
            <a:r>
              <a:rPr lang="it-IT" altLang="it-IT" sz="1800" dirty="0"/>
              <a:t> of the non-time </a:t>
            </a:r>
            <a:r>
              <a:rPr lang="it-IT" altLang="it-IT" sz="1800" dirty="0" err="1"/>
              <a:t>variables</a:t>
            </a:r>
            <a:r>
              <a:rPr lang="it-IT" altLang="it-IT" sz="1800" dirty="0"/>
              <a:t> x, y, </a:t>
            </a:r>
            <a:r>
              <a:rPr lang="it-IT" altLang="it-IT" sz="1800" dirty="0" err="1"/>
              <a:t>z</a:t>
            </a:r>
            <a:r>
              <a:rPr lang="it-IT" altLang="it-IT" sz="1800" dirty="0"/>
              <a:t>, </a:t>
            </a:r>
            <a:r>
              <a:rPr lang="el-GR" altLang="it-IT" sz="1800" dirty="0"/>
              <a:t>ζ</a:t>
            </a:r>
            <a:r>
              <a:rPr lang="it-IT" altLang="it-IT" sz="1800" baseline="-25000" dirty="0"/>
              <a:t>1</a:t>
            </a:r>
            <a:r>
              <a:rPr lang="it-IT" altLang="it-IT" sz="1800" dirty="0"/>
              <a:t>, </a:t>
            </a:r>
            <a:r>
              <a:rPr lang="el-GR" altLang="it-IT" sz="1800" dirty="0"/>
              <a:t>ζ</a:t>
            </a:r>
            <a:r>
              <a:rPr lang="it-IT" altLang="it-IT" sz="1800" baseline="-25000" dirty="0"/>
              <a:t>2</a:t>
            </a:r>
            <a:r>
              <a:rPr lang="it-IT" altLang="it-IT" sz="1800" dirty="0"/>
              <a:t>…., </a:t>
            </a:r>
          </a:p>
          <a:p>
            <a:pPr eaLnBrk="1" hangingPunct="1">
              <a:spcBef>
                <a:spcPct val="0"/>
              </a:spcBef>
              <a:buFontTx/>
              <a:buNone/>
            </a:pPr>
            <a:r>
              <a:rPr lang="it-IT" altLang="it-IT" sz="1800" dirty="0"/>
              <a:t>the sum </a:t>
            </a:r>
            <a:r>
              <a:rPr lang="it-IT" altLang="it-IT" sz="1800" dirty="0">
                <a:sym typeface="Symbol" pitchFamily="18" charset="2"/>
              </a:rPr>
              <a:t> </a:t>
            </a:r>
            <a:r>
              <a:rPr lang="it-IT" altLang="it-IT" sz="1800" dirty="0" err="1"/>
              <a:t>is</a:t>
            </a:r>
            <a:r>
              <a:rPr lang="it-IT" altLang="it-IT" sz="1800" dirty="0"/>
              <a:t> over </a:t>
            </a:r>
            <a:r>
              <a:rPr lang="it-IT" altLang="it-IT" sz="1800" dirty="0" err="1"/>
              <a:t>all</a:t>
            </a:r>
            <a:r>
              <a:rPr lang="it-IT" altLang="it-IT" sz="1800" dirty="0"/>
              <a:t> </a:t>
            </a:r>
            <a:r>
              <a:rPr lang="it-IT" altLang="it-IT" sz="1800" dirty="0" err="1"/>
              <a:t>such</a:t>
            </a:r>
            <a:r>
              <a:rPr lang="it-IT" altLang="it-IT" sz="1800" dirty="0"/>
              <a:t> </a:t>
            </a:r>
            <a:r>
              <a:rPr lang="it-IT" altLang="it-IT" sz="1800" dirty="0" err="1"/>
              <a:t>variables</a:t>
            </a:r>
            <a:endParaRPr lang="it-IT" altLang="it-IT" sz="1800" dirty="0"/>
          </a:p>
        </p:txBody>
      </p:sp>
      <p:graphicFrame>
        <p:nvGraphicFramePr>
          <p:cNvPr id="10246" name="Object 47"/>
          <p:cNvGraphicFramePr>
            <a:graphicFrameLocks noChangeAspect="1"/>
          </p:cNvGraphicFramePr>
          <p:nvPr>
            <p:extLst>
              <p:ext uri="{D42A27DB-BD31-4B8C-83A1-F6EECF244321}">
                <p14:modId xmlns:p14="http://schemas.microsoft.com/office/powerpoint/2010/main" val="3892135623"/>
              </p:ext>
            </p:extLst>
          </p:nvPr>
        </p:nvGraphicFramePr>
        <p:xfrm>
          <a:off x="309563" y="1717675"/>
          <a:ext cx="8385175" cy="723900"/>
        </p:xfrm>
        <a:graphic>
          <a:graphicData uri="http://schemas.openxmlformats.org/presentationml/2006/ole">
            <mc:AlternateContent xmlns:mc="http://schemas.openxmlformats.org/markup-compatibility/2006">
              <mc:Choice xmlns:v="urn:schemas-microsoft-com:vml" Requires="v">
                <p:oleObj spid="_x0000_s10331" name="Equazione" r:id="rId4" imgW="5829120" imgH="495000" progId="Equation.3">
                  <p:embed/>
                </p:oleObj>
              </mc:Choice>
              <mc:Fallback>
                <p:oleObj name="Equazione" r:id="rId4" imgW="5829120" imgH="495000" progId="Equation.3">
                  <p:embed/>
                  <p:pic>
                    <p:nvPicPr>
                      <p:cNvPr id="0" name="Object 47"/>
                      <p:cNvPicPr>
                        <a:picLocks noChangeAspect="1" noChangeArrowheads="1"/>
                      </p:cNvPicPr>
                      <p:nvPr/>
                    </p:nvPicPr>
                    <p:blipFill>
                      <a:blip r:embed="rId5"/>
                      <a:srcRect/>
                      <a:stretch>
                        <a:fillRect/>
                      </a:stretch>
                    </p:blipFill>
                    <p:spPr bwMode="auto">
                      <a:xfrm>
                        <a:off x="309563" y="1717675"/>
                        <a:ext cx="83851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7" name="Object 48"/>
          <p:cNvGraphicFramePr>
            <a:graphicFrameLocks noChangeAspect="1"/>
          </p:cNvGraphicFramePr>
          <p:nvPr/>
        </p:nvGraphicFramePr>
        <p:xfrm>
          <a:off x="249238" y="3429000"/>
          <a:ext cx="8502650" cy="1079500"/>
        </p:xfrm>
        <a:graphic>
          <a:graphicData uri="http://schemas.openxmlformats.org/presentationml/2006/ole">
            <mc:AlternateContent xmlns:mc="http://schemas.openxmlformats.org/markup-compatibility/2006">
              <mc:Choice xmlns:v="urn:schemas-microsoft-com:vml" Requires="v">
                <p:oleObj spid="_x0000_s10332" name="Equation" r:id="rId6" imgW="3898900" imgH="495300" progId="Equation.3">
                  <p:embed/>
                </p:oleObj>
              </mc:Choice>
              <mc:Fallback>
                <p:oleObj name="Equation" r:id="rId6" imgW="3898900" imgH="495300" progId="Equation.3">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238" y="3429000"/>
                        <a:ext cx="8502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Titolo 1"/>
          <p:cNvSpPr>
            <a:spLocks noGrp="1"/>
          </p:cNvSpPr>
          <p:nvPr>
            <p:ph type="title"/>
          </p:nvPr>
        </p:nvSpPr>
        <p:spPr>
          <a:xfrm>
            <a:off x="457200" y="115888"/>
            <a:ext cx="8229600" cy="706437"/>
          </a:xfrm>
        </p:spPr>
        <p:txBody>
          <a:bodyPr/>
          <a:lstStyle/>
          <a:p>
            <a:r>
              <a:rPr lang="it-IT" altLang="it-IT" smtClean="0">
                <a:ea typeface="ＭＳ Ｐゴシック" pitchFamily="34" charset="-128"/>
              </a:rPr>
              <a:t>Leibnitz formula</a:t>
            </a:r>
          </a:p>
        </p:txBody>
      </p:sp>
      <p:sp>
        <p:nvSpPr>
          <p:cNvPr id="10249" name="Segnaposto numero diapositiva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2152FE56-CC4F-40AC-AC34-C565A2F094EC}" type="slidenum">
              <a:rPr lang="it-IT" altLang="it-IT" sz="1400" smtClean="0"/>
              <a:pPr eaLnBrk="1" hangingPunct="1">
                <a:spcBef>
                  <a:spcPct val="0"/>
                </a:spcBef>
                <a:buFontTx/>
                <a:buNone/>
                <a:defRPr/>
              </a:pPr>
              <a:t>8</a:t>
            </a:fld>
            <a:endParaRPr lang="it-IT" altLang="it-IT" sz="1400" smtClean="0"/>
          </a:p>
        </p:txBody>
      </p:sp>
      <p:graphicFrame>
        <p:nvGraphicFramePr>
          <p:cNvPr id="10250" name="Object 49"/>
          <p:cNvGraphicFramePr>
            <a:graphicFrameLocks noChangeAspect="1"/>
          </p:cNvGraphicFramePr>
          <p:nvPr/>
        </p:nvGraphicFramePr>
        <p:xfrm>
          <a:off x="363538" y="5876925"/>
          <a:ext cx="3960812" cy="796925"/>
        </p:xfrm>
        <a:graphic>
          <a:graphicData uri="http://schemas.openxmlformats.org/presentationml/2006/ole">
            <mc:AlternateContent xmlns:mc="http://schemas.openxmlformats.org/markup-compatibility/2006">
              <mc:Choice xmlns:v="urn:schemas-microsoft-com:vml" Requires="v">
                <p:oleObj spid="_x0000_s10333" name="Equation" r:id="rId8" imgW="2019300" imgH="406400" progId="Equation.3">
                  <p:embed/>
                </p:oleObj>
              </mc:Choice>
              <mc:Fallback>
                <p:oleObj name="Equation" r:id="rId8" imgW="2019300" imgH="406400" progId="Equation.3">
                  <p:embed/>
                  <p:pic>
                    <p:nvPicPr>
                      <p:cNvPr id="0" name="Object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8" y="5876925"/>
                        <a:ext cx="39608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6"/>
          <p:cNvSpPr txBox="1">
            <a:spLocks noChangeArrowheads="1"/>
          </p:cNvSpPr>
          <p:nvPr/>
        </p:nvSpPr>
        <p:spPr bwMode="auto">
          <a:xfrm>
            <a:off x="311150" y="1149350"/>
            <a:ext cx="8832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The total derivates with respect to time included in the Leibnitz formula can be explained in a physical way:</a:t>
            </a:r>
          </a:p>
        </p:txBody>
      </p:sp>
      <p:sp>
        <p:nvSpPr>
          <p:cNvPr id="11267" name="CasellaDiTesto 15"/>
          <p:cNvSpPr txBox="1">
            <a:spLocks noChangeArrowheads="1"/>
          </p:cNvSpPr>
          <p:nvPr/>
        </p:nvSpPr>
        <p:spPr bwMode="auto">
          <a:xfrm>
            <a:off x="287338" y="2225675"/>
            <a:ext cx="6757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v</a:t>
            </a:r>
            <a:r>
              <a:rPr lang="it-IT" altLang="it-IT" sz="1600" baseline="-25000"/>
              <a:t>i</a:t>
            </a:r>
            <a:r>
              <a:rPr lang="it-IT" altLang="it-IT" sz="1600"/>
              <a:t> is the change rate with respect to the time or </a:t>
            </a:r>
            <a:r>
              <a:rPr lang="it-IT" altLang="it-IT" sz="1600">
                <a:solidFill>
                  <a:srgbClr val="006600"/>
                </a:solidFill>
              </a:rPr>
              <a:t>kinetics </a:t>
            </a:r>
            <a:r>
              <a:rPr lang="it-IT" altLang="it-IT" sz="1600"/>
              <a:t>of the property </a:t>
            </a:r>
            <a:r>
              <a:rPr lang="el-GR" altLang="it-IT" sz="1600"/>
              <a:t>ζ</a:t>
            </a:r>
            <a:r>
              <a:rPr lang="it-IT" altLang="it-IT" sz="1600" baseline="-25000"/>
              <a:t>i</a:t>
            </a:r>
            <a:r>
              <a:rPr lang="it-IT" altLang="it-IT" sz="1600"/>
              <a:t> </a:t>
            </a:r>
            <a:r>
              <a:rPr lang="it-IT" altLang="it-IT" sz="1600" baseline="-25000"/>
              <a:t> </a:t>
            </a:r>
          </a:p>
        </p:txBody>
      </p:sp>
      <p:sp>
        <p:nvSpPr>
          <p:cNvPr id="11268" name="CasellaDiTesto 16"/>
          <p:cNvSpPr txBox="1">
            <a:spLocks noChangeArrowheads="1"/>
          </p:cNvSpPr>
          <p:nvPr/>
        </p:nvSpPr>
        <p:spPr bwMode="auto">
          <a:xfrm>
            <a:off x="311150" y="2732088"/>
            <a:ext cx="2590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it-IT" altLang="it-IT" sz="1600"/>
              <a:t>The Equation (I) becomes:</a:t>
            </a:r>
          </a:p>
        </p:txBody>
      </p:sp>
      <p:sp>
        <p:nvSpPr>
          <p:cNvPr id="11269" name="CasellaDiTesto 17"/>
          <p:cNvSpPr txBox="1">
            <a:spLocks noChangeArrowheads="1"/>
          </p:cNvSpPr>
          <p:nvPr/>
        </p:nvSpPr>
        <p:spPr bwMode="auto">
          <a:xfrm>
            <a:off x="395288" y="4224338"/>
            <a:ext cx="7561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eaLnBrk="1" hangingPunct="1">
              <a:spcBef>
                <a:spcPct val="0"/>
              </a:spcBef>
              <a:buFontTx/>
              <a:buNone/>
            </a:pPr>
            <a:r>
              <a:rPr lang="en-US" altLang="it-IT" sz="1600"/>
              <a:t>As the region R(t) is arbitrary, the necessary condition for that equation to be true is that the integrating term is null</a:t>
            </a:r>
          </a:p>
        </p:txBody>
      </p:sp>
      <p:graphicFrame>
        <p:nvGraphicFramePr>
          <p:cNvPr id="11270" name="Object 49"/>
          <p:cNvGraphicFramePr>
            <a:graphicFrameLocks noChangeAspect="1"/>
          </p:cNvGraphicFramePr>
          <p:nvPr/>
        </p:nvGraphicFramePr>
        <p:xfrm>
          <a:off x="1917700" y="1530350"/>
          <a:ext cx="3702050" cy="765175"/>
        </p:xfrm>
        <a:graphic>
          <a:graphicData uri="http://schemas.openxmlformats.org/presentationml/2006/ole">
            <mc:AlternateContent xmlns:mc="http://schemas.openxmlformats.org/markup-compatibility/2006">
              <mc:Choice xmlns:v="urn:schemas-microsoft-com:vml" Requires="v">
                <p:oleObj spid="_x0000_s11352" name="Equazione" r:id="rId4" imgW="2273300" imgH="469900" progId="Equation.3">
                  <p:embed/>
                </p:oleObj>
              </mc:Choice>
              <mc:Fallback>
                <p:oleObj name="Equazione" r:id="rId4" imgW="2273300" imgH="469900" progId="Equation.3">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700" y="1530350"/>
                        <a:ext cx="37020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50"/>
          <p:cNvGraphicFramePr>
            <a:graphicFrameLocks noChangeAspect="1"/>
          </p:cNvGraphicFramePr>
          <p:nvPr/>
        </p:nvGraphicFramePr>
        <p:xfrm>
          <a:off x="571500" y="3022600"/>
          <a:ext cx="8029575" cy="982663"/>
        </p:xfrm>
        <a:graphic>
          <a:graphicData uri="http://schemas.openxmlformats.org/presentationml/2006/ole">
            <mc:AlternateContent xmlns:mc="http://schemas.openxmlformats.org/markup-compatibility/2006">
              <mc:Choice xmlns:v="urn:schemas-microsoft-com:vml" Requires="v">
                <p:oleObj spid="_x0000_s11353" name="Equation" r:id="rId6" imgW="4242240" imgH="511920" progId="Equation.3">
                  <p:embed/>
                </p:oleObj>
              </mc:Choice>
              <mc:Fallback>
                <p:oleObj name="Equation" r:id="rId6" imgW="4242240" imgH="511920" progId="Equation.3">
                  <p:embed/>
                  <p:pic>
                    <p:nvPicPr>
                      <p:cNvPr id="0"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3022600"/>
                        <a:ext cx="80295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2" name="Object 51"/>
          <p:cNvGraphicFramePr>
            <a:graphicFrameLocks noChangeAspect="1"/>
          </p:cNvGraphicFramePr>
          <p:nvPr>
            <p:extLst>
              <p:ext uri="{D42A27DB-BD31-4B8C-83A1-F6EECF244321}">
                <p14:modId xmlns:p14="http://schemas.microsoft.com/office/powerpoint/2010/main" val="3175646181"/>
              </p:ext>
            </p:extLst>
          </p:nvPr>
        </p:nvGraphicFramePr>
        <p:xfrm>
          <a:off x="661988" y="4867275"/>
          <a:ext cx="7548562" cy="938213"/>
        </p:xfrm>
        <a:graphic>
          <a:graphicData uri="http://schemas.openxmlformats.org/presentationml/2006/ole">
            <mc:AlternateContent xmlns:mc="http://schemas.openxmlformats.org/markup-compatibility/2006">
              <mc:Choice xmlns:v="urn:schemas-microsoft-com:vml" Requires="v">
                <p:oleObj spid="_x0000_s11354" name="Equation" r:id="rId8" imgW="3757680" imgH="456840" progId="Equation.3">
                  <p:embed/>
                </p:oleObj>
              </mc:Choice>
              <mc:Fallback>
                <p:oleObj name="Equation" r:id="rId8" imgW="3757680" imgH="456840" progId="Equation.3">
                  <p:embed/>
                  <p:pic>
                    <p:nvPicPr>
                      <p:cNvPr id="0" name="Object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988" y="4867275"/>
                        <a:ext cx="7548562" cy="938213"/>
                      </a:xfrm>
                      <a:prstGeom prst="rect">
                        <a:avLst/>
                      </a:prstGeom>
                      <a:noFill/>
                      <a:ln>
                        <a:solidFill>
                          <a:srgbClr val="FF6600"/>
                        </a:solidFill>
                      </a:ln>
                    </p:spPr>
                  </p:pic>
                </p:oleObj>
              </mc:Fallback>
            </mc:AlternateContent>
          </a:graphicData>
        </a:graphic>
      </p:graphicFrame>
      <p:sp>
        <p:nvSpPr>
          <p:cNvPr id="11273" name="CasellaDiTesto 18"/>
          <p:cNvSpPr txBox="1">
            <a:spLocks noChangeArrowheads="1"/>
          </p:cNvSpPr>
          <p:nvPr/>
        </p:nvSpPr>
        <p:spPr bwMode="auto">
          <a:xfrm>
            <a:off x="241300" y="5875338"/>
            <a:ext cx="84343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lgn="just" eaLnBrk="1" hangingPunct="1">
              <a:spcBef>
                <a:spcPts val="600"/>
              </a:spcBef>
              <a:spcAft>
                <a:spcPts val="600"/>
              </a:spcAft>
              <a:buFont typeface="Times New Roman" pitchFamily="18" charset="0"/>
              <a:buNone/>
            </a:pPr>
            <a:r>
              <a:rPr lang="it-IT" altLang="it-IT" sz="1800" dirty="0" err="1"/>
              <a:t>This</a:t>
            </a:r>
            <a:r>
              <a:rPr lang="it-IT" altLang="it-IT" sz="1800" dirty="0"/>
              <a:t> </a:t>
            </a:r>
            <a:r>
              <a:rPr lang="it-IT" altLang="it-IT" sz="1800" dirty="0" err="1"/>
              <a:t>is</a:t>
            </a:r>
            <a:r>
              <a:rPr lang="it-IT" altLang="it-IT" sz="1800" dirty="0"/>
              <a:t> the </a:t>
            </a:r>
            <a:r>
              <a:rPr lang="it-IT" altLang="it-IT" sz="1800" b="1" dirty="0" err="1">
                <a:solidFill>
                  <a:srgbClr val="996633"/>
                </a:solidFill>
              </a:rPr>
              <a:t>generalized</a:t>
            </a:r>
            <a:r>
              <a:rPr lang="it-IT" altLang="it-IT" sz="1800" b="1" dirty="0">
                <a:solidFill>
                  <a:srgbClr val="996633"/>
                </a:solidFill>
              </a:rPr>
              <a:t> </a:t>
            </a:r>
            <a:r>
              <a:rPr lang="it-IT" altLang="it-IT" sz="1800" b="1" dirty="0" err="1">
                <a:solidFill>
                  <a:srgbClr val="996633"/>
                </a:solidFill>
              </a:rPr>
              <a:t>population</a:t>
            </a:r>
            <a:r>
              <a:rPr lang="it-IT" altLang="it-IT" sz="1800" b="1" dirty="0">
                <a:solidFill>
                  <a:srgbClr val="996633"/>
                </a:solidFill>
              </a:rPr>
              <a:t> balance model on </a:t>
            </a:r>
            <a:r>
              <a:rPr lang="it-IT" altLang="it-IT" sz="1800" b="1" u="sng" dirty="0" err="1">
                <a:solidFill>
                  <a:srgbClr val="996633"/>
                </a:solidFill>
              </a:rPr>
              <a:t>microscopic</a:t>
            </a:r>
            <a:r>
              <a:rPr lang="it-IT" altLang="it-IT" sz="1800" b="1" u="sng" dirty="0">
                <a:solidFill>
                  <a:srgbClr val="996633"/>
                </a:solidFill>
              </a:rPr>
              <a:t> scale</a:t>
            </a:r>
            <a:r>
              <a:rPr lang="it-IT" altLang="it-IT" sz="1800" u="sng" dirty="0">
                <a:solidFill>
                  <a:srgbClr val="996633"/>
                </a:solidFill>
              </a:rPr>
              <a:t> </a:t>
            </a:r>
          </a:p>
          <a:p>
            <a:pPr algn="just" eaLnBrk="1" hangingPunct="1">
              <a:spcBef>
                <a:spcPts val="600"/>
              </a:spcBef>
              <a:spcAft>
                <a:spcPts val="600"/>
              </a:spcAft>
              <a:buFont typeface="Times New Roman" pitchFamily="18" charset="0"/>
              <a:buNone/>
            </a:pPr>
            <a:r>
              <a:rPr lang="it-IT" altLang="it-IT" sz="1800" dirty="0"/>
              <a:t>(in x, y, </a:t>
            </a:r>
            <a:r>
              <a:rPr lang="it-IT" altLang="it-IT" sz="1800" dirty="0" err="1"/>
              <a:t>z</a:t>
            </a:r>
            <a:r>
              <a:rPr lang="it-IT" altLang="it-IT" sz="1800" dirty="0"/>
              <a:t> </a:t>
            </a:r>
            <a:r>
              <a:rPr lang="it-IT" altLang="it-IT" sz="1800" dirty="0" err="1"/>
              <a:t>coordinates</a:t>
            </a:r>
            <a:r>
              <a:rPr lang="it-IT" altLang="it-IT" sz="1800" dirty="0"/>
              <a:t>)</a:t>
            </a:r>
          </a:p>
        </p:txBody>
      </p:sp>
      <p:sp>
        <p:nvSpPr>
          <p:cNvPr id="11274" name="Segnaposto numero diapositiva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itchFamily="34" charset="0"/>
                <a:ea typeface="ＭＳ Ｐゴシック" pitchFamily="34" charset="-128"/>
              </a:defRPr>
            </a:lvl1pPr>
            <a:lvl2pPr marL="742950" indent="-285750" eaLnBrk="0" hangingPunct="0">
              <a:spcBef>
                <a:spcPct val="20000"/>
              </a:spcBef>
              <a:buChar char="–"/>
              <a:defRPr sz="20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1600">
                <a:solidFill>
                  <a:schemeClr val="tx1"/>
                </a:solidFill>
                <a:latin typeface="Arial" pitchFamily="34" charset="0"/>
                <a:ea typeface="ＭＳ Ｐゴシック" pitchFamily="34" charset="-128"/>
              </a:defRPr>
            </a:lvl4pPr>
            <a:lvl5pPr marL="2057400" indent="-228600" eaLnBrk="0" hangingPunct="0">
              <a:spcBef>
                <a:spcPct val="20000"/>
              </a:spcBef>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ＭＳ Ｐゴシック" pitchFamily="34" charset="-128"/>
              </a:defRPr>
            </a:lvl9pPr>
          </a:lstStyle>
          <a:p>
            <a:pPr eaLnBrk="1" hangingPunct="1">
              <a:spcBef>
                <a:spcPct val="0"/>
              </a:spcBef>
              <a:buFontTx/>
              <a:buNone/>
              <a:defRPr/>
            </a:pPr>
            <a:fld id="{C446213B-6787-435A-AF71-4F5960EE9ABE}" type="slidenum">
              <a:rPr lang="it-IT" altLang="it-IT" sz="1400" smtClean="0"/>
              <a:pPr eaLnBrk="1" hangingPunct="1">
                <a:spcBef>
                  <a:spcPct val="0"/>
                </a:spcBef>
                <a:buFontTx/>
                <a:buNone/>
                <a:defRPr/>
              </a:pPr>
              <a:t>9</a:t>
            </a:fld>
            <a:endParaRPr lang="it-IT" altLang="it-IT" sz="1400" smtClean="0"/>
          </a:p>
        </p:txBody>
      </p:sp>
      <p:sp>
        <p:nvSpPr>
          <p:cNvPr id="11275" name="Titolo 2"/>
          <p:cNvSpPr>
            <a:spLocks noGrp="1"/>
          </p:cNvSpPr>
          <p:nvPr>
            <p:ph type="title" idx="4294967295"/>
          </p:nvPr>
        </p:nvSpPr>
        <p:spPr>
          <a:xfrm>
            <a:off x="374650" y="115888"/>
            <a:ext cx="8229600" cy="706437"/>
          </a:xfrm>
        </p:spPr>
        <p:txBody>
          <a:bodyPr/>
          <a:lstStyle/>
          <a:p>
            <a:r>
              <a:rPr lang="en-US" altLang="it-IT" sz="2800" smtClean="0">
                <a:ea typeface="ＭＳ Ｐゴシック" pitchFamily="34" charset="-128"/>
              </a:rPr>
              <a:t>Generalized population balance model </a:t>
            </a:r>
            <a:br>
              <a:rPr lang="en-US" altLang="it-IT" sz="2800" smtClean="0">
                <a:ea typeface="ＭＳ Ｐゴシック" pitchFamily="34" charset="-128"/>
              </a:rPr>
            </a:br>
            <a:r>
              <a:rPr lang="en-US" altLang="it-IT" sz="2800" smtClean="0">
                <a:ea typeface="ＭＳ Ｐゴシック" pitchFamily="34" charset="-128"/>
              </a:rPr>
              <a:t>on «microscopic scale» </a:t>
            </a:r>
            <a:endParaRPr lang="it-IT" altLang="it-IT" sz="2800" smtClean="0">
              <a:ea typeface="ＭＳ Ｐゴシック" pitchFamily="34" charset="-128"/>
            </a:endParaRPr>
          </a:p>
        </p:txBody>
      </p:sp>
      <p:sp>
        <p:nvSpPr>
          <p:cNvPr id="12" name="Avanti o successivo 11">
            <a:hlinkClick r:id="" action="ppaction://hlinkshowjump?jump=lastslide" highlightClick="1">
              <a:snd r:embed="rId10" name="click.wav"/>
            </a:hlinkClick>
          </p:cNvPr>
          <p:cNvSpPr>
            <a:spLocks noChangeAspect="1"/>
          </p:cNvSpPr>
          <p:nvPr/>
        </p:nvSpPr>
        <p:spPr bwMode="auto">
          <a:xfrm>
            <a:off x="8243888" y="4224338"/>
            <a:ext cx="504825" cy="504825"/>
          </a:xfrm>
          <a:prstGeom prst="actionButtonForwardNext">
            <a:avLst/>
          </a:prstGeom>
          <a:solidFill>
            <a:srgbClr val="A6A6A6"/>
          </a:solidFill>
          <a:ln>
            <a:noFill/>
          </a:ln>
          <a:effectLst>
            <a:outerShdw blurRad="63500" dist="38100" dir="2700000" sx="110001" sy="110001"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Bef>
                <a:spcPts val="600"/>
              </a:spcBef>
              <a:spcAft>
                <a:spcPts val="600"/>
              </a:spcAft>
              <a:buFont typeface="Times New Roman" pitchFamily="18" charset="0"/>
              <a:buNone/>
              <a:defRPr/>
            </a:pPr>
            <a:endParaRPr lang="it-IT">
              <a:latin typeface="Arial" pitchFamily="34" charset="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niSA_landscape colorato">
  <a:themeElements>
    <a:clrScheme name="landscape colorato Uni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ndscape colorato UniSA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65000"/>
          </a:schemeClr>
        </a:solidFill>
        <a:ln>
          <a:noFill/>
        </a:ln>
        <a:effectLst>
          <a:outerShdw blurRad="50800" dist="38100" dir="2700000" sx="110000" sy="110000" algn="tl" rotWithShape="0">
            <a:prstClr val="black">
              <a:alpha val="40000"/>
            </a:prstClr>
          </a:outerShdw>
        </a:effectLst>
        <a:extLst/>
      </a:spPr>
      <a:bodyPr vert="horz" wrap="square" lIns="91440" tIns="45720" rIns="91440" bIns="45720" numCol="1" rtlCol="0" anchor="t" anchorCtr="0" compatLnSpc="1">
        <a:prstTxWarp prst="textNoShape">
          <a:avLst/>
        </a:prstTxWarp>
        <a:spAutoFit/>
      </a:bodyPr>
      <a:lstStyle>
        <a:defPPr marL="342900" marR="0" indent="-342900" algn="just" defTabSz="914400" rtl="0" eaLnBrk="1" fontAlgn="base" latinLnBrk="0" hangingPunct="1">
          <a:lnSpc>
            <a:spcPct val="100000"/>
          </a:lnSpc>
          <a:spcBef>
            <a:spcPts val="600"/>
          </a:spcBef>
          <a:spcAft>
            <a:spcPts val="600"/>
          </a:spcAft>
          <a:buClrTx/>
          <a:buSzTx/>
          <a:buFont typeface="Times New Roman" pitchFamily="18" charset="0"/>
          <a:buNone/>
          <a:tabLst/>
          <a:defRPr kumimoji="0" sz="1800" b="0" i="0" u="none" strike="noStrike" cap="none" normalizeH="0" baseline="0" smtClean="0">
            <a:ln>
              <a:noFill/>
            </a:ln>
            <a:solidFill>
              <a:schemeClr val="tx1"/>
            </a:solidFill>
            <a:effectLst/>
            <a:latin typeface="Arial" pitchFamily="34"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scape colorato Uni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ndscape colorato Uni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ndscape colorato Uni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ndscape colorato Uni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ndscape colorato Uni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ndscape colorato Uni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ndscape colorato Uni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ndscape colorato Uni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ndscape colorato Uni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ndscape colorato Uni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ndscape colorato Uni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ndscape colorato Uni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UniSA_landscape colorato</Template>
  <TotalTime>3823</TotalTime>
  <Words>2286</Words>
  <Application>Microsoft Macintosh PowerPoint</Application>
  <PresentationFormat>Presentazione su schermo (4:3)</PresentationFormat>
  <Paragraphs>401</Paragraphs>
  <Slides>37</Slides>
  <Notes>30</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37</vt:i4>
      </vt:variant>
    </vt:vector>
  </HeadingPairs>
  <TitlesOfParts>
    <vt:vector size="41" baseType="lpstr">
      <vt:lpstr>UniSA_landscape colorato</vt:lpstr>
      <vt:lpstr>Equazione</vt:lpstr>
      <vt:lpstr>Equation</vt:lpstr>
      <vt:lpstr>Documento</vt:lpstr>
      <vt:lpstr>Models based on  population balance approach</vt:lpstr>
      <vt:lpstr>Population Balance models</vt:lpstr>
      <vt:lpstr>Population Balance models</vt:lpstr>
      <vt:lpstr>Population Balances</vt:lpstr>
      <vt:lpstr>Elements necessary  for a population balance Model </vt:lpstr>
      <vt:lpstr>Entity distribution function</vt:lpstr>
      <vt:lpstr>Conservation law</vt:lpstr>
      <vt:lpstr>Leibnitz formula</vt:lpstr>
      <vt:lpstr>Generalized population balance model  on «microscopic scale» </vt:lpstr>
      <vt:lpstr>Switch to «macroscopic scale» </vt:lpstr>
      <vt:lpstr>Presentazione di PowerPoint</vt:lpstr>
      <vt:lpstr>Presentazione di PowerPoint</vt:lpstr>
      <vt:lpstr>Presentazione di PowerPoint</vt:lpstr>
      <vt:lpstr>Population balance model on «macroscopic scale» </vt:lpstr>
      <vt:lpstr>Example No. 1 Vapor Deposition in a gas-solid fluidized bed</vt:lpstr>
      <vt:lpstr>Hypotheses</vt:lpstr>
      <vt:lpstr>Vapor Deposition in a gas-solid fluidized bed </vt:lpstr>
      <vt:lpstr>Population Balance approach: the generation term</vt:lpstr>
      <vt:lpstr>The overall generation</vt:lpstr>
      <vt:lpstr>Overall Mass Balances</vt:lpstr>
      <vt:lpstr>Population Balance approach: the mass balance</vt:lpstr>
      <vt:lpstr>Further Hypotheses</vt:lpstr>
      <vt:lpstr>Population Balance approach: integration of mass balance eq. </vt:lpstr>
      <vt:lpstr>Population Balance approach: integration of mass balance eq.</vt:lpstr>
      <vt:lpstr>Population Balance approach: entity distribution eq. p(d)</vt:lpstr>
      <vt:lpstr>Population Balance approach: congruence condition for p(d)</vt:lpstr>
      <vt:lpstr>Population Balance approach: Final equations</vt:lpstr>
      <vt:lpstr>Population Balance approach: Integro-differential equations</vt:lpstr>
      <vt:lpstr>Example No. 2 Sublimation in a gas-solid fluidized bed</vt:lpstr>
      <vt:lpstr>Hypotheses</vt:lpstr>
      <vt:lpstr>Population Balance approach: batch sublimation in fluidized bed </vt:lpstr>
      <vt:lpstr>Population Balance approach: batch sublimation in fluidized bed </vt:lpstr>
      <vt:lpstr>Population Balance approach: batch sublimation in fluidized bed </vt:lpstr>
      <vt:lpstr>Population Balance approach: batch sublimation in fluidized bed </vt:lpstr>
      <vt:lpstr>Population Balance approach: batch sublimation in fluidized bed </vt:lpstr>
      <vt:lpstr>Yeast cell distribution in a fermenter</vt:lpstr>
      <vt:lpstr>Example  of sine wave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based on  population balance approach</dc:title>
  <dc:creator>M.Miccio</dc:creator>
  <cp:lastModifiedBy>Michele Miccio</cp:lastModifiedBy>
  <cp:revision>191</cp:revision>
  <dcterms:created xsi:type="dcterms:W3CDTF">2011-11-30T12:30:50Z</dcterms:created>
  <dcterms:modified xsi:type="dcterms:W3CDTF">2014-11-03T16:28:14Z</dcterms:modified>
</cp:coreProperties>
</file>