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70" r:id="rId2"/>
    <p:sldId id="272" r:id="rId3"/>
    <p:sldId id="259" r:id="rId4"/>
    <p:sldId id="260" r:id="rId5"/>
    <p:sldId id="274" r:id="rId6"/>
    <p:sldId id="266" r:id="rId7"/>
    <p:sldId id="273" r:id="rId8"/>
    <p:sldId id="277" r:id="rId9"/>
    <p:sldId id="262" r:id="rId10"/>
    <p:sldId id="278" r:id="rId11"/>
    <p:sldId id="276" r:id="rId12"/>
    <p:sldId id="261" r:id="rId13"/>
    <p:sldId id="275" r:id="rId14"/>
    <p:sldId id="263" r:id="rId15"/>
    <p:sldId id="279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0000"/>
    <a:srgbClr val="006600"/>
    <a:srgbClr val="0000FF"/>
    <a:srgbClr val="FF6600"/>
    <a:srgbClr val="0000CC"/>
    <a:srgbClr val="FF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6822" autoAdjust="0"/>
  </p:normalViewPr>
  <p:slideViewPr>
    <p:cSldViewPr snapToGrid="0" showGuides="1">
      <p:cViewPr varScale="1">
        <p:scale>
          <a:sx n="67" d="100"/>
          <a:sy n="67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5EBCAA-9033-4C48-BD27-FF0A2CA71E9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03208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C01CC45-7A51-4A4E-A48B-E7B312C374CA}" type="slidenum">
              <a:rPr lang="it-IT" altLang="it-IT" sz="1200"/>
              <a:pPr/>
              <a:t>1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9426FCB-A33D-4221-B61B-60FFD98382E0}" type="slidenum">
              <a:rPr lang="it-IT" altLang="it-IT" sz="1200"/>
              <a:pPr/>
              <a:t>12</a:t>
            </a:fld>
            <a:endParaRPr lang="it-IT" altLang="it-IT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1F895DA-FC16-4F72-9A45-A7FD2131F306}" type="slidenum">
              <a:rPr lang="it-IT" altLang="it-IT" sz="1200"/>
              <a:pPr/>
              <a:t>13</a:t>
            </a:fld>
            <a:endParaRPr lang="it-IT" altLang="it-IT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5C2C3F2-6041-4FC8-87C7-35031788E6AF}" type="slidenum">
              <a:rPr lang="it-IT" altLang="it-IT" sz="1200"/>
              <a:pPr/>
              <a:t>14</a:t>
            </a:fld>
            <a:endParaRPr lang="it-IT" altLang="it-IT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98D0F37-5B1B-4EF4-BBF8-8853BF2C4B96}" type="slidenum">
              <a:rPr lang="it-IT" altLang="it-IT" sz="1200"/>
              <a:pPr/>
              <a:t>15</a:t>
            </a:fld>
            <a:endParaRPr lang="it-IT" altLang="it-IT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F6D533F-1312-4CD4-B3D8-9597F0D83ED6}" type="slidenum">
              <a:rPr lang="it-IT" altLang="it-IT" sz="1200"/>
              <a:pPr/>
              <a:t>3</a:t>
            </a:fld>
            <a:endParaRPr lang="it-IT" altLang="it-IT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AEE3ED1-5864-44BE-81FB-C50E4ED46232}" type="slidenum">
              <a:rPr lang="it-IT" altLang="it-IT" sz="1200"/>
              <a:pPr/>
              <a:t>4</a:t>
            </a:fld>
            <a:endParaRPr lang="it-IT" altLang="it-IT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5385E99-3AEA-4F71-AFE4-48C55C6BC8EB}" type="slidenum">
              <a:rPr lang="it-IT" altLang="it-IT" sz="1200"/>
              <a:pPr/>
              <a:t>5</a:t>
            </a:fld>
            <a:endParaRPr lang="it-IT" altLang="it-IT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BE46D3A-1E2A-44E9-84AF-4F2141AD543F}" type="slidenum">
              <a:rPr lang="it-IT" altLang="it-IT" sz="1200"/>
              <a:pPr/>
              <a:t>6</a:t>
            </a:fld>
            <a:endParaRPr lang="it-IT" altLang="it-IT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3582D6E-95CF-4B61-A8B1-A4D65D72E93E}" type="slidenum">
              <a:rPr lang="it-IT" altLang="it-IT" sz="1200"/>
              <a:pPr/>
              <a:t>7</a:t>
            </a:fld>
            <a:endParaRPr lang="it-IT" altLang="it-IT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2723F46-D35F-43E1-81E3-B88B86B872FB}" type="slidenum">
              <a:rPr lang="it-IT" altLang="it-IT" sz="1200"/>
              <a:pPr/>
              <a:t>9</a:t>
            </a:fld>
            <a:endParaRPr lang="it-IT" altLang="it-IT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64C163E-6277-4208-B0F7-9A7DD3B8CA69}" type="slidenum">
              <a:rPr lang="it-IT" altLang="it-IT" sz="1200"/>
              <a:pPr/>
              <a:t>10</a:t>
            </a:fld>
            <a:endParaRPr lang="it-IT" altLang="it-IT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3125899-9FF5-4C17-B791-C55209E3D435}" type="slidenum">
              <a:rPr lang="it-IT" altLang="it-IT" sz="1200"/>
              <a:pPr/>
              <a:t>11</a:t>
            </a:fld>
            <a:endParaRPr lang="it-IT" altLang="it-IT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786B6-7524-4389-B505-011A32E4DA5D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94988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290CE-BE2E-4D6D-A8D6-0F6C5A6A8958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319993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DE63E4-5299-4345-A55E-7B891B27743D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742839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A69A37-B6D4-4FE6-AFDD-C9F4F739183C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34559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10B3BC-8AFA-4112-99CA-B6A5AEDD2BC5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00579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AB9CEB-95E6-4EEA-87AD-6CCE37108F04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53040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50B49D-EF96-4DDE-A44D-E3785901C956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334822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C9AFB-B003-42A6-9C7B-C0F59488C6DF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6011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BB3F4-85F6-4A68-9B2C-7F3F6A6213B4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320324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FD810-08DF-44DE-BD1E-35671CBE1C31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310574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0F005-B2B7-4FF7-9D8F-77FFA204F5AC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46670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CE1834-198C-41FD-B947-193502CD4155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47247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C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DICA_backgroun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38" y="0"/>
            <a:ext cx="6816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Fare clic per modificare lo stile del titolo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Fare clic per modificare gli stili del testo dello schema</a:t>
            </a:r>
          </a:p>
          <a:p>
            <a:pPr lvl="1"/>
            <a:r>
              <a:rPr lang="en-GB" altLang="it-IT"/>
              <a:t>Secondo livello</a:t>
            </a:r>
          </a:p>
          <a:p>
            <a:pPr lvl="2"/>
            <a:r>
              <a:rPr lang="en-GB" altLang="it-IT"/>
              <a:t>Terzo livello</a:t>
            </a:r>
          </a:p>
          <a:p>
            <a:pPr lvl="3"/>
            <a:r>
              <a:rPr lang="en-GB" altLang="it-IT"/>
              <a:t>Quarto livello</a:t>
            </a:r>
          </a:p>
          <a:p>
            <a:pPr lvl="4"/>
            <a:r>
              <a:rPr lang="en-GB" altLang="it-IT"/>
              <a:t>Quinto livello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MS PGothic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MS PGothic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3FA50C-AE76-4EAB-8DB1-8982F9B9E577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anose="05000000000000000000" pitchFamily="2" charset="2"/>
        <a:buChar char="]"/>
        <a:defRPr sz="28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emf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image" Target="../media/image24.e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6.emf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en.wikipedia.org/wiki/Pad%C3%A9_approximant#DLog_Pad.C3.A9_metho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jpeg"/><Relationship Id="rId5" Type="http://schemas.openxmlformats.org/officeDocument/2006/relationships/image" Target="../media/image12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0"/>
          <p:cNvSpPr>
            <a:spLocks noGrp="1"/>
          </p:cNvSpPr>
          <p:nvPr>
            <p:ph type="ctrTitle"/>
          </p:nvPr>
        </p:nvSpPr>
        <p:spPr>
          <a:xfrm>
            <a:off x="685800" y="2109788"/>
            <a:ext cx="7772400" cy="1470025"/>
          </a:xfrm>
        </p:spPr>
        <p:txBody>
          <a:bodyPr/>
          <a:lstStyle/>
          <a:p>
            <a:r>
              <a:rPr lang="en-US" altLang="it-IT" sz="4400" b="1"/>
              <a:t>Padé Approximation</a:t>
            </a:r>
          </a:p>
        </p:txBody>
      </p:sp>
      <p:sp>
        <p:nvSpPr>
          <p:cNvPr id="2051" name="Sottotitolo 11"/>
          <p:cNvSpPr>
            <a:spLocks noGrp="1"/>
          </p:cNvSpPr>
          <p:nvPr>
            <p:ph type="subTitle" idx="1"/>
          </p:nvPr>
        </p:nvSpPr>
        <p:spPr>
          <a:xfrm>
            <a:off x="690563" y="3432175"/>
            <a:ext cx="7762875" cy="1303338"/>
          </a:xfrm>
        </p:spPr>
        <p:txBody>
          <a:bodyPr/>
          <a:lstStyle/>
          <a:p>
            <a:r>
              <a:rPr lang="it-IT" altLang="it-IT" sz="2400" dirty="0"/>
              <a:t>Prof. Ing. Michele MICCIO</a:t>
            </a:r>
          </a:p>
          <a:p>
            <a:pPr>
              <a:buFontTx/>
              <a:buChar char="•"/>
            </a:pPr>
            <a:r>
              <a:rPr lang="it-IT" altLang="it-IT" sz="1800" dirty="0" err="1"/>
              <a:t>Dip</a:t>
            </a:r>
            <a:r>
              <a:rPr lang="it-IT" altLang="it-IT" sz="1800" dirty="0"/>
              <a:t>. Ingegneria Industriale (Università di Salerno)</a:t>
            </a:r>
          </a:p>
          <a:p>
            <a:pPr>
              <a:buFontTx/>
              <a:buChar char="•"/>
            </a:pPr>
            <a:r>
              <a:rPr lang="it-IT" altLang="it-IT" sz="1800" dirty="0" err="1"/>
              <a:t>Prodal</a:t>
            </a:r>
            <a:r>
              <a:rPr lang="it-IT" altLang="it-IT" sz="1800" dirty="0"/>
              <a:t> </a:t>
            </a:r>
            <a:r>
              <a:rPr lang="it-IT" altLang="it-IT" sz="1800" dirty="0" err="1"/>
              <a:t>Scarl</a:t>
            </a:r>
            <a:r>
              <a:rPr lang="it-IT" altLang="it-IT" sz="1800" dirty="0"/>
              <a:t> (Fisciano)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25713" y="4900613"/>
            <a:ext cx="4092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sz="1800" dirty="0" err="1">
                <a:latin typeface="Comic Sans MS" panose="030F0702030302020204" pitchFamily="66" charset="0"/>
              </a:rPr>
              <a:t>Revision</a:t>
            </a:r>
            <a:r>
              <a:rPr lang="it-IT" altLang="it-IT" sz="1800" dirty="0">
                <a:latin typeface="Comic Sans MS" panose="030F0702030302020204" pitchFamily="66" charset="0"/>
              </a:rPr>
              <a:t> </a:t>
            </a: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6.21</a:t>
            </a:r>
            <a:r>
              <a:rPr lang="it-IT" altLang="it-IT" sz="1800" dirty="0">
                <a:solidFill>
                  <a:srgbClr val="800000"/>
                </a:solidFill>
                <a:latin typeface="Comic Sans MS" panose="030F0702030302020204" pitchFamily="66" charset="0"/>
              </a:rPr>
              <a:t> </a:t>
            </a:r>
            <a:r>
              <a:rPr lang="it-IT" altLang="it-IT" sz="1800" dirty="0">
                <a:latin typeface="Comic Sans MS" panose="030F0702030302020204" pitchFamily="66" charset="0"/>
              </a:rPr>
              <a:t>of</a:t>
            </a:r>
            <a:r>
              <a:rPr lang="it-IT" altLang="it-IT" sz="1800" dirty="0">
                <a:solidFill>
                  <a:srgbClr val="8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March 12, 2019</a:t>
            </a:r>
            <a:endParaRPr lang="it-IT" altLang="it-IT" sz="1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3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600" y="5308600"/>
            <a:ext cx="9509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sellaDiTesto 3"/>
          <p:cNvSpPr txBox="1">
            <a:spLocks noChangeArrowheads="1"/>
          </p:cNvSpPr>
          <p:nvPr/>
        </p:nvSpPr>
        <p:spPr bwMode="auto">
          <a:xfrm>
            <a:off x="5694363" y="6188075"/>
            <a:ext cx="241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it-IT" altLang="it-IT" sz="1800">
                <a:sym typeface="Wingdings" panose="05000000000000000000" pitchFamily="2" charset="2"/>
              </a:rPr>
              <a:t></a:t>
            </a:r>
            <a:r>
              <a:rPr lang="it-IT" altLang="it-IT" sz="1600">
                <a:sym typeface="Wingdings" panose="05000000000000000000" pitchFamily="2" charset="2"/>
              </a:rPr>
              <a:t>  </a:t>
            </a:r>
            <a:r>
              <a:rPr lang="it-IT" altLang="it-IT" sz="1600"/>
              <a:t>see §12.2 at pag.214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title"/>
          </p:nvPr>
        </p:nvSpPr>
        <p:spPr>
          <a:xfrm>
            <a:off x="700088" y="157163"/>
            <a:ext cx="7772400" cy="920750"/>
          </a:xfrm>
          <a:noFill/>
        </p:spPr>
        <p:txBody>
          <a:bodyPr lIns="92075" tIns="46038" rIns="92075" bIns="46038"/>
          <a:lstStyle/>
          <a:p>
            <a:r>
              <a:rPr lang="en-US" altLang="it-IT" sz="3000" b="1"/>
              <a:t>Padé implementation in Matlab</a:t>
            </a:r>
            <a:br>
              <a:rPr lang="en-US" altLang="it-IT" sz="3000" b="1"/>
            </a:br>
            <a:r>
              <a:rPr lang="en-US" altLang="it-IT" sz="3200"/>
              <a:t>(command line implementation)</a:t>
            </a:r>
            <a:endParaRPr lang="en-US" altLang="it-IT" sz="3000" b="1"/>
          </a:p>
        </p:txBody>
      </p:sp>
      <p:pic>
        <p:nvPicPr>
          <p:cNvPr id="11267" name="Immagine 6" descr="man&amp;computer (Bs01601)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9525"/>
            <a:ext cx="1201738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675" y="20638"/>
            <a:ext cx="11938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69" name="Gruppo 4"/>
          <p:cNvGrpSpPr>
            <a:grpSpLocks/>
          </p:cNvGrpSpPr>
          <p:nvPr/>
        </p:nvGrpSpPr>
        <p:grpSpPr bwMode="auto">
          <a:xfrm>
            <a:off x="301625" y="904875"/>
            <a:ext cx="8713788" cy="6048375"/>
            <a:chOff x="302226" y="904875"/>
            <a:chExt cx="8712983" cy="6048375"/>
          </a:xfrm>
        </p:grpSpPr>
        <p:grpSp>
          <p:nvGrpSpPr>
            <p:cNvPr id="11270" name="Gruppo 2"/>
            <p:cNvGrpSpPr>
              <a:grpSpLocks/>
            </p:cNvGrpSpPr>
            <p:nvPr/>
          </p:nvGrpSpPr>
          <p:grpSpPr bwMode="auto">
            <a:xfrm>
              <a:off x="1071359" y="904875"/>
              <a:ext cx="7943850" cy="6048375"/>
              <a:chOff x="582613" y="904875"/>
              <a:chExt cx="7943850" cy="6048375"/>
            </a:xfrm>
          </p:grpSpPr>
          <p:pic>
            <p:nvPicPr>
              <p:cNvPr id="1127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2613" y="904875"/>
                <a:ext cx="7943850" cy="6048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273" name="Rettangolo 1"/>
              <p:cNvSpPr>
                <a:spLocks noChangeArrowheads="1"/>
              </p:cNvSpPr>
              <p:nvPr/>
            </p:nvSpPr>
            <p:spPr bwMode="auto">
              <a:xfrm>
                <a:off x="2972058" y="2436654"/>
                <a:ext cx="3446463" cy="9541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SzPct val="50000"/>
                  <a:buFont typeface="Wingdings" panose="05000000000000000000" pitchFamily="2" charset="2"/>
                  <a:buChar char="]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 sz="1600" dirty="0">
                    <a:solidFill>
                      <a:srgbClr val="990000"/>
                    </a:solidFill>
                  </a:rPr>
                  <a:t>UNIT </a:t>
                </a:r>
                <a:r>
                  <a:rPr lang="it-IT" altLang="it-IT" sz="1600" dirty="0" err="1">
                    <a:solidFill>
                      <a:srgbClr val="990000"/>
                    </a:solidFill>
                  </a:rPr>
                  <a:t>STEP</a:t>
                </a:r>
                <a:r>
                  <a:rPr lang="it-IT" altLang="it-IT" sz="1600" dirty="0">
                    <a:solidFill>
                      <a:srgbClr val="990000"/>
                    </a:solidFill>
                  </a:rPr>
                  <a:t> </a:t>
                </a:r>
                <a:r>
                  <a:rPr lang="it-IT" altLang="it-IT" sz="1600" dirty="0" err="1">
                    <a:solidFill>
                      <a:srgbClr val="990000"/>
                    </a:solidFill>
                  </a:rPr>
                  <a:t>RESPONSE</a:t>
                </a:r>
                <a:endParaRPr lang="it-IT" altLang="it-IT" sz="1600" dirty="0">
                  <a:solidFill>
                    <a:srgbClr val="990000"/>
                  </a:solidFill>
                </a:endParaRPr>
              </a:p>
              <a:p>
                <a:pPr>
                  <a:spcBef>
                    <a:spcPct val="0"/>
                  </a:spcBef>
                  <a:buNone/>
                </a:pPr>
                <a:r>
                  <a:rPr lang="it-IT" altLang="it-IT" sz="2000" dirty="0">
                    <a:solidFill>
                      <a:srgbClr val="0000FF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▬▬▬▬</a:t>
                </a:r>
                <a:r>
                  <a:rPr lang="it-IT" altLang="it-IT" sz="2000" dirty="0">
                    <a:solidFill>
                      <a:srgbClr val="0000FF"/>
                    </a:solidFill>
                    <a:cs typeface="Courier New" panose="02070309020205020404" pitchFamily="49" charset="0"/>
                  </a:rPr>
                  <a:t>▬</a:t>
                </a:r>
                <a:r>
                  <a:rPr lang="it-IT" altLang="it-IT" sz="2000" dirty="0">
                    <a:cs typeface="Courier New" panose="02070309020205020404" pitchFamily="49" charset="0"/>
                  </a:rPr>
                  <a:t>  </a:t>
                </a:r>
                <a:r>
                  <a:rPr lang="it-IT" altLang="it-IT" sz="1600" dirty="0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1st </a:t>
                </a:r>
                <a:r>
                  <a:rPr lang="it-IT" altLang="it-IT" sz="1600" dirty="0" err="1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order</a:t>
                </a:r>
                <a:r>
                  <a:rPr lang="it-IT" altLang="it-IT" sz="1600" dirty="0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 </a:t>
                </a:r>
                <a:r>
                  <a:rPr lang="it-IT" altLang="it-IT" sz="1600" dirty="0" err="1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approximation</a:t>
                </a:r>
                <a:r>
                  <a:rPr lang="it-IT" altLang="it-IT" sz="1600" dirty="0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 </a:t>
                </a:r>
                <a:endParaRPr lang="it-IT" altLang="it-IT" sz="2000" dirty="0">
                  <a:cs typeface="Courier New" panose="02070309020205020404" pitchFamily="49" charset="0"/>
                </a:endParaRPr>
              </a:p>
              <a:p>
                <a:pPr>
                  <a:spcBef>
                    <a:spcPct val="0"/>
                  </a:spcBef>
                  <a:buNone/>
                </a:pPr>
                <a:r>
                  <a:rPr lang="it-IT" altLang="it-IT" sz="2000" dirty="0">
                    <a:solidFill>
                      <a:srgbClr val="FF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▬▬ ▬▬ </a:t>
                </a:r>
                <a:r>
                  <a:rPr lang="it-IT" altLang="it-IT" sz="1600" dirty="0" err="1">
                    <a:cs typeface="Courier New" panose="02070309020205020404" pitchFamily="49" charset="0"/>
                  </a:rPr>
                  <a:t>actual</a:t>
                </a:r>
                <a:r>
                  <a:rPr lang="it-IT" altLang="it-IT" sz="1600" dirty="0">
                    <a:cs typeface="Courier New" panose="02070309020205020404" pitchFamily="49" charset="0"/>
                  </a:rPr>
                  <a:t> dead time</a:t>
                </a:r>
              </a:p>
            </p:txBody>
          </p:sp>
          <p:sp>
            <p:nvSpPr>
              <p:cNvPr id="11274" name="Rettangolo 6"/>
              <p:cNvSpPr>
                <a:spLocks noChangeArrowheads="1"/>
              </p:cNvSpPr>
              <p:nvPr/>
            </p:nvSpPr>
            <p:spPr bwMode="auto">
              <a:xfrm>
                <a:off x="1892793" y="5117518"/>
                <a:ext cx="4066574" cy="98488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SzPct val="50000"/>
                  <a:buFont typeface="Wingdings" panose="05000000000000000000" pitchFamily="2" charset="2"/>
                  <a:buChar char="]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 sz="1800" dirty="0" err="1">
                    <a:solidFill>
                      <a:srgbClr val="990000"/>
                    </a:solidFill>
                  </a:rPr>
                  <a:t>PHASE</a:t>
                </a:r>
                <a:r>
                  <a:rPr lang="it-IT" altLang="it-IT" sz="1800" dirty="0">
                    <a:solidFill>
                      <a:srgbClr val="990000"/>
                    </a:solidFill>
                  </a:rPr>
                  <a:t> PLOT</a:t>
                </a:r>
              </a:p>
              <a:p>
                <a:pPr lvl="0">
                  <a:spcBef>
                    <a:spcPct val="0"/>
                  </a:spcBef>
                  <a:buNone/>
                </a:pPr>
                <a:r>
                  <a:rPr lang="it-IT" altLang="it-IT" sz="2000" dirty="0">
                    <a:solidFill>
                      <a:srgbClr val="0000FF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▬▬▬▬</a:t>
                </a:r>
                <a:r>
                  <a:rPr lang="it-IT" altLang="it-IT" sz="2000" dirty="0">
                    <a:solidFill>
                      <a:srgbClr val="0000FF"/>
                    </a:solidFill>
                    <a:cs typeface="Courier New" panose="02070309020205020404" pitchFamily="49" charset="0"/>
                  </a:rPr>
                  <a:t>▬</a:t>
                </a:r>
                <a:r>
                  <a:rPr lang="it-IT" altLang="it-IT" sz="2000" dirty="0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  </a:t>
                </a:r>
                <a:r>
                  <a:rPr lang="it-IT" altLang="it-IT" sz="1600" dirty="0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1st </a:t>
                </a:r>
                <a:r>
                  <a:rPr lang="it-IT" altLang="it-IT" sz="1600" dirty="0" err="1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order</a:t>
                </a:r>
                <a:r>
                  <a:rPr lang="it-IT" altLang="it-IT" sz="1600" dirty="0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 </a:t>
                </a:r>
                <a:r>
                  <a:rPr lang="it-IT" altLang="it-IT" sz="1600" dirty="0" err="1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approximation</a:t>
                </a:r>
                <a:r>
                  <a:rPr lang="it-IT" altLang="it-IT" sz="1600" dirty="0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 </a:t>
                </a:r>
                <a:endParaRPr lang="it-IT" altLang="it-IT" sz="2000" dirty="0">
                  <a:solidFill>
                    <a:srgbClr val="000000"/>
                  </a:solidFill>
                  <a:cs typeface="Courier New" panose="02070309020205020404" pitchFamily="49" charset="0"/>
                </a:endParaRPr>
              </a:p>
              <a:p>
                <a:pPr lvl="0">
                  <a:spcBef>
                    <a:spcPct val="0"/>
                  </a:spcBef>
                  <a:buNone/>
                </a:pPr>
                <a:r>
                  <a:rPr lang="it-IT" altLang="it-IT" sz="2000" dirty="0">
                    <a:solidFill>
                      <a:srgbClr val="FF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▬▬ ▬▬ </a:t>
                </a:r>
                <a:r>
                  <a:rPr lang="it-IT" altLang="it-IT" sz="1600" dirty="0" err="1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actual</a:t>
                </a:r>
                <a:r>
                  <a:rPr lang="it-IT" altLang="it-IT" sz="1600" dirty="0">
                    <a:solidFill>
                      <a:srgbClr val="000000"/>
                    </a:solidFill>
                    <a:cs typeface="Courier New" panose="02070309020205020404" pitchFamily="49" charset="0"/>
                  </a:rPr>
                  <a:t> dead time</a:t>
                </a:r>
              </a:p>
            </p:txBody>
          </p:sp>
        </p:grpSp>
        <p:sp>
          <p:nvSpPr>
            <p:cNvPr id="4" name="Rettangolo 3"/>
            <p:cNvSpPr/>
            <p:nvPr/>
          </p:nvSpPr>
          <p:spPr>
            <a:xfrm>
              <a:off x="302226" y="1393825"/>
              <a:ext cx="1628625" cy="19383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it-IT" b="1" dirty="0">
                  <a:solidFill>
                    <a:srgbClr val="990000"/>
                  </a:solidFill>
                  <a:latin typeface="+mn-lt"/>
                </a:rPr>
                <a:t>Dead time:</a:t>
              </a:r>
            </a:p>
            <a:p>
              <a:pPr>
                <a:defRPr/>
              </a:pPr>
              <a:r>
                <a:rPr lang="en-US" altLang="it-IT" b="1" dirty="0">
                  <a:solidFill>
                    <a:srgbClr val="990000"/>
                  </a:solidFill>
                  <a:latin typeface="+mn-lt"/>
                </a:rPr>
                <a:t>D = 3</a:t>
              </a:r>
            </a:p>
            <a:p>
              <a:pPr>
                <a:defRPr/>
              </a:pPr>
              <a:endParaRPr lang="en-US" altLang="it-IT" b="1" dirty="0">
                <a:solidFill>
                  <a:srgbClr val="990000"/>
                </a:solidFill>
                <a:latin typeface="+mn-lt"/>
              </a:endParaRPr>
            </a:p>
            <a:p>
              <a:pPr>
                <a:defRPr/>
              </a:pPr>
              <a:r>
                <a:rPr lang="en-US" altLang="it-IT" b="1" dirty="0">
                  <a:solidFill>
                    <a:srgbClr val="990000"/>
                  </a:solidFill>
                  <a:latin typeface="+mn-lt"/>
                </a:rPr>
                <a:t>Order:</a:t>
              </a:r>
            </a:p>
            <a:p>
              <a:pPr>
                <a:defRPr/>
              </a:pPr>
              <a:r>
                <a:rPr lang="en-US" altLang="it-IT" b="1" dirty="0">
                  <a:solidFill>
                    <a:srgbClr val="990000"/>
                  </a:solidFill>
                  <a:latin typeface="+mn-lt"/>
                </a:rPr>
                <a:t>N = 1</a:t>
              </a:r>
              <a:endParaRPr lang="it-IT" dirty="0">
                <a:solidFill>
                  <a:srgbClr val="990000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>
          <a:xfrm>
            <a:off x="700088" y="157163"/>
            <a:ext cx="7772400" cy="920750"/>
          </a:xfrm>
          <a:noFill/>
        </p:spPr>
        <p:txBody>
          <a:bodyPr lIns="92075" tIns="46038" rIns="92075" bIns="46038"/>
          <a:lstStyle/>
          <a:p>
            <a:r>
              <a:rPr lang="en-US" altLang="it-IT" sz="3000" b="1"/>
              <a:t>Padé implementation in Matlab</a:t>
            </a:r>
            <a:br>
              <a:rPr lang="en-US" altLang="it-IT" sz="3000" b="1"/>
            </a:br>
            <a:r>
              <a:rPr lang="en-US" altLang="it-IT" sz="3200"/>
              <a:t>(demo script file implementation)</a:t>
            </a:r>
            <a:endParaRPr lang="en-US" altLang="it-IT" sz="3000" b="1"/>
          </a:p>
        </p:txBody>
      </p:sp>
      <p:pic>
        <p:nvPicPr>
          <p:cNvPr id="12291" name="Immagine 6" descr="man&amp;computer (Bs01601)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9525"/>
            <a:ext cx="1201738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675" y="20638"/>
            <a:ext cx="11938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ttangolo 4"/>
          <p:cNvSpPr>
            <a:spLocks noChangeArrowheads="1"/>
          </p:cNvSpPr>
          <p:nvPr/>
        </p:nvSpPr>
        <p:spPr bwMode="auto">
          <a:xfrm>
            <a:off x="196850" y="1323975"/>
            <a:ext cx="89281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latin typeface="Courier New" panose="02070309020205020404" pitchFamily="49" charset="0"/>
              </a:rPr>
              <a:t>&gt;&gt; pade1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</a:t>
            </a:r>
            <a:r>
              <a:rPr lang="en-US" altLang="it-IT" sz="1800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File: pade1.m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% from 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the book by P.C. Chau © </a:t>
            </a:r>
            <a:r>
              <a:rPr lang="en-US" altLang="it-IT" sz="1800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2001</a:t>
            </a:r>
            <a:endParaRPr lang="en-US" altLang="it-IT" sz="1800" b="1" dirty="0">
              <a:solidFill>
                <a:srgbClr val="006600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***   revision 1.2  by M.Miccio  on May 3, 2017   ***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it-IT" sz="1800" b="1" dirty="0">
              <a:solidFill>
                <a:srgbClr val="006600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Very simple macro demonstrating the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MATLAB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 command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                   [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q,p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]=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pade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(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td,n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to do a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Padé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 approximation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it-IT" sz="1800" b="1" dirty="0">
              <a:solidFill>
                <a:srgbClr val="006600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it-IT" sz="1800" b="1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latin typeface="Courier New" panose="02070309020205020404" pitchFamily="49" charset="0"/>
              </a:rPr>
              <a:t>&gt;&gt; </a:t>
            </a:r>
            <a:r>
              <a:rPr lang="en-US" altLang="it-IT" sz="1800" b="1" dirty="0" err="1" smtClean="0">
                <a:solidFill>
                  <a:srgbClr val="FF0066"/>
                </a:solidFill>
                <a:latin typeface="Courier New" panose="02070309020205020404" pitchFamily="49" charset="0"/>
              </a:rPr>
              <a:t>pade</a:t>
            </a:r>
            <a:r>
              <a:rPr lang="en-US" altLang="it-IT" sz="1800" b="1" dirty="0" err="1" smtClean="0">
                <a:solidFill>
                  <a:srgbClr val="FF0066"/>
                </a:solidFill>
                <a:latin typeface="Courier New" panose="02070309020205020404" pitchFamily="49" charset="0"/>
              </a:rPr>
              <a:t>show</a:t>
            </a:r>
            <a:r>
              <a:rPr lang="en-US" altLang="it-IT" sz="1800" b="1" dirty="0" smtClean="0">
                <a:solidFill>
                  <a:srgbClr val="FF0066"/>
                </a:solidFill>
                <a:latin typeface="Courier New" panose="02070309020205020404" pitchFamily="49" charset="0"/>
              </a:rPr>
              <a:t> ???</a:t>
            </a:r>
            <a:endParaRPr lang="en-US" altLang="it-IT" sz="1800" b="1" dirty="0">
              <a:solidFill>
                <a:srgbClr val="FF0066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File:	pade2.m	(CENG 120)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very simple macro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for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Pade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deadtime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 approximation using textbook formulas.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Must have defined the order, named   order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and the           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deadtime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, named   td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it-IT" sz="18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9438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altLang="it-IT" sz="3000" b="1"/>
              <a:t>Example 1</a:t>
            </a:r>
            <a:br>
              <a:rPr lang="en-US" altLang="it-IT" sz="3000" b="1"/>
            </a:br>
            <a:r>
              <a:rPr lang="en-US" altLang="it-IT" sz="2800"/>
              <a:t>(a FOPDT process model)</a:t>
            </a:r>
            <a:endParaRPr lang="en-US" altLang="it-IT" sz="3000" b="1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6096000" cy="492125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it-IT" sz="2400"/>
              <a:t>Consider a </a:t>
            </a:r>
            <a:r>
              <a:rPr lang="en-US" altLang="it-IT" sz="2400">
                <a:solidFill>
                  <a:srgbClr val="006600"/>
                </a:solidFill>
              </a:rPr>
              <a:t>FOPDT</a:t>
            </a:r>
            <a:r>
              <a:rPr lang="en-US" altLang="it-IT" sz="2400">
                <a:solidFill>
                  <a:srgbClr val="000090"/>
                </a:solidFill>
              </a:rPr>
              <a:t> </a:t>
            </a:r>
            <a:r>
              <a:rPr lang="en-US" altLang="it-IT" sz="2400"/>
              <a:t>process model</a:t>
            </a:r>
          </a:p>
        </p:txBody>
      </p:sp>
      <p:graphicFrame>
        <p:nvGraphicFramePr>
          <p:cNvPr id="13316" name="Object 4"/>
          <p:cNvGraphicFramePr>
            <a:graphicFrameLocks/>
          </p:cNvGraphicFramePr>
          <p:nvPr/>
        </p:nvGraphicFramePr>
        <p:xfrm>
          <a:off x="2517775" y="2116138"/>
          <a:ext cx="240030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4" imgW="1428727" imgH="400042" progId="Equation.3">
                  <p:embed/>
                </p:oleObj>
              </mc:Choice>
              <mc:Fallback>
                <p:oleObj name="Equation" r:id="rId4" imgW="1428727" imgH="400042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775" y="2116138"/>
                        <a:ext cx="240030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676275" y="3132138"/>
            <a:ext cx="4573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it-IT" sz="2400">
                <a:solidFill>
                  <a:srgbClr val="C00000"/>
                </a:solidFill>
                <a:latin typeface="Arial" panose="020B0604020202020204" pitchFamily="34" charset="0"/>
              </a:rPr>
              <a:t>First-order Padé Approximation</a:t>
            </a:r>
            <a:r>
              <a:rPr lang="en-US" altLang="it-IT" sz="2400">
                <a:latin typeface="Arial" panose="020B0604020202020204" pitchFamily="34" charset="0"/>
              </a:rPr>
              <a:t>:</a:t>
            </a:r>
          </a:p>
        </p:txBody>
      </p:sp>
      <p:graphicFrame>
        <p:nvGraphicFramePr>
          <p:cNvPr id="58374" name="Object 6"/>
          <p:cNvGraphicFramePr>
            <a:graphicFrameLocks/>
          </p:cNvGraphicFramePr>
          <p:nvPr/>
        </p:nvGraphicFramePr>
        <p:xfrm>
          <a:off x="2665413" y="3741738"/>
          <a:ext cx="235902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6" imgW="1057225" imgH="400042" progId="Equation.3">
                  <p:embed/>
                </p:oleObj>
              </mc:Choice>
              <mc:Fallback>
                <p:oleObj name="Equation" r:id="rId6" imgW="1057225" imgH="400042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413" y="3741738"/>
                        <a:ext cx="2359025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Arc 7"/>
          <p:cNvSpPr>
            <a:spLocks/>
          </p:cNvSpPr>
          <p:nvPr/>
        </p:nvSpPr>
        <p:spPr bwMode="auto">
          <a:xfrm>
            <a:off x="5356225" y="3975100"/>
            <a:ext cx="1387475" cy="1195388"/>
          </a:xfrm>
          <a:custGeom>
            <a:avLst/>
            <a:gdLst>
              <a:gd name="T0" fmla="*/ 0 w 24580"/>
              <a:gd name="T1" fmla="*/ 2147483647 h 23682"/>
              <a:gd name="T2" fmla="*/ 2147483647 w 24580"/>
              <a:gd name="T3" fmla="*/ 2147483647 h 23682"/>
              <a:gd name="T4" fmla="*/ 2147483647 w 24580"/>
              <a:gd name="T5" fmla="*/ 2147483647 h 23682"/>
              <a:gd name="T6" fmla="*/ 0 60000 65536"/>
              <a:gd name="T7" fmla="*/ 0 60000 65536"/>
              <a:gd name="T8" fmla="*/ 0 60000 65536"/>
              <a:gd name="T9" fmla="*/ 0 w 24580"/>
              <a:gd name="T10" fmla="*/ 0 h 23682"/>
              <a:gd name="T11" fmla="*/ 24580 w 24580"/>
              <a:gd name="T12" fmla="*/ 23682 h 236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80" h="23682" fill="none" extrusionOk="0">
                <a:moveTo>
                  <a:pt x="-1" y="206"/>
                </a:moveTo>
                <a:cubicBezTo>
                  <a:pt x="987" y="69"/>
                  <a:pt x="1983" y="-1"/>
                  <a:pt x="2980" y="0"/>
                </a:cubicBezTo>
                <a:cubicBezTo>
                  <a:pt x="14909" y="0"/>
                  <a:pt x="24580" y="9670"/>
                  <a:pt x="24580" y="21600"/>
                </a:cubicBezTo>
                <a:cubicBezTo>
                  <a:pt x="24580" y="22295"/>
                  <a:pt x="24546" y="22990"/>
                  <a:pt x="24479" y="23682"/>
                </a:cubicBezTo>
              </a:path>
              <a:path w="24580" h="23682" stroke="0" extrusionOk="0">
                <a:moveTo>
                  <a:pt x="-1" y="206"/>
                </a:moveTo>
                <a:cubicBezTo>
                  <a:pt x="987" y="69"/>
                  <a:pt x="1983" y="-1"/>
                  <a:pt x="2980" y="0"/>
                </a:cubicBezTo>
                <a:cubicBezTo>
                  <a:pt x="14909" y="0"/>
                  <a:pt x="24580" y="9670"/>
                  <a:pt x="24580" y="21600"/>
                </a:cubicBezTo>
                <a:cubicBezTo>
                  <a:pt x="24580" y="22295"/>
                  <a:pt x="24546" y="22990"/>
                  <a:pt x="24479" y="23682"/>
                </a:cubicBezTo>
                <a:lnTo>
                  <a:pt x="2980" y="21600"/>
                </a:lnTo>
                <a:lnTo>
                  <a:pt x="-1" y="206"/>
                </a:lnTo>
                <a:close/>
              </a:path>
            </a:pathLst>
          </a:custGeom>
          <a:noFill/>
          <a:ln w="76200" cap="rnd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8376" name="Object 8"/>
          <p:cNvGraphicFramePr>
            <a:graphicFrameLocks/>
          </p:cNvGraphicFramePr>
          <p:nvPr/>
        </p:nvGraphicFramePr>
        <p:xfrm>
          <a:off x="1079500" y="4941888"/>
          <a:ext cx="5973763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Equation" r:id="rId8" imgW="3190859" imgH="447550" progId="Equation.3">
                  <p:embed/>
                </p:oleObj>
              </mc:Choice>
              <mc:Fallback>
                <p:oleObj name="Equation" r:id="rId8" imgW="3190859" imgH="44755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4941888"/>
                        <a:ext cx="5973763" cy="100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49213" y="6510338"/>
            <a:ext cx="90757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200">
                <a:solidFill>
                  <a:schemeClr val="accent2"/>
                </a:solidFill>
                <a:latin typeface="Arial" panose="020B0604020202020204" pitchFamily="34" charset="0"/>
              </a:rPr>
              <a:t>Introduction to Process Control						Romagnoli &amp; Palazoglu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Grp="1"/>
          </p:cNvGraphicFramePr>
          <p:nvPr>
            <p:ph type="body" sz="half" idx="1"/>
          </p:nvPr>
        </p:nvGraphicFramePr>
        <p:xfrm>
          <a:off x="360363" y="1849438"/>
          <a:ext cx="4267200" cy="319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Picture" r:id="rId4" imgW="7067442" imgH="5276932" progId="Word.Picture.8">
                  <p:embed/>
                </p:oleObj>
              </mc:Choice>
              <mc:Fallback>
                <p:oleObj name="Picture" r:id="rId4" imgW="7067442" imgH="5276932" progId="Word.Picture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1849438"/>
                        <a:ext cx="4267200" cy="319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49213" y="6510338"/>
            <a:ext cx="90757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200">
                <a:solidFill>
                  <a:schemeClr val="accent2"/>
                </a:solidFill>
                <a:latin typeface="Arial" panose="020B0604020202020204" pitchFamily="34" charset="0"/>
              </a:rPr>
              <a:t>Introduction to Process Control						Romagnoli &amp; Palazoglu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470025" y="955675"/>
            <a:ext cx="5988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it-IT" sz="2400">
                <a:latin typeface="Arial" panose="020B0604020202020204" pitchFamily="34" charset="0"/>
              </a:rPr>
              <a:t>Comparison of unit step responses: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it-IT" sz="2400">
                <a:latin typeface="Arial" panose="020B0604020202020204" pitchFamily="34" charset="0"/>
              </a:rPr>
              <a:t>Exact vs 1</a:t>
            </a:r>
            <a:r>
              <a:rPr lang="en-US" altLang="it-IT" sz="2400" baseline="30000">
                <a:latin typeface="Arial" panose="020B0604020202020204" pitchFamily="34" charset="0"/>
              </a:rPr>
              <a:t>st</a:t>
            </a:r>
            <a:r>
              <a:rPr lang="en-US" altLang="it-IT" sz="2400">
                <a:latin typeface="Arial" panose="020B0604020202020204" pitchFamily="34" charset="0"/>
              </a:rPr>
              <a:t> order Approximation</a:t>
            </a:r>
          </a:p>
        </p:txBody>
      </p:sp>
      <p:sp>
        <p:nvSpPr>
          <p:cNvPr id="14341" name="Rectangle 6"/>
          <p:cNvSpPr>
            <a:spLocks noGrp="1" noChangeArrowheads="1"/>
          </p:cNvSpPr>
          <p:nvPr>
            <p:ph type="title"/>
          </p:nvPr>
        </p:nvSpPr>
        <p:spPr>
          <a:xfrm>
            <a:off x="708025" y="30163"/>
            <a:ext cx="7772400" cy="919162"/>
          </a:xfrm>
          <a:noFill/>
        </p:spPr>
        <p:txBody>
          <a:bodyPr lIns="92075" tIns="46038" rIns="92075" bIns="46038"/>
          <a:lstStyle/>
          <a:p>
            <a:r>
              <a:rPr lang="en-US" altLang="it-IT" sz="3000" b="1"/>
              <a:t>Example 1</a:t>
            </a:r>
            <a:br>
              <a:rPr lang="en-US" altLang="it-IT" sz="3000" b="1"/>
            </a:br>
            <a:r>
              <a:rPr lang="en-US" altLang="it-IT" sz="2800"/>
              <a:t>(a FOPDT process model)</a:t>
            </a:r>
          </a:p>
        </p:txBody>
      </p:sp>
      <p:pic>
        <p:nvPicPr>
          <p:cNvPr id="14342" name="Immagine 6" descr="man&amp;computer (Bs01601).wm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1113"/>
            <a:ext cx="1201738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1430338" y="5264150"/>
            <a:ext cx="65151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000">
                <a:solidFill>
                  <a:srgbClr val="660066"/>
                </a:solidFill>
              </a:rPr>
              <a:t>HINT: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F"/>
            </a:pPr>
            <a:r>
              <a:rPr lang="it-IT" altLang="it-IT" sz="2000">
                <a:solidFill>
                  <a:srgbClr val="660066"/>
                </a:solidFill>
              </a:rPr>
              <a:t> Try plotting time responses with Matlab</a:t>
            </a:r>
            <a:r>
              <a:rPr lang="en-US" altLang="it-IT" sz="2000">
                <a:solidFill>
                  <a:srgbClr val="660066"/>
                </a:solidFill>
              </a:rPr>
              <a:t>®, e.g.,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&gt;&gt; step(G_dt)</a:t>
            </a:r>
          </a:p>
        </p:txBody>
      </p:sp>
      <p:pic>
        <p:nvPicPr>
          <p:cNvPr id="14344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200" y="5111750"/>
            <a:ext cx="11938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4535488" y="1849438"/>
            <a:ext cx="4265612" cy="3551237"/>
            <a:chOff x="4535488" y="1849438"/>
            <a:chExt cx="4265612" cy="3551237"/>
          </a:xfrm>
        </p:grpSpPr>
        <p:graphicFrame>
          <p:nvGraphicFramePr>
            <p:cNvPr id="14346" name="Object 3"/>
            <p:cNvGraphicFramePr>
              <a:graphicFrameLocks/>
            </p:cNvGraphicFramePr>
            <p:nvPr/>
          </p:nvGraphicFramePr>
          <p:xfrm>
            <a:off x="4535488" y="1849438"/>
            <a:ext cx="4265612" cy="3195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63" name="Picture" r:id="rId8" imgW="7067442" imgH="5276932" progId="Word.Picture.8">
                    <p:embed/>
                  </p:oleObj>
                </mc:Choice>
                <mc:Fallback>
                  <p:oleObj name="Picture" r:id="rId8" imgW="7067442" imgH="5276932" progId="Word.Picture.8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5488" y="1849438"/>
                          <a:ext cx="4265612" cy="31956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7" name="Callout con freccia in su 1"/>
            <p:cNvSpPr>
              <a:spLocks noChangeArrowheads="1"/>
            </p:cNvSpPr>
            <p:nvPr/>
          </p:nvSpPr>
          <p:spPr bwMode="auto">
            <a:xfrm>
              <a:off x="4687888" y="4349761"/>
              <a:ext cx="1000125" cy="1050914"/>
            </a:xfrm>
            <a:prstGeom prst="upArrowCallout">
              <a:avLst>
                <a:gd name="adj1" fmla="val 10778"/>
                <a:gd name="adj2" fmla="val 16431"/>
                <a:gd name="adj3" fmla="val 26430"/>
                <a:gd name="adj4" fmla="val 55458"/>
              </a:avLst>
            </a:prstGeom>
            <a:solidFill>
              <a:srgbClr val="FF0000">
                <a:alpha val="20000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it-IT" altLang="it-IT" sz="1600" b="1">
                  <a:solidFill>
                    <a:srgbClr val="FF0000"/>
                  </a:solidFill>
                </a:rPr>
                <a:t>Inverse response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900113" y="1557338"/>
            <a:ext cx="7559675" cy="1363662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1009650" y="1628775"/>
            <a:ext cx="7339013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it-IT" sz="2400" b="1">
                <a:latin typeface="Arial" panose="020B0604020202020204" pitchFamily="34" charset="0"/>
              </a:rPr>
              <a:t>In the previous FOPDT example the original system was </a:t>
            </a:r>
            <a:r>
              <a:rPr lang="en-US" altLang="it-IT" sz="2400" b="1">
                <a:solidFill>
                  <a:srgbClr val="006600"/>
                </a:solidFill>
                <a:latin typeface="Arial" panose="020B0604020202020204" pitchFamily="34" charset="0"/>
              </a:rPr>
              <a:t>first-order</a:t>
            </a:r>
            <a:r>
              <a:rPr lang="en-US" altLang="it-IT" sz="2400" b="1">
                <a:latin typeface="Arial" panose="020B0604020202020204" pitchFamily="34" charset="0"/>
              </a:rPr>
              <a:t>. After the approximation, the system appears to be </a:t>
            </a:r>
            <a:r>
              <a:rPr lang="en-US" altLang="it-IT" sz="2400" b="1">
                <a:solidFill>
                  <a:srgbClr val="006600"/>
                </a:solidFill>
                <a:latin typeface="Arial" panose="020B0604020202020204" pitchFamily="34" charset="0"/>
              </a:rPr>
              <a:t>second-order</a:t>
            </a:r>
            <a:r>
              <a:rPr lang="en-US" altLang="it-IT" sz="2400" b="1" i="1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4076700" y="3092450"/>
            <a:ext cx="1206500" cy="741363"/>
          </a:xfrm>
          <a:prstGeom prst="downArrow">
            <a:avLst>
              <a:gd name="adj1" fmla="val 46774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5369" name="AutoShape 6"/>
          <p:cNvSpPr>
            <a:spLocks noChangeArrowheads="1"/>
          </p:cNvSpPr>
          <p:nvPr/>
        </p:nvSpPr>
        <p:spPr bwMode="auto">
          <a:xfrm>
            <a:off x="1463582" y="3913446"/>
            <a:ext cx="6434324" cy="895290"/>
          </a:xfrm>
          <a:prstGeom prst="roundRect">
            <a:avLst>
              <a:gd name="adj" fmla="val 12495"/>
            </a:avLst>
          </a:prstGeom>
          <a:solidFill>
            <a:srgbClr val="FF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0" algn="ctr">
              <a:spcBef>
                <a:spcPct val="50000"/>
              </a:spcBef>
              <a:buNone/>
            </a:pPr>
            <a:r>
              <a:rPr lang="en-US" alt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The effect of the approximation is to increase the </a:t>
            </a:r>
            <a:r>
              <a:rPr lang="en-US" altLang="it-IT" sz="2400" b="1" dirty="0">
                <a:solidFill>
                  <a:srgbClr val="006600"/>
                </a:solidFill>
                <a:latin typeface="Arial" panose="020B0604020202020204" pitchFamily="34" charset="0"/>
              </a:rPr>
              <a:t>order of the system</a:t>
            </a:r>
            <a:r>
              <a:rPr lang="en-US" altLang="it-IT" sz="2400" b="1" i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it-IT" altLang="it-IT" sz="2400" dirty="0"/>
          </a:p>
        </p:txBody>
      </p:sp>
      <p:graphicFrame>
        <p:nvGraphicFramePr>
          <p:cNvPr id="15366" name="Object 8"/>
          <p:cNvGraphicFramePr>
            <a:graphicFrameLocks/>
          </p:cNvGraphicFramePr>
          <p:nvPr/>
        </p:nvGraphicFramePr>
        <p:xfrm>
          <a:off x="468313" y="4268788"/>
          <a:ext cx="914400" cy="258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ClipArt" r:id="rId4" imgW="1628662" imgH="4829112" progId="MS_ClipArt_Gallery.2">
                  <p:embed/>
                </p:oleObj>
              </mc:Choice>
              <mc:Fallback>
                <p:oleObj name="ClipArt" r:id="rId4" imgW="1628662" imgH="4829112" progId="MS_ClipArt_Gallery.2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268788"/>
                        <a:ext cx="914400" cy="258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9213" y="6510338"/>
            <a:ext cx="90757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200">
                <a:solidFill>
                  <a:schemeClr val="accent2"/>
                </a:solidFill>
                <a:latin typeface="Arial" panose="020B0604020202020204" pitchFamily="34" charset="0"/>
              </a:rPr>
              <a:t>Introduction to Process Control						Romagnoli &amp; Palazoglu</a:t>
            </a:r>
          </a:p>
        </p:txBody>
      </p:sp>
      <p:sp>
        <p:nvSpPr>
          <p:cNvPr id="15368" name="Rectangle 10"/>
          <p:cNvSpPr>
            <a:spLocks noChangeArrowheads="1"/>
          </p:cNvSpPr>
          <p:nvPr/>
        </p:nvSpPr>
        <p:spPr bwMode="auto">
          <a:xfrm>
            <a:off x="708025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3600" b="1">
                <a:solidFill>
                  <a:srgbClr val="FF0000"/>
                </a:solidFill>
                <a:latin typeface="Arial" panose="020B0604020202020204" pitchFamily="34" charset="0"/>
              </a:rPr>
              <a:t>Processes with Time Delay</a:t>
            </a: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1463582" y="4941918"/>
            <a:ext cx="6434324" cy="895290"/>
          </a:xfrm>
          <a:prstGeom prst="roundRect">
            <a:avLst>
              <a:gd name="adj" fmla="val 12495"/>
            </a:avLst>
          </a:prstGeom>
          <a:solidFill>
            <a:srgbClr val="FF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0" algn="ctr">
              <a:spcBef>
                <a:spcPct val="50000"/>
              </a:spcBef>
              <a:buNone/>
            </a:pPr>
            <a:r>
              <a:rPr lang="en-US" alt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The final order will depend on the order of the approximation</a:t>
            </a:r>
            <a:endParaRPr lang="it-IT" altLang="it-IT" sz="2400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5" y="3805238"/>
            <a:ext cx="5219700" cy="305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6"/>
          <p:cNvSpPr>
            <a:spLocks noGrp="1" noChangeArrowheads="1"/>
          </p:cNvSpPr>
          <p:nvPr>
            <p:ph type="title"/>
          </p:nvPr>
        </p:nvSpPr>
        <p:spPr>
          <a:xfrm>
            <a:off x="700088" y="157163"/>
            <a:ext cx="7772400" cy="920750"/>
          </a:xfrm>
          <a:noFill/>
        </p:spPr>
        <p:txBody>
          <a:bodyPr lIns="92075" tIns="46038" rIns="92075" bIns="46038"/>
          <a:lstStyle/>
          <a:p>
            <a:r>
              <a:rPr lang="en-US" altLang="it-IT" sz="3000" b="1"/>
              <a:t>Padé implementation in Matlab</a:t>
            </a:r>
            <a:br>
              <a:rPr lang="en-US" altLang="it-IT" sz="3000" b="1"/>
            </a:br>
            <a:r>
              <a:rPr lang="en-US" altLang="it-IT" sz="3200"/>
              <a:t>(demo script file implementation)</a:t>
            </a:r>
            <a:endParaRPr lang="en-US" altLang="it-IT" sz="3000" b="1"/>
          </a:p>
        </p:txBody>
      </p:sp>
      <p:pic>
        <p:nvPicPr>
          <p:cNvPr id="16388" name="Immagine 6" descr="man&amp;computer (Bs01601)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9525"/>
            <a:ext cx="1201738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675" y="20638"/>
            <a:ext cx="11938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Rettangolo 4"/>
          <p:cNvSpPr>
            <a:spLocks noChangeArrowheads="1"/>
          </p:cNvSpPr>
          <p:nvPr/>
        </p:nvSpPr>
        <p:spPr bwMode="auto">
          <a:xfrm>
            <a:off x="196850" y="1309688"/>
            <a:ext cx="8928100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latin typeface="Courier New" panose="02070309020205020404" pitchFamily="49" charset="0"/>
              </a:rPr>
              <a:t>&gt;&gt; pade_show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rgbClr val="006600"/>
                </a:solidFill>
                <a:latin typeface="Courier New" panose="02070309020205020404" pitchFamily="49" charset="0"/>
              </a:rPr>
              <a:t>% SCPC - Matlab Es#1 (file UniPISA mat-Es1_UniPI_2007-08.pdf)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rgbClr val="006600"/>
                </a:solidFill>
                <a:latin typeface="Courier New" panose="02070309020205020404" pitchFamily="49" charset="0"/>
              </a:rPr>
              <a:t>% ***   revision 2.01  by M.Miccio  on Apr 22, 2015   ***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rgbClr val="006600"/>
                </a:solidFill>
                <a:latin typeface="Courier New" panose="02070309020205020404" pitchFamily="49" charset="0"/>
              </a:rPr>
              <a:t>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rgbClr val="006600"/>
                </a:solidFill>
                <a:latin typeface="Courier New" panose="02070309020205020404" pitchFamily="49" charset="0"/>
              </a:rPr>
              <a:t>% FOPTD with Kp=1; tauP=tD=10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rgbClr val="006600"/>
                </a:solidFill>
                <a:latin typeface="Courier New" panose="02070309020205020404" pitchFamily="49" charset="0"/>
              </a:rPr>
              <a:t>% and its Padé approximations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rgbClr val="006600"/>
                </a:solidFill>
                <a:latin typeface="Courier New" panose="02070309020205020404" pitchFamily="49" charset="0"/>
              </a:rPr>
              <a:t>% with order n=1,3,5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rgbClr val="006600"/>
                </a:solidFill>
                <a:latin typeface="Courier New" panose="02070309020205020404" pitchFamily="49" charset="0"/>
              </a:rPr>
              <a:t>%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rgbClr val="006600"/>
                </a:solidFill>
                <a:latin typeface="Courier New" panose="02070309020205020404" pitchFamily="49" charset="0"/>
              </a:rPr>
              <a:t>% plots dynamic responses to unit step for comparison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b="1"/>
              <a:t>Processes with Time Delay</a:t>
            </a:r>
            <a:endParaRPr lang="it-IT" altLang="it-IT"/>
          </a:p>
        </p:txBody>
      </p:sp>
      <p:grpSp>
        <p:nvGrpSpPr>
          <p:cNvPr id="3075" name="Group 96"/>
          <p:cNvGrpSpPr>
            <a:grpSpLocks/>
          </p:cNvGrpSpPr>
          <p:nvPr/>
        </p:nvGrpSpPr>
        <p:grpSpPr bwMode="auto">
          <a:xfrm>
            <a:off x="523875" y="1519238"/>
            <a:ext cx="5162550" cy="996950"/>
            <a:chOff x="497" y="3076"/>
            <a:chExt cx="3252" cy="628"/>
          </a:xfrm>
        </p:grpSpPr>
        <p:sp>
          <p:nvSpPr>
            <p:cNvPr id="3078" name="Line 42"/>
            <p:cNvSpPr>
              <a:spLocks noChangeShapeType="1"/>
            </p:cNvSpPr>
            <p:nvPr/>
          </p:nvSpPr>
          <p:spPr bwMode="auto">
            <a:xfrm>
              <a:off x="1353" y="3396"/>
              <a:ext cx="2396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Rectangle 52"/>
            <p:cNvSpPr>
              <a:spLocks noChangeArrowheads="1"/>
            </p:cNvSpPr>
            <p:nvPr/>
          </p:nvSpPr>
          <p:spPr bwMode="auto">
            <a:xfrm>
              <a:off x="3610" y="3408"/>
              <a:ext cx="75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)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6" name="Rectangle 53"/>
            <p:cNvSpPr>
              <a:spLocks noChangeArrowheads="1"/>
            </p:cNvSpPr>
            <p:nvPr/>
          </p:nvSpPr>
          <p:spPr bwMode="auto">
            <a:xfrm>
              <a:off x="2996" y="3408"/>
              <a:ext cx="75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(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7" name="Rectangle 54"/>
            <p:cNvSpPr>
              <a:spLocks noChangeArrowheads="1"/>
            </p:cNvSpPr>
            <p:nvPr/>
          </p:nvSpPr>
          <p:spPr bwMode="auto">
            <a:xfrm>
              <a:off x="2661" y="3408"/>
              <a:ext cx="302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)…</a:t>
              </a:r>
              <a:endParaRPr lang="en-US" altLang="it-IT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8" name="Rectangle 55"/>
            <p:cNvSpPr>
              <a:spLocks noChangeArrowheads="1"/>
            </p:cNvSpPr>
            <p:nvPr/>
          </p:nvSpPr>
          <p:spPr bwMode="auto">
            <a:xfrm>
              <a:off x="1975" y="3408"/>
              <a:ext cx="150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)(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9" name="Rectangle 56"/>
            <p:cNvSpPr>
              <a:spLocks noChangeArrowheads="1"/>
            </p:cNvSpPr>
            <p:nvPr/>
          </p:nvSpPr>
          <p:spPr bwMode="auto">
            <a:xfrm>
              <a:off x="1387" y="3408"/>
              <a:ext cx="75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(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" name="Rectangle 57"/>
            <p:cNvSpPr>
              <a:spLocks noChangeArrowheads="1"/>
            </p:cNvSpPr>
            <p:nvPr/>
          </p:nvSpPr>
          <p:spPr bwMode="auto">
            <a:xfrm>
              <a:off x="3659" y="3102"/>
              <a:ext cx="75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)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1" name="Rectangle 58"/>
            <p:cNvSpPr>
              <a:spLocks noChangeArrowheads="1"/>
            </p:cNvSpPr>
            <p:nvPr/>
          </p:nvSpPr>
          <p:spPr bwMode="auto">
            <a:xfrm>
              <a:off x="3055" y="3102"/>
              <a:ext cx="75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(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" name="Rectangle 59"/>
            <p:cNvSpPr>
              <a:spLocks noChangeArrowheads="1"/>
            </p:cNvSpPr>
            <p:nvPr/>
          </p:nvSpPr>
          <p:spPr bwMode="auto">
            <a:xfrm>
              <a:off x="2720" y="3102"/>
              <a:ext cx="302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)…</a:t>
              </a:r>
              <a:endParaRPr lang="en-US" altLang="it-IT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" name="Rectangle 60"/>
            <p:cNvSpPr>
              <a:spLocks noChangeArrowheads="1"/>
            </p:cNvSpPr>
            <p:nvPr/>
          </p:nvSpPr>
          <p:spPr bwMode="auto">
            <a:xfrm>
              <a:off x="2073" y="3102"/>
              <a:ext cx="150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)(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" name="Rectangle 61"/>
            <p:cNvSpPr>
              <a:spLocks noChangeArrowheads="1"/>
            </p:cNvSpPr>
            <p:nvPr/>
          </p:nvSpPr>
          <p:spPr bwMode="auto">
            <a:xfrm>
              <a:off x="1523" y="3102"/>
              <a:ext cx="75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(</a:t>
              </a:r>
              <a:endParaRPr lang="en-US" altLang="it-IT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5" name="Rectangle 62"/>
            <p:cNvSpPr>
              <a:spLocks noChangeArrowheads="1"/>
            </p:cNvSpPr>
            <p:nvPr/>
          </p:nvSpPr>
          <p:spPr bwMode="auto">
            <a:xfrm>
              <a:off x="1028" y="3238"/>
              <a:ext cx="75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)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6" name="Rectangle 63"/>
            <p:cNvSpPr>
              <a:spLocks noChangeArrowheads="1"/>
            </p:cNvSpPr>
            <p:nvPr/>
          </p:nvSpPr>
          <p:spPr bwMode="auto">
            <a:xfrm>
              <a:off x="850" y="3238"/>
              <a:ext cx="75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(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7" name="Rectangle 64"/>
            <p:cNvSpPr>
              <a:spLocks noChangeArrowheads="1"/>
            </p:cNvSpPr>
            <p:nvPr/>
          </p:nvSpPr>
          <p:spPr bwMode="auto">
            <a:xfrm>
              <a:off x="2574" y="3549"/>
              <a:ext cx="64" cy="15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16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8" name="Rectangle 65"/>
            <p:cNvSpPr>
              <a:spLocks noChangeArrowheads="1"/>
            </p:cNvSpPr>
            <p:nvPr/>
          </p:nvSpPr>
          <p:spPr bwMode="auto">
            <a:xfrm>
              <a:off x="1899" y="3549"/>
              <a:ext cx="64" cy="15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16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9" name="Rectangle 66"/>
            <p:cNvSpPr>
              <a:spLocks noChangeArrowheads="1"/>
            </p:cNvSpPr>
            <p:nvPr/>
          </p:nvSpPr>
          <p:spPr bwMode="auto">
            <a:xfrm>
              <a:off x="2634" y="3242"/>
              <a:ext cx="64" cy="15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16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" name="Rectangle 67"/>
            <p:cNvSpPr>
              <a:spLocks noChangeArrowheads="1"/>
            </p:cNvSpPr>
            <p:nvPr/>
          </p:nvSpPr>
          <p:spPr bwMode="auto">
            <a:xfrm>
              <a:off x="1997" y="3242"/>
              <a:ext cx="64" cy="15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16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1" name="Rectangle 69"/>
            <p:cNvSpPr>
              <a:spLocks noChangeArrowheads="1"/>
            </p:cNvSpPr>
            <p:nvPr/>
          </p:nvSpPr>
          <p:spPr bwMode="auto">
            <a:xfrm>
              <a:off x="3521" y="3549"/>
              <a:ext cx="74" cy="15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16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n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" name="Rectangle 70"/>
            <p:cNvSpPr>
              <a:spLocks noChangeArrowheads="1"/>
            </p:cNvSpPr>
            <p:nvPr/>
          </p:nvSpPr>
          <p:spPr bwMode="auto">
            <a:xfrm>
              <a:off x="3543" y="3242"/>
              <a:ext cx="103" cy="15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16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m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3" name="Rectangle 72"/>
            <p:cNvSpPr>
              <a:spLocks noChangeArrowheads="1"/>
            </p:cNvSpPr>
            <p:nvPr/>
          </p:nvSpPr>
          <p:spPr bwMode="auto">
            <a:xfrm>
              <a:off x="3410" y="3408"/>
              <a:ext cx="137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p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4" name="Rectangle 73"/>
            <p:cNvSpPr>
              <a:spLocks noChangeArrowheads="1"/>
            </p:cNvSpPr>
            <p:nvPr/>
          </p:nvSpPr>
          <p:spPr bwMode="auto">
            <a:xfrm>
              <a:off x="3079" y="3408"/>
              <a:ext cx="105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5" name="Rectangle 74"/>
            <p:cNvSpPr>
              <a:spLocks noChangeArrowheads="1"/>
            </p:cNvSpPr>
            <p:nvPr/>
          </p:nvSpPr>
          <p:spPr bwMode="auto">
            <a:xfrm>
              <a:off x="2463" y="3408"/>
              <a:ext cx="137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p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" name="Rectangle 75"/>
            <p:cNvSpPr>
              <a:spLocks noChangeArrowheads="1"/>
            </p:cNvSpPr>
            <p:nvPr/>
          </p:nvSpPr>
          <p:spPr bwMode="auto">
            <a:xfrm>
              <a:off x="2132" y="3408"/>
              <a:ext cx="105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7" name="Rectangle 76"/>
            <p:cNvSpPr>
              <a:spLocks noChangeArrowheads="1"/>
            </p:cNvSpPr>
            <p:nvPr/>
          </p:nvSpPr>
          <p:spPr bwMode="auto">
            <a:xfrm>
              <a:off x="1802" y="3408"/>
              <a:ext cx="137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p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8" name="Rectangle 77"/>
            <p:cNvSpPr>
              <a:spLocks noChangeArrowheads="1"/>
            </p:cNvSpPr>
            <p:nvPr/>
          </p:nvSpPr>
          <p:spPr bwMode="auto">
            <a:xfrm>
              <a:off x="1471" y="3408"/>
              <a:ext cx="105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" name="Rectangle 78"/>
            <p:cNvSpPr>
              <a:spLocks noChangeArrowheads="1"/>
            </p:cNvSpPr>
            <p:nvPr/>
          </p:nvSpPr>
          <p:spPr bwMode="auto">
            <a:xfrm>
              <a:off x="3452" y="3102"/>
              <a:ext cx="105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z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0" name="Rectangle 79"/>
            <p:cNvSpPr>
              <a:spLocks noChangeArrowheads="1"/>
            </p:cNvSpPr>
            <p:nvPr/>
          </p:nvSpPr>
          <p:spPr bwMode="auto">
            <a:xfrm>
              <a:off x="3139" y="3102"/>
              <a:ext cx="105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1" name="Rectangle 80"/>
            <p:cNvSpPr>
              <a:spLocks noChangeArrowheads="1"/>
            </p:cNvSpPr>
            <p:nvPr/>
          </p:nvSpPr>
          <p:spPr bwMode="auto">
            <a:xfrm>
              <a:off x="2543" y="3102"/>
              <a:ext cx="105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z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2" name="Rectangle 81"/>
            <p:cNvSpPr>
              <a:spLocks noChangeArrowheads="1"/>
            </p:cNvSpPr>
            <p:nvPr/>
          </p:nvSpPr>
          <p:spPr bwMode="auto">
            <a:xfrm>
              <a:off x="2230" y="3102"/>
              <a:ext cx="105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3" name="Rectangle 82"/>
            <p:cNvSpPr>
              <a:spLocks noChangeArrowheads="1"/>
            </p:cNvSpPr>
            <p:nvPr/>
          </p:nvSpPr>
          <p:spPr bwMode="auto">
            <a:xfrm>
              <a:off x="1920" y="3102"/>
              <a:ext cx="105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z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4" name="Rectangle 83"/>
            <p:cNvSpPr>
              <a:spLocks noChangeArrowheads="1"/>
            </p:cNvSpPr>
            <p:nvPr/>
          </p:nvSpPr>
          <p:spPr bwMode="auto">
            <a:xfrm>
              <a:off x="1607" y="3102"/>
              <a:ext cx="105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5" name="Rectangle 84"/>
            <p:cNvSpPr>
              <a:spLocks noChangeArrowheads="1"/>
            </p:cNvSpPr>
            <p:nvPr/>
          </p:nvSpPr>
          <p:spPr bwMode="auto">
            <a:xfrm>
              <a:off x="1348" y="3102"/>
              <a:ext cx="178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K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6" name="Rectangle 85"/>
            <p:cNvSpPr>
              <a:spLocks noChangeArrowheads="1"/>
            </p:cNvSpPr>
            <p:nvPr/>
          </p:nvSpPr>
          <p:spPr bwMode="auto">
            <a:xfrm>
              <a:off x="934" y="3238"/>
              <a:ext cx="105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7" name="Rectangle 86"/>
            <p:cNvSpPr>
              <a:spLocks noChangeArrowheads="1"/>
            </p:cNvSpPr>
            <p:nvPr/>
          </p:nvSpPr>
          <p:spPr bwMode="auto">
            <a:xfrm>
              <a:off x="497" y="3238"/>
              <a:ext cx="356" cy="27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GH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8" name="Rectangle 87"/>
            <p:cNvSpPr>
              <a:spLocks noChangeArrowheads="1"/>
            </p:cNvSpPr>
            <p:nvPr/>
          </p:nvSpPr>
          <p:spPr bwMode="auto">
            <a:xfrm>
              <a:off x="3213" y="3382"/>
              <a:ext cx="123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Symbol" pitchFamily="18" charset="2"/>
                </a:rPr>
                <a:t>+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9" name="Rectangle 88"/>
            <p:cNvSpPr>
              <a:spLocks noChangeArrowheads="1"/>
            </p:cNvSpPr>
            <p:nvPr/>
          </p:nvSpPr>
          <p:spPr bwMode="auto">
            <a:xfrm>
              <a:off x="2266" y="3382"/>
              <a:ext cx="123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Symbol" pitchFamily="18" charset="2"/>
                </a:rPr>
                <a:t>+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40" name="Rectangle 89"/>
            <p:cNvSpPr>
              <a:spLocks noChangeArrowheads="1"/>
            </p:cNvSpPr>
            <p:nvPr/>
          </p:nvSpPr>
          <p:spPr bwMode="auto">
            <a:xfrm>
              <a:off x="1605" y="3382"/>
              <a:ext cx="123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Symbol" pitchFamily="18" charset="2"/>
                </a:rPr>
                <a:t>+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41" name="Rectangle 90"/>
            <p:cNvSpPr>
              <a:spLocks noChangeArrowheads="1"/>
            </p:cNvSpPr>
            <p:nvPr/>
          </p:nvSpPr>
          <p:spPr bwMode="auto">
            <a:xfrm>
              <a:off x="3273" y="3076"/>
              <a:ext cx="123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Symbol" pitchFamily="18" charset="2"/>
                </a:rPr>
                <a:t>+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42" name="Rectangle 91"/>
            <p:cNvSpPr>
              <a:spLocks noChangeArrowheads="1"/>
            </p:cNvSpPr>
            <p:nvPr/>
          </p:nvSpPr>
          <p:spPr bwMode="auto">
            <a:xfrm>
              <a:off x="2364" y="3076"/>
              <a:ext cx="123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Symbol" pitchFamily="18" charset="2"/>
                </a:rPr>
                <a:t>+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43" name="Rectangle 92"/>
            <p:cNvSpPr>
              <a:spLocks noChangeArrowheads="1"/>
            </p:cNvSpPr>
            <p:nvPr/>
          </p:nvSpPr>
          <p:spPr bwMode="auto">
            <a:xfrm>
              <a:off x="1741" y="3076"/>
              <a:ext cx="123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Symbol" pitchFamily="18" charset="2"/>
                </a:rPr>
                <a:t>+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44" name="Rectangle 93"/>
            <p:cNvSpPr>
              <a:spLocks noChangeArrowheads="1"/>
            </p:cNvSpPr>
            <p:nvPr/>
          </p:nvSpPr>
          <p:spPr bwMode="auto">
            <a:xfrm>
              <a:off x="1156" y="3212"/>
              <a:ext cx="123" cy="2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it-IT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Symbol" pitchFamily="18" charset="2"/>
                </a:rPr>
                <a:t>=</a:t>
              </a:r>
              <a:endParaRPr lang="en-US" altLang="it-IT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graphicFrame>
        <p:nvGraphicFramePr>
          <p:cNvPr id="3076" name="Oggetto 46"/>
          <p:cNvGraphicFramePr>
            <a:graphicFrameLocks noChangeAspect="1"/>
          </p:cNvGraphicFramePr>
          <p:nvPr/>
        </p:nvGraphicFramePr>
        <p:xfrm>
          <a:off x="5811838" y="1317625"/>
          <a:ext cx="105886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Equation" r:id="rId3" imgW="292100" imgH="203200" progId="Equation.3">
                  <p:embed/>
                </p:oleObj>
              </mc:Choice>
              <mc:Fallback>
                <p:oleObj name="Equation" r:id="rId3" imgW="292100" imgH="203200" progId="Equation.3">
                  <p:embed/>
                  <p:pic>
                    <p:nvPicPr>
                      <p:cNvPr id="0" name="Oggetto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838" y="1317625"/>
                        <a:ext cx="1058862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ggetto 47"/>
          <p:cNvGraphicFramePr>
            <a:graphicFrameLocks noChangeAspect="1"/>
          </p:cNvGraphicFramePr>
          <p:nvPr/>
        </p:nvGraphicFramePr>
        <p:xfrm>
          <a:off x="1912938" y="2984500"/>
          <a:ext cx="4051300" cy="151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Equation" r:id="rId5" imgW="1117600" imgH="419100" progId="Equation.3">
                  <p:embed/>
                </p:oleObj>
              </mc:Choice>
              <mc:Fallback>
                <p:oleObj name="Equation" r:id="rId5" imgW="1117600" imgH="419100" progId="Equation.3">
                  <p:embed/>
                  <p:pic>
                    <p:nvPicPr>
                      <p:cNvPr id="0" name="Oggetto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2984500"/>
                        <a:ext cx="4051300" cy="151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55638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it-IT" altLang="it-IT" sz="3200" b="1"/>
              <a:t>Limits of the Root Locus Method</a:t>
            </a:r>
            <a:endParaRPr lang="en-US" altLang="it-IT" sz="3000" b="1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75" y="1712913"/>
            <a:ext cx="7772400" cy="2456699"/>
          </a:xfrm>
          <a:noFill/>
        </p:spPr>
        <p:txBody>
          <a:bodyPr lIns="92075" tIns="46038" rIns="92075" bIns="46038">
            <a:spAutoFit/>
          </a:bodyPr>
          <a:lstStyle/>
          <a:p>
            <a:pPr algn="just"/>
            <a:r>
              <a:rPr lang="en-US" altLang="it-IT" sz="2400" dirty="0"/>
              <a:t>When </a:t>
            </a:r>
            <a:r>
              <a:rPr lang="en-US" altLang="it-IT" sz="2400" dirty="0">
                <a:solidFill>
                  <a:srgbClr val="006600"/>
                </a:solidFill>
              </a:rPr>
              <a:t>time delays </a:t>
            </a:r>
            <a:r>
              <a:rPr lang="en-US" altLang="it-IT" sz="2400" dirty="0"/>
              <a:t>are part of the model, we can no longer represent the </a:t>
            </a:r>
            <a:r>
              <a:rPr lang="en-US" altLang="it-IT" sz="2400" dirty="0">
                <a:solidFill>
                  <a:srgbClr val="006600"/>
                </a:solidFill>
              </a:rPr>
              <a:t>transfer function </a:t>
            </a:r>
            <a:r>
              <a:rPr lang="en-US" altLang="it-IT" sz="2400" dirty="0"/>
              <a:t>as a ratio of two polynomials in </a:t>
            </a:r>
            <a:r>
              <a:rPr lang="en-US" altLang="it-IT" sz="2400" i="1" dirty="0"/>
              <a:t>s,</a:t>
            </a:r>
            <a:r>
              <a:rPr lang="en-US" altLang="it-IT" sz="2400" dirty="0"/>
              <a:t> since the exponential term is not rational. </a:t>
            </a:r>
          </a:p>
          <a:p>
            <a:pPr algn="just"/>
            <a:endParaRPr lang="en-US" altLang="it-IT" sz="2400" dirty="0"/>
          </a:p>
          <a:p>
            <a:pPr algn="just"/>
            <a:r>
              <a:rPr lang="en-US" altLang="it-IT" sz="2400" dirty="0"/>
              <a:t>There is an incentive to find </a:t>
            </a:r>
            <a:r>
              <a:rPr lang="en-US" altLang="it-IT" sz="2400" dirty="0">
                <a:solidFill>
                  <a:srgbClr val="006600"/>
                </a:solidFill>
              </a:rPr>
              <a:t>rational approximations </a:t>
            </a:r>
            <a:r>
              <a:rPr lang="en-US" altLang="it-IT" sz="2400" dirty="0"/>
              <a:t>to the exponential delay term. 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947863" y="4169612"/>
            <a:ext cx="6480175" cy="175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it-IT" sz="3600" b="1" dirty="0">
                <a:solidFill>
                  <a:schemeClr val="folHlink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</a:t>
            </a:r>
            <a:r>
              <a:rPr lang="en-US" altLang="it-IT" sz="2400" b="1" dirty="0">
                <a:solidFill>
                  <a:schemeClr val="folHlink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 </a:t>
            </a:r>
            <a:r>
              <a:rPr lang="en-US" altLang="it-IT" sz="2400" dirty="0">
                <a:latin typeface="Comic Sans MS" panose="030F0702030302020204" pitchFamily="66" charset="0"/>
              </a:rPr>
              <a:t>This allows us to factor the process transfer function in terms of simple </a:t>
            </a:r>
            <a:r>
              <a:rPr lang="en-US" altLang="it-IT" sz="2400" dirty="0">
                <a:solidFill>
                  <a:srgbClr val="006600"/>
                </a:solidFill>
                <a:latin typeface="Comic Sans MS" panose="030F0702030302020204" pitchFamily="66" charset="0"/>
              </a:rPr>
              <a:t>poles</a:t>
            </a:r>
            <a:r>
              <a:rPr lang="en-US" altLang="it-IT" sz="2400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en-US" altLang="it-IT" sz="2400" dirty="0">
                <a:latin typeface="Comic Sans MS" panose="030F0702030302020204" pitchFamily="66" charset="0"/>
              </a:rPr>
              <a:t>and</a:t>
            </a:r>
            <a:r>
              <a:rPr lang="en-US" altLang="it-IT" sz="2400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en-US" altLang="it-IT" sz="2400" dirty="0">
                <a:solidFill>
                  <a:srgbClr val="006600"/>
                </a:solidFill>
                <a:latin typeface="Comic Sans MS" panose="030F0702030302020204" pitchFamily="66" charset="0"/>
              </a:rPr>
              <a:t>zeroes</a:t>
            </a:r>
            <a:r>
              <a:rPr lang="en-US" altLang="it-IT" sz="2400" dirty="0">
                <a:latin typeface="Comic Sans MS" panose="030F0702030302020204" pitchFamily="66" charset="0"/>
              </a:rPr>
              <a:t>, and use analytical techniques to analyze the system responses.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9213" y="6510338"/>
            <a:ext cx="90757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200">
                <a:solidFill>
                  <a:schemeClr val="accent2"/>
                </a:solidFill>
                <a:latin typeface="Arial" panose="020B0604020202020204" pitchFamily="34" charset="0"/>
              </a:rPr>
              <a:t>Introduction to Process Control						Romagnoli &amp; Palazoglu</a:t>
            </a:r>
          </a:p>
        </p:txBody>
      </p:sp>
      <p:graphicFrame>
        <p:nvGraphicFramePr>
          <p:cNvPr id="4102" name="Object 10"/>
          <p:cNvGraphicFramePr>
            <a:graphicFrameLocks noChangeAspect="1"/>
          </p:cNvGraphicFramePr>
          <p:nvPr/>
        </p:nvGraphicFramePr>
        <p:xfrm>
          <a:off x="3525838" y="998538"/>
          <a:ext cx="20208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4" imgW="787400" imgH="203200" progId="Equation.3">
                  <p:embed/>
                </p:oleObj>
              </mc:Choice>
              <mc:Fallback>
                <p:oleObj name="Equation" r:id="rId4" imgW="787400" imgH="203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998538"/>
                        <a:ext cx="2020887" cy="520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 autoUpdateAnimBg="0"/>
      <p:bldP spid="563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8"/>
          <p:cNvSpPr txBox="1">
            <a:spLocks noChangeArrowheads="1"/>
          </p:cNvSpPr>
          <p:nvPr/>
        </p:nvSpPr>
        <p:spPr bwMode="auto">
          <a:xfrm>
            <a:off x="301625" y="1797050"/>
            <a:ext cx="85344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Times New Roman" panose="02020603050405020304" pitchFamily="18" charset="0"/>
              <a:buNone/>
            </a:pPr>
            <a:r>
              <a:rPr lang="it-IT" altLang="it-IT" sz="2000">
                <a:solidFill>
                  <a:srgbClr val="006600"/>
                </a:solidFill>
                <a:latin typeface="Arial" panose="020B0604020202020204" pitchFamily="34" charset="0"/>
              </a:rPr>
              <a:t>Padé approximant </a:t>
            </a:r>
            <a:r>
              <a:rPr lang="it-IT" altLang="it-IT" sz="2000">
                <a:latin typeface="Arial" panose="020B0604020202020204" pitchFamily="34" charset="0"/>
              </a:rPr>
              <a:t>is the "best" approximation of a function by a rational function of given order – under this technique, the approximant's power series agrees with the power series of the function it is approximating. </a:t>
            </a:r>
          </a:p>
          <a:p>
            <a:pPr eaLnBrk="1" hangingPunct="1">
              <a:spcBef>
                <a:spcPct val="50000"/>
              </a:spcBef>
              <a:buFont typeface="Times New Roman" panose="02020603050405020304" pitchFamily="18" charset="0"/>
              <a:buNone/>
            </a:pPr>
            <a:r>
              <a:rPr lang="it-IT" altLang="it-IT" sz="2000">
                <a:latin typeface="Arial" panose="020B0604020202020204" pitchFamily="34" charset="0"/>
              </a:rPr>
              <a:t>The technique was developed by Henri Padé.</a:t>
            </a:r>
          </a:p>
          <a:p>
            <a:pPr eaLnBrk="1" hangingPunct="1">
              <a:spcBef>
                <a:spcPct val="50000"/>
              </a:spcBef>
              <a:buFont typeface="Times New Roman" panose="02020603050405020304" pitchFamily="18" charset="0"/>
              <a:buNone/>
            </a:pPr>
            <a:r>
              <a:rPr lang="it-IT" altLang="it-IT" sz="2000">
                <a:latin typeface="Tahoma" panose="020B0604030504040204" pitchFamily="34" charset="0"/>
              </a:rPr>
              <a:t>The </a:t>
            </a:r>
            <a:r>
              <a:rPr lang="it-IT" altLang="it-IT" sz="2000">
                <a:solidFill>
                  <a:srgbClr val="006600"/>
                </a:solidFill>
                <a:latin typeface="Tahoma" panose="020B0604030504040204" pitchFamily="34" charset="0"/>
              </a:rPr>
              <a:t>Padé approximant </a:t>
            </a:r>
            <a:r>
              <a:rPr lang="it-IT" altLang="it-IT" sz="2000">
                <a:latin typeface="Tahoma" panose="020B0604030504040204" pitchFamily="34" charset="0"/>
              </a:rPr>
              <a:t>often gives better approximation of the function than truncating its </a:t>
            </a:r>
            <a:r>
              <a:rPr lang="it-IT" altLang="it-IT" sz="2000">
                <a:solidFill>
                  <a:srgbClr val="006600"/>
                </a:solidFill>
                <a:latin typeface="Tahoma" panose="020B0604030504040204" pitchFamily="34" charset="0"/>
              </a:rPr>
              <a:t>Taylor series.</a:t>
            </a:r>
          </a:p>
          <a:p>
            <a:pPr eaLnBrk="1" hangingPunct="1">
              <a:spcBef>
                <a:spcPct val="50000"/>
              </a:spcBef>
              <a:buFont typeface="Times New Roman" panose="02020603050405020304" pitchFamily="18" charset="0"/>
              <a:buNone/>
            </a:pPr>
            <a:r>
              <a:rPr lang="en-US" altLang="it-IT" sz="2000" b="1">
                <a:solidFill>
                  <a:srgbClr val="990000"/>
                </a:solidFill>
                <a:latin typeface="Arial" panose="020B0604020202020204" pitchFamily="34" charset="0"/>
              </a:rPr>
              <a:t>Definition: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2000">
                <a:latin typeface="Arial" panose="020B0604020202020204" pitchFamily="34" charset="0"/>
              </a:rPr>
              <a:t>Given a function f(x) and two integers m ≥ 0 and n ≥ 0, the Padé approximant of order [m/n] is the </a:t>
            </a:r>
            <a:r>
              <a:rPr lang="en-US" altLang="it-IT" sz="2000">
                <a:solidFill>
                  <a:srgbClr val="006600"/>
                </a:solidFill>
                <a:latin typeface="Arial" panose="020B0604020202020204" pitchFamily="34" charset="0"/>
              </a:rPr>
              <a:t>rational function </a:t>
            </a:r>
            <a:r>
              <a:rPr lang="en-US" altLang="it-IT" sz="2000">
                <a:latin typeface="Arial" panose="020B0604020202020204" pitchFamily="34" charset="0"/>
              </a:rPr>
              <a:t>R(x):</a:t>
            </a:r>
            <a:endParaRPr lang="en-US" altLang="it-IT" sz="200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title"/>
          </p:nvPr>
        </p:nvSpPr>
        <p:spPr>
          <a:xfrm>
            <a:off x="644525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altLang="it-IT" sz="3000" b="1"/>
              <a:t>Padé Approximation </a:t>
            </a:r>
          </a:p>
        </p:txBody>
      </p:sp>
      <p:pic>
        <p:nvPicPr>
          <p:cNvPr id="5124" name="Immagin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838"/>
            <a:ext cx="16192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313D0B-D8BA-4B7E-AE85-84D877D8394E}" type="slidenum">
              <a:rPr lang="en-GB" altLang="it-IT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it-IT" sz="1400"/>
          </a:p>
        </p:txBody>
      </p:sp>
      <p:sp>
        <p:nvSpPr>
          <p:cNvPr id="5126" name="Rettangolo 3"/>
          <p:cNvSpPr>
            <a:spLocks noChangeArrowheads="1"/>
          </p:cNvSpPr>
          <p:nvPr/>
        </p:nvSpPr>
        <p:spPr bwMode="auto">
          <a:xfrm>
            <a:off x="1906588" y="1193800"/>
            <a:ext cx="72374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600">
                <a:hlinkClick r:id="rId4"/>
              </a:rPr>
              <a:t>http://en.wikipedia.org/wiki/Pad%C3%A9_approximant#DLog_Pad.C3.A9_method</a:t>
            </a:r>
            <a:r>
              <a:rPr lang="it-IT" altLang="it-IT" sz="1600"/>
              <a:t> </a:t>
            </a:r>
          </a:p>
        </p:txBody>
      </p:sp>
      <p:pic>
        <p:nvPicPr>
          <p:cNvPr id="5127" name="Immagin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5372100"/>
            <a:ext cx="7369175" cy="8016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magin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8763" y="0"/>
            <a:ext cx="1450976" cy="103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7"/>
          <p:cNvSpPr>
            <a:spLocks noGrp="1" noChangeArrowheads="1"/>
          </p:cNvSpPr>
          <p:nvPr>
            <p:ph type="title"/>
          </p:nvPr>
        </p:nvSpPr>
        <p:spPr>
          <a:xfrm>
            <a:off x="644525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altLang="it-IT" sz="3000" b="1"/>
              <a:t>Padé Table</a:t>
            </a:r>
          </a:p>
        </p:txBody>
      </p:sp>
      <p:sp>
        <p:nvSpPr>
          <p:cNvPr id="6148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9AEA18-8AEF-43D2-9A45-D146584D1398}" type="slidenum">
              <a:rPr lang="en-GB" altLang="it-IT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it-IT" sz="1400"/>
          </a:p>
        </p:txBody>
      </p:sp>
      <p:pic>
        <p:nvPicPr>
          <p:cNvPr id="6149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" y="846138"/>
            <a:ext cx="7637463" cy="601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477838" y="3323573"/>
            <a:ext cx="3703637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it-IT" sz="1800" b="1" dirty="0">
                <a:solidFill>
                  <a:srgbClr val="990000"/>
                </a:solidFill>
                <a:latin typeface="Arial" panose="020B0604020202020204" pitchFamily="34" charset="0"/>
              </a:rPr>
              <a:t>First-order (1/1) </a:t>
            </a:r>
            <a:r>
              <a:rPr lang="en-US" altLang="it-IT" sz="1800" b="1" dirty="0" err="1">
                <a:solidFill>
                  <a:srgbClr val="990000"/>
                </a:solidFill>
                <a:latin typeface="Arial" panose="020B0604020202020204" pitchFamily="34" charset="0"/>
              </a:rPr>
              <a:t>Padé</a:t>
            </a:r>
            <a:r>
              <a:rPr lang="en-US" altLang="it-IT" sz="1800" b="1" dirty="0">
                <a:solidFill>
                  <a:srgbClr val="990000"/>
                </a:solidFill>
                <a:latin typeface="Arial" panose="020B0604020202020204" pitchFamily="34" charset="0"/>
              </a:rPr>
              <a:t> Expansion</a:t>
            </a:r>
          </a:p>
        </p:txBody>
      </p:sp>
      <p:graphicFrame>
        <p:nvGraphicFramePr>
          <p:cNvPr id="7171" name="Object 3"/>
          <p:cNvGraphicFramePr>
            <a:graphicFrameLocks/>
          </p:cNvGraphicFramePr>
          <p:nvPr/>
        </p:nvGraphicFramePr>
        <p:xfrm>
          <a:off x="995363" y="1497013"/>
          <a:ext cx="2454275" cy="169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4" imgW="1209609" imgH="904817" progId="Equation.3">
                  <p:embed/>
                </p:oleObj>
              </mc:Choice>
              <mc:Fallback>
                <p:oleObj name="Equation" r:id="rId4" imgW="1209609" imgH="904817" progId="Equation.3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1497013"/>
                        <a:ext cx="2454275" cy="1698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49213" y="6510338"/>
            <a:ext cx="90757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200">
                <a:solidFill>
                  <a:schemeClr val="accent2"/>
                </a:solidFill>
                <a:latin typeface="Arial" panose="020B0604020202020204" pitchFamily="34" charset="0"/>
              </a:rPr>
              <a:t>Introduction to Process Control						Romagnoli &amp; Palazoglu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title"/>
          </p:nvPr>
        </p:nvSpPr>
        <p:spPr>
          <a:xfrm>
            <a:off x="703263" y="0"/>
            <a:ext cx="7772400" cy="977900"/>
          </a:xfrm>
          <a:noFill/>
        </p:spPr>
        <p:txBody>
          <a:bodyPr lIns="92075" tIns="46038" rIns="92075" bIns="46038"/>
          <a:lstStyle/>
          <a:p>
            <a:r>
              <a:rPr lang="en-US" altLang="it-IT" sz="3000" b="1"/>
              <a:t>Padé Approximation of Dead Time </a:t>
            </a:r>
          </a:p>
        </p:txBody>
      </p:sp>
      <p:graphicFrame>
        <p:nvGraphicFramePr>
          <p:cNvPr id="57352" name="Object 4"/>
          <p:cNvGraphicFramePr>
            <a:graphicFrameLocks/>
          </p:cNvGraphicFramePr>
          <p:nvPr/>
        </p:nvGraphicFramePr>
        <p:xfrm>
          <a:off x="5661025" y="1466850"/>
          <a:ext cx="3109913" cy="177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6" imgW="1809685" imgH="971491" progId="Equation.3">
                  <p:embed/>
                </p:oleObj>
              </mc:Choice>
              <mc:Fallback>
                <p:oleObj name="Equation" r:id="rId6" imgW="1809685" imgH="971491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5" y="1466850"/>
                        <a:ext cx="3109913" cy="17732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5020235" y="3336273"/>
            <a:ext cx="4104715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it-IT" sz="1800" b="1" dirty="0">
                <a:solidFill>
                  <a:srgbClr val="990000"/>
                </a:solidFill>
                <a:latin typeface="Arial" panose="020B0604020202020204" pitchFamily="34" charset="0"/>
              </a:rPr>
              <a:t>Second-order (2/2) </a:t>
            </a:r>
            <a:r>
              <a:rPr lang="en-US" altLang="it-IT" sz="1800" b="1" dirty="0" err="1">
                <a:solidFill>
                  <a:srgbClr val="990000"/>
                </a:solidFill>
                <a:latin typeface="Arial" panose="020B0604020202020204" pitchFamily="34" charset="0"/>
              </a:rPr>
              <a:t>Padé</a:t>
            </a:r>
            <a:r>
              <a:rPr lang="en-US" altLang="it-IT" sz="1800" b="1" dirty="0">
                <a:solidFill>
                  <a:srgbClr val="990000"/>
                </a:solidFill>
                <a:latin typeface="Arial" panose="020B0604020202020204" pitchFamily="34" charset="0"/>
              </a:rPr>
              <a:t> Expansion</a:t>
            </a:r>
          </a:p>
        </p:txBody>
      </p:sp>
      <p:sp>
        <p:nvSpPr>
          <p:cNvPr id="7176" name="Rettangolo 10"/>
          <p:cNvSpPr>
            <a:spLocks noChangeArrowheads="1"/>
          </p:cNvSpPr>
          <p:nvPr/>
        </p:nvSpPr>
        <p:spPr bwMode="auto">
          <a:xfrm>
            <a:off x="477838" y="5473700"/>
            <a:ext cx="8188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635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it-IT" sz="2000"/>
              <a:t>These expressions should serve as a reasonable approximation to the delay term, </a:t>
            </a:r>
            <a:r>
              <a:rPr lang="it-IT" altLang="it-IT" sz="2000"/>
              <a:t>especially for </a:t>
            </a:r>
            <a:r>
              <a:rPr lang="it-IT" altLang="it-IT" sz="2000">
                <a:latin typeface="Comic Sans MS" panose="030F0702030302020204" pitchFamily="66" charset="0"/>
              </a:rPr>
              <a:t>small delays</a:t>
            </a:r>
            <a:r>
              <a:rPr lang="it-IT" altLang="it-IT" sz="2000"/>
              <a:t>.</a:t>
            </a:r>
          </a:p>
        </p:txBody>
      </p:sp>
      <p:sp>
        <p:nvSpPr>
          <p:cNvPr id="7177" name="Rettangolo 2"/>
          <p:cNvSpPr>
            <a:spLocks noChangeArrowheads="1"/>
          </p:cNvSpPr>
          <p:nvPr/>
        </p:nvSpPr>
        <p:spPr bwMode="auto">
          <a:xfrm>
            <a:off x="901700" y="3670300"/>
            <a:ext cx="454342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8775" indent="-358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it-IT" altLang="it-IT" sz="2000" dirty="0">
                <a:solidFill>
                  <a:srgbClr val="FF0000"/>
                </a:solidFill>
                <a:sym typeface="Webdings" panose="05030102010509060703" pitchFamily="18" charset="2"/>
              </a:rPr>
              <a:t></a:t>
            </a:r>
            <a:r>
              <a:rPr lang="it-IT" altLang="it-IT" sz="2000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</a:rPr>
              <a:t>The First-</a:t>
            </a:r>
            <a:r>
              <a:rPr lang="it-IT" altLang="it-IT" sz="2000" dirty="0" err="1">
                <a:solidFill>
                  <a:srgbClr val="000000"/>
                </a:solidFill>
              </a:rPr>
              <a:t>order</a:t>
            </a:r>
            <a:r>
              <a:rPr lang="it-IT" altLang="it-IT" sz="2000" dirty="0">
                <a:solidFill>
                  <a:srgbClr val="000000"/>
                </a:solidFill>
              </a:rPr>
              <a:t> </a:t>
            </a:r>
            <a:r>
              <a:rPr lang="it-IT" altLang="it-IT" sz="2000" dirty="0" err="1">
                <a:solidFill>
                  <a:srgbClr val="000000"/>
                </a:solidFill>
              </a:rPr>
              <a:t>Padé</a:t>
            </a:r>
            <a:r>
              <a:rPr lang="it-IT" altLang="it-IT" sz="2000" dirty="0">
                <a:solidFill>
                  <a:srgbClr val="000000"/>
                </a:solidFill>
              </a:rPr>
              <a:t> Expansion </a:t>
            </a:r>
            <a:r>
              <a:rPr lang="it-IT" altLang="it-IT" sz="2000" dirty="0" err="1">
                <a:solidFill>
                  <a:srgbClr val="000000"/>
                </a:solidFill>
              </a:rPr>
              <a:t>introduces</a:t>
            </a:r>
            <a:r>
              <a:rPr lang="it-IT" altLang="it-IT" sz="2000" dirty="0">
                <a:solidFill>
                  <a:srgbClr val="000000"/>
                </a:solidFill>
              </a:rPr>
              <a:t> a </a:t>
            </a:r>
            <a:r>
              <a:rPr lang="en-US" altLang="it-IT" sz="2000" dirty="0">
                <a:solidFill>
                  <a:srgbClr val="006600"/>
                </a:solidFill>
              </a:rPr>
              <a:t>stable pole </a:t>
            </a:r>
            <a:r>
              <a:rPr lang="en-US" altLang="it-IT" sz="2000" dirty="0">
                <a:solidFill>
                  <a:srgbClr val="000000"/>
                </a:solidFill>
              </a:rPr>
              <a:t>at </a:t>
            </a:r>
            <a:r>
              <a:rPr lang="en-US" altLang="it-IT" sz="2000" i="1" dirty="0">
                <a:solidFill>
                  <a:srgbClr val="000000"/>
                </a:solidFill>
              </a:rPr>
              <a:t>p=</a:t>
            </a:r>
            <a:r>
              <a:rPr lang="en-US" altLang="it-IT" sz="2000" i="1" dirty="0">
                <a:solidFill>
                  <a:srgbClr val="000000"/>
                </a:solidFill>
                <a:sym typeface="Symbol" panose="05050102010706020507" pitchFamily="18" charset="2"/>
              </a:rPr>
              <a:t></a:t>
            </a:r>
            <a:r>
              <a:rPr lang="en-US" altLang="it-IT" sz="2000" i="1" dirty="0">
                <a:solidFill>
                  <a:srgbClr val="000000"/>
                </a:solidFill>
              </a:rPr>
              <a:t>1/(</a:t>
            </a:r>
            <a:r>
              <a:rPr lang="en-US" altLang="it-IT" sz="2000" i="1" dirty="0" err="1">
                <a:solidFill>
                  <a:srgbClr val="000000"/>
                </a:solidFill>
              </a:rPr>
              <a:t>t</a:t>
            </a:r>
            <a:r>
              <a:rPr lang="en-US" altLang="it-IT" sz="2000" i="1" baseline="-25000" dirty="0" err="1">
                <a:solidFill>
                  <a:srgbClr val="000000"/>
                </a:solidFill>
              </a:rPr>
              <a:t>D</a:t>
            </a:r>
            <a:r>
              <a:rPr lang="en-US" altLang="it-IT" sz="2000" i="1" dirty="0">
                <a:solidFill>
                  <a:srgbClr val="000000"/>
                </a:solidFill>
              </a:rPr>
              <a:t>/2) </a:t>
            </a:r>
            <a:br>
              <a:rPr lang="en-US" altLang="it-IT" sz="2000" i="1" dirty="0">
                <a:solidFill>
                  <a:srgbClr val="000000"/>
                </a:solidFill>
              </a:rPr>
            </a:br>
            <a:r>
              <a:rPr lang="en-US" altLang="it-IT" sz="2000" dirty="0">
                <a:solidFill>
                  <a:srgbClr val="000000"/>
                </a:solidFill>
              </a:rPr>
              <a:t>and an </a:t>
            </a:r>
            <a:r>
              <a:rPr lang="en-US" altLang="it-IT" sz="2000" dirty="0" err="1">
                <a:solidFill>
                  <a:srgbClr val="00B0F0"/>
                </a:solidFill>
              </a:rPr>
              <a:t>RHP</a:t>
            </a:r>
            <a:r>
              <a:rPr lang="en-US" altLang="it-IT" sz="2000" dirty="0">
                <a:solidFill>
                  <a:srgbClr val="00B0F0"/>
                </a:solidFill>
              </a:rPr>
              <a:t> zero </a:t>
            </a:r>
            <a:r>
              <a:rPr lang="en-US" altLang="it-IT" sz="2000" dirty="0">
                <a:solidFill>
                  <a:srgbClr val="000000"/>
                </a:solidFill>
              </a:rPr>
              <a:t>at </a:t>
            </a:r>
            <a:r>
              <a:rPr lang="en-US" altLang="it-IT" sz="2000" i="1" dirty="0">
                <a:solidFill>
                  <a:srgbClr val="000000"/>
                </a:solidFill>
              </a:rPr>
              <a:t>z=+1/(</a:t>
            </a:r>
            <a:r>
              <a:rPr lang="en-US" altLang="it-IT" sz="2000" i="1" dirty="0" err="1">
                <a:solidFill>
                  <a:srgbClr val="000000"/>
                </a:solidFill>
              </a:rPr>
              <a:t>t</a:t>
            </a:r>
            <a:r>
              <a:rPr lang="en-US" altLang="it-IT" sz="2000" i="1" baseline="-25000" dirty="0" err="1">
                <a:solidFill>
                  <a:srgbClr val="000000"/>
                </a:solidFill>
              </a:rPr>
              <a:t>D</a:t>
            </a:r>
            <a:r>
              <a:rPr lang="en-US" altLang="it-IT" sz="2000" i="1" dirty="0">
                <a:solidFill>
                  <a:srgbClr val="000000"/>
                </a:solidFill>
              </a:rPr>
              <a:t>/2)</a:t>
            </a:r>
            <a:endParaRPr lang="it-IT" altLang="it-IT" sz="2000" dirty="0">
              <a:solidFill>
                <a:srgbClr val="000000"/>
              </a:solidFill>
            </a:endParaRPr>
          </a:p>
        </p:txBody>
      </p:sp>
      <p:pic>
        <p:nvPicPr>
          <p:cNvPr id="7178" name="Immagin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209675"/>
            <a:ext cx="180975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3" grpId="0" autoUpdateAnimBg="0"/>
      <p:bldP spid="71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304" y="5838520"/>
            <a:ext cx="8792367" cy="619273"/>
          </a:xfrm>
          <a:noFill/>
        </p:spPr>
        <p:txBody>
          <a:bodyPr wrap="square" lIns="92075" tIns="46038" rIns="92075" bIns="46038">
            <a:spAutoFit/>
          </a:bodyPr>
          <a:lstStyle/>
          <a:p>
            <a:pPr marL="0" indent="0" algn="just">
              <a:lnSpc>
                <a:spcPct val="90000"/>
              </a:lnSpc>
              <a:spcBef>
                <a:spcPct val="55000"/>
              </a:spcBef>
              <a:buFontTx/>
              <a:buNone/>
            </a:pPr>
            <a:r>
              <a:rPr lang="en-US" altLang="it-IT" sz="2000" dirty="0">
                <a:sym typeface="Webdings" panose="05030102010509060703" pitchFamily="18" charset="2"/>
              </a:rPr>
              <a:t>  </a:t>
            </a:r>
            <a:r>
              <a:rPr lang="en-US" altLang="it-IT" sz="1800" dirty="0">
                <a:latin typeface="Comic Sans MS" panose="030F0702030302020204" pitchFamily="66" charset="0"/>
              </a:rPr>
              <a:t>The 1</a:t>
            </a:r>
            <a:r>
              <a:rPr lang="en-US" altLang="it-IT" sz="1800" baseline="30000" dirty="0">
                <a:latin typeface="Comic Sans MS" panose="030F0702030302020204" pitchFamily="66" charset="0"/>
              </a:rPr>
              <a:t>st</a:t>
            </a:r>
            <a:r>
              <a:rPr lang="en-US" altLang="it-IT" sz="1800" dirty="0">
                <a:latin typeface="Comic Sans MS" panose="030F0702030302020204" pitchFamily="66" charset="0"/>
              </a:rPr>
              <a:t> order </a:t>
            </a:r>
            <a:r>
              <a:rPr lang="en-US" altLang="it-IT" sz="1800" dirty="0" err="1">
                <a:latin typeface="Comic Sans MS" panose="030F0702030302020204" pitchFamily="66" charset="0"/>
              </a:rPr>
              <a:t>Padé</a:t>
            </a:r>
            <a:r>
              <a:rPr lang="en-US" altLang="it-IT" sz="1800" dirty="0">
                <a:latin typeface="Comic Sans MS" panose="030F0702030302020204" pitchFamily="66" charset="0"/>
              </a:rPr>
              <a:t> approximation is coincident with the result of an expansion into a </a:t>
            </a:r>
            <a:r>
              <a:rPr lang="en-US" altLang="it-IT" sz="1800" dirty="0">
                <a:solidFill>
                  <a:srgbClr val="006600"/>
                </a:solidFill>
                <a:latin typeface="Comic Sans MS" panose="030F0702030302020204" pitchFamily="66" charset="0"/>
              </a:rPr>
              <a:t>McLaurin series </a:t>
            </a:r>
            <a:r>
              <a:rPr lang="en-US" altLang="it-IT" sz="1800" dirty="0">
                <a:latin typeface="Comic Sans MS" panose="030F0702030302020204" pitchFamily="66" charset="0"/>
              </a:rPr>
              <a:t>arrested at the 1</a:t>
            </a:r>
            <a:r>
              <a:rPr lang="en-US" altLang="it-IT" sz="1800" baseline="30000" dirty="0">
                <a:latin typeface="Comic Sans MS" panose="030F0702030302020204" pitchFamily="66" charset="0"/>
              </a:rPr>
              <a:t>st</a:t>
            </a:r>
            <a:r>
              <a:rPr lang="en-US" altLang="it-IT" sz="1800" dirty="0">
                <a:latin typeface="Comic Sans MS" panose="030F0702030302020204" pitchFamily="66" charset="0"/>
              </a:rPr>
              <a:t> order term</a:t>
            </a:r>
            <a:endParaRPr lang="en-US" altLang="it-IT" sz="2000" dirty="0"/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49213" y="6510338"/>
            <a:ext cx="861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200">
                <a:solidFill>
                  <a:schemeClr val="accent2"/>
                </a:solidFill>
                <a:latin typeface="Arial" panose="020B0604020202020204" pitchFamily="34" charset="0"/>
              </a:rPr>
              <a:t>Introduction to Process Control				         </a:t>
            </a:r>
            <a:r>
              <a:rPr lang="en-US" altLang="it-IT" sz="1200">
                <a:solidFill>
                  <a:srgbClr val="FF0000"/>
                </a:solidFill>
                <a:latin typeface="Arial" panose="020B0604020202020204" pitchFamily="34" charset="0"/>
              </a:rPr>
              <a:t>adapted from </a:t>
            </a:r>
            <a:r>
              <a:rPr lang="en-US" altLang="it-IT" sz="1200">
                <a:solidFill>
                  <a:schemeClr val="accent2"/>
                </a:solidFill>
                <a:latin typeface="Arial" panose="020B0604020202020204" pitchFamily="34" charset="0"/>
              </a:rPr>
              <a:t>Romagnoli &amp; Palazoglu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title"/>
          </p:nvPr>
        </p:nvSpPr>
        <p:spPr>
          <a:xfrm>
            <a:off x="644525" y="0"/>
            <a:ext cx="7772400" cy="819150"/>
          </a:xfrm>
          <a:noFill/>
        </p:spPr>
        <p:txBody>
          <a:bodyPr lIns="92075" tIns="46038" rIns="92075" bIns="46038"/>
          <a:lstStyle/>
          <a:p>
            <a:r>
              <a:rPr lang="en-US" altLang="it-IT" sz="3000" b="1"/>
              <a:t>Padé Approximation of Dead Time </a:t>
            </a:r>
          </a:p>
        </p:txBody>
      </p:sp>
      <p:graphicFrame>
        <p:nvGraphicFramePr>
          <p:cNvPr id="57355" name="Objec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8294642"/>
              </p:ext>
            </p:extLst>
          </p:nvPr>
        </p:nvGraphicFramePr>
        <p:xfrm>
          <a:off x="3648075" y="1017157"/>
          <a:ext cx="184785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4" imgW="914299" imgH="714244" progId="Equation.3">
                  <p:embed/>
                </p:oleObj>
              </mc:Choice>
              <mc:Fallback>
                <p:oleObj name="Equation" r:id="rId4" imgW="914299" imgH="714244" progId="Equation.3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075" y="1017157"/>
                        <a:ext cx="1847850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9" name="Immagine 1" descr="Colin_Maclaurin_color_220px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633" y="1418263"/>
            <a:ext cx="2157412" cy="264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/>
          <p:cNvSpPr/>
          <p:nvPr/>
        </p:nvSpPr>
        <p:spPr>
          <a:xfrm>
            <a:off x="158750" y="743453"/>
            <a:ext cx="6699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en-US" altLang="it-IT" sz="2000" dirty="0"/>
              <a:t>Let’s rewrite the </a:t>
            </a:r>
            <a:r>
              <a:rPr lang="en-US" altLang="it-IT" sz="2000" dirty="0">
                <a:solidFill>
                  <a:srgbClr val="006600"/>
                </a:solidFill>
              </a:rPr>
              <a:t>time delay </a:t>
            </a:r>
            <a:r>
              <a:rPr lang="en-US" altLang="it-IT" sz="2000" dirty="0" err="1"/>
              <a:t>TF</a:t>
            </a:r>
            <a:r>
              <a:rPr lang="en-US" altLang="it-IT" sz="2000" dirty="0"/>
              <a:t> as follows:</a:t>
            </a:r>
          </a:p>
        </p:txBody>
      </p:sp>
      <p:sp>
        <p:nvSpPr>
          <p:cNvPr id="9" name="Rettangolo 8"/>
          <p:cNvSpPr/>
          <p:nvPr/>
        </p:nvSpPr>
        <p:spPr>
          <a:xfrm>
            <a:off x="167715" y="2514051"/>
            <a:ext cx="68119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en-US" altLang="it-IT" sz="2000" dirty="0"/>
              <a:t>Let’s expand both the numerator and the denominator </a:t>
            </a:r>
            <a:r>
              <a:rPr lang="en-US" altLang="it-IT" sz="2000" i="1" dirty="0"/>
              <a:t>into a </a:t>
            </a:r>
            <a:r>
              <a:rPr lang="en-US" altLang="it-IT" sz="2000" i="1" dirty="0">
                <a:solidFill>
                  <a:srgbClr val="006600"/>
                </a:solidFill>
              </a:rPr>
              <a:t>McLaurin series </a:t>
            </a:r>
            <a:r>
              <a:rPr lang="en-US" altLang="it-IT" sz="2000" dirty="0"/>
              <a:t>arrested at the 1</a:t>
            </a:r>
            <a:r>
              <a:rPr lang="en-US" altLang="it-IT" sz="2000" baseline="30000" dirty="0"/>
              <a:t>st</a:t>
            </a:r>
            <a:r>
              <a:rPr lang="en-US" altLang="it-IT" sz="2000" dirty="0"/>
              <a:t> order term:</a:t>
            </a:r>
          </a:p>
        </p:txBody>
      </p:sp>
      <p:grpSp>
        <p:nvGrpSpPr>
          <p:cNvPr id="12" name="Gruppo 11"/>
          <p:cNvGrpSpPr/>
          <p:nvPr/>
        </p:nvGrpSpPr>
        <p:grpSpPr>
          <a:xfrm>
            <a:off x="461448" y="3022377"/>
            <a:ext cx="6846887" cy="1825273"/>
            <a:chOff x="461448" y="3022377"/>
            <a:chExt cx="6846887" cy="1825273"/>
          </a:xfrm>
        </p:grpSpPr>
        <p:graphicFrame>
          <p:nvGraphicFramePr>
            <p:cNvPr id="8195" name="Objec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15672450"/>
                </p:ext>
              </p:extLst>
            </p:nvPr>
          </p:nvGraphicFramePr>
          <p:xfrm>
            <a:off x="461448" y="3173183"/>
            <a:ext cx="6846887" cy="1517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7" name="Equation" r:id="rId7" imgW="3752839" imgH="752575" progId="Equation.3">
                    <p:embed/>
                  </p:oleObj>
                </mc:Choice>
                <mc:Fallback>
                  <p:oleObj name="Equation" r:id="rId7" imgW="3752839" imgH="752575" progId="Equation.3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448" y="3173183"/>
                          <a:ext cx="6846887" cy="15176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" name="Connettore 2 4"/>
            <p:cNvCxnSpPr/>
            <p:nvPr/>
          </p:nvCxnSpPr>
          <p:spPr bwMode="auto">
            <a:xfrm flipV="1">
              <a:off x="3226085" y="3022377"/>
              <a:ext cx="1848600" cy="182527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13" name="Gruppo 12"/>
          <p:cNvGrpSpPr/>
          <p:nvPr/>
        </p:nvGrpSpPr>
        <p:grpSpPr>
          <a:xfrm>
            <a:off x="461448" y="4755843"/>
            <a:ext cx="3436838" cy="869313"/>
            <a:chOff x="461448" y="4755843"/>
            <a:chExt cx="3436838" cy="86931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CasellaDiTesto 2"/>
                <p:cNvSpPr txBox="1"/>
                <p:nvPr/>
              </p:nvSpPr>
              <p:spPr>
                <a:xfrm>
                  <a:off x="461448" y="4755843"/>
                  <a:ext cx="3436838" cy="65594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6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it-IT" sz="26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it-IT" sz="2600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it-IT" sz="2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it-IT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it-IT" sz="2600" b="0" i="0" smtClean="0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it-IT" sz="2600" b="0" i="0" smtClean="0">
                                      <a:latin typeface="Cambria Math" panose="02040503050406030204" pitchFamily="18" charset="0"/>
                                    </a:rPr>
                                    <m:t>D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sz="26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it-IT" sz="26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sup>
                      </m:sSup>
                      <m:r>
                        <a:rPr lang="en-US" sz="2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it-IT" sz="26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it-IT" sz="2600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it-IT" sz="2600" b="0" i="0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sub>
                          </m:sSub>
                        </m:num>
                        <m:den>
                          <m:r>
                            <a:rPr lang="it-IT" sz="26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it-IT" sz="26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it-IT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a14:m>
                  <a:r>
                    <a:rPr lang="en-US" sz="2600" dirty="0"/>
                    <a:t> ……..</a:t>
                  </a:r>
                </a:p>
              </p:txBody>
            </p:sp>
          </mc:Choice>
          <mc:Fallback xmlns="">
            <p:sp>
              <p:nvSpPr>
                <p:cNvPr id="3" name="CasellaDiTesto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448" y="4755843"/>
                  <a:ext cx="3436838" cy="655949"/>
                </a:xfrm>
                <a:prstGeom prst="rect">
                  <a:avLst/>
                </a:prstGeom>
                <a:blipFill>
                  <a:blip r:embed="rId9"/>
                  <a:stretch>
                    <a:fillRect r="-5151" b="-1574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Connettore 2 15"/>
            <p:cNvCxnSpPr/>
            <p:nvPr/>
          </p:nvCxnSpPr>
          <p:spPr bwMode="auto">
            <a:xfrm flipV="1">
              <a:off x="3071357" y="4797663"/>
              <a:ext cx="813534" cy="82749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685800" y="31750"/>
            <a:ext cx="7772400" cy="762000"/>
          </a:xfrm>
        </p:spPr>
        <p:txBody>
          <a:bodyPr/>
          <a:lstStyle/>
          <a:p>
            <a:r>
              <a:rPr lang="en-US" altLang="ko-KR" b="1"/>
              <a:t>Approximation introduced by Padé </a:t>
            </a:r>
            <a:endParaRPr lang="it-IT" altLang="it-IT"/>
          </a:p>
        </p:txBody>
      </p:sp>
      <p:sp>
        <p:nvSpPr>
          <p:cNvPr id="9219" name="Rectangle 9"/>
          <p:cNvSpPr>
            <a:spLocks noChangeArrowheads="1"/>
          </p:cNvSpPr>
          <p:nvPr/>
        </p:nvSpPr>
        <p:spPr bwMode="auto">
          <a:xfrm>
            <a:off x="184150" y="2854507"/>
            <a:ext cx="283145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US" altLang="ko-KR" sz="2000" dirty="0"/>
              <a:t>Figure 14.6.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 dirty="0">
                <a:solidFill>
                  <a:srgbClr val="006600"/>
                </a:solidFill>
              </a:rPr>
              <a:t>Phase angle</a:t>
            </a:r>
            <a:r>
              <a:rPr lang="en-US" altLang="ko-KR" sz="2000" dirty="0"/>
              <a:t> plot (</a:t>
            </a:r>
            <a:r>
              <a:rPr lang="en-US" altLang="ko-KR" sz="2000" dirty="0">
                <a:solidFill>
                  <a:srgbClr val="006600"/>
                </a:solidFill>
              </a:rPr>
              <a:t>Bode</a:t>
            </a:r>
            <a:r>
              <a:rPr lang="en-US" altLang="ko-KR" sz="2000" dirty="0"/>
              <a:t>) for time delay </a:t>
            </a:r>
            <a:r>
              <a:rPr lang="it-IT" altLang="it-IT" sz="2000" dirty="0"/>
              <a:t>ʘ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 dirty="0"/>
              <a:t>and for 1/1 (G1)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 dirty="0"/>
              <a:t>and 2/2 (G2) </a:t>
            </a:r>
            <a:r>
              <a:rPr lang="en-US" altLang="ko-KR" sz="2000" dirty="0" err="1"/>
              <a:t>Padé</a:t>
            </a:r>
            <a:r>
              <a:rPr lang="en-US" altLang="ko-KR" sz="2000" dirty="0"/>
              <a:t> approximations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 dirty="0"/>
              <a:t>the phase Bode diagram </a:t>
            </a:r>
          </a:p>
        </p:txBody>
      </p:sp>
      <p:grpSp>
        <p:nvGrpSpPr>
          <p:cNvPr id="9220" name="Gruppo 1"/>
          <p:cNvGrpSpPr>
            <a:grpSpLocks/>
          </p:cNvGrpSpPr>
          <p:nvPr/>
        </p:nvGrpSpPr>
        <p:grpSpPr bwMode="auto">
          <a:xfrm>
            <a:off x="454025" y="762000"/>
            <a:ext cx="2743200" cy="1949450"/>
            <a:chOff x="454025" y="762000"/>
            <a:chExt cx="2743200" cy="1949450"/>
          </a:xfrm>
        </p:grpSpPr>
        <p:sp>
          <p:nvSpPr>
            <p:cNvPr id="9227" name="Rectangle 3"/>
            <p:cNvSpPr>
              <a:spLocks noChangeArrowheads="1"/>
            </p:cNvSpPr>
            <p:nvPr/>
          </p:nvSpPr>
          <p:spPr bwMode="auto">
            <a:xfrm>
              <a:off x="454025" y="762000"/>
              <a:ext cx="2514600" cy="380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50000"/>
                <a:buFont typeface="Wingdings" panose="05000000000000000000" pitchFamily="2" charset="2"/>
                <a:buChar char="]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just">
                <a:buNone/>
              </a:pPr>
              <a:r>
                <a:rPr lang="en-US" altLang="ko-KR" sz="2200" dirty="0"/>
                <a:t> 1/1 approximation</a:t>
              </a:r>
            </a:p>
          </p:txBody>
        </p:sp>
        <p:graphicFrame>
          <p:nvGraphicFramePr>
            <p:cNvPr id="9228" name="Object 4"/>
            <p:cNvGraphicFramePr>
              <a:graphicFrameLocks noChangeAspect="1"/>
            </p:cNvGraphicFramePr>
            <p:nvPr/>
          </p:nvGraphicFramePr>
          <p:xfrm>
            <a:off x="1092053" y="1202811"/>
            <a:ext cx="1238544" cy="5076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8" name="Equazione" r:id="rId3" imgW="889000" imgH="368300" progId="Equation.3">
                    <p:embed/>
                  </p:oleObj>
                </mc:Choice>
                <mc:Fallback>
                  <p:oleObj name="Equazione" r:id="rId3" imgW="889000" imgH="3683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2053" y="1202811"/>
                          <a:ext cx="1238544" cy="5076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9" name="Rectangle 11"/>
            <p:cNvSpPr>
              <a:spLocks noChangeArrowheads="1"/>
            </p:cNvSpPr>
            <p:nvPr/>
          </p:nvSpPr>
          <p:spPr bwMode="auto">
            <a:xfrm>
              <a:off x="454025" y="1881062"/>
              <a:ext cx="2514600" cy="380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50000"/>
                <a:buFont typeface="Wingdings" panose="05000000000000000000" pitchFamily="2" charset="2"/>
                <a:buChar char="]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just">
                <a:buNone/>
              </a:pPr>
              <a:r>
                <a:rPr lang="en-US" altLang="ko-KR" sz="2200"/>
                <a:t> 2/2 approximation</a:t>
              </a:r>
            </a:p>
          </p:txBody>
        </p:sp>
        <p:graphicFrame>
          <p:nvGraphicFramePr>
            <p:cNvPr id="9230" name="Object 13"/>
            <p:cNvGraphicFramePr>
              <a:graphicFrameLocks noChangeAspect="1"/>
            </p:cNvGraphicFramePr>
            <p:nvPr/>
          </p:nvGraphicFramePr>
          <p:xfrm>
            <a:off x="1092833" y="2236623"/>
            <a:ext cx="1242706" cy="4748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9" name="Equazione" r:id="rId5" imgW="952087" imgH="368140" progId="Equation.3">
                    <p:embed/>
                  </p:oleObj>
                </mc:Choice>
                <mc:Fallback>
                  <p:oleObj name="Equazione" r:id="rId5" imgW="952087" imgH="36814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2833" y="2236623"/>
                          <a:ext cx="1242706" cy="4748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3197225" y="990574"/>
              <a:ext cx="0" cy="15746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1" name="Line 16"/>
          <p:cNvSpPr>
            <a:spLocks noChangeShapeType="1"/>
          </p:cNvSpPr>
          <p:nvPr/>
        </p:nvSpPr>
        <p:spPr bwMode="auto">
          <a:xfrm>
            <a:off x="2816225" y="2552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17"/>
          <p:cNvSpPr>
            <a:spLocks noChangeShapeType="1"/>
          </p:cNvSpPr>
          <p:nvPr/>
        </p:nvSpPr>
        <p:spPr bwMode="auto">
          <a:xfrm>
            <a:off x="2816225" y="990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19"/>
          <p:cNvSpPr>
            <a:spLocks noChangeArrowheads="1"/>
          </p:cNvSpPr>
          <p:nvPr/>
        </p:nvSpPr>
        <p:spPr bwMode="auto">
          <a:xfrm>
            <a:off x="3552825" y="1127125"/>
            <a:ext cx="35306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1600" indent="-101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ko-KR" b="1" dirty="0">
                <a:solidFill>
                  <a:srgbClr val="006600"/>
                </a:solidFill>
                <a:sym typeface="Wingdings" panose="05000000000000000000" pitchFamily="2" charset="2"/>
              </a:rPr>
              <a:t></a:t>
            </a:r>
            <a:r>
              <a:rPr lang="en-US" altLang="ko-KR" sz="2200" dirty="0"/>
              <a:t> </a:t>
            </a:r>
            <a:r>
              <a:rPr lang="en-US" altLang="ko-KR" sz="2000" dirty="0">
                <a:latin typeface="Lucida Calligraphy" panose="03010101010101010101" pitchFamily="66" charset="0"/>
              </a:rPr>
              <a:t>In this range, approximation gives accurate results  </a:t>
            </a:r>
            <a:r>
              <a:rPr lang="en-US" altLang="ko-KR" b="1" dirty="0">
                <a:solidFill>
                  <a:srgbClr val="006600"/>
                </a:solidFill>
                <a:latin typeface="Lucida Calligraphy" panose="03010101010101010101" pitchFamily="66" charset="0"/>
                <a:sym typeface="Wingdings" panose="05000000000000000000" pitchFamily="2" charset="2"/>
              </a:rPr>
              <a:t></a:t>
            </a:r>
            <a:endParaRPr lang="en-US" altLang="ko-KR" sz="2000" b="1" dirty="0">
              <a:solidFill>
                <a:srgbClr val="006600"/>
              </a:solidFill>
              <a:latin typeface="Lucida Calligraphy" panose="03010101010101010101" pitchFamily="66" charset="0"/>
            </a:endParaRPr>
          </a:p>
        </p:txBody>
      </p:sp>
      <p:grpSp>
        <p:nvGrpSpPr>
          <p:cNvPr id="2" name="Gruppo 2"/>
          <p:cNvGrpSpPr>
            <a:grpSpLocks/>
          </p:cNvGrpSpPr>
          <p:nvPr/>
        </p:nvGrpSpPr>
        <p:grpSpPr bwMode="auto">
          <a:xfrm>
            <a:off x="3020364" y="2838450"/>
            <a:ext cx="6100763" cy="3252788"/>
            <a:chOff x="1858296" y="2838450"/>
            <a:chExt cx="6100763" cy="3252788"/>
          </a:xfrm>
        </p:grpSpPr>
        <p:pic>
          <p:nvPicPr>
            <p:cNvPr id="9225" name="Picture 10" descr="C:\MINE\Lecture\Figures\fig09.gi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8296" y="2838450"/>
              <a:ext cx="6096000" cy="325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6" name="CasellaDiTesto 13"/>
            <p:cNvSpPr txBox="1">
              <a:spLocks noChangeArrowheads="1"/>
            </p:cNvSpPr>
            <p:nvPr/>
          </p:nvSpPr>
          <p:spPr bwMode="auto">
            <a:xfrm>
              <a:off x="6620796" y="5730216"/>
              <a:ext cx="133826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50000"/>
                <a:buFont typeface="Wingdings" panose="05000000000000000000" pitchFamily="2" charset="2"/>
                <a:buChar char="]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it-IT" altLang="it-IT" sz="1600" dirty="0">
                  <a:latin typeface="+mn-lt"/>
                </a:rPr>
                <a:t>by  </a:t>
              </a:r>
              <a:r>
                <a:rPr lang="it-IT" altLang="it-IT" sz="1600" dirty="0" err="1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rPr>
                <a:t>박흥일</a:t>
              </a:r>
              <a:endParaRPr lang="it-IT" altLang="it-IT" sz="1600" dirty="0">
                <a:latin typeface="+mn-lt"/>
                <a:cs typeface="Arial" panose="020B0604020202020204" pitchFamily="34" charset="0"/>
              </a:endParaRPr>
            </a:p>
          </p:txBody>
        </p:sp>
      </p:grp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685800" y="6211669"/>
            <a:ext cx="84305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US" altLang="ko-KR" sz="2000" dirty="0"/>
              <a:t>-&gt; For each </a:t>
            </a:r>
            <a:r>
              <a:rPr lang="el-GR" altLang="ko-KR" sz="2000" dirty="0"/>
              <a:t>ω</a:t>
            </a:r>
            <a:r>
              <a:rPr lang="en-US" altLang="ko-KR" sz="2000" dirty="0"/>
              <a:t>, the </a:t>
            </a:r>
            <a:r>
              <a:rPr lang="en-US" altLang="ko-KR" sz="2000" dirty="0">
                <a:solidFill>
                  <a:srgbClr val="006600"/>
                </a:solidFill>
              </a:rPr>
              <a:t>Phase angle</a:t>
            </a:r>
            <a:r>
              <a:rPr lang="en-US" altLang="ko-KR" sz="2000" dirty="0"/>
              <a:t> plot (</a:t>
            </a:r>
            <a:r>
              <a:rPr lang="en-US" altLang="ko-KR" sz="2000" dirty="0">
                <a:solidFill>
                  <a:srgbClr val="006600"/>
                </a:solidFill>
              </a:rPr>
              <a:t>Bode</a:t>
            </a:r>
            <a:r>
              <a:rPr lang="en-US" altLang="ko-KR" sz="2000" dirty="0"/>
              <a:t>) </a:t>
            </a:r>
            <a:r>
              <a:rPr lang="it-IT" altLang="ko-KR" sz="2000" dirty="0" err="1"/>
              <a:t>never</a:t>
            </a:r>
            <a:r>
              <a:rPr lang="it-IT" altLang="ko-KR" sz="2000" dirty="0"/>
              <a:t> </a:t>
            </a:r>
            <a:r>
              <a:rPr lang="it-IT" altLang="ko-KR" sz="2000" dirty="0" err="1"/>
              <a:t>exceeds</a:t>
            </a:r>
            <a:r>
              <a:rPr lang="it-IT" altLang="ko-KR" sz="2000" dirty="0"/>
              <a:t> the </a:t>
            </a:r>
            <a:r>
              <a:rPr lang="en-US" altLang="ko-KR" sz="2000" dirty="0"/>
              <a:t>1/1 (G1) and 2/2 (G2) </a:t>
            </a:r>
            <a:r>
              <a:rPr lang="en-US" altLang="ko-KR" sz="2000" dirty="0" err="1"/>
              <a:t>Padé</a:t>
            </a:r>
            <a:r>
              <a:rPr lang="en-US" altLang="ko-KR" sz="2000" dirty="0"/>
              <a:t> approximations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title"/>
          </p:nvPr>
        </p:nvSpPr>
        <p:spPr>
          <a:xfrm>
            <a:off x="700088" y="157163"/>
            <a:ext cx="7772400" cy="920750"/>
          </a:xfrm>
          <a:noFill/>
        </p:spPr>
        <p:txBody>
          <a:bodyPr lIns="92075" tIns="46038" rIns="92075" bIns="46038"/>
          <a:lstStyle/>
          <a:p>
            <a:r>
              <a:rPr lang="en-US" altLang="it-IT" sz="3000" b="1"/>
              <a:t>Padé implementation in Matlab</a:t>
            </a:r>
            <a:br>
              <a:rPr lang="en-US" altLang="it-IT" sz="3000" b="1"/>
            </a:br>
            <a:r>
              <a:rPr lang="en-US" altLang="it-IT" sz="3200"/>
              <a:t>(command line implementation)</a:t>
            </a:r>
            <a:endParaRPr lang="en-US" altLang="it-IT" sz="3000" b="1"/>
          </a:p>
        </p:txBody>
      </p:sp>
      <p:pic>
        <p:nvPicPr>
          <p:cNvPr id="10243" name="Immagine 6" descr="man&amp;computer (Bs01601)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9525"/>
            <a:ext cx="1201738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675" y="20638"/>
            <a:ext cx="11938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ttangolo 4"/>
          <p:cNvSpPr>
            <a:spLocks noChangeArrowheads="1"/>
          </p:cNvSpPr>
          <p:nvPr/>
        </p:nvSpPr>
        <p:spPr bwMode="auto">
          <a:xfrm>
            <a:off x="196850" y="1323975"/>
            <a:ext cx="89281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]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latin typeface="Courier New" panose="02070309020205020404" pitchFamily="49" charset="0"/>
              </a:rPr>
              <a:t>&gt;&gt; [</a:t>
            </a:r>
            <a:r>
              <a:rPr lang="en-US" altLang="it-IT" sz="1800" b="1" dirty="0" err="1">
                <a:latin typeface="Courier New" panose="02070309020205020404" pitchFamily="49" charset="0"/>
              </a:rPr>
              <a:t>NUM,DEN</a:t>
            </a:r>
            <a:r>
              <a:rPr lang="en-US" altLang="it-IT" sz="1800" b="1" dirty="0">
                <a:latin typeface="Courier New" panose="02070309020205020404" pitchFamily="49" charset="0"/>
              </a:rPr>
              <a:t>] = </a:t>
            </a:r>
            <a:r>
              <a:rPr lang="en-US" altLang="it-IT" sz="1800" b="1" dirty="0" err="1">
                <a:latin typeface="Courier New" panose="02070309020205020404" pitchFamily="49" charset="0"/>
              </a:rPr>
              <a:t>pade</a:t>
            </a:r>
            <a:r>
              <a:rPr lang="en-US" altLang="it-IT" sz="1800" b="1" dirty="0">
                <a:latin typeface="Courier New" panose="02070309020205020404" pitchFamily="49" charset="0"/>
              </a:rPr>
              <a:t>(</a:t>
            </a:r>
            <a:r>
              <a:rPr lang="en-US" altLang="it-IT" sz="1800" b="1" dirty="0" err="1">
                <a:latin typeface="Courier New" panose="02070309020205020404" pitchFamily="49" charset="0"/>
              </a:rPr>
              <a:t>D,N</a:t>
            </a:r>
            <a:r>
              <a:rPr lang="en-US" altLang="it-IT" sz="1800" b="1" dirty="0">
                <a:latin typeface="Courier New" panose="02070309020205020404" pitchFamily="49" charset="0"/>
              </a:rPr>
              <a:t>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PADE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 provides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Padé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 approximation of time delays: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[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NUM,DEN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] =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pade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(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D,N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) returns the Nth-order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Padé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 approximation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of the continuous time delay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exp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(-D*s) in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TF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 form.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The row vectors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NUM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 and DEN contain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the polynomial coefficients in descending powers of s.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it-IT" sz="1800" b="1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latin typeface="Courier New" panose="02070309020205020404" pitchFamily="49" charset="0"/>
              </a:rPr>
              <a:t>&gt;&gt; </a:t>
            </a:r>
            <a:r>
              <a:rPr lang="en-US" altLang="it-IT" sz="1800" b="1" dirty="0" err="1">
                <a:latin typeface="Courier New" panose="02070309020205020404" pitchFamily="49" charset="0"/>
              </a:rPr>
              <a:t>pade</a:t>
            </a:r>
            <a:r>
              <a:rPr lang="en-US" altLang="it-IT" sz="1800" b="1" dirty="0">
                <a:latin typeface="Courier New" panose="02070309020205020404" pitchFamily="49" charset="0"/>
              </a:rPr>
              <a:t>(</a:t>
            </a:r>
            <a:r>
              <a:rPr lang="en-US" altLang="it-IT" sz="1800" b="1" dirty="0" err="1">
                <a:latin typeface="Courier New" panose="02070309020205020404" pitchFamily="49" charset="0"/>
              </a:rPr>
              <a:t>D,N</a:t>
            </a:r>
            <a:r>
              <a:rPr lang="en-US" altLang="it-IT" sz="1800" b="1" dirty="0">
                <a:latin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When we use 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pade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(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D,N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) without the left-hand argument [</a:t>
            </a:r>
            <a:r>
              <a:rPr lang="en-US" altLang="it-IT" sz="1800" b="1" dirty="0" err="1">
                <a:solidFill>
                  <a:srgbClr val="006600"/>
                </a:solidFill>
                <a:latin typeface="Courier New" panose="02070309020205020404" pitchFamily="49" charset="0"/>
              </a:rPr>
              <a:t>q,p</a:t>
            </a: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],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the function automatically plots: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the step responses as a function of time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and the phase Bode diagram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 dirty="0">
                <a:solidFill>
                  <a:srgbClr val="006600"/>
                </a:solidFill>
                <a:latin typeface="Courier New" panose="02070309020205020404" pitchFamily="49" charset="0"/>
              </a:rPr>
              <a:t>% and compares them with the exact responses of the time delay </a:t>
            </a:r>
            <a:r>
              <a:rPr lang="en-US" altLang="it-IT" sz="1800" b="1" dirty="0">
                <a:latin typeface="Courier New" panose="02070309020205020404" pitchFamily="49" charset="0"/>
              </a:rPr>
              <a:t>(</a:t>
            </a:r>
            <a:r>
              <a:rPr lang="en-US" altLang="it-IT" sz="1800" b="1" dirty="0">
                <a:solidFill>
                  <a:srgbClr val="FF0000"/>
                </a:solidFill>
                <a:latin typeface="Courier New" panose="02070309020205020404" pitchFamily="49" charset="0"/>
              </a:rPr>
              <a:t>dashed red lines</a:t>
            </a:r>
            <a:r>
              <a:rPr lang="en-US" altLang="it-IT" sz="1800" b="1" dirty="0">
                <a:latin typeface="Courier New" panose="02070309020205020404" pitchFamily="49" charset="0"/>
              </a:rPr>
              <a:t>).</a:t>
            </a:r>
            <a:endParaRPr lang="it-IT" altLang="it-IT" sz="18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ndscape UniSA">
  <a:themeElements>
    <a:clrScheme name="landscape UniSA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000066"/>
      </a:hlink>
      <a:folHlink>
        <a:srgbClr val="A50021"/>
      </a:folHlink>
    </a:clrScheme>
    <a:fontScheme name="landscape UniS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ndscape Uni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Uni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scape Uni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Uni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Uni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Uni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Uni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UniS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UniS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000066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UniSA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000066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landscape UniSA</Template>
  <TotalTime>2403</TotalTime>
  <Words>871</Words>
  <Application>Microsoft Office PowerPoint</Application>
  <PresentationFormat>Presentazione su schermo (4:3)</PresentationFormat>
  <Paragraphs>171</Paragraphs>
  <Slides>15</Slides>
  <Notes>13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4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landscape UniSA</vt:lpstr>
      <vt:lpstr>Equation</vt:lpstr>
      <vt:lpstr>Equazione</vt:lpstr>
      <vt:lpstr>Picture</vt:lpstr>
      <vt:lpstr>ClipArt</vt:lpstr>
      <vt:lpstr>Padé Approximation</vt:lpstr>
      <vt:lpstr>Processes with Time Delay</vt:lpstr>
      <vt:lpstr>Limits of the Root Locus Method</vt:lpstr>
      <vt:lpstr>Padé Approximation </vt:lpstr>
      <vt:lpstr>Padé Table</vt:lpstr>
      <vt:lpstr>Padé Approximation of Dead Time </vt:lpstr>
      <vt:lpstr>Padé Approximation of Dead Time </vt:lpstr>
      <vt:lpstr>Approximation introduced by Padé </vt:lpstr>
      <vt:lpstr>Padé implementation in Matlab (command line implementation)</vt:lpstr>
      <vt:lpstr>Padé implementation in Matlab (command line implementation)</vt:lpstr>
      <vt:lpstr>Padé implementation in Matlab (demo script file implementation)</vt:lpstr>
      <vt:lpstr>Example 1 (a FOPDT process model)</vt:lpstr>
      <vt:lpstr>Example 1 (a FOPDT process model)</vt:lpstr>
      <vt:lpstr>Presentazione standard di PowerPoint</vt:lpstr>
      <vt:lpstr>Padé implementation in Matlab (demo script file implementation)</vt:lpstr>
    </vt:vector>
  </TitlesOfParts>
  <Company>DICA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M.Miccio</dc:creator>
  <cp:lastModifiedBy>Doc.137</cp:lastModifiedBy>
  <cp:revision>120</cp:revision>
  <dcterms:created xsi:type="dcterms:W3CDTF">2006-03-20T13:53:03Z</dcterms:created>
  <dcterms:modified xsi:type="dcterms:W3CDTF">2019-05-02T08:11:02Z</dcterms:modified>
</cp:coreProperties>
</file>