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73" r:id="rId2"/>
    <p:sldId id="340" r:id="rId3"/>
    <p:sldId id="341" r:id="rId4"/>
    <p:sldId id="342" r:id="rId5"/>
    <p:sldId id="375" r:id="rId6"/>
    <p:sldId id="377" r:id="rId7"/>
    <p:sldId id="378" r:id="rId8"/>
    <p:sldId id="376" r:id="rId9"/>
    <p:sldId id="374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83" r:id="rId22"/>
    <p:sldId id="382" r:id="rId23"/>
    <p:sldId id="384" r:id="rId24"/>
    <p:sldId id="380" r:id="rId25"/>
    <p:sldId id="381" r:id="rId26"/>
    <p:sldId id="379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19" r:id="rId46"/>
    <p:sldId id="320" r:id="rId47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30"/>
  </p:normalViewPr>
  <p:slideViewPr>
    <p:cSldViewPr snapToGrid="0" showGuides="1">
      <p:cViewPr varScale="1">
        <p:scale>
          <a:sx n="103" d="100"/>
          <a:sy n="103" d="100"/>
        </p:scale>
        <p:origin x="558" y="96"/>
      </p:cViewPr>
      <p:guideLst>
        <p:guide orient="horz" pos="2160"/>
        <p:guide pos="288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956" y="-90"/>
      </p:cViewPr>
      <p:guideLst>
        <p:guide orient="horz" pos="3225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B5AB28-ED5B-445B-B77F-7FBD06CAC0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t" anchorCtr="0" compatLnSpc="1">
            <a:prstTxWarp prst="textNoShape">
              <a:avLst/>
            </a:prstTxWarp>
          </a:bodyPr>
          <a:lstStyle>
            <a:lvl1pPr algn="l" defTabSz="9604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A085877-E24E-40F4-A6BA-33031A2B49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600C7AF-F873-4F13-9413-BE6544EBD8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b" anchorCtr="0" compatLnSpc="1">
            <a:prstTxWarp prst="textNoShape">
              <a:avLst/>
            </a:prstTxWarp>
          </a:bodyPr>
          <a:lstStyle>
            <a:lvl1pPr algn="l" defTabSz="9604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BB3A60D-C8F5-4814-A627-30F63183B0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01BDFF6-90BB-40FC-82F5-76371AD339F0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424D130-9A86-40A4-AB84-41A7EC0C9C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t" anchorCtr="0" compatLnSpc="1">
            <a:prstTxWarp prst="textNoShape">
              <a:avLst/>
            </a:prstTxWarp>
          </a:bodyPr>
          <a:lstStyle>
            <a:lvl1pPr algn="l" defTabSz="9604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B72FC73-BEC1-4FDA-B311-49F06B4CFC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t" anchorCtr="0" compatLnSpc="1">
            <a:prstTxWarp prst="textNoShape">
              <a:avLst/>
            </a:prstTxWarp>
          </a:bodyPr>
          <a:lstStyle>
            <a:lvl1pPr algn="r" defTabSz="9604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684682D9-A714-405B-9CBF-957509CF9A5D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1BFD160-10B1-4D25-92EB-8DDA773C69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859338"/>
            <a:ext cx="52006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E569A38-99F2-4378-811C-2190883487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b" anchorCtr="0" compatLnSpc="1">
            <a:prstTxWarp prst="textNoShape">
              <a:avLst/>
            </a:prstTxWarp>
          </a:bodyPr>
          <a:lstStyle>
            <a:lvl1pPr algn="l" defTabSz="96043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BDB5139-C110-4D76-BAE0-0C444DECC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38" tIns="48019" rIns="96038" bIns="48019" numCol="1" anchor="b" anchorCtr="0" compatLnSpc="1">
            <a:prstTxWarp prst="textNoShape">
              <a:avLst/>
            </a:prstTxWarp>
          </a:bodyPr>
          <a:lstStyle>
            <a:lvl1pPr algn="r" defTabSz="9604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321925C4-76D3-43F5-BDF9-EDEFD1D1C385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4300AB-8FE8-4765-B626-9338C48DB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5B860D-FF5D-4B87-9EA8-5787DE994805}" type="slidenum">
              <a:rPr lang="en-US" altLang="it-IT"/>
              <a:pPr>
                <a:spcBef>
                  <a:spcPct val="0"/>
                </a:spcBef>
              </a:pPr>
              <a:t>1</a:t>
            </a:fld>
            <a:endParaRPr lang="en-US" altLang="it-IT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F13E50B-17B7-4C64-A0DE-EC8952BAEF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ADAC96B-DA43-4CFB-BF19-F992B152A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975DBC7-3ABB-4BFE-886E-B576106FD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3AE01C-07B2-449E-840A-7AD8E71DC63A}" type="slidenum">
              <a:rPr lang="en-US" altLang="it-IT"/>
              <a:pPr>
                <a:spcBef>
                  <a:spcPct val="0"/>
                </a:spcBef>
              </a:pPr>
              <a:t>14</a:t>
            </a:fld>
            <a:endParaRPr lang="en-US" altLang="it-IT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F2BC7F7-3D46-4934-97C4-E9A21E28EE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2329949-451A-4793-A463-F44EF7906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6951933-1147-44F3-90AE-47C285506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CEBE9C-DB9C-4E33-88B1-C1BF5591512B}" type="slidenum">
              <a:rPr lang="en-US" altLang="it-IT"/>
              <a:pPr>
                <a:spcBef>
                  <a:spcPct val="0"/>
                </a:spcBef>
              </a:pPr>
              <a:t>15</a:t>
            </a:fld>
            <a:endParaRPr lang="en-US" altLang="it-IT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C256639D-2406-411F-9CB9-28AA2D0623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758C44A-D59B-4115-8DE5-6BD674B8C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E948B75-0562-42BC-952D-0ABDB689F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8EC869-5570-4C85-9CF2-49BF48AE181E}" type="slidenum">
              <a:rPr lang="en-US" altLang="it-IT"/>
              <a:pPr>
                <a:spcBef>
                  <a:spcPct val="0"/>
                </a:spcBef>
              </a:pPr>
              <a:t>16</a:t>
            </a:fld>
            <a:endParaRPr lang="en-US" altLang="it-IT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B79DBE3-F56C-4A66-9E39-DC2FE0654D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5EABCA7-7691-40C3-B2A9-B54A3DC58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E4F35C6-F048-42A0-9ED8-5F5F9BB387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F3C51B-2A07-409E-AB01-944E393A71BF}" type="slidenum">
              <a:rPr lang="en-US" altLang="it-IT"/>
              <a:pPr>
                <a:spcBef>
                  <a:spcPct val="0"/>
                </a:spcBef>
              </a:pPr>
              <a:t>17</a:t>
            </a:fld>
            <a:endParaRPr lang="en-US" altLang="it-IT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ABB5AF9-0A65-406D-87DE-F6093BA546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F4752A3-B929-4CAB-B62A-A2D2E9BA2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D89AA9E-A932-473F-B070-47D6DBAEF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0F3F00-0A8C-40FA-81F5-F0C15C60B8C1}" type="slidenum">
              <a:rPr lang="en-US" altLang="it-IT"/>
              <a:pPr>
                <a:spcBef>
                  <a:spcPct val="0"/>
                </a:spcBef>
              </a:pPr>
              <a:t>18</a:t>
            </a:fld>
            <a:endParaRPr lang="en-US" altLang="it-IT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2CDB21D-F8BF-4018-A4A3-E518FAD888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ACDD1AA0-03AC-409D-9621-C39C78CC5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E5DDBB6-00AE-4A82-8F07-33CBD0098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0A5B8-1366-456B-861F-9F9DA4131179}" type="slidenum">
              <a:rPr lang="en-US" altLang="it-IT"/>
              <a:pPr>
                <a:spcBef>
                  <a:spcPct val="0"/>
                </a:spcBef>
              </a:pPr>
              <a:t>19</a:t>
            </a:fld>
            <a:endParaRPr lang="en-US" altLang="it-IT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6ACE824-FF02-42D9-BB25-FE32352265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D29ECF3-8F4B-4BE5-AF86-6AB2CB2B1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C18CF76-CA0B-4FC8-BC9F-65048A3B0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3244B6-C230-436F-A357-32F3B0C51ACA}" type="slidenum">
              <a:rPr lang="en-US" altLang="it-IT"/>
              <a:pPr>
                <a:spcBef>
                  <a:spcPct val="0"/>
                </a:spcBef>
              </a:pPr>
              <a:t>20</a:t>
            </a:fld>
            <a:endParaRPr lang="en-US" altLang="it-IT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7781ED9-B2F1-410D-9AA0-124F8DA7A9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D28A348-D85C-4400-A600-7A639F042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C7A8E24-BA6D-48FC-9DBE-124158CF9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6B43E7-24C1-4942-B439-8763903DC320}" type="slidenum">
              <a:rPr lang="en-US" altLang="it-IT"/>
              <a:pPr>
                <a:spcBef>
                  <a:spcPct val="0"/>
                </a:spcBef>
              </a:pPr>
              <a:t>27</a:t>
            </a:fld>
            <a:endParaRPr lang="en-US" altLang="it-IT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0E64EA9-209D-499D-9718-340ABFD59C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77EB863-5526-481D-99E8-207DD202F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B5E04CF-11A2-4FC1-969D-E1DE7071E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0C76F0-A2E6-4992-9B4D-55F5E4E60B45}" type="slidenum">
              <a:rPr lang="en-US" altLang="it-IT"/>
              <a:pPr>
                <a:spcBef>
                  <a:spcPct val="0"/>
                </a:spcBef>
              </a:pPr>
              <a:t>28</a:t>
            </a:fld>
            <a:endParaRPr lang="en-US" altLang="it-IT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7BDA0D8-BD22-4921-B90C-F96B5F56C7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FCD19A4-65B9-48A8-9873-90CF2150D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F5BACCC-7AF8-4B35-BD80-BD2283B86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288E28-3FDA-4C3C-A93A-8886F158C5E1}" type="slidenum">
              <a:rPr lang="en-US" altLang="it-IT"/>
              <a:pPr>
                <a:spcBef>
                  <a:spcPct val="0"/>
                </a:spcBef>
              </a:pPr>
              <a:t>29</a:t>
            </a:fld>
            <a:endParaRPr lang="en-US" altLang="it-IT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7419E5C-8E96-4991-A4D0-7275949ABA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4052C5C-6AA9-4B2A-8A8B-A0243782F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63FFE95C-D8DC-4C2D-BA46-C81548A43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95C833-E4D6-4ECC-8948-13FEEADCECC1}" type="slidenum">
              <a:rPr lang="en-US" altLang="it-IT"/>
              <a:pPr>
                <a:spcBef>
                  <a:spcPct val="0"/>
                </a:spcBef>
              </a:pPr>
              <a:t>2</a:t>
            </a:fld>
            <a:endParaRPr lang="en-US" altLang="it-IT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EAFA6A7-27C1-418A-8DBB-C3A7C54679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1E9F7E7-CF42-4B7D-8280-E2EF4A745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948FFE3-B5E8-410A-BC72-F9FA5C542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16C43-BAC4-4E00-B2DC-574F11644FE5}" type="slidenum">
              <a:rPr lang="en-US" altLang="it-IT"/>
              <a:pPr>
                <a:spcBef>
                  <a:spcPct val="0"/>
                </a:spcBef>
              </a:pPr>
              <a:t>30</a:t>
            </a:fld>
            <a:endParaRPr lang="en-US" altLang="it-IT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63060BB-4F09-4F22-91C4-F2BDEA2AC7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DF327E5-884B-4E9F-B802-E3D84AAA9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0620B356-7791-4F76-8C83-07620A15C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33CF90-5F82-4CDD-BBE7-E41C09E3795D}" type="slidenum">
              <a:rPr lang="en-US" altLang="it-IT"/>
              <a:pPr>
                <a:spcBef>
                  <a:spcPct val="0"/>
                </a:spcBef>
              </a:pPr>
              <a:t>31</a:t>
            </a:fld>
            <a:endParaRPr lang="en-US" altLang="it-IT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1E043C2-B4C1-46DE-A523-755EAF318F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8A57A38-46D9-4A7C-A8B6-2F04504DD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58588850-02BB-4C5F-8232-2C05E049D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5580AF-AA68-4892-BCCD-ED1CFC2FC1A4}" type="slidenum">
              <a:rPr lang="en-US" altLang="it-IT"/>
              <a:pPr>
                <a:spcBef>
                  <a:spcPct val="0"/>
                </a:spcBef>
              </a:pPr>
              <a:t>32</a:t>
            </a:fld>
            <a:endParaRPr lang="en-US" altLang="it-IT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F492B6C-BC7A-49BB-BEC0-1F708ABAAF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8F4EDE8-0230-4C07-AAD6-9192736EF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C1F3D7F-297E-444A-8798-7860463F7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B62D1D-9691-436A-B3F4-016D730CF35C}" type="slidenum">
              <a:rPr lang="en-US" altLang="it-IT"/>
              <a:pPr>
                <a:spcBef>
                  <a:spcPct val="0"/>
                </a:spcBef>
              </a:pPr>
              <a:t>33</a:t>
            </a:fld>
            <a:endParaRPr lang="en-US" altLang="it-IT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323719A-BFAB-4838-8662-EF2C25DF8D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4DBC6C5-7B3F-423F-9DAE-24CCCF261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D3A9C34B-E09B-490F-B20C-73081F7CC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F3BA9D-82C3-4759-8A00-6189CB66B389}" type="slidenum">
              <a:rPr lang="en-US" altLang="it-IT"/>
              <a:pPr>
                <a:spcBef>
                  <a:spcPct val="0"/>
                </a:spcBef>
              </a:pPr>
              <a:t>34</a:t>
            </a:fld>
            <a:endParaRPr lang="en-US" altLang="it-IT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4F4B594-B294-4A89-8538-569A2796FC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594EB6D-3B8E-4979-9CC5-07E9BCE7E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7211475-B27A-4A87-92F9-A28298704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5FD93-FBEC-4C63-AD2F-27BA05777114}" type="slidenum">
              <a:rPr lang="en-US" altLang="it-IT"/>
              <a:pPr>
                <a:spcBef>
                  <a:spcPct val="0"/>
                </a:spcBef>
              </a:pPr>
              <a:t>35</a:t>
            </a:fld>
            <a:endParaRPr lang="en-US" altLang="it-IT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5B10082-D9C6-4AEA-8726-01ACBB43A6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1872207-E8E8-479D-B50E-8201436FC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EE462F2-5185-453C-A333-1F07F96D9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523C40-AF67-404C-864F-FA74804515F9}" type="slidenum">
              <a:rPr lang="en-US" altLang="it-IT"/>
              <a:pPr>
                <a:spcBef>
                  <a:spcPct val="0"/>
                </a:spcBef>
              </a:pPr>
              <a:t>36</a:t>
            </a:fld>
            <a:endParaRPr lang="en-US" altLang="it-IT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ED89CCD-73DF-411C-BD0E-F65419F8C7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336A357-42AB-487E-870E-EF7CF8522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6768E306-E116-444E-B4E4-4537B725A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98B7C0-F618-4AB3-90F8-D7485040D0EE}" type="slidenum">
              <a:rPr lang="en-US" altLang="it-IT"/>
              <a:pPr>
                <a:spcBef>
                  <a:spcPct val="0"/>
                </a:spcBef>
              </a:pPr>
              <a:t>37</a:t>
            </a:fld>
            <a:endParaRPr lang="en-US" altLang="it-IT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180A657-4A4C-4610-A741-5D6B562950E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6E1DB2FF-BC23-4DD1-828C-EB4880FB4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526EEB9-90D1-4AB7-9C71-29CEC94BB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99784E-0ABE-4948-BCFD-67259ED0BE98}" type="slidenum">
              <a:rPr lang="en-US" altLang="it-IT"/>
              <a:pPr>
                <a:spcBef>
                  <a:spcPct val="0"/>
                </a:spcBef>
              </a:pPr>
              <a:t>38</a:t>
            </a:fld>
            <a:endParaRPr lang="en-US" altLang="it-IT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73FA566-ABC4-4E6C-BFC7-4243334B3E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6B60E90-6CB7-4E33-8748-40A39BEE3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CDA0529-177D-4E85-B703-D152EEDBE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70F78DE-7023-4DC7-AEC8-D1B43EF19FEE}" type="slidenum">
              <a:rPr lang="en-US" altLang="it-IT"/>
              <a:pPr>
                <a:spcBef>
                  <a:spcPct val="0"/>
                </a:spcBef>
              </a:pPr>
              <a:t>39</a:t>
            </a:fld>
            <a:endParaRPr lang="en-US" altLang="it-IT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E92BCD3-E476-4528-8383-7B6FCAED0E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98F4177C-1488-4664-B1A5-9F0F3787A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893A692-4801-432D-8C34-3B58ECAAE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C57105-A7CD-4B3B-B452-F3A94B05AFC8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FFECE61-0792-4126-A5EB-AD20C3BDA0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F1E0EFC-776F-440B-9ADE-283EC9543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DD9DFE8A-CD35-4FC4-BB30-B7D37E8897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4F6803-6891-4FF6-9307-907C069F9A87}" type="slidenum">
              <a:rPr lang="en-US" altLang="it-IT"/>
              <a:pPr>
                <a:spcBef>
                  <a:spcPct val="0"/>
                </a:spcBef>
              </a:pPr>
              <a:t>40</a:t>
            </a:fld>
            <a:endParaRPr lang="en-US" altLang="it-IT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BD418BA-EC80-4996-9CC6-0AE406680D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59E2827-2CD2-44DA-9D5E-67293B02B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135A2BE-AD23-4741-AA0D-9CFF584B15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D9CE02-F549-400A-A056-68EA750AF96A}" type="slidenum">
              <a:rPr lang="en-US" altLang="it-IT"/>
              <a:pPr>
                <a:spcBef>
                  <a:spcPct val="0"/>
                </a:spcBef>
              </a:pPr>
              <a:t>41</a:t>
            </a:fld>
            <a:endParaRPr lang="en-US" altLang="it-IT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9714142-4590-4BC4-B696-97E1ADCC77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CA494C6-98DB-49BC-911D-7285A0C3C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4B4231A5-B93B-4854-8DA0-92806AE8F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F63A14-A907-40E6-A823-8412B637A0A1}" type="slidenum">
              <a:rPr lang="en-US" altLang="it-IT"/>
              <a:pPr>
                <a:spcBef>
                  <a:spcPct val="0"/>
                </a:spcBef>
              </a:pPr>
              <a:t>42</a:t>
            </a:fld>
            <a:endParaRPr lang="en-US" altLang="it-IT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BF4610A-1632-407C-9AE8-A59F80E5CC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6D331C5-B00D-4920-A278-EEC734B9E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7F3209C9-7270-40AD-816B-5962E7626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DDF9FE-39B6-4B03-83D5-43D1846F556D}" type="slidenum">
              <a:rPr lang="en-US" altLang="it-IT"/>
              <a:pPr>
                <a:spcBef>
                  <a:spcPct val="0"/>
                </a:spcBef>
              </a:pPr>
              <a:t>43</a:t>
            </a:fld>
            <a:endParaRPr lang="en-US" altLang="it-IT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02021573-71B3-4CF8-907B-D5CFD83877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D102F74-CCCB-420F-B1E9-4E1571BCB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31B7CEE-921D-4B2E-94E3-AE5CA3033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EC4BE25-F9A0-4E61-8F7F-3E17568A2BF5}" type="slidenum">
              <a:rPr lang="en-US" altLang="it-IT"/>
              <a:pPr>
                <a:spcBef>
                  <a:spcPct val="0"/>
                </a:spcBef>
              </a:pPr>
              <a:t>44</a:t>
            </a:fld>
            <a:endParaRPr lang="en-US" altLang="it-IT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89B61E3-7446-400E-B0FA-A55196BA83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47AC8E6-5DC6-4CF9-A369-7B4341C62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0685495-09B2-4B14-969B-E4875A25D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6F91C3-5500-4319-8883-DDB2CC9E916D}" type="slidenum">
              <a:rPr lang="en-US" altLang="it-IT"/>
              <a:pPr>
                <a:spcBef>
                  <a:spcPct val="0"/>
                </a:spcBef>
              </a:pPr>
              <a:t>45</a:t>
            </a:fld>
            <a:endParaRPr lang="en-US" altLang="it-IT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D7057CC7-4811-4C38-BA23-1FD80A554D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1CFDF837-881C-443A-B8C2-57916AAE3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6154E0A4-5825-48B3-86E7-A74F50CEE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688A325-BC12-4AFB-AF11-A479068BDD4C}" type="slidenum">
              <a:rPr lang="en-US" altLang="it-IT"/>
              <a:pPr>
                <a:spcBef>
                  <a:spcPct val="0"/>
                </a:spcBef>
              </a:pPr>
              <a:t>46</a:t>
            </a:fld>
            <a:endParaRPr lang="en-US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2D40607-263F-4B26-A26F-0FE3A9DFF9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BC231FB-9AD8-4D71-B075-E7E5F7B5E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99228D8-C1F9-48C2-9E96-ED8777527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6E7601-EAE3-46D3-96D1-79DB84BFFA9C}" type="slidenum">
              <a:rPr lang="en-US" altLang="it-IT"/>
              <a:pPr>
                <a:spcBef>
                  <a:spcPct val="0"/>
                </a:spcBef>
              </a:pPr>
              <a:t>4</a:t>
            </a:fld>
            <a:endParaRPr lang="en-US" altLang="it-IT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05261F9-C40F-4D93-BB54-42FAC5B049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50603AE-5B5C-4A5D-AFEB-A0C36C99F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9BBC22E9-A024-43F1-B754-AEDAE660B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75D930-857A-43DE-8D19-85A930FDBDF3}" type="slidenum">
              <a:rPr lang="en-US" altLang="it-IT"/>
              <a:pPr>
                <a:spcBef>
                  <a:spcPct val="0"/>
                </a:spcBef>
              </a:pPr>
              <a:t>9</a:t>
            </a:fld>
            <a:endParaRPr lang="en-US" altLang="it-IT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70D51A0-2F88-461F-A84A-550FACC995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305EF22-09CC-421D-9CA1-C4FBB2E65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0947827-3524-4CD6-B1D9-60DA87386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5A213C-4B4D-402F-B1AA-7452C0869446}" type="slidenum">
              <a:rPr lang="en-US" altLang="it-IT"/>
              <a:pPr>
                <a:spcBef>
                  <a:spcPct val="0"/>
                </a:spcBef>
              </a:pPr>
              <a:t>10</a:t>
            </a:fld>
            <a:endParaRPr lang="en-US" altLang="it-IT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FE57E8D-3EB2-4505-93B5-E282974D2F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C8133BA-880F-4000-A4E2-4F6754C07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2EB857DD-F6A5-4201-8306-A72224E2D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44F6E0-1E7D-44AB-8692-C6FC93FDFF3A}" type="slidenum">
              <a:rPr lang="en-US" altLang="it-IT"/>
              <a:pPr>
                <a:spcBef>
                  <a:spcPct val="0"/>
                </a:spcBef>
              </a:pPr>
              <a:t>11</a:t>
            </a:fld>
            <a:endParaRPr lang="en-US" altLang="it-IT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E7549F6-488B-40F0-83DF-6427F497C9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561E90-F0BC-43B4-B390-790C9B29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F6BABA1A-2837-4331-ADC1-2C70A427CA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6304DF-7B39-46AA-B148-6C30FED8161A}" type="slidenum">
              <a:rPr lang="en-US" altLang="it-IT"/>
              <a:pPr>
                <a:spcBef>
                  <a:spcPct val="0"/>
                </a:spcBef>
              </a:pPr>
              <a:t>12</a:t>
            </a:fld>
            <a:endParaRPr lang="en-US" altLang="it-IT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5B74C52-7486-4E97-9D9F-FEDD89EFFB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F47C154-AA84-4346-9EA9-80A9518DD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EF73AB6-0D1E-463F-A6E2-C420696DE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04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04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02D639-E718-43F4-A8A8-31DCCA6D32EB}" type="slidenum">
              <a:rPr lang="en-US" altLang="it-IT"/>
              <a:pPr>
                <a:spcBef>
                  <a:spcPct val="0"/>
                </a:spcBef>
              </a:pPr>
              <a:t>13</a:t>
            </a:fld>
            <a:endParaRPr lang="en-US" altLang="it-IT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C22A076-2353-46FF-89A8-13D86D6808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C0C9B19-A7DD-4512-8306-3C4D0E58A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2D31494-75FC-4CC2-8394-E4590446A3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A1A26-D369-441A-B040-3065BAE9D0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00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EB7CD18-C911-4D8A-8C92-C8FE3FC64B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653CF-CB44-4547-877D-4D2A77454F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70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387350"/>
            <a:ext cx="1943100" cy="57848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387350"/>
            <a:ext cx="5676900" cy="57848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D2896A6-983D-4D9B-A25C-A456729D61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4F1D6-2990-4F15-9D9C-93FA63EB4A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10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545EAD3-C35D-4B78-BFFE-6A0CDF0A9F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D5BF-6110-4ED5-98FF-E9F72C39D3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922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3BF1E6E-8165-4A83-9583-E038D9B4C6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E1D18-F096-47FE-8EC7-1C6BE20FF3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379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2A8A606-B6A8-42B4-B4FD-233D297A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09B21-6E79-4673-956E-5C38DAE13B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44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7976379-FF58-4746-9E15-D441B42B9E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16FEF-EFCE-46A2-A412-7EB502B4F4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653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DB7DF67-629B-4E63-907F-D6586C64E4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4DBE8-A982-4F40-8044-6BDD4B91862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13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0C65B0A-C9EF-4E26-8379-51B230CDA4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86845-DAD9-4736-9572-A47959B2F7B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952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6794541-BD19-49FE-A4CE-5CBC5997DE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84D66-B771-4149-B784-1BE50AD8D8B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309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9F827D6-0F7B-4FE8-B302-FB4D825180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193EC-7274-489A-B601-6BCB384685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658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91584E-E74C-4BCF-BC81-A5DEE0675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73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DEBDC7-443B-488C-B86B-F639F17A6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EFC76B42-2622-4011-B91E-1B733100B8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5488" y="6464300"/>
            <a:ext cx="190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A637E8B-4603-4A9F-91BA-C31C4FBC055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29" name="Rectangle 23">
            <a:extLst>
              <a:ext uri="{FF2B5EF4-FFF2-40B4-BE49-F238E27FC236}">
                <a16:creationId xmlns:a16="http://schemas.microsoft.com/office/drawing/2014/main" id="{56E94264-F96F-495A-926B-AF34BED029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just">
              <a:lnSpc>
                <a:spcPct val="110000"/>
              </a:lnSpc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just">
              <a:lnSpc>
                <a:spcPct val="110000"/>
              </a:lnSpc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just">
              <a:lnSpc>
                <a:spcPct val="110000"/>
              </a:lnSpc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just">
              <a:lnSpc>
                <a:spcPct val="110000"/>
              </a:lnSpc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just">
              <a:lnSpc>
                <a:spcPct val="110000"/>
              </a:lnSpc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48" name="Text Box 24">
            <a:extLst>
              <a:ext uri="{FF2B5EF4-FFF2-40B4-BE49-F238E27FC236}">
                <a16:creationId xmlns:a16="http://schemas.microsoft.com/office/drawing/2014/main" id="{56B2F098-AA2C-4DB2-9568-88468B53E3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7288" y="6411913"/>
            <a:ext cx="297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000" b="1"/>
              <a:t>ADP2007</a:t>
            </a:r>
            <a:r>
              <a:rPr lang="it-IT" altLang="it-IT" sz="1000"/>
              <a:t>: Benevento 9 – 14Settembre 2007</a:t>
            </a:r>
          </a:p>
        </p:txBody>
      </p:sp>
      <p:pic>
        <p:nvPicPr>
          <p:cNvPr id="1031" name="Picture 25" descr="scuola2004">
            <a:extLst>
              <a:ext uri="{FF2B5EF4-FFF2-40B4-BE49-F238E27FC236}">
                <a16:creationId xmlns:a16="http://schemas.microsoft.com/office/drawing/2014/main" id="{2A815375-11FF-46E3-85AC-BD6E00FE2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61100"/>
            <a:ext cx="550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tmath.org/" TargetMode="External"/><Relationship Id="rId2" Type="http://schemas.openxmlformats.org/officeDocument/2006/relationships/hyperlink" Target="http://planetmath.org/equilibriumpoin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Relationship Id="rId9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>
            <a:extLst>
              <a:ext uri="{FF2B5EF4-FFF2-40B4-BE49-F238E27FC236}">
                <a16:creationId xmlns:a16="http://schemas.microsoft.com/office/drawing/2014/main" id="{8E4466AA-8249-481D-8742-1987850850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800" y="1800225"/>
            <a:ext cx="8686800" cy="1384300"/>
          </a:xfrm>
          <a:gradFill rotWithShape="0">
            <a:gsLst>
              <a:gs pos="0">
                <a:srgbClr val="CCFFFF"/>
              </a:gs>
              <a:gs pos="100000">
                <a:srgbClr val="87A9A9"/>
              </a:gs>
            </a:gsLst>
            <a:lin ang="5400000" scaled="1"/>
          </a:gradFill>
          <a:effectLst>
            <a:outerShdw blurRad="63500" dist="107763" dir="2700000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 err="1">
                <a:solidFill>
                  <a:srgbClr val="000099"/>
                </a:solidFill>
                <a:ea typeface="+mj-ea"/>
              </a:rPr>
              <a:t>PPlane</a:t>
            </a:r>
            <a:r>
              <a:rPr lang="it-IT" sz="2800" dirty="0">
                <a:solidFill>
                  <a:srgbClr val="000099"/>
                </a:solidFill>
                <a:ea typeface="+mj-ea"/>
              </a:rPr>
              <a:t>: </a:t>
            </a:r>
            <a:br>
              <a:rPr lang="it-IT" sz="2800" dirty="0">
                <a:solidFill>
                  <a:srgbClr val="000099"/>
                </a:solidFill>
                <a:ea typeface="+mj-ea"/>
              </a:rPr>
            </a:br>
            <a:r>
              <a:rPr lang="it-IT" sz="2800" dirty="0">
                <a:solidFill>
                  <a:srgbClr val="000099"/>
                </a:solidFill>
                <a:ea typeface="+mj-ea"/>
              </a:rPr>
              <a:t>orbite e diagrammi di fase di </a:t>
            </a:r>
            <a:r>
              <a:rPr lang="it-IT" sz="2800">
                <a:solidFill>
                  <a:srgbClr val="000099"/>
                </a:solidFill>
                <a:ea typeface="+mj-ea"/>
              </a:rPr>
              <a:t>modelli dinamici di </a:t>
            </a:r>
            <a:r>
              <a:rPr lang="it-IT" sz="2800" dirty="0">
                <a:solidFill>
                  <a:srgbClr val="000099"/>
                </a:solidFill>
                <a:ea typeface="+mj-ea"/>
              </a:rPr>
              <a:t>processi chimici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64D40065-7CEA-423E-A6AF-118E8F6BA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509963"/>
            <a:ext cx="428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b="1">
                <a:solidFill>
                  <a:srgbClr val="000099"/>
                </a:solidFill>
              </a:rPr>
              <a:t>Antonio Brasiello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2B3A3F6-41F6-438E-9A27-A3C54CBA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3887788"/>
            <a:ext cx="66151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i="1">
                <a:solidFill>
                  <a:srgbClr val="000099"/>
                </a:solidFill>
              </a:rPr>
              <a:t>Dipartimento di Ingegneria Chimica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i="1">
                <a:solidFill>
                  <a:srgbClr val="000099"/>
                </a:solidFill>
              </a:rPr>
              <a:t>Università Federico II, Napoli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1A1AE0D-860F-489E-A703-FF795F868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135563"/>
            <a:ext cx="5661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Revisione 1.5 </a:t>
            </a:r>
            <a:r>
              <a:rPr lang="it-IT" altLang="it-IT" sz="1600" b="1"/>
              <a:t>del</a:t>
            </a:r>
            <a:r>
              <a:rPr lang="it-IT" altLang="it-IT" sz="1600" b="1">
                <a:solidFill>
                  <a:srgbClr val="FF0000"/>
                </a:solidFill>
              </a:rPr>
              <a:t> 23 maggio 2019 </a:t>
            </a:r>
            <a:r>
              <a:rPr lang="it-IT" altLang="it-IT" sz="1600" b="1"/>
              <a:t>a cura di M. Miccio</a:t>
            </a:r>
          </a:p>
        </p:txBody>
      </p:sp>
    </p:spTree>
  </p:cSld>
  <p:clrMapOvr>
    <a:masterClrMapping/>
  </p:clrMapOvr>
  <p:transition advTm="550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>
            <a:extLst>
              <a:ext uri="{FF2B5EF4-FFF2-40B4-BE49-F238E27FC236}">
                <a16:creationId xmlns:a16="http://schemas.microsoft.com/office/drawing/2014/main" id="{7AD62B53-101D-428B-8A10-E8B181E3E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4314DD-F8A5-4143-8623-458A665380F7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48F582B-64EB-4927-B717-161474C58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CSTR diabatico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29BFAC9-2C27-4FDC-9EF7-F5D6EAF51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" y="942975"/>
            <a:ext cx="7772400" cy="4978400"/>
          </a:xfrm>
        </p:spPr>
        <p:txBody>
          <a:bodyPr/>
          <a:lstStyle/>
          <a:p>
            <a:pPr eaLnBrk="1" hangingPunct="1"/>
            <a:r>
              <a:rPr lang="it-IT" altLang="it-IT"/>
              <a:t>Ponendo:</a:t>
            </a:r>
          </a:p>
          <a:p>
            <a:pPr eaLnBrk="1" hangingPunct="1"/>
            <a:endParaRPr lang="it-IT" altLang="it-IT"/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Otteniamo il modello adimensionale:</a:t>
            </a:r>
          </a:p>
        </p:txBody>
      </p:sp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E08C6816-1DE5-4AE6-A693-8727D3D29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038" y="2955925"/>
          <a:ext cx="5237162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4" imgW="90620850" imgH="47396400" progId="Equation.DSMT4">
                  <p:embed/>
                </p:oleObj>
              </mc:Choice>
              <mc:Fallback>
                <p:oleObj name="Equation" r:id="rId4" imgW="90620850" imgH="4739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2955925"/>
                        <a:ext cx="5237162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>
            <a:extLst>
              <a:ext uri="{FF2B5EF4-FFF2-40B4-BE49-F238E27FC236}">
                <a16:creationId xmlns:a16="http://schemas.microsoft.com/office/drawing/2014/main" id="{D193C0EC-1BCD-4CCF-A1D3-4409B23AFB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6" imgW="1971675" imgH="3733800" progId="Equation.3">
                  <p:embed/>
                </p:oleObj>
              </mc:Choice>
              <mc:Fallback>
                <p:oleObj name="Equation" r:id="rId6" imgW="1971675" imgH="373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6">
            <a:extLst>
              <a:ext uri="{FF2B5EF4-FFF2-40B4-BE49-F238E27FC236}">
                <a16:creationId xmlns:a16="http://schemas.microsoft.com/office/drawing/2014/main" id="{702B3BEE-1D09-4C1F-A8E4-D20C6FE0D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8" imgW="1971675" imgH="3733800" progId="Equation.3">
                  <p:embed/>
                </p:oleObj>
              </mc:Choice>
              <mc:Fallback>
                <p:oleObj name="Equation" r:id="rId8" imgW="1971675" imgH="373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7">
            <a:extLst>
              <a:ext uri="{FF2B5EF4-FFF2-40B4-BE49-F238E27FC236}">
                <a16:creationId xmlns:a16="http://schemas.microsoft.com/office/drawing/2014/main" id="{65D10512-BA75-4499-8692-59797C909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9" imgW="1971675" imgH="3733800" progId="Equation.3">
                  <p:embed/>
                </p:oleObj>
              </mc:Choice>
              <mc:Fallback>
                <p:oleObj name="Equation" r:id="rId9" imgW="1971675" imgH="373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8">
            <a:extLst>
              <a:ext uri="{FF2B5EF4-FFF2-40B4-BE49-F238E27FC236}">
                <a16:creationId xmlns:a16="http://schemas.microsoft.com/office/drawing/2014/main" id="{F3B0A9FA-43E6-4B23-8883-A3592ACE40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10" imgW="1971675" imgH="3733800" progId="Equation.3">
                  <p:embed/>
                </p:oleObj>
              </mc:Choice>
              <mc:Fallback>
                <p:oleObj name="Equation" r:id="rId10" imgW="1971675" imgH="373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9">
            <a:extLst>
              <a:ext uri="{FF2B5EF4-FFF2-40B4-BE49-F238E27FC236}">
                <a16:creationId xmlns:a16="http://schemas.microsoft.com/office/drawing/2014/main" id="{2E4E792A-0FEA-47F6-9C87-F96A053607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11" imgW="1971675" imgH="3733800" progId="Equation.3">
                  <p:embed/>
                </p:oleObj>
              </mc:Choice>
              <mc:Fallback>
                <p:oleObj name="Equation" r:id="rId11" imgW="1971675" imgH="373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0">
            <a:extLst>
              <a:ext uri="{FF2B5EF4-FFF2-40B4-BE49-F238E27FC236}">
                <a16:creationId xmlns:a16="http://schemas.microsoft.com/office/drawing/2014/main" id="{A3CF86E6-B8A6-4327-9D39-C37FDFDE1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12" imgW="1971675" imgH="3733800" progId="Equation.3">
                  <p:embed/>
                </p:oleObj>
              </mc:Choice>
              <mc:Fallback>
                <p:oleObj name="Equation" r:id="rId12" imgW="1971675" imgH="373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1">
            <a:extLst>
              <a:ext uri="{FF2B5EF4-FFF2-40B4-BE49-F238E27FC236}">
                <a16:creationId xmlns:a16="http://schemas.microsoft.com/office/drawing/2014/main" id="{88375DC4-85A7-4B22-A4DC-241DF3584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13" imgW="1971675" imgH="3733800" progId="Equation.3">
                  <p:embed/>
                </p:oleObj>
              </mc:Choice>
              <mc:Fallback>
                <p:oleObj name="Equation" r:id="rId13" imgW="1971675" imgH="373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2">
            <a:extLst>
              <a:ext uri="{FF2B5EF4-FFF2-40B4-BE49-F238E27FC236}">
                <a16:creationId xmlns:a16="http://schemas.microsoft.com/office/drawing/2014/main" id="{66948EC7-AC2A-4773-938E-80540F953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14" imgW="1971675" imgH="3733800" progId="Equation.3">
                  <p:embed/>
                </p:oleObj>
              </mc:Choice>
              <mc:Fallback>
                <p:oleObj name="Equation" r:id="rId14" imgW="1971675" imgH="373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3">
            <a:extLst>
              <a:ext uri="{FF2B5EF4-FFF2-40B4-BE49-F238E27FC236}">
                <a16:creationId xmlns:a16="http://schemas.microsoft.com/office/drawing/2014/main" id="{3378A85D-843F-488B-BED6-C3515EB6C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463" y="1371600"/>
          <a:ext cx="1282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15" imgW="22164675" imgH="12944475" progId="Equation.DSMT4">
                  <p:embed/>
                </p:oleObj>
              </mc:Choice>
              <mc:Fallback>
                <p:oleObj name="Equation" r:id="rId15" imgW="22164675" imgH="129444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371600"/>
                        <a:ext cx="12827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4">
            <a:extLst>
              <a:ext uri="{FF2B5EF4-FFF2-40B4-BE49-F238E27FC236}">
                <a16:creationId xmlns:a16="http://schemas.microsoft.com/office/drawing/2014/main" id="{B6F16074-08E5-45A9-8B24-54BAB5A143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6063" y="1309688"/>
          <a:ext cx="1435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17" imgW="24793575" imgH="12944475" progId="Equation.DSMT4">
                  <p:embed/>
                </p:oleObj>
              </mc:Choice>
              <mc:Fallback>
                <p:oleObj name="Equation" r:id="rId17" imgW="24793575" imgH="1294447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309688"/>
                        <a:ext cx="1435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15">
            <a:extLst>
              <a:ext uri="{FF2B5EF4-FFF2-40B4-BE49-F238E27FC236}">
                <a16:creationId xmlns:a16="http://schemas.microsoft.com/office/drawing/2014/main" id="{1C0E2F55-AF62-4101-9D67-29F8FF927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3213" y="2914650"/>
          <a:ext cx="952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19" imgW="16459200" imgH="11630025" progId="Equation.DSMT4">
                  <p:embed/>
                </p:oleObj>
              </mc:Choice>
              <mc:Fallback>
                <p:oleObj name="Equation" r:id="rId19" imgW="16459200" imgH="1163002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2914650"/>
                        <a:ext cx="952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6">
            <a:extLst>
              <a:ext uri="{FF2B5EF4-FFF2-40B4-BE49-F238E27FC236}">
                <a16:creationId xmlns:a16="http://schemas.microsoft.com/office/drawing/2014/main" id="{4904390C-7892-4692-BD8D-F6D3341EA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7075" y="3019425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21" imgW="28746450" imgH="7019925" progId="Equation.DSMT4">
                  <p:embed/>
                </p:oleObj>
              </mc:Choice>
              <mc:Fallback>
                <p:oleObj name="Equation" r:id="rId21" imgW="28746450" imgH="701992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3019425"/>
                        <a:ext cx="166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7">
            <a:extLst>
              <a:ext uri="{FF2B5EF4-FFF2-40B4-BE49-F238E27FC236}">
                <a16:creationId xmlns:a16="http://schemas.microsoft.com/office/drawing/2014/main" id="{E4ECC873-E3C1-44EA-BB06-851046DAE4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8575" y="1289050"/>
          <a:ext cx="876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23" imgW="15144750" imgH="12287250" progId="Equation.DSMT4">
                  <p:embed/>
                </p:oleObj>
              </mc:Choice>
              <mc:Fallback>
                <p:oleObj name="Equation" r:id="rId23" imgW="15144750" imgH="1228725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1289050"/>
                        <a:ext cx="8763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8">
            <a:extLst>
              <a:ext uri="{FF2B5EF4-FFF2-40B4-BE49-F238E27FC236}">
                <a16:creationId xmlns:a16="http://schemas.microsoft.com/office/drawing/2014/main" id="{294E8587-CEC3-4EAC-8168-D45B342010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0338" y="3943350"/>
          <a:ext cx="1727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25" imgW="29841825" imgH="12725400" progId="Equation.DSMT4">
                  <p:embed/>
                </p:oleObj>
              </mc:Choice>
              <mc:Fallback>
                <p:oleObj name="Equation" r:id="rId25" imgW="29841825" imgH="12725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943350"/>
                        <a:ext cx="1727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19">
            <a:extLst>
              <a:ext uri="{FF2B5EF4-FFF2-40B4-BE49-F238E27FC236}">
                <a16:creationId xmlns:a16="http://schemas.microsoft.com/office/drawing/2014/main" id="{9A8A47E9-A7A6-4269-8687-9534A417C8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8763" y="4937125"/>
          <a:ext cx="1460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27" imgW="25231725" imgH="14039850" progId="Equation.DSMT4">
                  <p:embed/>
                </p:oleObj>
              </mc:Choice>
              <mc:Fallback>
                <p:oleObj name="Equation" r:id="rId27" imgW="25231725" imgH="1403985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4937125"/>
                        <a:ext cx="14605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>
            <a:extLst>
              <a:ext uri="{FF2B5EF4-FFF2-40B4-BE49-F238E27FC236}">
                <a16:creationId xmlns:a16="http://schemas.microsoft.com/office/drawing/2014/main" id="{1FEE42E7-E5B7-4CD5-AD58-5C76CA900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E933F5-CA99-46B7-8CDC-B888D44F9CC0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EF47612-8ED5-4F41-A465-55EE1A5F1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176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scrittura equazioni differnziali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5120DC6-B481-40E1-8E77-DFF1B1A30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138" y="1123950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Scrittura delle Equazioni differenziali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A01B46E8-F9E0-4D13-B4D3-2B574676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22148" r="56685" b="45035"/>
          <a:stretch>
            <a:fillRect/>
          </a:stretch>
        </p:blipFill>
        <p:spPr bwMode="auto">
          <a:xfrm>
            <a:off x="468313" y="1887538"/>
            <a:ext cx="47783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5">
            <a:extLst>
              <a:ext uri="{FF2B5EF4-FFF2-40B4-BE49-F238E27FC236}">
                <a16:creationId xmlns:a16="http://schemas.microsoft.com/office/drawing/2014/main" id="{B6764077-B444-4AF6-B528-BC2747963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1671638"/>
            <a:ext cx="2663825" cy="20462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1</a:t>
            </a:r>
            <a:r>
              <a:rPr lang="it-IT" altLang="it-IT" sz="1800" b="1">
                <a:latin typeface="Comic Sans MS" panose="030F0702030302020204" pitchFamily="66" charset="0"/>
              </a:rPr>
              <a:t>. </a:t>
            </a:r>
            <a:r>
              <a:rPr lang="it-IT" altLang="it-IT" sz="1800"/>
              <a:t>Equazioni per il CSTR: è possibile rendere più agevole la scrittura con la introduzione di una variabile temporanea </a:t>
            </a:r>
            <a:r>
              <a:rPr lang="it-IT" altLang="it-IT" sz="1800" b="1"/>
              <a:t>tmp</a:t>
            </a:r>
            <a:r>
              <a:rPr lang="it-IT" altLang="it-IT" sz="1800"/>
              <a:t> definita in seguito</a:t>
            </a:r>
          </a:p>
        </p:txBody>
      </p:sp>
      <p:sp>
        <p:nvSpPr>
          <p:cNvPr id="12295" name="Oval 6">
            <a:extLst>
              <a:ext uri="{FF2B5EF4-FFF2-40B4-BE49-F238E27FC236}">
                <a16:creationId xmlns:a16="http://schemas.microsoft.com/office/drawing/2014/main" id="{B6F8AC4C-7653-4D78-90D1-A5D04FA08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470275"/>
            <a:ext cx="1944688" cy="360363"/>
          </a:xfrm>
          <a:prstGeom prst="ellipse">
            <a:avLst/>
          </a:prstGeom>
          <a:noFill/>
          <a:ln w="3175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2296" name="Text Box 7">
            <a:extLst>
              <a:ext uri="{FF2B5EF4-FFF2-40B4-BE49-F238E27FC236}">
                <a16:creationId xmlns:a16="http://schemas.microsoft.com/office/drawing/2014/main" id="{07E71F4C-3978-4E0E-B4F8-320CC89A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775075"/>
            <a:ext cx="2663825" cy="14970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2. </a:t>
            </a:r>
            <a:r>
              <a:rPr lang="it-IT" altLang="it-IT" sz="1800"/>
              <a:t>Scrittura parametri del modello e variabile temporanea (che non può dipendere dai parametri)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6BF8C124-6731-4AAF-8F5C-6641ABE4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5349875"/>
            <a:ext cx="2663825" cy="673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3. </a:t>
            </a:r>
            <a:r>
              <a:rPr lang="it-IT" altLang="it-IT" sz="1800"/>
              <a:t>Intervallo di valori per le variabili di stato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9D9DCC04-FDAE-4548-8E92-62EFB8E13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391150"/>
            <a:ext cx="5040313" cy="6731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4. </a:t>
            </a:r>
            <a:r>
              <a:rPr lang="it-IT" altLang="it-IT" sz="1800"/>
              <a:t>Una volta definito il modello cliccare “</a:t>
            </a:r>
            <a:r>
              <a:rPr lang="it-IT" altLang="it-IT" sz="1800">
                <a:solidFill>
                  <a:srgbClr val="FF0066"/>
                </a:solidFill>
              </a:rPr>
              <a:t>Proceed</a:t>
            </a:r>
            <a:r>
              <a:rPr lang="it-IT" altLang="it-IT" sz="1800"/>
              <a:t>”</a:t>
            </a:r>
          </a:p>
        </p:txBody>
      </p:sp>
      <p:sp>
        <p:nvSpPr>
          <p:cNvPr id="12299" name="Oval 10">
            <a:extLst>
              <a:ext uri="{FF2B5EF4-FFF2-40B4-BE49-F238E27FC236}">
                <a16:creationId xmlns:a16="http://schemas.microsoft.com/office/drawing/2014/main" id="{ABE9959E-F66B-4EBB-BF5D-128E8CC6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67263"/>
            <a:ext cx="1944688" cy="360362"/>
          </a:xfrm>
          <a:prstGeom prst="ellipse">
            <a:avLst/>
          </a:prstGeom>
          <a:noFill/>
          <a:ln w="3175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12300" name="AutoShape 11">
            <a:extLst>
              <a:ext uri="{FF2B5EF4-FFF2-40B4-BE49-F238E27FC236}">
                <a16:creationId xmlns:a16="http://schemas.microsoft.com/office/drawing/2014/main" id="{4A62ACFE-7791-4E0F-9C88-47B329C5C5D2}"/>
              </a:ext>
            </a:extLst>
          </p:cNvPr>
          <p:cNvCxnSpPr>
            <a:cxnSpLocks noChangeShapeType="1"/>
            <a:endCxn id="12294" idx="1"/>
          </p:cNvCxnSpPr>
          <p:nvPr/>
        </p:nvCxnSpPr>
        <p:spPr bwMode="auto">
          <a:xfrm flipV="1">
            <a:off x="5237163" y="2695575"/>
            <a:ext cx="939800" cy="5556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AutoShape 12">
            <a:extLst>
              <a:ext uri="{FF2B5EF4-FFF2-40B4-BE49-F238E27FC236}">
                <a16:creationId xmlns:a16="http://schemas.microsoft.com/office/drawing/2014/main" id="{1AF99E8F-DE7E-460E-85BE-FCB30071A4EF}"/>
              </a:ext>
            </a:extLst>
          </p:cNvPr>
          <p:cNvCxnSpPr>
            <a:cxnSpLocks noChangeShapeType="1"/>
            <a:endCxn id="12296" idx="1"/>
          </p:cNvCxnSpPr>
          <p:nvPr/>
        </p:nvCxnSpPr>
        <p:spPr bwMode="auto">
          <a:xfrm>
            <a:off x="5237163" y="3400425"/>
            <a:ext cx="939800" cy="1123950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AutoShape 13">
            <a:extLst>
              <a:ext uri="{FF2B5EF4-FFF2-40B4-BE49-F238E27FC236}">
                <a16:creationId xmlns:a16="http://schemas.microsoft.com/office/drawing/2014/main" id="{1770A023-4590-4A3D-9771-DFD58D709A45}"/>
              </a:ext>
            </a:extLst>
          </p:cNvPr>
          <p:cNvCxnSpPr>
            <a:cxnSpLocks noChangeShapeType="1"/>
            <a:endCxn id="12297" idx="1"/>
          </p:cNvCxnSpPr>
          <p:nvPr/>
        </p:nvCxnSpPr>
        <p:spPr bwMode="auto">
          <a:xfrm>
            <a:off x="3221038" y="4335463"/>
            <a:ext cx="2957512" cy="1350962"/>
          </a:xfrm>
          <a:prstGeom prst="bentConnector3">
            <a:avLst>
              <a:gd name="adj1" fmla="val 79389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4">
            <a:extLst>
              <a:ext uri="{FF2B5EF4-FFF2-40B4-BE49-F238E27FC236}">
                <a16:creationId xmlns:a16="http://schemas.microsoft.com/office/drawing/2014/main" id="{AF691F63-9884-47B3-983D-44D6C7CC0B8F}"/>
              </a:ext>
            </a:extLst>
          </p:cNvPr>
          <p:cNvCxnSpPr>
            <a:cxnSpLocks noChangeShapeType="1"/>
            <a:stCxn id="12298" idx="0"/>
            <a:endCxn id="12299" idx="3"/>
          </p:cNvCxnSpPr>
          <p:nvPr/>
        </p:nvCxnSpPr>
        <p:spPr bwMode="auto">
          <a:xfrm flipV="1">
            <a:off x="2917825" y="5091113"/>
            <a:ext cx="858838" cy="2841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3">
            <a:extLst>
              <a:ext uri="{FF2B5EF4-FFF2-40B4-BE49-F238E27FC236}">
                <a16:creationId xmlns:a16="http://schemas.microsoft.com/office/drawing/2014/main" id="{96D6C56B-7DB8-4142-A32A-CE3F14C82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67B428-C2FD-432B-B630-5857BBE3054A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0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9E49144-53AC-42FE-AD37-175136975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PPlane: scrittura equazioni differenziali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1F76AF9-1A1D-4422-8461-121DC8B37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2413" y="1730375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Eseguita la procedura dovrebbe comparire una nuova finestra grafica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C32A7ACC-59AB-4B75-BC2A-1F498FF9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3838" b="45404"/>
          <a:stretch>
            <a:fillRect/>
          </a:stretch>
        </p:blipFill>
        <p:spPr bwMode="auto">
          <a:xfrm>
            <a:off x="450850" y="2625725"/>
            <a:ext cx="64897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8" name="AutoShape 5">
            <a:extLst>
              <a:ext uri="{FF2B5EF4-FFF2-40B4-BE49-F238E27FC236}">
                <a16:creationId xmlns:a16="http://schemas.microsoft.com/office/drawing/2014/main" id="{25632C02-2813-45A9-87AE-86D8049AF53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815682" y="1156493"/>
            <a:ext cx="349250" cy="2589213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 Box 6">
            <a:extLst>
              <a:ext uri="{FF2B5EF4-FFF2-40B4-BE49-F238E27FC236}">
                <a16:creationId xmlns:a16="http://schemas.microsoft.com/office/drawing/2014/main" id="{2FE388CD-69DA-4854-9D1E-4EE6CBD63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2852738"/>
            <a:ext cx="1603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Campo vettoriale nel </a:t>
            </a:r>
            <a:r>
              <a:rPr lang="it-IT" altLang="it-IT" sz="1800">
                <a:solidFill>
                  <a:srgbClr val="006600"/>
                </a:solidFill>
              </a:rPr>
              <a:t>piano delle fasi </a:t>
            </a:r>
            <a:r>
              <a:rPr lang="it-IT" altLang="it-IT" sz="1800"/>
              <a:t>x-y</a:t>
            </a: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8332928F-3BDF-4C55-886A-E1E87FBB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3213100"/>
            <a:ext cx="2376487" cy="1944688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13321" name="AutoShape 8">
            <a:extLst>
              <a:ext uri="{FF2B5EF4-FFF2-40B4-BE49-F238E27FC236}">
                <a16:creationId xmlns:a16="http://schemas.microsoft.com/office/drawing/2014/main" id="{6D35BD56-B99D-48EB-BD29-2351A01D4CE6}"/>
              </a:ext>
            </a:extLst>
          </p:cNvPr>
          <p:cNvCxnSpPr>
            <a:cxnSpLocks noChangeShapeType="1"/>
            <a:stCxn id="13320" idx="7"/>
            <a:endCxn id="13319" idx="1"/>
          </p:cNvCxnSpPr>
          <p:nvPr/>
        </p:nvCxnSpPr>
        <p:spPr bwMode="auto">
          <a:xfrm rot="5400000" flipH="1" flipV="1">
            <a:off x="6654007" y="2734469"/>
            <a:ext cx="44450" cy="1481137"/>
          </a:xfrm>
          <a:prstGeom prst="bentConnector4">
            <a:avLst>
              <a:gd name="adj1" fmla="val 508111"/>
              <a:gd name="adj2" fmla="val 61745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>
            <a:extLst>
              <a:ext uri="{FF2B5EF4-FFF2-40B4-BE49-F238E27FC236}">
                <a16:creationId xmlns:a16="http://schemas.microsoft.com/office/drawing/2014/main" id="{21AFEA1C-3B06-4B67-8282-A9AF42E22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A83A9-AA9A-4873-B47E-99F48C848610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0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F502DBC-BE7F-41C9-AF22-550C9FF2A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PPlane: ricerca dei punti di equilibrio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1026CB7-5518-4B5D-93EE-A506CDDEA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497013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Il primo passo per l’analisi del sistema è la ricerca dei punti di equilibrio. Questo può essere fatto in maniera semplice nella nuova finestra aperta.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A827DCD6-E054-4D7A-A298-C28F4A23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t="369" r="4134" b="44296"/>
          <a:stretch>
            <a:fillRect/>
          </a:stretch>
        </p:blipFill>
        <p:spPr bwMode="auto">
          <a:xfrm>
            <a:off x="3924300" y="2349500"/>
            <a:ext cx="4608513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5">
            <a:extLst>
              <a:ext uri="{FF2B5EF4-FFF2-40B4-BE49-F238E27FC236}">
                <a16:creationId xmlns:a16="http://schemas.microsoft.com/office/drawing/2014/main" id="{B899B03B-0CAC-417D-B532-E070BB8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349500"/>
            <a:ext cx="719137" cy="431800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4343" name="Text Box 6">
            <a:extLst>
              <a:ext uri="{FF2B5EF4-FFF2-40B4-BE49-F238E27FC236}">
                <a16:creationId xmlns:a16="http://schemas.microsoft.com/office/drawing/2014/main" id="{FB5CE707-F6A0-499D-BED0-5C3B3680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2692400"/>
            <a:ext cx="284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1: </a:t>
            </a:r>
            <a:r>
              <a:rPr lang="it-IT" altLang="it-IT" sz="1800"/>
              <a:t>Selezionare </a:t>
            </a:r>
            <a:r>
              <a:rPr lang="it-IT" altLang="it-IT" sz="1800">
                <a:solidFill>
                  <a:srgbClr val="FF0066"/>
                </a:solidFill>
              </a:rPr>
              <a:t>“Solutions”</a:t>
            </a:r>
            <a:r>
              <a:rPr lang="it-IT" altLang="it-IT" sz="1800"/>
              <a:t> dal menù della finestra</a:t>
            </a:r>
          </a:p>
        </p:txBody>
      </p:sp>
      <p:sp>
        <p:nvSpPr>
          <p:cNvPr id="14344" name="Text Box 7">
            <a:extLst>
              <a:ext uri="{FF2B5EF4-FFF2-40B4-BE49-F238E27FC236}">
                <a16:creationId xmlns:a16="http://schemas.microsoft.com/office/drawing/2014/main" id="{9EEB58BD-DF09-4B29-8E5E-2C862F0C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4149725"/>
            <a:ext cx="3065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2: </a:t>
            </a:r>
            <a:r>
              <a:rPr lang="it-IT" altLang="it-IT" sz="1800"/>
              <a:t>Selezionare </a:t>
            </a:r>
            <a:r>
              <a:rPr lang="it-IT" altLang="it-IT" sz="1800">
                <a:solidFill>
                  <a:srgbClr val="FF0066"/>
                </a:solidFill>
              </a:rPr>
              <a:t>“Find an equilibrium point”</a:t>
            </a:r>
            <a:r>
              <a:rPr lang="it-IT" altLang="it-IT" sz="1800"/>
              <a:t> dal sotto-menù attivato</a:t>
            </a:r>
          </a:p>
        </p:txBody>
      </p:sp>
      <p:sp>
        <p:nvSpPr>
          <p:cNvPr id="14345" name="Oval 8">
            <a:extLst>
              <a:ext uri="{FF2B5EF4-FFF2-40B4-BE49-F238E27FC236}">
                <a16:creationId xmlns:a16="http://schemas.microsoft.com/office/drawing/2014/main" id="{BCDEA17F-BAF0-43F6-8E6E-6C0A030A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852738"/>
            <a:ext cx="1727200" cy="431800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14346" name="AutoShape 9">
            <a:extLst>
              <a:ext uri="{FF2B5EF4-FFF2-40B4-BE49-F238E27FC236}">
                <a16:creationId xmlns:a16="http://schemas.microsoft.com/office/drawing/2014/main" id="{2070FB07-0898-4BAC-A7C1-60F351016D6C}"/>
              </a:ext>
            </a:extLst>
          </p:cNvPr>
          <p:cNvCxnSpPr>
            <a:cxnSpLocks noChangeShapeType="1"/>
            <a:stCxn id="14343" idx="3"/>
            <a:endCxn id="14342" idx="2"/>
          </p:cNvCxnSpPr>
          <p:nvPr/>
        </p:nvCxnSpPr>
        <p:spPr bwMode="auto">
          <a:xfrm flipV="1">
            <a:off x="3114675" y="2565400"/>
            <a:ext cx="1158875" cy="447675"/>
          </a:xfrm>
          <a:prstGeom prst="bentConnector3">
            <a:avLst>
              <a:gd name="adj1" fmla="val 5041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0">
            <a:extLst>
              <a:ext uri="{FF2B5EF4-FFF2-40B4-BE49-F238E27FC236}">
                <a16:creationId xmlns:a16="http://schemas.microsoft.com/office/drawing/2014/main" id="{8D1D8B29-5F54-4985-854A-AB0FA88F8C6A}"/>
              </a:ext>
            </a:extLst>
          </p:cNvPr>
          <p:cNvCxnSpPr>
            <a:cxnSpLocks noChangeShapeType="1"/>
            <a:stCxn id="14344" idx="3"/>
            <a:endCxn id="14345" idx="2"/>
          </p:cNvCxnSpPr>
          <p:nvPr/>
        </p:nvCxnSpPr>
        <p:spPr bwMode="auto">
          <a:xfrm flipV="1">
            <a:off x="3324225" y="3068638"/>
            <a:ext cx="949325" cy="1539875"/>
          </a:xfrm>
          <a:prstGeom prst="bentConnector3">
            <a:avLst>
              <a:gd name="adj1" fmla="val 505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>
            <a:extLst>
              <a:ext uri="{FF2B5EF4-FFF2-40B4-BE49-F238E27FC236}">
                <a16:creationId xmlns:a16="http://schemas.microsoft.com/office/drawing/2014/main" id="{06758712-F192-4F7A-BB7A-3BA036483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DD3808-8AF9-41A0-BDD7-B7FD4F8D5501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0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248D5B6-C290-4061-A2EE-B6284EFEF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PPlane: ricerca dei punti di equilibrio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48789AB-76C9-4944-A6DC-21AA41C79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6063" y="1719263"/>
            <a:ext cx="3675062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altLang="it-IT" sz="1800" b="1" dirty="0"/>
              <a:t>3: </a:t>
            </a:r>
            <a:r>
              <a:rPr lang="it-IT" altLang="it-IT" sz="1800" dirty="0"/>
              <a:t>Cliccando sul diagramma, il programma esegue una ricerca degli </a:t>
            </a:r>
            <a:r>
              <a:rPr lang="it-IT" altLang="it-IT" sz="1800" dirty="0">
                <a:solidFill>
                  <a:srgbClr val="006600"/>
                </a:solidFill>
              </a:rPr>
              <a:t>zeri</a:t>
            </a:r>
            <a:r>
              <a:rPr lang="it-IT" altLang="it-IT" sz="1800" dirty="0">
                <a:solidFill>
                  <a:srgbClr val="000099"/>
                </a:solidFill>
              </a:rPr>
              <a:t> </a:t>
            </a:r>
            <a:r>
              <a:rPr lang="it-IT" altLang="it-IT" sz="1800" dirty="0"/>
              <a:t>del sistema assumendo come valore di primo tentativo il punto selezionato con il mouse. </a:t>
            </a: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ym typeface="Webdings" panose="05030102010509060703" pitchFamily="18" charset="2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it-IT" sz="1800" dirty="0">
              <a:sym typeface="Webdings" panose="05030102010509060703" pitchFamily="18" charset="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altLang="it-IT" sz="2400" dirty="0">
                <a:sym typeface="Webdings" panose="05030102010509060703" pitchFamily="18" charset="2"/>
              </a:rPr>
              <a:t></a:t>
            </a:r>
            <a:r>
              <a:rPr lang="it-IT" altLang="it-IT" sz="1800" dirty="0">
                <a:sym typeface="Webdings" panose="05030102010509060703" pitchFamily="18" charset="2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altLang="it-IT" sz="1800" dirty="0"/>
              <a:t>Non è detto che la ricerca degli zeri vada a convergenza. In tal caso il programma segnala la fallita convergenza nella casella di testo in basso nella finestra</a:t>
            </a:r>
          </a:p>
          <a:p>
            <a:pPr eaLnBrk="1" hangingPunct="1">
              <a:defRPr/>
            </a:pPr>
            <a:endParaRPr lang="it-IT" altLang="it-IT" sz="1800" dirty="0"/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ED20EBCD-A1F6-4AC3-BBC0-54D7CAA9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7" r="3838" b="42082"/>
          <a:stretch>
            <a:fillRect/>
          </a:stretch>
        </p:blipFill>
        <p:spPr bwMode="auto">
          <a:xfrm>
            <a:off x="4049713" y="1735138"/>
            <a:ext cx="4784725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>
            <a:extLst>
              <a:ext uri="{FF2B5EF4-FFF2-40B4-BE49-F238E27FC236}">
                <a16:creationId xmlns:a16="http://schemas.microsoft.com/office/drawing/2014/main" id="{0DD37C96-6429-4737-BA1A-D194E2E0E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5838825"/>
            <a:ext cx="4679950" cy="215900"/>
          </a:xfrm>
          <a:prstGeom prst="rect">
            <a:avLst/>
          </a:prstGeom>
          <a:noFill/>
          <a:ln w="222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0A9B4B68-7035-4A69-ABF7-E4FC10914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0" y="5938838"/>
            <a:ext cx="1512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id="{DE26EEE7-F4E0-4E5B-8910-C9D0CA000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3F2AD9-0E43-4B15-BAF2-8279B00690AF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0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0621C22-1879-40DA-A7A6-B86B0FE7D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ricerca dei punti di equilibrio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4406E9-2109-428A-837C-0B6E2816D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813" y="1347788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Nel caso in cui la ricerca degli </a:t>
            </a:r>
            <a:r>
              <a:rPr lang="it-IT" altLang="it-IT" sz="1800">
                <a:solidFill>
                  <a:srgbClr val="006600"/>
                </a:solidFill>
              </a:rPr>
              <a:t>zeri</a:t>
            </a:r>
            <a:r>
              <a:rPr lang="it-IT" altLang="it-IT" sz="1800"/>
              <a:t> vada a buon fine</a:t>
            </a:r>
          </a:p>
          <a:p>
            <a:pPr lvl="1" eaLnBrk="1" hangingPunct="1">
              <a:buFontTx/>
              <a:buAutoNum type="arabicPeriod"/>
            </a:pPr>
            <a:r>
              <a:rPr lang="it-IT" altLang="it-IT" sz="1600">
                <a:ea typeface="ＭＳ Ｐゴシック" panose="020B0600070205080204" pitchFamily="34" charset="-128"/>
              </a:rPr>
              <a:t>Il </a:t>
            </a:r>
            <a:r>
              <a:rPr lang="it-IT" altLang="it-IT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punto di equilibrio </a:t>
            </a:r>
            <a:r>
              <a:rPr lang="it-IT" altLang="it-IT" sz="1600">
                <a:ea typeface="ＭＳ Ｐゴシック" panose="020B0600070205080204" pitchFamily="34" charset="-128"/>
              </a:rPr>
              <a:t>trovato è evidenziato in </a:t>
            </a:r>
            <a:r>
              <a:rPr lang="it-IT" altLang="it-IT" sz="1600">
                <a:solidFill>
                  <a:srgbClr val="FF0000"/>
                </a:solidFill>
                <a:ea typeface="ＭＳ Ｐゴシック" panose="020B0600070205080204" pitchFamily="34" charset="-128"/>
              </a:rPr>
              <a:t>rosso</a:t>
            </a:r>
            <a:r>
              <a:rPr lang="it-IT" altLang="it-IT" sz="1600">
                <a:ea typeface="ＭＳ Ｐゴシック" panose="020B0600070205080204" pitchFamily="34" charset="-128"/>
              </a:rPr>
              <a:t> nel diagramma</a:t>
            </a:r>
          </a:p>
          <a:p>
            <a:pPr lvl="1" eaLnBrk="1" hangingPunct="1">
              <a:buFontTx/>
              <a:buAutoNum type="arabicPeriod"/>
            </a:pPr>
            <a:r>
              <a:rPr lang="it-IT" altLang="it-IT" sz="1600">
                <a:ea typeface="ＭＳ Ｐゴシック" panose="020B0600070205080204" pitchFamily="34" charset="-128"/>
              </a:rPr>
              <a:t>Appare un’ulteriore finestra</a:t>
            </a:r>
          </a:p>
          <a:p>
            <a:pPr eaLnBrk="1" hangingPunct="1"/>
            <a:endParaRPr lang="it-IT" altLang="it-IT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F7D7B0E-E346-43F4-8E20-C2B83AEF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1" r="3838" b="42082"/>
          <a:stretch>
            <a:fillRect/>
          </a:stretch>
        </p:blipFill>
        <p:spPr bwMode="auto">
          <a:xfrm>
            <a:off x="323850" y="2781300"/>
            <a:ext cx="42132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val 5">
            <a:extLst>
              <a:ext uri="{FF2B5EF4-FFF2-40B4-BE49-F238E27FC236}">
                <a16:creationId xmlns:a16="http://schemas.microsoft.com/office/drawing/2014/main" id="{95F3BAB6-3FEE-4254-AFCE-B05A03A8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300663"/>
            <a:ext cx="792163" cy="792162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pic>
        <p:nvPicPr>
          <p:cNvPr id="16391" name="Picture 6">
            <a:extLst>
              <a:ext uri="{FF2B5EF4-FFF2-40B4-BE49-F238E27FC236}">
                <a16:creationId xmlns:a16="http://schemas.microsoft.com/office/drawing/2014/main" id="{EE9D9468-2FAA-4A7A-A367-0EAE399E5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31377" r="79417" b="50572"/>
          <a:stretch>
            <a:fillRect/>
          </a:stretch>
        </p:blipFill>
        <p:spPr bwMode="auto">
          <a:xfrm>
            <a:off x="6516688" y="2924175"/>
            <a:ext cx="22574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Freeform 7">
            <a:extLst>
              <a:ext uri="{FF2B5EF4-FFF2-40B4-BE49-F238E27FC236}">
                <a16:creationId xmlns:a16="http://schemas.microsoft.com/office/drawing/2014/main" id="{719C1AE2-47C9-48EA-A7C2-9ABB59D1B439}"/>
              </a:ext>
            </a:extLst>
          </p:cNvPr>
          <p:cNvSpPr>
            <a:spLocks/>
          </p:cNvSpPr>
          <p:nvPr/>
        </p:nvSpPr>
        <p:spPr bwMode="auto">
          <a:xfrm>
            <a:off x="247650" y="1916113"/>
            <a:ext cx="473075" cy="3360737"/>
          </a:xfrm>
          <a:custGeom>
            <a:avLst/>
            <a:gdLst>
              <a:gd name="T0" fmla="*/ 2147483647 w 275"/>
              <a:gd name="T1" fmla="*/ 0 h 2087"/>
              <a:gd name="T2" fmla="*/ 2147483647 w 275"/>
              <a:gd name="T3" fmla="*/ 2147483647 h 2087"/>
              <a:gd name="T4" fmla="*/ 2147483647 w 275"/>
              <a:gd name="T5" fmla="*/ 2147483647 h 2087"/>
              <a:gd name="T6" fmla="*/ 0 60000 65536"/>
              <a:gd name="T7" fmla="*/ 0 60000 65536"/>
              <a:gd name="T8" fmla="*/ 0 60000 65536"/>
              <a:gd name="T9" fmla="*/ 0 w 275"/>
              <a:gd name="T10" fmla="*/ 0 h 2087"/>
              <a:gd name="T11" fmla="*/ 275 w 275"/>
              <a:gd name="T12" fmla="*/ 2087 h 2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2087">
                <a:moveTo>
                  <a:pt x="229" y="0"/>
                </a:moveTo>
                <a:cubicBezTo>
                  <a:pt x="192" y="110"/>
                  <a:pt x="0" y="315"/>
                  <a:pt x="8" y="663"/>
                </a:cubicBezTo>
                <a:cubicBezTo>
                  <a:pt x="16" y="1011"/>
                  <a:pt x="220" y="1790"/>
                  <a:pt x="275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>
            <a:extLst>
              <a:ext uri="{FF2B5EF4-FFF2-40B4-BE49-F238E27FC236}">
                <a16:creationId xmlns:a16="http://schemas.microsoft.com/office/drawing/2014/main" id="{673D237D-8D31-4048-A0BF-959F962AB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4138" y="2278063"/>
            <a:ext cx="2478087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>
            <a:extLst>
              <a:ext uri="{FF2B5EF4-FFF2-40B4-BE49-F238E27FC236}">
                <a16:creationId xmlns:a16="http://schemas.microsoft.com/office/drawing/2014/main" id="{87B97513-CBC0-401B-96FB-D2F83F99D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8B88E3-50CB-4B0D-B239-5E9440F2AB4F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0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1911320-9A36-470A-A3AC-29E7CB880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punti di equilibrio e analisi stabilità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07A1568-342C-401D-B360-BA9B79B60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850" y="1363663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Nella nuova finestra è possibile ottenere informazioni sul </a:t>
            </a:r>
            <a:r>
              <a:rPr lang="it-IT" altLang="it-IT" sz="1800">
                <a:solidFill>
                  <a:srgbClr val="006600"/>
                </a:solidFill>
              </a:rPr>
              <a:t>punto di equilibrio</a:t>
            </a:r>
            <a:r>
              <a:rPr lang="it-IT" altLang="it-IT" sz="1800"/>
              <a:t>: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E1D6E56D-73E3-4639-9973-FD778501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31377" r="79417" b="45404"/>
          <a:stretch>
            <a:fillRect/>
          </a:stretch>
        </p:blipFill>
        <p:spPr bwMode="auto">
          <a:xfrm>
            <a:off x="828675" y="2160588"/>
            <a:ext cx="2257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Oval 5">
            <a:extLst>
              <a:ext uri="{FF2B5EF4-FFF2-40B4-BE49-F238E27FC236}">
                <a16:creationId xmlns:a16="http://schemas.microsoft.com/office/drawing/2014/main" id="{4997A741-0AC4-43F1-9055-483EC3A3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376488"/>
            <a:ext cx="1800225" cy="431800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31FE5509-E115-4287-BA39-7F050FA4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2233613"/>
            <a:ext cx="410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Il punto di equilibrio è un </a:t>
            </a:r>
            <a:r>
              <a:rPr lang="it-IT" altLang="it-IT" sz="1800">
                <a:solidFill>
                  <a:srgbClr val="006600"/>
                </a:solidFill>
              </a:rPr>
              <a:t>pozzo</a:t>
            </a:r>
            <a:r>
              <a:rPr lang="it-IT" altLang="it-IT" sz="1800"/>
              <a:t> di tipo </a:t>
            </a:r>
            <a:r>
              <a:rPr lang="it-IT" altLang="it-IT" sz="1800">
                <a:solidFill>
                  <a:srgbClr val="006600"/>
                </a:solidFill>
              </a:rPr>
              <a:t>nodo</a:t>
            </a:r>
            <a:r>
              <a:rPr lang="it-IT" altLang="it-IT" sz="1800"/>
              <a:t>.</a:t>
            </a:r>
          </a:p>
        </p:txBody>
      </p:sp>
      <p:cxnSp>
        <p:nvCxnSpPr>
          <p:cNvPr id="17416" name="AutoShape 7">
            <a:extLst>
              <a:ext uri="{FF2B5EF4-FFF2-40B4-BE49-F238E27FC236}">
                <a16:creationId xmlns:a16="http://schemas.microsoft.com/office/drawing/2014/main" id="{2628ABF1-EA95-4292-B897-378554B29994}"/>
              </a:ext>
            </a:extLst>
          </p:cNvPr>
          <p:cNvCxnSpPr>
            <a:cxnSpLocks noChangeShapeType="1"/>
            <a:stCxn id="17414" idx="7"/>
            <a:endCxn id="17415" idx="1"/>
          </p:cNvCxnSpPr>
          <p:nvPr/>
        </p:nvCxnSpPr>
        <p:spPr bwMode="auto">
          <a:xfrm rot="5400000" flipV="1">
            <a:off x="3766343" y="1459707"/>
            <a:ext cx="125413" cy="2063750"/>
          </a:xfrm>
          <a:prstGeom prst="bentConnector4">
            <a:avLst>
              <a:gd name="adj1" fmla="val -224051"/>
              <a:gd name="adj2" fmla="val 5638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7" name="Oval 8">
            <a:extLst>
              <a:ext uri="{FF2B5EF4-FFF2-40B4-BE49-F238E27FC236}">
                <a16:creationId xmlns:a16="http://schemas.microsoft.com/office/drawing/2014/main" id="{6A90BB7B-1B5B-4E64-9BC1-DF1C2AA4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09875"/>
            <a:ext cx="1728788" cy="574675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7418" name="Text Box 9">
            <a:extLst>
              <a:ext uri="{FF2B5EF4-FFF2-40B4-BE49-F238E27FC236}">
                <a16:creationId xmlns:a16="http://schemas.microsoft.com/office/drawing/2014/main" id="{67FB9058-747A-4DD6-9F97-06F4B2E90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68650"/>
            <a:ext cx="424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Lo </a:t>
            </a:r>
            <a:r>
              <a:rPr lang="it-IT" altLang="it-IT" sz="1800">
                <a:solidFill>
                  <a:srgbClr val="006600"/>
                </a:solidFill>
              </a:rPr>
              <a:t>jacobiano</a:t>
            </a:r>
            <a:r>
              <a:rPr lang="it-IT" altLang="it-IT" sz="1800"/>
              <a:t> del sistema linearizzato in corrispondenza del punto di equilibrio.</a:t>
            </a:r>
          </a:p>
        </p:txBody>
      </p:sp>
      <p:cxnSp>
        <p:nvCxnSpPr>
          <p:cNvPr id="17419" name="AutoShape 10">
            <a:extLst>
              <a:ext uri="{FF2B5EF4-FFF2-40B4-BE49-F238E27FC236}">
                <a16:creationId xmlns:a16="http://schemas.microsoft.com/office/drawing/2014/main" id="{3138CA73-8B82-4E6A-80A5-16F99FC00960}"/>
              </a:ext>
            </a:extLst>
          </p:cNvPr>
          <p:cNvCxnSpPr>
            <a:cxnSpLocks noChangeShapeType="1"/>
            <a:stCxn id="17417" idx="6"/>
            <a:endCxn id="17418" idx="1"/>
          </p:cNvCxnSpPr>
          <p:nvPr/>
        </p:nvCxnSpPr>
        <p:spPr bwMode="auto">
          <a:xfrm>
            <a:off x="2495550" y="3097213"/>
            <a:ext cx="2220913" cy="392112"/>
          </a:xfrm>
          <a:prstGeom prst="bentConnector3">
            <a:avLst>
              <a:gd name="adj1" fmla="val 4968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Oval 11">
            <a:extLst>
              <a:ext uri="{FF2B5EF4-FFF2-40B4-BE49-F238E27FC236}">
                <a16:creationId xmlns:a16="http://schemas.microsoft.com/office/drawing/2014/main" id="{70F28228-4B52-47E2-8346-DE6094F40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13113"/>
            <a:ext cx="2520950" cy="504825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7421" name="Text Box 12">
            <a:extLst>
              <a:ext uri="{FF2B5EF4-FFF2-40B4-BE49-F238E27FC236}">
                <a16:creationId xmlns:a16="http://schemas.microsoft.com/office/drawing/2014/main" id="{DDBEE3FE-BBB9-4F14-834A-10DA88C7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18013"/>
            <a:ext cx="39322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6600"/>
                </a:solidFill>
              </a:rPr>
              <a:t>Autovalori</a:t>
            </a:r>
            <a:r>
              <a:rPr lang="it-IT" altLang="it-IT" sz="1800"/>
              <a:t> ed </a:t>
            </a:r>
            <a:r>
              <a:rPr lang="it-IT" altLang="it-IT" sz="1800">
                <a:solidFill>
                  <a:srgbClr val="006600"/>
                </a:solidFill>
              </a:rPr>
              <a:t>autovettori</a:t>
            </a:r>
            <a:r>
              <a:rPr lang="it-IT" altLang="it-IT" sz="1800"/>
              <a:t> dello Jacobiano (da notare che nel caso in esame sono entrambi reali e minori di zero)</a:t>
            </a:r>
          </a:p>
        </p:txBody>
      </p:sp>
      <p:cxnSp>
        <p:nvCxnSpPr>
          <p:cNvPr id="17422" name="AutoShape 13">
            <a:extLst>
              <a:ext uri="{FF2B5EF4-FFF2-40B4-BE49-F238E27FC236}">
                <a16:creationId xmlns:a16="http://schemas.microsoft.com/office/drawing/2014/main" id="{EB022B16-6269-4BC5-893F-715D044CA63E}"/>
              </a:ext>
            </a:extLst>
          </p:cNvPr>
          <p:cNvCxnSpPr>
            <a:cxnSpLocks noChangeShapeType="1"/>
            <a:stCxn id="17420" idx="6"/>
            <a:endCxn id="17421" idx="1"/>
          </p:cNvCxnSpPr>
          <p:nvPr/>
        </p:nvCxnSpPr>
        <p:spPr bwMode="auto">
          <a:xfrm>
            <a:off x="3071813" y="3565525"/>
            <a:ext cx="1949450" cy="1447800"/>
          </a:xfrm>
          <a:prstGeom prst="bentConnector3">
            <a:avLst>
              <a:gd name="adj1" fmla="val 4967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14">
            <a:extLst>
              <a:ext uri="{FF2B5EF4-FFF2-40B4-BE49-F238E27FC236}">
                <a16:creationId xmlns:a16="http://schemas.microsoft.com/office/drawing/2014/main" id="{D3C3799F-0DD4-4D5F-882D-18C050CE6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610100"/>
            <a:ext cx="3733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È possibile anche rappresentare graficamente il </a:t>
            </a:r>
            <a:r>
              <a:rPr lang="it-IT" altLang="it-IT" sz="1800">
                <a:solidFill>
                  <a:srgbClr val="006600"/>
                </a:solidFill>
              </a:rPr>
              <a:t>sistema linearizzato</a:t>
            </a:r>
            <a:r>
              <a:rPr lang="it-IT" altLang="it-IT" sz="1800"/>
              <a:t>. Tale rappresentazione “vale” in un intorno del punto del punto di equilibrio.</a:t>
            </a:r>
          </a:p>
        </p:txBody>
      </p:sp>
      <p:sp>
        <p:nvSpPr>
          <p:cNvPr id="17424" name="Oval 15">
            <a:extLst>
              <a:ext uri="{FF2B5EF4-FFF2-40B4-BE49-F238E27FC236}">
                <a16:creationId xmlns:a16="http://schemas.microsoft.com/office/drawing/2014/main" id="{25D3A8DA-3FC6-4E45-A296-00C9B223F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817938"/>
            <a:ext cx="2447925" cy="287337"/>
          </a:xfrm>
          <a:prstGeom prst="ellipse">
            <a:avLst/>
          </a:prstGeom>
          <a:noFill/>
          <a:ln w="222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17425" name="AutoShape 16">
            <a:extLst>
              <a:ext uri="{FF2B5EF4-FFF2-40B4-BE49-F238E27FC236}">
                <a16:creationId xmlns:a16="http://schemas.microsoft.com/office/drawing/2014/main" id="{1A70B69A-6B7C-4689-B92D-C1FF60728BC2}"/>
              </a:ext>
            </a:extLst>
          </p:cNvPr>
          <p:cNvCxnSpPr>
            <a:cxnSpLocks noChangeShapeType="1"/>
            <a:stCxn id="17424" idx="4"/>
            <a:endCxn id="17423" idx="0"/>
          </p:cNvCxnSpPr>
          <p:nvPr/>
        </p:nvCxnSpPr>
        <p:spPr bwMode="auto">
          <a:xfrm rot="5400000">
            <a:off x="1794670" y="4352131"/>
            <a:ext cx="493712" cy="22225"/>
          </a:xfrm>
          <a:prstGeom prst="bentConnector3">
            <a:avLst>
              <a:gd name="adj1" fmla="val 4855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>
            <a:extLst>
              <a:ext uri="{FF2B5EF4-FFF2-40B4-BE49-F238E27FC236}">
                <a16:creationId xmlns:a16="http://schemas.microsoft.com/office/drawing/2014/main" id="{C6EDE52A-ECB2-48F2-8F13-43A7E782B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450F63-31CC-48DA-A8E1-A7E152B09FCD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0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32DEEAC-FCF8-4077-BC63-B24253CB4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42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analisi della dinamica del sistema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8D2A69E-C85D-4607-9299-4D702B395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3897313" cy="4419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1800" dirty="0"/>
              <a:t>L’integrazione numerica (</a:t>
            </a:r>
            <a:r>
              <a:rPr lang="it-IT" altLang="it-IT" sz="1800" dirty="0">
                <a:solidFill>
                  <a:srgbClr val="008F00"/>
                </a:solidFill>
              </a:rPr>
              <a:t>orbita</a:t>
            </a:r>
            <a:r>
              <a:rPr lang="it-IT" altLang="it-IT" sz="1800" dirty="0"/>
              <a:t>) del sistema è eseguibile in maniera estremamente semplice. È sufficiente puntare il cursore del mouse all’interno della finestra “PPlane6 Display” e il programma esegue di </a:t>
            </a:r>
            <a:r>
              <a:rPr lang="it-IT" altLang="it-IT" sz="1800" i="1" dirty="0"/>
              <a:t>default</a:t>
            </a:r>
            <a:r>
              <a:rPr lang="it-IT" altLang="it-IT" sz="1800" dirty="0"/>
              <a:t> sia l’integrazione numerica </a:t>
            </a:r>
            <a:r>
              <a:rPr lang="it-IT" altLang="it-IT" sz="1800" i="1" dirty="0"/>
              <a:t>in avanti nel tempo </a:t>
            </a:r>
            <a:r>
              <a:rPr lang="it-IT" altLang="it-IT" sz="1800" dirty="0"/>
              <a:t>che l’integrazione </a:t>
            </a:r>
            <a:r>
              <a:rPr lang="it-IT" altLang="it-IT" sz="1800" cap="small" dirty="0"/>
              <a:t>indietro nel tempo</a:t>
            </a:r>
            <a:r>
              <a:rPr lang="it-IT" altLang="it-IT" sz="1800" dirty="0"/>
              <a:t>.</a:t>
            </a:r>
          </a:p>
          <a:p>
            <a:pPr eaLnBrk="1" hangingPunct="1">
              <a:defRPr/>
            </a:pPr>
            <a:endParaRPr lang="it-IT" altLang="it-IT" sz="18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3226053C-90EC-4986-ABC2-512B214C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6" r="3838" b="42082"/>
          <a:stretch>
            <a:fillRect/>
          </a:stretch>
        </p:blipFill>
        <p:spPr bwMode="auto">
          <a:xfrm>
            <a:off x="3995738" y="1208088"/>
            <a:ext cx="5113337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5">
            <a:extLst>
              <a:ext uri="{FF2B5EF4-FFF2-40B4-BE49-F238E27FC236}">
                <a16:creationId xmlns:a16="http://schemas.microsoft.com/office/drawing/2014/main" id="{D8AFCDFF-FA1A-4D76-B19F-70535A94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373688"/>
            <a:ext cx="3168650" cy="360362"/>
          </a:xfrm>
          <a:prstGeom prst="rect">
            <a:avLst/>
          </a:prstGeom>
          <a:noFill/>
          <a:ln w="222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27B3813D-B48C-43EC-B4E0-9B3A99649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5227638"/>
            <a:ext cx="250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ym typeface="Webdings" panose="05030102010509060703" pitchFamily="18" charset="2"/>
              </a:rPr>
              <a:t></a:t>
            </a:r>
            <a:r>
              <a:rPr lang="it-IT" altLang="it-IT" sz="1800">
                <a:sym typeface="Webdings" panose="05030102010509060703" pitchFamily="18" charset="2"/>
              </a:rPr>
              <a:t> </a:t>
            </a:r>
            <a:r>
              <a:rPr lang="it-IT" altLang="it-IT" sz="1800"/>
              <a:t>Notare i commenti riportati nella casella di testo in basso</a:t>
            </a:r>
          </a:p>
        </p:txBody>
      </p:sp>
      <p:cxnSp>
        <p:nvCxnSpPr>
          <p:cNvPr id="18440" name="AutoShape 7">
            <a:extLst>
              <a:ext uri="{FF2B5EF4-FFF2-40B4-BE49-F238E27FC236}">
                <a16:creationId xmlns:a16="http://schemas.microsoft.com/office/drawing/2014/main" id="{531DAA07-7B7C-4DA9-A0CD-C61B9951AC95}"/>
              </a:ext>
            </a:extLst>
          </p:cNvPr>
          <p:cNvCxnSpPr>
            <a:cxnSpLocks noChangeShapeType="1"/>
            <a:stCxn id="18438" idx="1"/>
            <a:endCxn id="18439" idx="0"/>
          </p:cNvCxnSpPr>
          <p:nvPr/>
        </p:nvCxnSpPr>
        <p:spPr bwMode="auto">
          <a:xfrm rot="10800000">
            <a:off x="2184400" y="5227638"/>
            <a:ext cx="1955800" cy="327025"/>
          </a:xfrm>
          <a:prstGeom prst="bentConnector4">
            <a:avLst>
              <a:gd name="adj1" fmla="val 17977"/>
              <a:gd name="adj2" fmla="val 17001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>
            <a:extLst>
              <a:ext uri="{FF2B5EF4-FFF2-40B4-BE49-F238E27FC236}">
                <a16:creationId xmlns:a16="http://schemas.microsoft.com/office/drawing/2014/main" id="{9FA27A34-0D5B-44AB-AC72-7B9695893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CE149-6614-4832-AA44-C30E95086239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0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093E8BE-6607-46B6-AEA3-F480052A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PPlane: analisi della dinamica del sistema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F133AFB-49CE-44A4-B5EF-43C8816E6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513" y="1774825"/>
            <a:ext cx="3698875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Cliccando più volte nella figura è possibile ricostruire un </a:t>
            </a:r>
            <a:r>
              <a:rPr lang="it-IT" altLang="it-IT" sz="1800">
                <a:solidFill>
                  <a:srgbClr val="008F00"/>
                </a:solidFill>
              </a:rPr>
              <a:t>diagramma delle fasi</a:t>
            </a:r>
            <a:r>
              <a:rPr lang="it-IT" altLang="it-IT" sz="1800"/>
              <a:t>. 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6FFB285E-0F9B-4C3F-A9E1-6ABEC9DC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6" r="3838" b="42082"/>
          <a:stretch>
            <a:fillRect/>
          </a:stretch>
        </p:blipFill>
        <p:spPr bwMode="auto">
          <a:xfrm>
            <a:off x="3924300" y="1676400"/>
            <a:ext cx="49688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id="{1E93348E-6936-4070-88E3-B7636D056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4F5C78-9C61-4557-AC7A-0A66D6B7A7D1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0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BB3127E-9660-4AA6-866F-47599326D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PPlane: analisi della dinamica del sistema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3F9D137-8C40-4AC6-A355-0D395201A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" y="1752600"/>
            <a:ext cx="4329113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È possibile anche rappresentare l’evoluzione nel tempo (</a:t>
            </a:r>
            <a:r>
              <a:rPr lang="it-IT" altLang="it-IT" sz="1800" i="1">
                <a:solidFill>
                  <a:srgbClr val="FF40FF"/>
                </a:solidFill>
              </a:rPr>
              <a:t>time trajectory</a:t>
            </a:r>
            <a:r>
              <a:rPr lang="it-IT" altLang="it-IT" sz="1800"/>
              <a:t>) per una qualunque traiettoria riportata nel diagramma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È sufficiente selezionare il menu Graph e scegliere, tra le differenti opzioni, la rappresentazione che si intende visualizzare.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684B1907-EBCB-4556-A51B-EFF4EE5A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6" r="3838" b="42082"/>
          <a:stretch>
            <a:fillRect/>
          </a:stretch>
        </p:blipFill>
        <p:spPr bwMode="auto">
          <a:xfrm>
            <a:off x="4500563" y="1484313"/>
            <a:ext cx="44656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5">
            <a:extLst>
              <a:ext uri="{FF2B5EF4-FFF2-40B4-BE49-F238E27FC236}">
                <a16:creationId xmlns:a16="http://schemas.microsoft.com/office/drawing/2014/main" id="{38A2C25A-C29C-48A7-9534-298AC946A6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6088" y="2338388"/>
            <a:ext cx="1368425" cy="1150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3">
            <a:extLst>
              <a:ext uri="{FF2B5EF4-FFF2-40B4-BE49-F238E27FC236}">
                <a16:creationId xmlns:a16="http://schemas.microsoft.com/office/drawing/2014/main" id="{7F06C6F6-D65D-45BE-AF9D-006896AD46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66E7-AF9E-48EB-90E0-52CA1BF573C1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0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A096E25-C511-400F-8BD8-AB50DC79D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Introduzione a PPLANE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B4BCE90-8894-4D94-902B-08EF32D4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1614488"/>
            <a:ext cx="7772400" cy="4954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1800"/>
              <a:t>PPlane è un’utile interfaccia grafica che permette l’analisi della dinamica di sistemi non lineari bidimensionali.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Per il suo utilizzo non è necessario nessun </a:t>
            </a:r>
            <a:r>
              <a:rPr lang="it-IT" altLang="it-IT" sz="1800" i="1"/>
              <a:t>toolbox</a:t>
            </a:r>
            <a:r>
              <a:rPr lang="it-IT" altLang="it-IT" sz="1800"/>
              <a:t> aggiuntivo di Matlab.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È un </a:t>
            </a:r>
            <a:r>
              <a:rPr lang="it-IT" altLang="it-IT" sz="1800" i="1"/>
              <a:t>m-file</a:t>
            </a:r>
            <a:r>
              <a:rPr lang="it-IT" altLang="it-IT" sz="1800"/>
              <a:t> di dominio pubblico scaricabile dal sito: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/>
              <a:t>			</a:t>
            </a:r>
            <a:r>
              <a:rPr lang="it-IT" altLang="it-IT" sz="1800">
                <a:solidFill>
                  <a:srgbClr val="FF0066"/>
                </a:solidFill>
              </a:rPr>
              <a:t>http://math.rice.edu/~dfield/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r>
              <a:rPr lang="it-IT" altLang="it-IT" sz="1800"/>
              <a:t>Nel sito </a:t>
            </a:r>
            <a:r>
              <a:rPr lang="it-IT" altLang="it-IT" sz="1800">
                <a:solidFill>
                  <a:srgbClr val="FF0066"/>
                </a:solidFill>
              </a:rPr>
              <a:t>http://www.owlnet.rice.edu/~math211/ </a:t>
            </a:r>
            <a:r>
              <a:rPr lang="it-IT" altLang="it-IT" sz="1800"/>
              <a:t> è possibile scaricare altro materiale didattico molto interessante per la dinamica di sistemi non lineari.</a:t>
            </a:r>
          </a:p>
          <a:p>
            <a:pPr eaLnBrk="1" hangingPunct="1">
              <a:lnSpc>
                <a:spcPct val="90000"/>
              </a:lnSpc>
            </a:pPr>
            <a:endParaRPr lang="it-IT" altLang="it-IT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>
            <a:extLst>
              <a:ext uri="{FF2B5EF4-FFF2-40B4-BE49-F238E27FC236}">
                <a16:creationId xmlns:a16="http://schemas.microsoft.com/office/drawing/2014/main" id="{FED6DC56-9472-4CDF-A42E-393E27B4B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86AD0-4B3A-4920-BFFE-1EAF26A4E771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0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2CE3FC5-0E33-43E5-9965-CE9FEC5B7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73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analisi della dinamica del sistema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84656BC-0E65-4C26-A076-C05EFFBC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363663"/>
            <a:ext cx="3532188" cy="1438275"/>
          </a:xfrm>
        </p:spPr>
        <p:txBody>
          <a:bodyPr/>
          <a:lstStyle/>
          <a:p>
            <a:pPr eaLnBrk="1" hangingPunct="1"/>
            <a:r>
              <a:rPr lang="it-IT" altLang="it-IT" sz="1800"/>
              <a:t>Selezionando un punto dell’orbita con il mouse si apre una nuova finestra grafica</a:t>
            </a:r>
          </a:p>
        </p:txBody>
      </p:sp>
      <p:grpSp>
        <p:nvGrpSpPr>
          <p:cNvPr id="21509" name="Group 4">
            <a:extLst>
              <a:ext uri="{FF2B5EF4-FFF2-40B4-BE49-F238E27FC236}">
                <a16:creationId xmlns:a16="http://schemas.microsoft.com/office/drawing/2014/main" id="{53A723AE-2581-4AFE-BE46-50897D69CF80}"/>
              </a:ext>
            </a:extLst>
          </p:cNvPr>
          <p:cNvGrpSpPr>
            <a:grpSpLocks/>
          </p:cNvGrpSpPr>
          <p:nvPr/>
        </p:nvGrpSpPr>
        <p:grpSpPr bwMode="auto">
          <a:xfrm>
            <a:off x="4521200" y="1323975"/>
            <a:ext cx="4392613" cy="4165600"/>
            <a:chOff x="1655" y="761"/>
            <a:chExt cx="2949" cy="2663"/>
          </a:xfrm>
        </p:grpSpPr>
        <p:pic>
          <p:nvPicPr>
            <p:cNvPr id="21514" name="Picture 5">
              <a:extLst>
                <a:ext uri="{FF2B5EF4-FFF2-40B4-BE49-F238E27FC236}">
                  <a16:creationId xmlns:a16="http://schemas.microsoft.com/office/drawing/2014/main" id="{1BB8552C-17C0-40A6-8DA9-107CB452D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6" r="4134" b="42451"/>
            <a:stretch>
              <a:fillRect/>
            </a:stretch>
          </p:blipFill>
          <p:spPr bwMode="auto">
            <a:xfrm>
              <a:off x="1655" y="761"/>
              <a:ext cx="2949" cy="266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5" name="Line 6">
              <a:extLst>
                <a:ext uri="{FF2B5EF4-FFF2-40B4-BE49-F238E27FC236}">
                  <a16:creationId xmlns:a16="http://schemas.microsoft.com/office/drawing/2014/main" id="{D692171F-6203-4049-AE1E-CF46CF588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162"/>
              <a:ext cx="0" cy="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7">
              <a:extLst>
                <a:ext uri="{FF2B5EF4-FFF2-40B4-BE49-F238E27FC236}">
                  <a16:creationId xmlns:a16="http://schemas.microsoft.com/office/drawing/2014/main" id="{A523FD48-4F53-4963-85C5-219B62651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979"/>
              <a:ext cx="24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510" name="Picture 8">
            <a:extLst>
              <a:ext uri="{FF2B5EF4-FFF2-40B4-BE49-F238E27FC236}">
                <a16:creationId xmlns:a16="http://schemas.microsoft.com/office/drawing/2014/main" id="{5E60C6B5-C2DB-4329-8528-B6E313F8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19565" r="59047" b="49095"/>
          <a:stretch>
            <a:fillRect/>
          </a:stretch>
        </p:blipFill>
        <p:spPr bwMode="auto">
          <a:xfrm>
            <a:off x="200025" y="3189288"/>
            <a:ext cx="41640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9">
            <a:extLst>
              <a:ext uri="{FF2B5EF4-FFF2-40B4-BE49-F238E27FC236}">
                <a16:creationId xmlns:a16="http://schemas.microsoft.com/office/drawing/2014/main" id="{CD552998-054B-4284-B6A8-CB57CA55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1820863"/>
            <a:ext cx="504825" cy="358775"/>
          </a:xfrm>
          <a:prstGeom prst="leftArrow">
            <a:avLst>
              <a:gd name="adj1" fmla="val 50000"/>
              <a:gd name="adj2" fmla="val 3517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21512" name="AutoShape 10">
            <a:extLst>
              <a:ext uri="{FF2B5EF4-FFF2-40B4-BE49-F238E27FC236}">
                <a16:creationId xmlns:a16="http://schemas.microsoft.com/office/drawing/2014/main" id="{A786396E-AF1A-4FA9-9CDB-B348393A7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2468563"/>
            <a:ext cx="431800" cy="649287"/>
          </a:xfrm>
          <a:prstGeom prst="downArrow">
            <a:avLst>
              <a:gd name="adj1" fmla="val 50000"/>
              <a:gd name="adj2" fmla="val 3759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5688C704-83E2-4084-A247-1C1B2918B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5643563"/>
            <a:ext cx="4710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È possibile nello stesso menu anche fare diagrammi tridimensionali, compositi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44767ADF-07A2-41D0-9722-683BDDEE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Segnaposto numero diapositiva 2">
            <a:extLst>
              <a:ext uri="{FF2B5EF4-FFF2-40B4-BE49-F238E27FC236}">
                <a16:creationId xmlns:a16="http://schemas.microsoft.com/office/drawing/2014/main" id="{7AD18A2B-F62B-461B-BCAB-BAED939D2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76AE6E0-F9F5-4636-B116-FB7649E036A1}" type="slidenum">
              <a:rPr lang="it-IT" altLang="it-IT" sz="1000"/>
              <a:pPr/>
              <a:t>21</a:t>
            </a:fld>
            <a:endParaRPr lang="it-IT" altLang="it-IT" sz="1000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098FD3F4-B530-4C76-8094-591969B7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7C76C786-E596-4AC5-83EB-EE3BAD4F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Segnaposto numero diapositiva 2">
            <a:extLst>
              <a:ext uri="{FF2B5EF4-FFF2-40B4-BE49-F238E27FC236}">
                <a16:creationId xmlns:a16="http://schemas.microsoft.com/office/drawing/2014/main" id="{EAEDC6E8-80DE-4B4C-8AC4-9C14124C1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B376F38-E39E-43FD-BF9A-47F768D693A3}" type="slidenum">
              <a:rPr lang="it-IT" altLang="it-IT" sz="1000"/>
              <a:pPr/>
              <a:t>22</a:t>
            </a:fld>
            <a:endParaRPr lang="it-IT" altLang="it-IT" sz="100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035CE592-5D6C-4928-844F-2A39D5E8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19125"/>
            <a:ext cx="6210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F5EAE7-E9CA-4D14-BFB5-E90B2674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1951"/>
            <a:ext cx="7772400" cy="809759"/>
          </a:xfrm>
        </p:spPr>
        <p:txBody>
          <a:bodyPr/>
          <a:lstStyle/>
          <a:p>
            <a:r>
              <a:rPr lang="en-US" dirty="0"/>
              <a:t>Nullcline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D41EF0-4C53-4B7D-81FA-895DF686E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DBE8-A982-4F40-8044-6BDD4B918620}" type="slidenum">
              <a:rPr lang="it-IT" altLang="it-IT" smtClean="0"/>
              <a:pPr/>
              <a:t>23</a:t>
            </a:fld>
            <a:endParaRPr lang="it-IT" altLang="it-IT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A7F744-FA35-4458-B37D-58789E2E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797750"/>
            <a:ext cx="67802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Let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be a system of first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order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ordinary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differential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equation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. </a:t>
            </a:r>
          </a:p>
          <a:p>
            <a:pPr lvl="0"/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x</a:t>
            </a:r>
            <a:r>
              <a:rPr kumimoji="0" lang="it-IT" altLang="it-IT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j</a:t>
            </a:r>
            <a:r>
              <a:rPr lang="it-IT" altLang="it-IT" dirty="0"/>
              <a:t> </a:t>
            </a:r>
            <a:r>
              <a:rPr lang="it-IT" altLang="it-IT" dirty="0" err="1">
                <a:solidFill>
                  <a:srgbClr val="006600"/>
                </a:solidFill>
              </a:rPr>
              <a:t>nullcline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the set of points,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which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satisfy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fj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⁢(x1,…,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xn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)=0.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Note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that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at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an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intersection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point of all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nullclines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implies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that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ＭＳ Ｐゴシック" panose="020B0600070205080204" pitchFamily="34" charset="-128"/>
              </a:rPr>
              <a:t>: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94F552E-EB7A-4E09-A65D-7EBE9C795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47995"/>
              </p:ext>
            </p:extLst>
          </p:nvPr>
        </p:nvGraphicFramePr>
        <p:xfrm>
          <a:off x="1019175" y="1197109"/>
          <a:ext cx="7105650" cy="1097280"/>
        </p:xfrm>
        <a:graphic>
          <a:graphicData uri="http://schemas.openxmlformats.org/drawingml/2006/table">
            <a:tbl>
              <a:tblPr/>
              <a:tblGrid>
                <a:gridCol w="1421130">
                  <a:extLst>
                    <a:ext uri="{9D8B030D-6E8A-4147-A177-3AD203B41FA5}">
                      <a16:colId xmlns:a16="http://schemas.microsoft.com/office/drawing/2014/main" val="1064041006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3267896753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2024820443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3134324669"/>
                    </a:ext>
                  </a:extLst>
                </a:gridCol>
                <a:gridCol w="1421130">
                  <a:extLst>
                    <a:ext uri="{9D8B030D-6E8A-4147-A177-3AD203B41FA5}">
                      <a16:colId xmlns:a16="http://schemas.microsoft.com/office/drawing/2014/main" val="1855372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x˙</a:t>
                      </a:r>
                      <a:r>
                        <a:rPr lang="it-IT" baseline="-250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f1⁢(x1,…,xn)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27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579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x˙</a:t>
                      </a:r>
                      <a:r>
                        <a:rPr lang="it-IT" baseline="-25000" dirty="0" err="1"/>
                        <a:t>n</a:t>
                      </a:r>
                      <a:endParaRPr lang="it-IT" baseline="-25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fn⁢(x1,…,xn)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276563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9E355174-CC32-4095-A8FA-A031DAB8B751}"/>
              </a:ext>
            </a:extLst>
          </p:cNvPr>
          <p:cNvSpPr/>
          <p:nvPr/>
        </p:nvSpPr>
        <p:spPr>
          <a:xfrm>
            <a:off x="295275" y="4890057"/>
            <a:ext cx="8162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dirty="0" err="1"/>
              <a:t>Hence</a:t>
            </a:r>
            <a:r>
              <a:rPr lang="it-IT" altLang="it-IT" dirty="0"/>
              <a:t> the </a:t>
            </a:r>
            <a:r>
              <a:rPr lang="it-IT" altLang="it-IT" dirty="0" err="1"/>
              <a:t>intersection</a:t>
            </a:r>
            <a:r>
              <a:rPr lang="it-IT" altLang="it-IT" dirty="0"/>
              <a:t> point of all the </a:t>
            </a:r>
            <a:r>
              <a:rPr lang="it-IT" altLang="it-IT" dirty="0" err="1"/>
              <a:t>nullclines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an </a:t>
            </a:r>
            <a:r>
              <a:rPr lang="it-IT" altLang="it-IT" dirty="0" err="1">
                <a:hlinkClick r:id="rId2"/>
              </a:rPr>
              <a:t>equilibrium</a:t>
            </a:r>
            <a:r>
              <a:rPr lang="it-IT" altLang="it-IT" dirty="0">
                <a:hlinkClick r:id="rId2"/>
              </a:rPr>
              <a:t> point</a:t>
            </a:r>
            <a:r>
              <a:rPr lang="it-IT" altLang="it-IT" dirty="0"/>
              <a:t> of the system. 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9317EE7D-41E4-4F67-AC24-BC12D42CD27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413760"/>
          <a:ext cx="7772400" cy="109728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32697306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4379342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60004412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13774681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782706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f1⁢(x1,…,xn)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93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⋮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19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=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fn⁢(x1,…,xn)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6427032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D13B0934-FDD6-4EEC-A283-17C718E50377}"/>
              </a:ext>
            </a:extLst>
          </p:cNvPr>
          <p:cNvSpPr/>
          <p:nvPr/>
        </p:nvSpPr>
        <p:spPr>
          <a:xfrm>
            <a:off x="6751726" y="490064"/>
            <a:ext cx="2394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https://planetmath.org/</a:t>
            </a:r>
            <a:r>
              <a:rPr lang="en-US" dirty="0"/>
              <a:t>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5901F89-268E-4811-99B9-015DBD85D8DA}"/>
              </a:ext>
            </a:extLst>
          </p:cNvPr>
          <p:cNvGrpSpPr/>
          <p:nvPr/>
        </p:nvGrpSpPr>
        <p:grpSpPr>
          <a:xfrm>
            <a:off x="3141889" y="1967943"/>
            <a:ext cx="6524625" cy="4845050"/>
            <a:chOff x="333375" y="1260475"/>
            <a:chExt cx="6524625" cy="4845050"/>
          </a:xfrm>
        </p:grpSpPr>
        <p:pic>
          <p:nvPicPr>
            <p:cNvPr id="12" name="Picture 9" descr="sella">
              <a:extLst>
                <a:ext uri="{FF2B5EF4-FFF2-40B4-BE49-F238E27FC236}">
                  <a16:creationId xmlns:a16="http://schemas.microsoft.com/office/drawing/2014/main" id="{6B81E112-1FEC-4DBA-8F93-C8E734365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643063"/>
              <a:ext cx="5949950" cy="44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allout 1 6">
              <a:extLst>
                <a:ext uri="{FF2B5EF4-FFF2-40B4-BE49-F238E27FC236}">
                  <a16:creationId xmlns:a16="http://schemas.microsoft.com/office/drawing/2014/main" id="{ABA8B884-50E8-4DD5-B462-B7B570E68AC1}"/>
                </a:ext>
              </a:extLst>
            </p:cNvPr>
            <p:cNvSpPr/>
            <p:nvPr/>
          </p:nvSpPr>
          <p:spPr bwMode="auto">
            <a:xfrm>
              <a:off x="5418138" y="1260475"/>
              <a:ext cx="1439862" cy="707886"/>
            </a:xfrm>
            <a:prstGeom prst="borderCallout1">
              <a:avLst>
                <a:gd name="adj1" fmla="val 100597"/>
                <a:gd name="adj2" fmla="val 47454"/>
                <a:gd name="adj3" fmla="val 235086"/>
                <a:gd name="adj4" fmla="val -104575"/>
              </a:avLst>
            </a:prstGeom>
            <a:solidFill>
              <a:schemeClr val="accent1"/>
            </a:solidFill>
            <a:ln>
              <a:solidFill>
                <a:schemeClr val="accent1">
                  <a:lumMod val="10000"/>
                </a:schemeClr>
              </a:solidFill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Font typeface="Times New Roman" charset="0"/>
                <a:buNone/>
                <a:defRPr/>
              </a:pPr>
              <a:endParaRPr lang="it-IT" altLang="it-IT" sz="2000" b="1" dirty="0">
                <a:solidFill>
                  <a:srgbClr val="006600"/>
                </a:solidFill>
              </a:endParaRPr>
            </a:p>
            <a:p>
              <a:pPr algn="ctr" eaLnBrk="1" hangingPunct="1">
                <a:buFont typeface="Times New Roman" charset="0"/>
                <a:buNone/>
                <a:defRPr/>
              </a:pPr>
              <a:r>
                <a:rPr lang="it-IT" altLang="it-IT" sz="2000" b="1" dirty="0" err="1">
                  <a:solidFill>
                    <a:srgbClr val="006600"/>
                  </a:solidFill>
                </a:rPr>
                <a:t>nullcline</a:t>
              </a:r>
              <a:r>
                <a:rPr lang="it-IT" altLang="it-IT" sz="2000" dirty="0">
                  <a:solidFill>
                    <a:srgbClr val="006600"/>
                  </a:solidFill>
                </a:rPr>
                <a:t> </a:t>
              </a:r>
              <a:endParaRPr lang="it-IT" altLang="it-IT" dirty="0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23468A6C-257F-47C0-9768-3A5DFE48A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08" y="23286"/>
            <a:ext cx="2624707" cy="4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8588C018-A5B7-4DC8-83EA-7674FE48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Segnaposto numero diapositiva 2">
            <a:extLst>
              <a:ext uri="{FF2B5EF4-FFF2-40B4-BE49-F238E27FC236}">
                <a16:creationId xmlns:a16="http://schemas.microsoft.com/office/drawing/2014/main" id="{EB35FB43-46E0-462B-81B5-9308C8F64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61E2CCE-E814-4A4B-99CC-7EFACCC1DE3E}" type="slidenum">
              <a:rPr lang="it-IT" altLang="it-IT" sz="1000"/>
              <a:pPr/>
              <a:t>24</a:t>
            </a:fld>
            <a:endParaRPr lang="it-IT" altLang="it-IT" sz="1000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D2BFF29C-37BC-4B97-8639-1A62207A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933450"/>
            <a:ext cx="621030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5F568F31-AA53-4379-8603-C49A0E36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5603" name="Segnaposto numero diapositiva 2">
            <a:extLst>
              <a:ext uri="{FF2B5EF4-FFF2-40B4-BE49-F238E27FC236}">
                <a16:creationId xmlns:a16="http://schemas.microsoft.com/office/drawing/2014/main" id="{18AB508E-1C14-42D8-9BF4-7067A73608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F4B1759-2D7F-4918-B6FB-4760DFCB5B28}" type="slidenum">
              <a:rPr lang="it-IT" altLang="it-IT" sz="1000"/>
              <a:pPr/>
              <a:t>25</a:t>
            </a:fld>
            <a:endParaRPr lang="it-IT" altLang="it-IT" sz="1000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2C526DBD-1A7E-4A83-86F6-6C5F8582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003425"/>
            <a:ext cx="31337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752CBA09-BE7B-47B7-BBD4-18B016B5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003425"/>
            <a:ext cx="37719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879B568B-1008-4184-AB59-B928539E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6627" name="Segnaposto numero diapositiva 2">
            <a:extLst>
              <a:ext uri="{FF2B5EF4-FFF2-40B4-BE49-F238E27FC236}">
                <a16:creationId xmlns:a16="http://schemas.microsoft.com/office/drawing/2014/main" id="{31E446EA-709C-4342-8A10-5880E4F66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94D7554-96DF-4FFF-90A5-37C90261C124}" type="slidenum">
              <a:rPr lang="it-IT" altLang="it-IT" sz="1000"/>
              <a:pPr/>
              <a:t>26</a:t>
            </a:fld>
            <a:endParaRPr lang="it-IT" altLang="it-IT" sz="100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57A3D7DC-CB18-41DD-B2CF-BCEEA646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71563"/>
            <a:ext cx="78295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3">
            <a:extLst>
              <a:ext uri="{FF2B5EF4-FFF2-40B4-BE49-F238E27FC236}">
                <a16:creationId xmlns:a16="http://schemas.microsoft.com/office/drawing/2014/main" id="{047D33FB-9F0C-4267-ABCF-428849402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77B41-76C0-4E57-A338-D7E25AE23038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0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93510E9-B503-4AF6-BD16-72A74DE81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PPlane: ulteriori opzioni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D3CE4F5-3530-4E77-B9CF-1E1BCE0C91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738" y="1833563"/>
            <a:ext cx="8459787" cy="4716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/>
              <a:t>Nei menu </a:t>
            </a:r>
            <a:r>
              <a:rPr lang="it-IT" altLang="it-IT" sz="1800" i="1">
                <a:solidFill>
                  <a:srgbClr val="FF0066"/>
                </a:solidFill>
              </a:rPr>
              <a:t>Options</a:t>
            </a:r>
            <a:r>
              <a:rPr lang="it-IT" altLang="it-IT" sz="1800">
                <a:solidFill>
                  <a:srgbClr val="FF0066"/>
                </a:solidFill>
              </a:rPr>
              <a:t> </a:t>
            </a:r>
            <a:r>
              <a:rPr lang="it-IT" altLang="it-IT" sz="1800"/>
              <a:t>è possibile scegliere molteplici opzioni: </a:t>
            </a:r>
          </a:p>
          <a:p>
            <a:pPr lvl="1" eaLnBrk="1" hangingPunct="1"/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</a:rPr>
              <a:t>Options</a:t>
            </a:r>
            <a:r>
              <a:rPr lang="it-IT" altLang="it-IT" sz="1600">
                <a:ea typeface="ＭＳ Ｐゴシック" panose="020B0600070205080204" pitchFamily="34" charset="-128"/>
              </a:rPr>
              <a:t> 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 </a:t>
            </a:r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Solver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(per stabilire quale metodo si intende adottare per l’integrazione numerica)</a:t>
            </a:r>
          </a:p>
          <a:p>
            <a:pPr lvl="1" eaLnBrk="1" hangingPunct="1"/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Options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 </a:t>
            </a:r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Mark Initial Points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(evidenzia con un punto nero la condizione iniziale da cui si è partiti)</a:t>
            </a:r>
          </a:p>
          <a:p>
            <a:pPr lvl="1" eaLnBrk="1" hangingPunct="1"/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Options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 </a:t>
            </a:r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Solution direction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(indica se si intende rappresentare solo l’integrazione in avanti nel tempo, all’indietro o in entrambe le direzioni)</a:t>
            </a:r>
          </a:p>
          <a:p>
            <a:pPr lvl="1" eaLnBrk="1" hangingPunct="1"/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Solutions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 </a:t>
            </a:r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  <a:sym typeface="Math1" pitchFamily="2" charset="2"/>
              </a:rPr>
              <a:t>Plot Stable and Unstable Orbits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traccia gli </a:t>
            </a:r>
            <a:r>
              <a:rPr lang="it-IT" altLang="it-IT" sz="1600">
                <a:solidFill>
                  <a:srgbClr val="006600"/>
                </a:solidFill>
                <a:ea typeface="ＭＳ Ｐゴシック" panose="020B0600070205080204" pitchFamily="34" charset="-128"/>
                <a:sym typeface="Math1" pitchFamily="2" charset="2"/>
              </a:rPr>
              <a:t>invarianti</a:t>
            </a:r>
            <a:r>
              <a:rPr lang="it-IT" altLang="it-IT" sz="1600">
                <a:ea typeface="ＭＳ Ｐゴシック" panose="020B0600070205080204" pitchFamily="34" charset="-128"/>
                <a:sym typeface="Math1" pitchFamily="2" charset="2"/>
              </a:rPr>
              <a:t> (se esistono)</a:t>
            </a:r>
          </a:p>
          <a:p>
            <a:pPr eaLnBrk="1" hangingPunct="1"/>
            <a:endParaRPr lang="it-IT" altLang="it-IT" sz="1600">
              <a:sym typeface="Math1" pitchFamily="2" charset="2"/>
            </a:endParaRPr>
          </a:p>
          <a:p>
            <a:pPr eaLnBrk="1" hangingPunct="1"/>
            <a:r>
              <a:rPr lang="it-IT" altLang="it-IT" sz="1800">
                <a:sym typeface="Math1" pitchFamily="2" charset="2"/>
              </a:rPr>
              <a:t>Nel menu </a:t>
            </a:r>
            <a:r>
              <a:rPr lang="it-IT" altLang="it-IT" sz="1800" i="1">
                <a:solidFill>
                  <a:srgbClr val="FF0066"/>
                </a:solidFill>
                <a:sym typeface="Math1" pitchFamily="2" charset="2"/>
              </a:rPr>
              <a:t>Edit</a:t>
            </a:r>
            <a:r>
              <a:rPr lang="it-IT" altLang="it-IT" sz="1800">
                <a:sym typeface="Math1" pitchFamily="2" charset="2"/>
              </a:rPr>
              <a:t> è possibile rimuovere in modo totale o parziale gli oggetti grafici che sono rappresentati nel diagramma</a:t>
            </a:r>
          </a:p>
          <a:p>
            <a:pPr eaLnBrk="1" hangingPunct="1"/>
            <a:endParaRPr lang="it-IT" altLang="it-IT" sz="1800">
              <a:sym typeface="Math1" pitchFamily="2" charset="2"/>
            </a:endParaRPr>
          </a:p>
          <a:p>
            <a:pPr eaLnBrk="1" hangingPunct="1"/>
            <a:r>
              <a:rPr lang="it-IT" altLang="it-IT" sz="1800">
                <a:sym typeface="Math1" pitchFamily="2" charset="2"/>
              </a:rPr>
              <a:t>Come si è potuto sicuramente osservare, l’utilizzo di PPLane è estremamente intuitivo.</a:t>
            </a:r>
          </a:p>
          <a:p>
            <a:pPr eaLnBrk="1" hangingPunct="1"/>
            <a:endParaRPr lang="it-IT" altLang="it-IT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>
            <a:extLst>
              <a:ext uri="{FF2B5EF4-FFF2-40B4-BE49-F238E27FC236}">
                <a16:creationId xmlns:a16="http://schemas.microsoft.com/office/drawing/2014/main" id="{77D2B736-8D47-4C9C-8F7D-7E9726494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D4B49-8076-461D-B641-2BD1F1C779BA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it-IT" altLang="it-IT" sz="10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5F67D8A-0CBD-4D85-B561-05E80A02C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Esempio 1: Analisi dinamica del CSTR diabatico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D2DB924-7AB9-4412-A76E-B07609C02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3538" y="1466850"/>
            <a:ext cx="821055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Iniziamo uno studio sistematico della dinamica del sistema proposto mediante PPlane.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Scegliamo di effettuare uno studio al variare di Da.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Fissiamo i parametri del sistema ai valori seguenti:</a:t>
            </a:r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lvl="1" eaLnBrk="1" hangingPunct="1"/>
            <a:endParaRPr lang="it-IT" altLang="it-IT" sz="16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it-IT" altLang="it-IT" sz="1600">
                <a:solidFill>
                  <a:srgbClr val="FF0066"/>
                </a:solidFill>
                <a:ea typeface="ＭＳ Ｐゴシック" panose="020B0600070205080204" pitchFamily="34" charset="-128"/>
              </a:rPr>
              <a:t>Options-&gt;solution directions-&gt;forward</a:t>
            </a:r>
          </a:p>
        </p:txBody>
      </p:sp>
      <p:graphicFrame>
        <p:nvGraphicFramePr>
          <p:cNvPr id="28677" name="Object 4">
            <a:extLst>
              <a:ext uri="{FF2B5EF4-FFF2-40B4-BE49-F238E27FC236}">
                <a16:creationId xmlns:a16="http://schemas.microsoft.com/office/drawing/2014/main" id="{B7C0FB16-B430-4A4B-958A-2B15580CD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5400" y="3489325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4" imgW="25012650" imgH="25012650" progId="Equation.DSMT4">
                  <p:embed/>
                </p:oleObj>
              </mc:Choice>
              <mc:Fallback>
                <p:oleObj name="Equation" r:id="rId4" imgW="25012650" imgH="2501265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489325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>
            <a:extLst>
              <a:ext uri="{FF2B5EF4-FFF2-40B4-BE49-F238E27FC236}">
                <a16:creationId xmlns:a16="http://schemas.microsoft.com/office/drawing/2014/main" id="{AB0080DA-F3F9-4345-9776-593A9BAE6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759667-A412-4580-B242-3B006A78CC36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0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21179E9-648D-45F1-A075-D9120801C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953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nodo stabile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4467A68-B0E9-4255-9C9D-89654779E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096963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Fissiamo Da=0.01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F417E48A-1137-4464-B6BA-3A9856F2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323975"/>
            <a:ext cx="50958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B6951C3A-6BF8-41A6-B305-64813897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947988"/>
            <a:ext cx="36433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6">
            <a:extLst>
              <a:ext uri="{FF2B5EF4-FFF2-40B4-BE49-F238E27FC236}">
                <a16:creationId xmlns:a16="http://schemas.microsoft.com/office/drawing/2014/main" id="{9A5E3289-6ED3-4FF0-B97F-2FDB94B2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5129213"/>
            <a:ext cx="42402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Il sistema presenta un’unica soluzione di equilibrio stabile.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3">
            <a:extLst>
              <a:ext uri="{FF2B5EF4-FFF2-40B4-BE49-F238E27FC236}">
                <a16:creationId xmlns:a16="http://schemas.microsoft.com/office/drawing/2014/main" id="{13D7413B-20DD-421E-8B5F-70271FC18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9D94CD-AE6C-4D76-9D9C-CBF67B01BD2F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0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B42CB4B-FFCB-4646-B2FC-725822F67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istruzioni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AFA084F-736B-4A78-9013-23B0D622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1300163"/>
            <a:ext cx="869156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/>
              <a:t>L’esecuzione del programma è estremamente semplice.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Posto il </a:t>
            </a:r>
            <a:r>
              <a:rPr lang="it-IT" altLang="it-IT" sz="1800" i="1"/>
              <a:t>file</a:t>
            </a:r>
            <a:r>
              <a:rPr lang="it-IT" altLang="it-IT" sz="1800"/>
              <a:t> </a:t>
            </a:r>
            <a:r>
              <a:rPr lang="it-IT" altLang="it-IT" sz="1800">
                <a:solidFill>
                  <a:srgbClr val="7030A0"/>
                </a:solidFill>
              </a:rPr>
              <a:t>pplane7.m</a:t>
            </a:r>
            <a:r>
              <a:rPr lang="it-IT" altLang="it-IT" sz="1800"/>
              <a:t> in una </a:t>
            </a:r>
            <a:r>
              <a:rPr lang="it-IT" altLang="it-IT" sz="1800" i="1"/>
              <a:t>directory</a:t>
            </a:r>
            <a:r>
              <a:rPr lang="it-IT" altLang="it-IT" sz="1800"/>
              <a:t> è possibile eseguire il programma digitando semplicemente nel prompt di MatLab:</a:t>
            </a:r>
          </a:p>
          <a:p>
            <a:pPr eaLnBrk="1" hangingPunct="1">
              <a:buFontTx/>
              <a:buNone/>
            </a:pPr>
            <a:r>
              <a:rPr lang="it-IT" altLang="it-IT"/>
              <a:t>	</a:t>
            </a:r>
          </a:p>
          <a:p>
            <a:pPr eaLnBrk="1" hangingPunct="1">
              <a:buFontTx/>
              <a:buNone/>
            </a:pPr>
            <a:r>
              <a:rPr lang="it-IT" altLang="it-IT"/>
              <a:t>	&gt;&gt; </a:t>
            </a:r>
            <a:r>
              <a:rPr lang="it-IT" altLang="it-IT" sz="1800"/>
              <a:t>pplane7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996244C0-F711-48FB-8F38-2FA19B21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44296" r="56094" b="22148"/>
          <a:stretch>
            <a:fillRect/>
          </a:stretch>
        </p:blipFill>
        <p:spPr bwMode="auto">
          <a:xfrm>
            <a:off x="3717925" y="3141663"/>
            <a:ext cx="48482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>
            <a:extLst>
              <a:ext uri="{FF2B5EF4-FFF2-40B4-BE49-F238E27FC236}">
                <a16:creationId xmlns:a16="http://schemas.microsoft.com/office/drawing/2014/main" id="{C851529C-5AA5-4718-B69A-0F485B0F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7838"/>
            <a:ext cx="27447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/>
              <a:t>	Si dovrebbe aprire una finestra grafica analoga a quella riportata nel lucido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9CB90263-CC34-4FA5-B95F-D59EEEA41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914650"/>
            <a:ext cx="2665413" cy="5048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4104" name="Line 7">
            <a:extLst>
              <a:ext uri="{FF2B5EF4-FFF2-40B4-BE49-F238E27FC236}">
                <a16:creationId xmlns:a16="http://schemas.microsoft.com/office/drawing/2014/main" id="{0EB8271E-8A79-46A5-AE16-A478B591F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3" y="5138738"/>
            <a:ext cx="935037" cy="714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>
            <a:extLst>
              <a:ext uri="{FF2B5EF4-FFF2-40B4-BE49-F238E27FC236}">
                <a16:creationId xmlns:a16="http://schemas.microsoft.com/office/drawing/2014/main" id="{4CBA7AF2-10E6-487C-A2C0-7CD047424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CE5FA-26B0-4CEA-8641-5FF2715181EE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it-IT" altLang="it-IT" sz="10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09A9C47-3484-427D-8B67-17FF9AAC6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73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nodo stabile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D465DCE-9FF6-4BED-A9DB-62E8B9609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" y="1050925"/>
            <a:ext cx="8139113" cy="4657725"/>
          </a:xfrm>
        </p:spPr>
        <p:txBody>
          <a:bodyPr/>
          <a:lstStyle/>
          <a:p>
            <a:pPr eaLnBrk="1" hangingPunct="1"/>
            <a:r>
              <a:rPr lang="it-IT" altLang="it-IT" sz="1800"/>
              <a:t>PPlane calcola anche: </a:t>
            </a:r>
          </a:p>
          <a:p>
            <a:pPr lvl="1" eaLnBrk="1" hangingPunct="1"/>
            <a:r>
              <a:rPr lang="it-IT" altLang="it-IT" sz="1600">
                <a:ea typeface="ＭＳ Ｐゴシック" panose="020B0600070205080204" pitchFamily="34" charset="-128"/>
              </a:rPr>
              <a:t>Lo Jacobiano del sistema </a:t>
            </a:r>
          </a:p>
          <a:p>
            <a:pPr lvl="1" eaLnBrk="1" hangingPunct="1"/>
            <a:r>
              <a:rPr lang="it-IT" altLang="it-IT" sz="1600">
                <a:ea typeface="ＭＳ Ｐゴシック" panose="020B0600070205080204" pitchFamily="34" charset="-128"/>
              </a:rPr>
              <a:t>Gli autovalori</a:t>
            </a:r>
          </a:p>
          <a:p>
            <a:pPr lvl="1" eaLnBrk="1" hangingPunct="1"/>
            <a:r>
              <a:rPr lang="it-IT" altLang="it-IT" sz="1600">
                <a:ea typeface="ＭＳ Ｐゴシック" panose="020B0600070205080204" pitchFamily="34" charset="-128"/>
              </a:rPr>
              <a:t>Gli autovettori</a:t>
            </a:r>
            <a:r>
              <a:rPr lang="it-IT" altLang="it-IT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7C74B6F7-B075-4E68-B207-62071FC8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876550"/>
            <a:ext cx="26273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371D2B5F-BF25-407E-92C5-E8B66FF9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090613"/>
            <a:ext cx="48768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6">
            <a:extLst>
              <a:ext uri="{FF2B5EF4-FFF2-40B4-BE49-F238E27FC236}">
                <a16:creationId xmlns:a16="http://schemas.microsoft.com/office/drawing/2014/main" id="{6D754D90-94E7-4DBC-A6F7-B076AE8E4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5224463"/>
            <a:ext cx="4727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Dallo Jacobiano PPlane ricava il ritratto di fase del sistema linearizzato.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>
            <a:extLst>
              <a:ext uri="{FF2B5EF4-FFF2-40B4-BE49-F238E27FC236}">
                <a16:creationId xmlns:a16="http://schemas.microsoft.com/office/drawing/2014/main" id="{81DEF527-ACB1-4AF1-9540-32765E09C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B9D8A9-F37B-4067-B8F4-B6359BE33441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it-IT" altLang="it-IT" sz="10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1A37471-6CC6-4EA9-9A3E-40B9D1838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73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molteplicità di soluzioni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AA7EAE7-6532-4B81-B9F8-20E4EFD93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175" y="1160463"/>
            <a:ext cx="8318500" cy="4800600"/>
          </a:xfrm>
        </p:spPr>
        <p:txBody>
          <a:bodyPr/>
          <a:lstStyle/>
          <a:p>
            <a:pPr eaLnBrk="1" hangingPunct="1"/>
            <a:r>
              <a:rPr lang="it-IT" altLang="it-IT" sz="1800"/>
              <a:t>Aumentando il valore di Da a 0.11, il sistema mostra tre punti di equilibrio (intervallo                         ) .</a:t>
            </a:r>
          </a:p>
        </p:txBody>
      </p:sp>
      <p:grpSp>
        <p:nvGrpSpPr>
          <p:cNvPr id="31749" name="Group 4">
            <a:extLst>
              <a:ext uri="{FF2B5EF4-FFF2-40B4-BE49-F238E27FC236}">
                <a16:creationId xmlns:a16="http://schemas.microsoft.com/office/drawing/2014/main" id="{F84AF516-1447-42E6-A9D3-F6372563BEB9}"/>
              </a:ext>
            </a:extLst>
          </p:cNvPr>
          <p:cNvGrpSpPr>
            <a:grpSpLocks/>
          </p:cNvGrpSpPr>
          <p:nvPr/>
        </p:nvGrpSpPr>
        <p:grpSpPr bwMode="auto">
          <a:xfrm>
            <a:off x="52388" y="1647825"/>
            <a:ext cx="9058275" cy="5184775"/>
            <a:chOff x="54" y="947"/>
            <a:chExt cx="5706" cy="3266"/>
          </a:xfrm>
        </p:grpSpPr>
        <p:pic>
          <p:nvPicPr>
            <p:cNvPr id="31751" name="Picture 5">
              <a:extLst>
                <a:ext uri="{FF2B5EF4-FFF2-40B4-BE49-F238E27FC236}">
                  <a16:creationId xmlns:a16="http://schemas.microsoft.com/office/drawing/2014/main" id="{CA984B03-706C-4386-91B5-23F998577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212"/>
              <a:ext cx="3237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6">
              <a:extLst>
                <a:ext uri="{FF2B5EF4-FFF2-40B4-BE49-F238E27FC236}">
                  <a16:creationId xmlns:a16="http://schemas.microsoft.com/office/drawing/2014/main" id="{2E5078B5-4B38-4B0D-B22D-97EABE366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" y="2929"/>
              <a:ext cx="1356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7">
              <a:extLst>
                <a:ext uri="{FF2B5EF4-FFF2-40B4-BE49-F238E27FC236}">
                  <a16:creationId xmlns:a16="http://schemas.microsoft.com/office/drawing/2014/main" id="{08BC5748-393C-46B3-8C5C-CA7539BE7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" y="1653"/>
              <a:ext cx="1170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8">
              <a:extLst>
                <a:ext uri="{FF2B5EF4-FFF2-40B4-BE49-F238E27FC236}">
                  <a16:creationId xmlns:a16="http://schemas.microsoft.com/office/drawing/2014/main" id="{081C1AD4-E112-4C92-BC82-8A4B3A0DE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" y="947"/>
              <a:ext cx="1238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5" name="Freeform 9">
              <a:extLst>
                <a:ext uri="{FF2B5EF4-FFF2-40B4-BE49-F238E27FC236}">
                  <a16:creationId xmlns:a16="http://schemas.microsoft.com/office/drawing/2014/main" id="{7D90D082-6AAF-490A-9437-8601D7DA5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2416"/>
              <a:ext cx="2679" cy="404"/>
            </a:xfrm>
            <a:custGeom>
              <a:avLst/>
              <a:gdLst>
                <a:gd name="T0" fmla="*/ 2679 w 2679"/>
                <a:gd name="T1" fmla="*/ 0 h 404"/>
                <a:gd name="T2" fmla="*/ 1145 w 2679"/>
                <a:gd name="T3" fmla="*/ 404 h 404"/>
                <a:gd name="T4" fmla="*/ 0 w 2679"/>
                <a:gd name="T5" fmla="*/ 0 h 404"/>
                <a:gd name="T6" fmla="*/ 0 60000 65536"/>
                <a:gd name="T7" fmla="*/ 0 60000 65536"/>
                <a:gd name="T8" fmla="*/ 0 60000 65536"/>
                <a:gd name="T9" fmla="*/ 0 w 2679"/>
                <a:gd name="T10" fmla="*/ 0 h 404"/>
                <a:gd name="T11" fmla="*/ 2679 w 2679"/>
                <a:gd name="T12" fmla="*/ 404 h 4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9" h="404">
                  <a:moveTo>
                    <a:pt x="2679" y="0"/>
                  </a:moveTo>
                  <a:cubicBezTo>
                    <a:pt x="2424" y="67"/>
                    <a:pt x="1591" y="404"/>
                    <a:pt x="1145" y="404"/>
                  </a:cubicBezTo>
                  <a:cubicBezTo>
                    <a:pt x="699" y="404"/>
                    <a:pt x="239" y="8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6" name="Freeform 10">
              <a:extLst>
                <a:ext uri="{FF2B5EF4-FFF2-40B4-BE49-F238E27FC236}">
                  <a16:creationId xmlns:a16="http://schemas.microsoft.com/office/drawing/2014/main" id="{1CF7D67B-191F-45CA-9AD6-4DA5C49B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960"/>
              <a:ext cx="771" cy="343"/>
            </a:xfrm>
            <a:custGeom>
              <a:avLst/>
              <a:gdLst>
                <a:gd name="T0" fmla="*/ 771 w 771"/>
                <a:gd name="T1" fmla="*/ 262 h 343"/>
                <a:gd name="T2" fmla="*/ 298 w 771"/>
                <a:gd name="T3" fmla="*/ 299 h 343"/>
                <a:gd name="T4" fmla="*/ 0 w 771"/>
                <a:gd name="T5" fmla="*/ 0 h 343"/>
                <a:gd name="T6" fmla="*/ 0 60000 65536"/>
                <a:gd name="T7" fmla="*/ 0 60000 65536"/>
                <a:gd name="T8" fmla="*/ 0 60000 65536"/>
                <a:gd name="T9" fmla="*/ 0 w 771"/>
                <a:gd name="T10" fmla="*/ 0 h 343"/>
                <a:gd name="T11" fmla="*/ 771 w 771"/>
                <a:gd name="T12" fmla="*/ 343 h 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343">
                  <a:moveTo>
                    <a:pt x="771" y="262"/>
                  </a:moveTo>
                  <a:cubicBezTo>
                    <a:pt x="692" y="268"/>
                    <a:pt x="426" y="343"/>
                    <a:pt x="298" y="299"/>
                  </a:cubicBezTo>
                  <a:cubicBezTo>
                    <a:pt x="170" y="255"/>
                    <a:pt x="62" y="6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7" name="Freeform 11">
              <a:extLst>
                <a:ext uri="{FF2B5EF4-FFF2-40B4-BE49-F238E27FC236}">
                  <a16:creationId xmlns:a16="http://schemas.microsoft.com/office/drawing/2014/main" id="{06718278-E48E-431A-ADFC-CC1F15D24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" y="3008"/>
              <a:ext cx="2731" cy="862"/>
            </a:xfrm>
            <a:custGeom>
              <a:avLst/>
              <a:gdLst>
                <a:gd name="T0" fmla="*/ 2731 w 2731"/>
                <a:gd name="T1" fmla="*/ 823 h 862"/>
                <a:gd name="T2" fmla="*/ 815 w 2731"/>
                <a:gd name="T3" fmla="*/ 725 h 862"/>
                <a:gd name="T4" fmla="*/ 0 w 2731"/>
                <a:gd name="T5" fmla="*/ 0 h 862"/>
                <a:gd name="T6" fmla="*/ 0 60000 65536"/>
                <a:gd name="T7" fmla="*/ 0 60000 65536"/>
                <a:gd name="T8" fmla="*/ 0 60000 65536"/>
                <a:gd name="T9" fmla="*/ 0 w 2731"/>
                <a:gd name="T10" fmla="*/ 0 h 862"/>
                <a:gd name="T11" fmla="*/ 2731 w 2731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" h="862">
                  <a:moveTo>
                    <a:pt x="2731" y="823"/>
                  </a:moveTo>
                  <a:cubicBezTo>
                    <a:pt x="2412" y="807"/>
                    <a:pt x="1270" y="862"/>
                    <a:pt x="815" y="725"/>
                  </a:cubicBezTo>
                  <a:cubicBezTo>
                    <a:pt x="360" y="588"/>
                    <a:pt x="170" y="151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1750" name="Object 12">
            <a:extLst>
              <a:ext uri="{FF2B5EF4-FFF2-40B4-BE49-F238E27FC236}">
                <a16:creationId xmlns:a16="http://schemas.microsoft.com/office/drawing/2014/main" id="{99B86D0A-C1B1-4A65-946C-59D850DD09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495425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8" imgW="30499050" imgH="5048250" progId="Equation.DSMT4">
                  <p:embed/>
                </p:oleObj>
              </mc:Choice>
              <mc:Fallback>
                <p:oleObj name="Equation" r:id="rId8" imgW="30499050" imgH="504825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95425"/>
                        <a:ext cx="176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>
            <a:extLst>
              <a:ext uri="{FF2B5EF4-FFF2-40B4-BE49-F238E27FC236}">
                <a16:creationId xmlns:a16="http://schemas.microsoft.com/office/drawing/2014/main" id="{1B1EFF13-CD0E-47B6-9331-9962B4B37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A88332-705D-47F8-B344-B2BFAAD7B60D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10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61550DF-B13A-4907-8BFC-C566366D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42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molteplicità di soluzioni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4F8F4D9-95CD-4470-8BFC-41B689F43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93800"/>
            <a:ext cx="8329613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A Da= 0.114 si osservano due punti stabili ed un punto sella (cambio di stabilità della soluzione di alta conversione).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8DE575E3-E3C4-42FD-8B37-66509063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47888"/>
            <a:ext cx="586740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>
            <a:extLst>
              <a:ext uri="{FF2B5EF4-FFF2-40B4-BE49-F238E27FC236}">
                <a16:creationId xmlns:a16="http://schemas.microsoft.com/office/drawing/2014/main" id="{074BB8BF-0C98-44C6-91A4-8FFEB9B5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704975"/>
            <a:ext cx="24669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Freeform 6">
            <a:extLst>
              <a:ext uri="{FF2B5EF4-FFF2-40B4-BE49-F238E27FC236}">
                <a16:creationId xmlns:a16="http://schemas.microsoft.com/office/drawing/2014/main" id="{EEA1CF35-8E08-460B-AA63-D4A7E77CD00E}"/>
              </a:ext>
            </a:extLst>
          </p:cNvPr>
          <p:cNvSpPr>
            <a:spLocks/>
          </p:cNvSpPr>
          <p:nvPr/>
        </p:nvSpPr>
        <p:spPr bwMode="auto">
          <a:xfrm>
            <a:off x="5605463" y="3351213"/>
            <a:ext cx="1852612" cy="1017587"/>
          </a:xfrm>
          <a:custGeom>
            <a:avLst/>
            <a:gdLst>
              <a:gd name="T0" fmla="*/ 2147483647 w 1167"/>
              <a:gd name="T1" fmla="*/ 2147483647 h 641"/>
              <a:gd name="T2" fmla="*/ 2147483647 w 1167"/>
              <a:gd name="T3" fmla="*/ 2147483647 h 641"/>
              <a:gd name="T4" fmla="*/ 2147483647 w 1167"/>
              <a:gd name="T5" fmla="*/ 2147483647 h 641"/>
              <a:gd name="T6" fmla="*/ 0 w 1167"/>
              <a:gd name="T7" fmla="*/ 0 h 641"/>
              <a:gd name="T8" fmla="*/ 0 60000 65536"/>
              <a:gd name="T9" fmla="*/ 0 60000 65536"/>
              <a:gd name="T10" fmla="*/ 0 60000 65536"/>
              <a:gd name="T11" fmla="*/ 0 60000 65536"/>
              <a:gd name="T12" fmla="*/ 0 w 1167"/>
              <a:gd name="T13" fmla="*/ 0 h 641"/>
              <a:gd name="T14" fmla="*/ 1167 w 1167"/>
              <a:gd name="T15" fmla="*/ 641 h 6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7" h="641">
                <a:moveTo>
                  <a:pt x="1167" y="470"/>
                </a:moveTo>
                <a:cubicBezTo>
                  <a:pt x="1101" y="496"/>
                  <a:pt x="922" y="629"/>
                  <a:pt x="770" y="635"/>
                </a:cubicBezTo>
                <a:cubicBezTo>
                  <a:pt x="618" y="641"/>
                  <a:pt x="382" y="613"/>
                  <a:pt x="254" y="507"/>
                </a:cubicBezTo>
                <a:cubicBezTo>
                  <a:pt x="126" y="401"/>
                  <a:pt x="53" y="10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>
            <a:extLst>
              <a:ext uri="{FF2B5EF4-FFF2-40B4-BE49-F238E27FC236}">
                <a16:creationId xmlns:a16="http://schemas.microsoft.com/office/drawing/2014/main" id="{CE562985-E0BD-4519-B4E6-9550518315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31355-B34B-4538-94BA-00A29A87A7B3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it-IT" altLang="it-IT" sz="10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98C27B2-BCAB-4101-9A8C-E7F6469C1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soluzione di alta conversione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CA3F8D0-B330-4FDA-9120-76A7715DC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454150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A Da=0.117 si osserva un solo punto stabile di alta conversione</a:t>
            </a:r>
          </a:p>
        </p:txBody>
      </p:sp>
      <p:pic>
        <p:nvPicPr>
          <p:cNvPr id="33797" name="Picture 4">
            <a:extLst>
              <a:ext uri="{FF2B5EF4-FFF2-40B4-BE49-F238E27FC236}">
                <a16:creationId xmlns:a16="http://schemas.microsoft.com/office/drawing/2014/main" id="{C025B659-EB79-4ADB-9E69-27D4F4E4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009775"/>
            <a:ext cx="568801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3">
            <a:extLst>
              <a:ext uri="{FF2B5EF4-FFF2-40B4-BE49-F238E27FC236}">
                <a16:creationId xmlns:a16="http://schemas.microsoft.com/office/drawing/2014/main" id="{BE1ED52A-CA32-4870-9538-CFD636250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D6B711-33B4-4577-889B-B95BA0C40943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it-IT" altLang="it-IT" sz="10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D209A74-47BA-4858-9131-06737F160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Esempio 1: fenomeni osservati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6EC52C4-2A64-4A40-AD7D-521FF7DB3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363" y="1436688"/>
            <a:ext cx="8651875" cy="1973262"/>
          </a:xfrm>
        </p:spPr>
        <p:txBody>
          <a:bodyPr/>
          <a:lstStyle/>
          <a:p>
            <a:pPr eaLnBrk="1" hangingPunct="1"/>
            <a:r>
              <a:rPr lang="it-IT" altLang="it-IT" sz="1800"/>
              <a:t>Al variare di Da sono stati sin qui osservati due fenomeni:</a:t>
            </a:r>
          </a:p>
          <a:p>
            <a:pPr lvl="1" eaLnBrk="1" hangingPunct="1"/>
            <a:r>
              <a:rPr lang="it-IT" altLang="it-IT" sz="1600">
                <a:ea typeface="ＭＳ Ｐゴシック" panose="020B0600070205080204" pitchFamily="34" charset="-128"/>
              </a:rPr>
              <a:t>La nascita di più punti di equilibrio.</a:t>
            </a:r>
          </a:p>
          <a:p>
            <a:pPr lvl="1" eaLnBrk="1" hangingPunct="1"/>
            <a:r>
              <a:rPr lang="it-IT" altLang="it-IT" sz="1600">
                <a:ea typeface="ＭＳ Ｐゴシック" panose="020B0600070205080204" pitchFamily="34" charset="-128"/>
              </a:rPr>
              <a:t>Il cambiamento di stabilità della soluzione di equilibrio di alta conversione.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Tentiamo di spiegare questi fenomeni con l’ausilio di PPlane.</a:t>
            </a:r>
            <a:endParaRPr lang="it-IT" altLang="it-IT"/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D9CF3199-0774-491C-B5BC-F8F962510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3576638"/>
            <a:ext cx="33543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/>
              <a:t>    </a:t>
            </a:r>
            <a:r>
              <a:rPr lang="it-IT" altLang="it-IT" sz="1800"/>
              <a:t>Per fare ciò dobbiamo fare simulazioni per valori di Da sempre più vicini al “valore di soglia” (che chiameremo di </a:t>
            </a:r>
            <a:r>
              <a:rPr lang="it-IT" altLang="it-IT" sz="1800">
                <a:solidFill>
                  <a:srgbClr val="006600"/>
                </a:solidFill>
              </a:rPr>
              <a:t>biforcazione</a:t>
            </a:r>
            <a:r>
              <a:rPr lang="it-IT" altLang="it-IT" sz="1800"/>
              <a:t>) oltre il quale si osserva il cambiamento qualitativo del comportamento del sistema.</a:t>
            </a:r>
          </a:p>
        </p:txBody>
      </p:sp>
      <p:pic>
        <p:nvPicPr>
          <p:cNvPr id="34822" name="Picture 5">
            <a:extLst>
              <a:ext uri="{FF2B5EF4-FFF2-40B4-BE49-F238E27FC236}">
                <a16:creationId xmlns:a16="http://schemas.microsoft.com/office/drawing/2014/main" id="{22DA517C-E998-4729-8E4B-1840270C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5"/>
          <a:stretch>
            <a:fillRect/>
          </a:stretch>
        </p:blipFill>
        <p:spPr bwMode="auto">
          <a:xfrm>
            <a:off x="3741738" y="3367088"/>
            <a:ext cx="49133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3">
            <a:extLst>
              <a:ext uri="{FF2B5EF4-FFF2-40B4-BE49-F238E27FC236}">
                <a16:creationId xmlns:a16="http://schemas.microsoft.com/office/drawing/2014/main" id="{FBF622D4-9A75-48AB-AAAA-AAF08FC09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C8B8B7-24CD-41B6-867A-817A85F1B31D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it-IT" altLang="it-IT" sz="10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D693FDA-E5B6-438F-9B6F-FA0E05508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953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nascita di soluzioni di regime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BB651C2-A92C-46D8-86C4-8BF44D267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5" y="1187450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Nascita di più punti di equilibrio: Da=0.1145</a:t>
            </a: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B9870FF7-9684-4E27-B471-CF13C6C0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222500"/>
            <a:ext cx="56769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>
            <a:extLst>
              <a:ext uri="{FF2B5EF4-FFF2-40B4-BE49-F238E27FC236}">
                <a16:creationId xmlns:a16="http://schemas.microsoft.com/office/drawing/2014/main" id="{DE8DF19A-6239-4E85-86F0-A4FA90E3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003675"/>
            <a:ext cx="1971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6">
            <a:extLst>
              <a:ext uri="{FF2B5EF4-FFF2-40B4-BE49-F238E27FC236}">
                <a16:creationId xmlns:a16="http://schemas.microsoft.com/office/drawing/2014/main" id="{5B6469F5-4C7C-4609-ADB1-5012C060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682750"/>
            <a:ext cx="2047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Freeform 7">
            <a:extLst>
              <a:ext uri="{FF2B5EF4-FFF2-40B4-BE49-F238E27FC236}">
                <a16:creationId xmlns:a16="http://schemas.microsoft.com/office/drawing/2014/main" id="{1AB33D63-9B93-4C8C-9AB5-8E95F2B0E6CA}"/>
              </a:ext>
            </a:extLst>
          </p:cNvPr>
          <p:cNvSpPr>
            <a:spLocks/>
          </p:cNvSpPr>
          <p:nvPr/>
        </p:nvSpPr>
        <p:spPr bwMode="auto">
          <a:xfrm>
            <a:off x="2398713" y="4806950"/>
            <a:ext cx="2327275" cy="774700"/>
          </a:xfrm>
          <a:custGeom>
            <a:avLst/>
            <a:gdLst>
              <a:gd name="T0" fmla="*/ 0 w 1466"/>
              <a:gd name="T1" fmla="*/ 2147483647 h 488"/>
              <a:gd name="T2" fmla="*/ 2147483647 w 1466"/>
              <a:gd name="T3" fmla="*/ 2147483647 h 488"/>
              <a:gd name="T4" fmla="*/ 2147483647 w 1466"/>
              <a:gd name="T5" fmla="*/ 2147483647 h 488"/>
              <a:gd name="T6" fmla="*/ 2147483647 w 1466"/>
              <a:gd name="T7" fmla="*/ 2147483647 h 488"/>
              <a:gd name="T8" fmla="*/ 0 60000 65536"/>
              <a:gd name="T9" fmla="*/ 0 60000 65536"/>
              <a:gd name="T10" fmla="*/ 0 60000 65536"/>
              <a:gd name="T11" fmla="*/ 0 60000 65536"/>
              <a:gd name="T12" fmla="*/ 0 w 1466"/>
              <a:gd name="T13" fmla="*/ 0 h 488"/>
              <a:gd name="T14" fmla="*/ 1466 w 1466"/>
              <a:gd name="T15" fmla="*/ 488 h 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6" h="488">
                <a:moveTo>
                  <a:pt x="0" y="488"/>
                </a:moveTo>
                <a:cubicBezTo>
                  <a:pt x="66" y="466"/>
                  <a:pt x="241" y="427"/>
                  <a:pt x="397" y="353"/>
                </a:cubicBezTo>
                <a:cubicBezTo>
                  <a:pt x="553" y="279"/>
                  <a:pt x="757" y="92"/>
                  <a:pt x="935" y="46"/>
                </a:cubicBezTo>
                <a:cubicBezTo>
                  <a:pt x="1113" y="0"/>
                  <a:pt x="1356" y="71"/>
                  <a:pt x="1466" y="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9" name="Freeform 8">
            <a:extLst>
              <a:ext uri="{FF2B5EF4-FFF2-40B4-BE49-F238E27FC236}">
                <a16:creationId xmlns:a16="http://schemas.microsoft.com/office/drawing/2014/main" id="{541A3626-A535-42F4-B7D4-C14A33D4ABE7}"/>
              </a:ext>
            </a:extLst>
          </p:cNvPr>
          <p:cNvSpPr>
            <a:spLocks/>
          </p:cNvSpPr>
          <p:nvPr/>
        </p:nvSpPr>
        <p:spPr bwMode="auto">
          <a:xfrm>
            <a:off x="2801938" y="2552700"/>
            <a:ext cx="2184400" cy="2173288"/>
          </a:xfrm>
          <a:custGeom>
            <a:avLst/>
            <a:gdLst>
              <a:gd name="T0" fmla="*/ 0 w 1376"/>
              <a:gd name="T1" fmla="*/ 0 h 1369"/>
              <a:gd name="T2" fmla="*/ 2147483647 w 1376"/>
              <a:gd name="T3" fmla="*/ 2147483647 h 1369"/>
              <a:gd name="T4" fmla="*/ 2147483647 w 1376"/>
              <a:gd name="T5" fmla="*/ 2147483647 h 1369"/>
              <a:gd name="T6" fmla="*/ 0 60000 65536"/>
              <a:gd name="T7" fmla="*/ 0 60000 65536"/>
              <a:gd name="T8" fmla="*/ 0 60000 65536"/>
              <a:gd name="T9" fmla="*/ 0 w 1376"/>
              <a:gd name="T10" fmla="*/ 0 h 1369"/>
              <a:gd name="T11" fmla="*/ 1376 w 1376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1369">
                <a:moveTo>
                  <a:pt x="0" y="0"/>
                </a:moveTo>
                <a:cubicBezTo>
                  <a:pt x="182" y="97"/>
                  <a:pt x="863" y="356"/>
                  <a:pt x="1092" y="584"/>
                </a:cubicBezTo>
                <a:cubicBezTo>
                  <a:pt x="1321" y="812"/>
                  <a:pt x="1317" y="1206"/>
                  <a:pt x="1376" y="13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3">
            <a:extLst>
              <a:ext uri="{FF2B5EF4-FFF2-40B4-BE49-F238E27FC236}">
                <a16:creationId xmlns:a16="http://schemas.microsoft.com/office/drawing/2014/main" id="{AFB4EAA3-A551-43B3-BC1B-0349241B7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38747F-1833-4397-811F-BA67C3074B1F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it-IT" altLang="it-IT" sz="10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7E2F929-1C55-41BF-90BD-9D395CB9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778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cambiamento di stabilità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73F8B41-22BD-474E-A9E5-FBDBDB2B7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250" y="1125538"/>
            <a:ext cx="8697913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Per studiare il cambiamento di stabilità della soluzione di alta conversione realizziamo con PPlane il ritratto di fase per Da=0.1124.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B364541D-22CF-4532-96DB-93A2A04C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963738"/>
            <a:ext cx="46005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7DAD7227-85D9-4E1D-9C66-BDB41378B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5230813"/>
            <a:ext cx="69945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  </a:t>
            </a:r>
            <a:r>
              <a:rPr lang="it-IT" altLang="it-IT" sz="1800"/>
              <a:t>La soluzione di alta conversione è instabile.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800"/>
              <a:t>   Il cambiamento di stabilità avviene contemporaneamente alla nascita di una soluzione di regime periodica. </a:t>
            </a:r>
          </a:p>
        </p:txBody>
      </p:sp>
      <p:pic>
        <p:nvPicPr>
          <p:cNvPr id="36871" name="Picture 6">
            <a:extLst>
              <a:ext uri="{FF2B5EF4-FFF2-40B4-BE49-F238E27FC236}">
                <a16:creationId xmlns:a16="http://schemas.microsoft.com/office/drawing/2014/main" id="{1BE88850-7A3A-46FB-8ECF-324B7D15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38338"/>
            <a:ext cx="3609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>
            <a:extLst>
              <a:ext uri="{FF2B5EF4-FFF2-40B4-BE49-F238E27FC236}">
                <a16:creationId xmlns:a16="http://schemas.microsoft.com/office/drawing/2014/main" id="{2816115E-5BD7-4E61-95B0-BF9FDA770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0C6D7-67B0-473B-BC26-0AA1787C96EF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0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168D6F7-3E6F-4FB7-B6FA-F7B1DDA1A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5" y="16192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scomparsa di una soluzione periodica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2BE8C4C-20BB-448C-A15A-AC8092093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825" y="1327150"/>
            <a:ext cx="8745538" cy="4668838"/>
          </a:xfrm>
        </p:spPr>
        <p:txBody>
          <a:bodyPr/>
          <a:lstStyle/>
          <a:p>
            <a:pPr eaLnBrk="1" hangingPunct="1"/>
            <a:r>
              <a:rPr lang="it-IT" altLang="it-IT" sz="1800"/>
              <a:t>La soluzione periodica individuata per simulazione non è presente ai bassi valori di Da analizzati all’inizio della lezione.</a:t>
            </a:r>
          </a:p>
          <a:p>
            <a:pPr eaLnBrk="1" hangingPunct="1"/>
            <a:r>
              <a:rPr lang="it-IT" altLang="it-IT" sz="1800"/>
              <a:t>Come scompare la soluzione periodica?</a:t>
            </a: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F9003F76-8A7B-4B22-9CC1-BAC00E16B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938338"/>
            <a:ext cx="309086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>
            <a:extLst>
              <a:ext uri="{FF2B5EF4-FFF2-40B4-BE49-F238E27FC236}">
                <a16:creationId xmlns:a16="http://schemas.microsoft.com/office/drawing/2014/main" id="{252B2454-14BC-4925-B923-C3ED9027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4044950"/>
            <a:ext cx="28606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>
            <a:extLst>
              <a:ext uri="{FF2B5EF4-FFF2-40B4-BE49-F238E27FC236}">
                <a16:creationId xmlns:a16="http://schemas.microsoft.com/office/drawing/2014/main" id="{4AB6663D-8D37-43D3-85FC-B3AD45D8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597150"/>
            <a:ext cx="2627312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7">
            <a:extLst>
              <a:ext uri="{FF2B5EF4-FFF2-40B4-BE49-F238E27FC236}">
                <a16:creationId xmlns:a16="http://schemas.microsoft.com/office/drawing/2014/main" id="{D0A3EC4E-7C7D-435A-9D60-A4CE8168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732088"/>
            <a:ext cx="21129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1800"/>
              <a:t>Da=0.11167663</a:t>
            </a:r>
          </a:p>
        </p:txBody>
      </p:sp>
      <p:sp>
        <p:nvSpPr>
          <p:cNvPr id="37897" name="Freeform 8">
            <a:extLst>
              <a:ext uri="{FF2B5EF4-FFF2-40B4-BE49-F238E27FC236}">
                <a16:creationId xmlns:a16="http://schemas.microsoft.com/office/drawing/2014/main" id="{CFE79EB9-C7A9-44AB-B4F2-2E7A599E3B98}"/>
              </a:ext>
            </a:extLst>
          </p:cNvPr>
          <p:cNvSpPr>
            <a:spLocks/>
          </p:cNvSpPr>
          <p:nvPr/>
        </p:nvSpPr>
        <p:spPr bwMode="auto">
          <a:xfrm>
            <a:off x="4286250" y="3159125"/>
            <a:ext cx="142875" cy="1354138"/>
          </a:xfrm>
          <a:custGeom>
            <a:avLst/>
            <a:gdLst>
              <a:gd name="T0" fmla="*/ 2147483647 w 90"/>
              <a:gd name="T1" fmla="*/ 0 h 853"/>
              <a:gd name="T2" fmla="*/ 0 w 90"/>
              <a:gd name="T3" fmla="*/ 2147483647 h 853"/>
              <a:gd name="T4" fmla="*/ 2147483647 w 90"/>
              <a:gd name="T5" fmla="*/ 2147483647 h 853"/>
              <a:gd name="T6" fmla="*/ 0 60000 65536"/>
              <a:gd name="T7" fmla="*/ 0 60000 65536"/>
              <a:gd name="T8" fmla="*/ 0 60000 65536"/>
              <a:gd name="T9" fmla="*/ 0 w 90"/>
              <a:gd name="T10" fmla="*/ 0 h 853"/>
              <a:gd name="T11" fmla="*/ 90 w 90"/>
              <a:gd name="T12" fmla="*/ 853 h 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853">
                <a:moveTo>
                  <a:pt x="90" y="0"/>
                </a:moveTo>
                <a:cubicBezTo>
                  <a:pt x="75" y="78"/>
                  <a:pt x="0" y="329"/>
                  <a:pt x="0" y="471"/>
                </a:cubicBezTo>
                <a:cubicBezTo>
                  <a:pt x="0" y="613"/>
                  <a:pt x="71" y="774"/>
                  <a:pt x="90" y="8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>
            <a:extLst>
              <a:ext uri="{FF2B5EF4-FFF2-40B4-BE49-F238E27FC236}">
                <a16:creationId xmlns:a16="http://schemas.microsoft.com/office/drawing/2014/main" id="{FD8CC661-E2A2-4DD2-8B59-291C34105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5537E-77C3-42EA-8BC3-D7F54E607EB7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it-IT" altLang="it-IT" sz="10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3BEC5AD-8F2D-47E6-ACA4-61898C717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Esempio1: esercizio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90DFD62-F751-44CE-AA2E-6371EEF59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363" y="1492250"/>
            <a:ext cx="8124825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Trovare con l’aiuto di PPlane le condizioni di regime al variare di Da             (                    )fissando ai seguenti valori i parametri del sistema.</a:t>
            </a:r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Suggerimento: analizzare il caso Da=0.13</a:t>
            </a:r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Confrontare il caso in esame con quello precedentemente analizzato.</a:t>
            </a:r>
          </a:p>
          <a:p>
            <a:pPr eaLnBrk="1" hangingPunct="1"/>
            <a:endParaRPr lang="it-IT" altLang="it-IT" sz="1800"/>
          </a:p>
        </p:txBody>
      </p:sp>
      <p:graphicFrame>
        <p:nvGraphicFramePr>
          <p:cNvPr id="38917" name="Object 4">
            <a:extLst>
              <a:ext uri="{FF2B5EF4-FFF2-40B4-BE49-F238E27FC236}">
                <a16:creationId xmlns:a16="http://schemas.microsoft.com/office/drawing/2014/main" id="{0484640F-2228-44D7-A25B-A33350FB6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0150" y="2562225"/>
          <a:ext cx="4013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4" imgW="69342000" imgH="11849100" progId="Equation.DSMT4">
                  <p:embed/>
                </p:oleObj>
              </mc:Choice>
              <mc:Fallback>
                <p:oleObj name="Equation" r:id="rId4" imgW="69342000" imgH="1184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2562225"/>
                        <a:ext cx="4013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5">
            <a:extLst>
              <a:ext uri="{FF2B5EF4-FFF2-40B4-BE49-F238E27FC236}">
                <a16:creationId xmlns:a16="http://schemas.microsoft.com/office/drawing/2014/main" id="{94425FF3-061F-4F7B-8A4F-FF864443B5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1785938"/>
          <a:ext cx="1460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6" imgW="25231725" imgH="6143625" progId="Equation.DSMT4">
                  <p:embed/>
                </p:oleObj>
              </mc:Choice>
              <mc:Fallback>
                <p:oleObj name="Equation" r:id="rId6" imgW="25231725" imgH="614362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85938"/>
                        <a:ext cx="1460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3">
            <a:extLst>
              <a:ext uri="{FF2B5EF4-FFF2-40B4-BE49-F238E27FC236}">
                <a16:creationId xmlns:a16="http://schemas.microsoft.com/office/drawing/2014/main" id="{72442223-764F-47CD-BE2D-341F4135F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5CEBF7-0AEB-4D89-AA00-5706678C83AD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it-IT" altLang="it-IT" sz="10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09A911F-2590-4BA8-A115-E04C32AA5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esercizio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A89DE3B8-CB91-4D1E-912F-BCED2AD0F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313" y="1171575"/>
            <a:ext cx="77724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Da=0.13</a:t>
            </a: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DC8AB6F1-309F-4CA1-8519-A08CCC8E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2635250"/>
            <a:ext cx="525938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>
            <a:extLst>
              <a:ext uri="{FF2B5EF4-FFF2-40B4-BE49-F238E27FC236}">
                <a16:creationId xmlns:a16="http://schemas.microsoft.com/office/drawing/2014/main" id="{B3A7924D-08E4-4719-8F56-6DC91956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82763"/>
            <a:ext cx="357663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Freeform 6">
            <a:extLst>
              <a:ext uri="{FF2B5EF4-FFF2-40B4-BE49-F238E27FC236}">
                <a16:creationId xmlns:a16="http://schemas.microsoft.com/office/drawing/2014/main" id="{7D03C180-5932-46D4-AA26-D98929D8BD6A}"/>
              </a:ext>
            </a:extLst>
          </p:cNvPr>
          <p:cNvSpPr>
            <a:spLocks/>
          </p:cNvSpPr>
          <p:nvPr/>
        </p:nvSpPr>
        <p:spPr bwMode="auto">
          <a:xfrm>
            <a:off x="2482850" y="4476750"/>
            <a:ext cx="2684463" cy="974725"/>
          </a:xfrm>
          <a:custGeom>
            <a:avLst/>
            <a:gdLst>
              <a:gd name="T0" fmla="*/ 2147483647 w 1691"/>
              <a:gd name="T1" fmla="*/ 2147483647 h 614"/>
              <a:gd name="T2" fmla="*/ 2147483647 w 1691"/>
              <a:gd name="T3" fmla="*/ 2147483647 h 614"/>
              <a:gd name="T4" fmla="*/ 2147483647 w 1691"/>
              <a:gd name="T5" fmla="*/ 2147483647 h 614"/>
              <a:gd name="T6" fmla="*/ 0 w 1691"/>
              <a:gd name="T7" fmla="*/ 0 h 614"/>
              <a:gd name="T8" fmla="*/ 0 60000 65536"/>
              <a:gd name="T9" fmla="*/ 0 60000 65536"/>
              <a:gd name="T10" fmla="*/ 0 60000 65536"/>
              <a:gd name="T11" fmla="*/ 0 60000 65536"/>
              <a:gd name="T12" fmla="*/ 0 w 1691"/>
              <a:gd name="T13" fmla="*/ 0 h 614"/>
              <a:gd name="T14" fmla="*/ 1691 w 1691"/>
              <a:gd name="T15" fmla="*/ 614 h 6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1" h="614">
                <a:moveTo>
                  <a:pt x="1691" y="614"/>
                </a:moveTo>
                <a:cubicBezTo>
                  <a:pt x="1624" y="593"/>
                  <a:pt x="1517" y="521"/>
                  <a:pt x="1286" y="486"/>
                </a:cubicBezTo>
                <a:cubicBezTo>
                  <a:pt x="1055" y="451"/>
                  <a:pt x="520" y="485"/>
                  <a:pt x="306" y="404"/>
                </a:cubicBezTo>
                <a:cubicBezTo>
                  <a:pt x="92" y="323"/>
                  <a:pt x="64" y="8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3">
            <a:extLst>
              <a:ext uri="{FF2B5EF4-FFF2-40B4-BE49-F238E27FC236}">
                <a16:creationId xmlns:a16="http://schemas.microsoft.com/office/drawing/2014/main" id="{F7DAE0BD-9DFA-45D2-96BA-E3F1FF0B5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A73DC4-FA78-4C2E-B607-F44DC2912097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0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F7F0A55-B5F5-4E28-AC80-01CA8FFA4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73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PPlane: istruzioni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9B59F6D-3B17-4640-B614-3024E563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44296" r="56094" b="22148"/>
          <a:stretch>
            <a:fillRect/>
          </a:stretch>
        </p:blipFill>
        <p:spPr bwMode="auto">
          <a:xfrm>
            <a:off x="539750" y="1557338"/>
            <a:ext cx="48482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4">
            <a:extLst>
              <a:ext uri="{FF2B5EF4-FFF2-40B4-BE49-F238E27FC236}">
                <a16:creationId xmlns:a16="http://schemas.microsoft.com/office/drawing/2014/main" id="{909946FD-75A1-4D37-9AA1-E0A368E8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25613"/>
            <a:ext cx="30797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PPlane, di default, riporta un sistema di EDO. Per sostituirlo è sufficiente selezionare con il mouse le singole celle e scrivere normalmente le equazioni nella sintassi di Matlab.</a:t>
            </a: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07160EBE-3B16-4D47-97A0-73538BF7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16538"/>
            <a:ext cx="3079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Finestra dei valori in cui saranno rappresentati graficamente i risultati</a:t>
            </a:r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4B7A99F6-749A-4336-9B2B-6E230B19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44900"/>
            <a:ext cx="1943100" cy="863600"/>
          </a:xfrm>
          <a:prstGeom prst="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5128" name="AutoShape 7">
            <a:extLst>
              <a:ext uri="{FF2B5EF4-FFF2-40B4-BE49-F238E27FC236}">
                <a16:creationId xmlns:a16="http://schemas.microsoft.com/office/drawing/2014/main" id="{D00F6815-7280-40A9-9436-8B969083B0DD}"/>
              </a:ext>
            </a:extLst>
          </p:cNvPr>
          <p:cNvCxnSpPr>
            <a:cxnSpLocks noChangeShapeType="1"/>
            <a:stCxn id="5127" idx="2"/>
            <a:endCxn id="5126" idx="0"/>
          </p:cNvCxnSpPr>
          <p:nvPr/>
        </p:nvCxnSpPr>
        <p:spPr bwMode="auto">
          <a:xfrm rot="5400000">
            <a:off x="1939131" y="4880769"/>
            <a:ext cx="792163" cy="79375"/>
          </a:xfrm>
          <a:prstGeom prst="bentConnector3">
            <a:avLst>
              <a:gd name="adj1" fmla="val 48898"/>
            </a:avLst>
          </a:prstGeom>
          <a:noFill/>
          <a:ln w="31750">
            <a:solidFill>
              <a:schemeClr val="tx1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Text Box 8">
            <a:extLst>
              <a:ext uri="{FF2B5EF4-FFF2-40B4-BE49-F238E27FC236}">
                <a16:creationId xmlns:a16="http://schemas.microsoft.com/office/drawing/2014/main" id="{BC256935-E9E6-4737-84E3-0FCF73C1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013325"/>
            <a:ext cx="28289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Rappresentazione grafica del campo vettoriale nel piano delle fasi</a:t>
            </a:r>
          </a:p>
        </p:txBody>
      </p:sp>
      <p:sp>
        <p:nvSpPr>
          <p:cNvPr id="5130" name="Rectangle 9">
            <a:extLst>
              <a:ext uri="{FF2B5EF4-FFF2-40B4-BE49-F238E27FC236}">
                <a16:creationId xmlns:a16="http://schemas.microsoft.com/office/drawing/2014/main" id="{CC2EBDC6-1064-417B-B323-26A327AA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644900"/>
            <a:ext cx="1943100" cy="863600"/>
          </a:xfrm>
          <a:prstGeom prst="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5131" name="AutoShape 10">
            <a:extLst>
              <a:ext uri="{FF2B5EF4-FFF2-40B4-BE49-F238E27FC236}">
                <a16:creationId xmlns:a16="http://schemas.microsoft.com/office/drawing/2014/main" id="{039C57D0-D926-477B-BF34-81272295FB44}"/>
              </a:ext>
            </a:extLst>
          </p:cNvPr>
          <p:cNvCxnSpPr>
            <a:cxnSpLocks noChangeShapeType="1"/>
            <a:stCxn id="5130" idx="2"/>
            <a:endCxn id="5129" idx="1"/>
          </p:cNvCxnSpPr>
          <p:nvPr/>
        </p:nvCxnSpPr>
        <p:spPr bwMode="auto">
          <a:xfrm rot="16200000" flipH="1">
            <a:off x="4619625" y="4295775"/>
            <a:ext cx="947738" cy="1404938"/>
          </a:xfrm>
          <a:prstGeom prst="bentConnector2">
            <a:avLst/>
          </a:prstGeom>
          <a:noFill/>
          <a:ln w="31750">
            <a:solidFill>
              <a:schemeClr val="tx1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Rectangle 11">
            <a:extLst>
              <a:ext uri="{FF2B5EF4-FFF2-40B4-BE49-F238E27FC236}">
                <a16:creationId xmlns:a16="http://schemas.microsoft.com/office/drawing/2014/main" id="{C077A022-7539-40AC-866E-B3DA704E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10302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/>
              <a:t>Brevi commenti sull’interfaccia</a:t>
            </a:r>
          </a:p>
        </p:txBody>
      </p:sp>
      <p:sp>
        <p:nvSpPr>
          <p:cNvPr id="5133" name="Rectangle 12">
            <a:extLst>
              <a:ext uri="{FF2B5EF4-FFF2-40B4-BE49-F238E27FC236}">
                <a16:creationId xmlns:a16="http://schemas.microsoft.com/office/drawing/2014/main" id="{51EF66AE-997D-4FDC-9B46-E42D6899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205038"/>
            <a:ext cx="3816350" cy="431800"/>
          </a:xfrm>
          <a:prstGeom prst="rect">
            <a:avLst/>
          </a:prstGeom>
          <a:noFill/>
          <a:ln w="317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cxnSp>
        <p:nvCxnSpPr>
          <p:cNvPr id="5134" name="AutoShape 13">
            <a:extLst>
              <a:ext uri="{FF2B5EF4-FFF2-40B4-BE49-F238E27FC236}">
                <a16:creationId xmlns:a16="http://schemas.microsoft.com/office/drawing/2014/main" id="{25870B62-676E-43B1-88A3-B740830D9C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0038" y="2420938"/>
            <a:ext cx="487362" cy="587375"/>
          </a:xfrm>
          <a:prstGeom prst="bentConnector3">
            <a:avLst>
              <a:gd name="adj1" fmla="val 48208"/>
            </a:avLst>
          </a:prstGeom>
          <a:noFill/>
          <a:ln w="31750">
            <a:solidFill>
              <a:srgbClr val="000000"/>
            </a:solidFill>
            <a:miter lim="800000"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3">
            <a:extLst>
              <a:ext uri="{FF2B5EF4-FFF2-40B4-BE49-F238E27FC236}">
                <a16:creationId xmlns:a16="http://schemas.microsoft.com/office/drawing/2014/main" id="{44BD45FE-57DE-41FD-88CB-37C45B276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2368DC-4EBB-4370-8686-06F04BD3FB8E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it-IT" altLang="it-IT" sz="10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B9E4C99-5BD0-47C5-83D2-4FE56090B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2: Analisi dinamica di un reattore enzimatico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1A7FC83-9B26-4B87-B3E1-537134554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1498600"/>
            <a:ext cx="8567738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In figura è rappresentato lo schema di un reattore enzimatico a due compartimenti.</a:t>
            </a:r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r>
              <a:rPr lang="it-IT" altLang="it-IT" sz="1800"/>
              <a:t>Le equazioni sono le seguenti:</a:t>
            </a:r>
            <a:r>
              <a:rPr lang="it-IT" altLang="it-IT"/>
              <a:t> </a:t>
            </a:r>
          </a:p>
        </p:txBody>
      </p:sp>
      <p:grpSp>
        <p:nvGrpSpPr>
          <p:cNvPr id="40965" name="Group 4">
            <a:extLst>
              <a:ext uri="{FF2B5EF4-FFF2-40B4-BE49-F238E27FC236}">
                <a16:creationId xmlns:a16="http://schemas.microsoft.com/office/drawing/2014/main" id="{B9C2A81C-71F1-4299-BD52-0735CEBC709D}"/>
              </a:ext>
            </a:extLst>
          </p:cNvPr>
          <p:cNvGrpSpPr>
            <a:grpSpLocks/>
          </p:cNvGrpSpPr>
          <p:nvPr/>
        </p:nvGrpSpPr>
        <p:grpSpPr bwMode="auto">
          <a:xfrm>
            <a:off x="2109788" y="2433638"/>
            <a:ext cx="4572000" cy="1028700"/>
            <a:chOff x="3114" y="2317"/>
            <a:chExt cx="7200" cy="1621"/>
          </a:xfrm>
        </p:grpSpPr>
        <p:sp>
          <p:nvSpPr>
            <p:cNvPr id="40969" name="Line 5">
              <a:extLst>
                <a:ext uri="{FF2B5EF4-FFF2-40B4-BE49-F238E27FC236}">
                  <a16:creationId xmlns:a16="http://schemas.microsoft.com/office/drawing/2014/main" id="{DF5F932E-E4D2-407B-9F21-A3A5382594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317"/>
              <a:ext cx="502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6">
              <a:extLst>
                <a:ext uri="{FF2B5EF4-FFF2-40B4-BE49-F238E27FC236}">
                  <a16:creationId xmlns:a16="http://schemas.microsoft.com/office/drawing/2014/main" id="{D46430AA-92F0-410A-A6E4-DAB00B14A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3937"/>
              <a:ext cx="50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7">
              <a:extLst>
                <a:ext uri="{FF2B5EF4-FFF2-40B4-BE49-F238E27FC236}">
                  <a16:creationId xmlns:a16="http://schemas.microsoft.com/office/drawing/2014/main" id="{50DCD972-FE9B-417D-BB4A-5BA3505F3C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8" y="2317"/>
              <a:ext cx="8" cy="16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8">
              <a:extLst>
                <a:ext uri="{FF2B5EF4-FFF2-40B4-BE49-F238E27FC236}">
                  <a16:creationId xmlns:a16="http://schemas.microsoft.com/office/drawing/2014/main" id="{10EC3C95-F530-4FB5-9DF7-6AC4EB821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5" y="2317"/>
              <a:ext cx="6" cy="16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9">
              <a:extLst>
                <a:ext uri="{FF2B5EF4-FFF2-40B4-BE49-F238E27FC236}">
                  <a16:creationId xmlns:a16="http://schemas.microsoft.com/office/drawing/2014/main" id="{F526D757-381B-4EB6-A900-6D074844E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65" y="2317"/>
              <a:ext cx="9" cy="161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10">
              <a:extLst>
                <a:ext uri="{FF2B5EF4-FFF2-40B4-BE49-F238E27FC236}">
                  <a16:creationId xmlns:a16="http://schemas.microsoft.com/office/drawing/2014/main" id="{079E30AD-841D-4AE8-AD60-00F6B4E80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2857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0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  <p:sp>
          <p:nvSpPr>
            <p:cNvPr id="40975" name="Text Box 11">
              <a:extLst>
                <a:ext uri="{FF2B5EF4-FFF2-40B4-BE49-F238E27FC236}">
                  <a16:creationId xmlns:a16="http://schemas.microsoft.com/office/drawing/2014/main" id="{848920F5-4A12-488E-8D07-364040B35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" y="2857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1 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 ,   E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  <p:sp>
          <p:nvSpPr>
            <p:cNvPr id="40976" name="Text Box 12">
              <a:extLst>
                <a:ext uri="{FF2B5EF4-FFF2-40B4-BE49-F238E27FC236}">
                  <a16:creationId xmlns:a16="http://schemas.microsoft.com/office/drawing/2014/main" id="{89DF7CB9-A959-4682-B478-55D5894F0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4" y="2857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2 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  ,   E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  <p:sp>
          <p:nvSpPr>
            <p:cNvPr id="40977" name="Text Box 13">
              <a:extLst>
                <a:ext uri="{FF2B5EF4-FFF2-40B4-BE49-F238E27FC236}">
                  <a16:creationId xmlns:a16="http://schemas.microsoft.com/office/drawing/2014/main" id="{EDB3EB36-4536-47E2-BA40-5AFF40BC7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4" y="2857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0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 +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  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µ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    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</p:grpSp>
      <p:graphicFrame>
        <p:nvGraphicFramePr>
          <p:cNvPr id="40966" name="Object 14">
            <a:extLst>
              <a:ext uri="{FF2B5EF4-FFF2-40B4-BE49-F238E27FC236}">
                <a16:creationId xmlns:a16="http://schemas.microsoft.com/office/drawing/2014/main" id="{1D283754-B1A1-42A4-ACA6-BF5BCBCBA7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8" y="4516438"/>
          <a:ext cx="4749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4" imgW="82067400" imgH="24574500" progId="Equation.DSMT4">
                  <p:embed/>
                </p:oleObj>
              </mc:Choice>
              <mc:Fallback>
                <p:oleObj name="Equation" r:id="rId4" imgW="82067400" imgH="24574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516438"/>
                        <a:ext cx="47498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Text Box 15">
            <a:extLst>
              <a:ext uri="{FF2B5EF4-FFF2-40B4-BE49-F238E27FC236}">
                <a16:creationId xmlns:a16="http://schemas.microsoft.com/office/drawing/2014/main" id="{38107C12-A460-4508-8137-78E1494F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025900"/>
            <a:ext cx="3397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  Fissiamo il valore dei seguenti parametri: </a:t>
            </a:r>
          </a:p>
        </p:txBody>
      </p:sp>
      <p:graphicFrame>
        <p:nvGraphicFramePr>
          <p:cNvPr id="40968" name="Object 16">
            <a:extLst>
              <a:ext uri="{FF2B5EF4-FFF2-40B4-BE49-F238E27FC236}">
                <a16:creationId xmlns:a16="http://schemas.microsoft.com/office/drawing/2014/main" id="{828372DF-B10B-46FD-871B-3357953431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4413" y="4964113"/>
          <a:ext cx="2133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6" imgW="36861750" imgH="10972800" progId="Equation.DSMT4">
                  <p:embed/>
                </p:oleObj>
              </mc:Choice>
              <mc:Fallback>
                <p:oleObj name="Equation" r:id="rId6" imgW="36861750" imgH="10972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4964113"/>
                        <a:ext cx="2133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3">
            <a:extLst>
              <a:ext uri="{FF2B5EF4-FFF2-40B4-BE49-F238E27FC236}">
                <a16:creationId xmlns:a16="http://schemas.microsoft.com/office/drawing/2014/main" id="{2FAAB695-6DB6-4E80-8BEB-67AF61C66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001E2A-91CF-475F-B747-2D94FE8BCA42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it-IT" altLang="it-IT" sz="10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337FAC8-5F84-4823-B1D3-5B09EF6BC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5088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2: analisi dinamica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7FCBA54-4BC7-4078-8DE4-52B56525A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538" y="1231900"/>
            <a:ext cx="8329612" cy="1058863"/>
          </a:xfrm>
        </p:spPr>
        <p:txBody>
          <a:bodyPr/>
          <a:lstStyle/>
          <a:p>
            <a:pPr eaLnBrk="1" hangingPunct="1"/>
            <a:r>
              <a:rPr lang="it-IT" altLang="it-IT" sz="1800"/>
              <a:t>Analizziamo il comportamento dinamico del sistema al variare della concentrazione esterna di substrato S</a:t>
            </a:r>
            <a:r>
              <a:rPr lang="it-IT" altLang="it-IT" sz="1800" baseline="-25000"/>
              <a:t>0</a:t>
            </a:r>
            <a:r>
              <a:rPr lang="it-IT" altLang="it-IT" sz="1800"/>
              <a:t>.</a:t>
            </a:r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  <a:p>
            <a:pPr eaLnBrk="1" hangingPunct="1"/>
            <a:endParaRPr lang="it-IT" altLang="it-IT" sz="1800"/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4F0167D3-1376-4615-AD84-248E0F4E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209800"/>
            <a:ext cx="56864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5">
            <a:extLst>
              <a:ext uri="{FF2B5EF4-FFF2-40B4-BE49-F238E27FC236}">
                <a16:creationId xmlns:a16="http://schemas.microsoft.com/office/drawing/2014/main" id="{84E2CB62-0595-45EA-AED8-83E91BE2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2690813"/>
            <a:ext cx="3209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/>
              <a:t>Fissiamo il valore di S</a:t>
            </a:r>
            <a:r>
              <a:rPr lang="it-IT" altLang="it-IT" baseline="-25000"/>
              <a:t>0</a:t>
            </a:r>
            <a:r>
              <a:rPr lang="it-IT" altLang="it-IT"/>
              <a:t> a 20 e ricerchiamo i punti di equilibrio del sistema.</a:t>
            </a:r>
          </a:p>
        </p:txBody>
      </p:sp>
      <p:sp>
        <p:nvSpPr>
          <p:cNvPr id="41991" name="Text Box 6">
            <a:extLst>
              <a:ext uri="{FF2B5EF4-FFF2-40B4-BE49-F238E27FC236}">
                <a16:creationId xmlns:a16="http://schemas.microsoft.com/office/drawing/2014/main" id="{242DD450-ABBA-4789-9C27-463D8FA18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333875"/>
            <a:ext cx="29940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1400"/>
              <a:t>Fissiamo il seguente intervallo di valori per le variabili di stato.</a:t>
            </a:r>
            <a:r>
              <a:rPr lang="it-IT" altLang="it-IT" sz="1600"/>
              <a:t> </a:t>
            </a:r>
          </a:p>
        </p:txBody>
      </p:sp>
      <p:graphicFrame>
        <p:nvGraphicFramePr>
          <p:cNvPr id="41992" name="Object 7">
            <a:extLst>
              <a:ext uri="{FF2B5EF4-FFF2-40B4-BE49-F238E27FC236}">
                <a16:creationId xmlns:a16="http://schemas.microsoft.com/office/drawing/2014/main" id="{A8EBB1E2-7DE0-40B1-9FA2-2D3B1D4AE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238" y="5018088"/>
          <a:ext cx="1155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5" imgW="19964400" imgH="13163550" progId="Equation.DSMT4">
                  <p:embed/>
                </p:oleObj>
              </mc:Choice>
              <mc:Fallback>
                <p:oleObj name="Equation" r:id="rId5" imgW="19964400" imgH="1316355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5018088"/>
                        <a:ext cx="1155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>
            <a:extLst>
              <a:ext uri="{FF2B5EF4-FFF2-40B4-BE49-F238E27FC236}">
                <a16:creationId xmlns:a16="http://schemas.microsoft.com/office/drawing/2014/main" id="{952B8275-2F5F-4BA9-9DD7-235E6A30DC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7D8DC6-45B9-4182-A3DC-CC269FC4E13A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it-IT" altLang="it-IT" sz="10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DD79495-9854-487B-8281-A2E41A27B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42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2: nascita di nuove soluzioni di regime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94DE00-89A2-48AB-8DF4-618D1E3DB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500" y="1314450"/>
            <a:ext cx="849630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Fissiamo S</a:t>
            </a:r>
            <a:r>
              <a:rPr lang="it-IT" altLang="it-IT" sz="1800" baseline="-25000"/>
              <a:t>0</a:t>
            </a:r>
            <a:r>
              <a:rPr lang="it-IT" altLang="it-IT" sz="1800"/>
              <a:t>=24</a:t>
            </a:r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99AB5406-CA22-4698-8FBE-1317AD13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74763"/>
            <a:ext cx="642302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0D93A18E-AD3B-4B2D-B584-F3C5CB9C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971675"/>
            <a:ext cx="22987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 </a:t>
            </a:r>
            <a:r>
              <a:rPr lang="it-IT" altLang="it-IT" sz="1800"/>
              <a:t>Punti di equilibrio:</a:t>
            </a:r>
          </a:p>
          <a:p>
            <a:pPr lvl="1" algn="just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it-IT" altLang="it-IT" sz="1800"/>
              <a:t>  2 stabili</a:t>
            </a:r>
          </a:p>
          <a:p>
            <a:pPr lvl="1" algn="just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it-IT" altLang="it-IT" sz="1800"/>
              <a:t>  1 instabile</a:t>
            </a:r>
          </a:p>
          <a:p>
            <a:pPr lvl="1" algn="just" eaLnBrk="1" hangingPunct="1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it-IT" altLang="it-IT" sz="1800"/>
              <a:t>  2 …..instabili</a:t>
            </a:r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CC56F0EE-20C8-48F2-8419-6BCE096A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5818188"/>
            <a:ext cx="7407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1800"/>
              <a:t>Tentiamo di comprendere come nascono i nuovi punti di equilibrio.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3">
            <a:extLst>
              <a:ext uri="{FF2B5EF4-FFF2-40B4-BE49-F238E27FC236}">
                <a16:creationId xmlns:a16="http://schemas.microsoft.com/office/drawing/2014/main" id="{5D78548C-6D2B-4D11-A7EE-26B89C9A4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A31A2-2C0B-43FD-979E-A8872CEC0EBB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it-IT" altLang="it-IT" sz="10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09C03AB-727C-4F7A-B617-8BC4C4580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73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2: nascita di nuove soluzioni di regime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1D9AA53-7E9B-4829-90CD-7E3B14ECA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8" y="1214438"/>
            <a:ext cx="8201025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Per comprendere il fenomeno osservato fissiamo S</a:t>
            </a:r>
            <a:r>
              <a:rPr lang="it-IT" altLang="it-IT" sz="1800" baseline="-25000"/>
              <a:t>0</a:t>
            </a:r>
            <a:r>
              <a:rPr lang="it-IT" altLang="it-IT" sz="1800"/>
              <a:t> ad un valore intermedio tra i due scelti in precedenza.</a:t>
            </a:r>
            <a:r>
              <a:rPr lang="it-IT" altLang="it-IT"/>
              <a:t> </a:t>
            </a:r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0E654C3E-6641-44D0-B938-EDE975E1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2079625"/>
            <a:ext cx="617378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5">
            <a:extLst>
              <a:ext uri="{FF2B5EF4-FFF2-40B4-BE49-F238E27FC236}">
                <a16:creationId xmlns:a16="http://schemas.microsoft.com/office/drawing/2014/main" id="{E205D9D6-5651-41CE-BF72-4566749A0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3559175"/>
            <a:ext cx="27876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1800"/>
              <a:t>I due punti si avvicinano alla soluzione intermedia.</a:t>
            </a:r>
          </a:p>
        </p:txBody>
      </p:sp>
      <p:sp>
        <p:nvSpPr>
          <p:cNvPr id="44039" name="Freeform 6">
            <a:extLst>
              <a:ext uri="{FF2B5EF4-FFF2-40B4-BE49-F238E27FC236}">
                <a16:creationId xmlns:a16="http://schemas.microsoft.com/office/drawing/2014/main" id="{64180ADF-EFCB-479A-A962-6E150EBCB9E2}"/>
              </a:ext>
            </a:extLst>
          </p:cNvPr>
          <p:cNvSpPr>
            <a:spLocks/>
          </p:cNvSpPr>
          <p:nvPr/>
        </p:nvSpPr>
        <p:spPr bwMode="auto">
          <a:xfrm>
            <a:off x="866775" y="3143250"/>
            <a:ext cx="3384550" cy="1855788"/>
          </a:xfrm>
          <a:custGeom>
            <a:avLst/>
            <a:gdLst>
              <a:gd name="T0" fmla="*/ 0 w 2132"/>
              <a:gd name="T1" fmla="*/ 2147483647 h 1169"/>
              <a:gd name="T2" fmla="*/ 2147483647 w 2132"/>
              <a:gd name="T3" fmla="*/ 2147483647 h 1169"/>
              <a:gd name="T4" fmla="*/ 2147483647 w 2132"/>
              <a:gd name="T5" fmla="*/ 2147483647 h 1169"/>
              <a:gd name="T6" fmla="*/ 2147483647 w 2132"/>
              <a:gd name="T7" fmla="*/ 2147483647 h 1169"/>
              <a:gd name="T8" fmla="*/ 2147483647 w 2132"/>
              <a:gd name="T9" fmla="*/ 2147483647 h 1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2"/>
              <a:gd name="T16" fmla="*/ 0 h 1169"/>
              <a:gd name="T17" fmla="*/ 2132 w 2132"/>
              <a:gd name="T18" fmla="*/ 1169 h 1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2" h="1169">
                <a:moveTo>
                  <a:pt x="0" y="331"/>
                </a:moveTo>
                <a:cubicBezTo>
                  <a:pt x="65" y="278"/>
                  <a:pt x="193" y="0"/>
                  <a:pt x="397" y="10"/>
                </a:cubicBezTo>
                <a:cubicBezTo>
                  <a:pt x="601" y="20"/>
                  <a:pt x="990" y="229"/>
                  <a:pt x="1227" y="391"/>
                </a:cubicBezTo>
                <a:cubicBezTo>
                  <a:pt x="1464" y="553"/>
                  <a:pt x="1667" y="852"/>
                  <a:pt x="1818" y="982"/>
                </a:cubicBezTo>
                <a:cubicBezTo>
                  <a:pt x="1969" y="1112"/>
                  <a:pt x="2067" y="1130"/>
                  <a:pt x="2132" y="11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0" name="Freeform 7">
            <a:extLst>
              <a:ext uri="{FF2B5EF4-FFF2-40B4-BE49-F238E27FC236}">
                <a16:creationId xmlns:a16="http://schemas.microsoft.com/office/drawing/2014/main" id="{5D1E5148-84A6-401C-A7A4-E52AB7BF7686}"/>
              </a:ext>
            </a:extLst>
          </p:cNvPr>
          <p:cNvSpPr>
            <a:spLocks/>
          </p:cNvSpPr>
          <p:nvPr/>
        </p:nvSpPr>
        <p:spPr bwMode="auto">
          <a:xfrm>
            <a:off x="606425" y="2597150"/>
            <a:ext cx="4471988" cy="2627313"/>
          </a:xfrm>
          <a:custGeom>
            <a:avLst/>
            <a:gdLst>
              <a:gd name="T0" fmla="*/ 0 w 2817"/>
              <a:gd name="T1" fmla="*/ 2147483647 h 1655"/>
              <a:gd name="T2" fmla="*/ 2147483647 w 2817"/>
              <a:gd name="T3" fmla="*/ 2147483647 h 1655"/>
              <a:gd name="T4" fmla="*/ 2147483647 w 2817"/>
              <a:gd name="T5" fmla="*/ 2147483647 h 1655"/>
              <a:gd name="T6" fmla="*/ 2147483647 w 2817"/>
              <a:gd name="T7" fmla="*/ 2147483647 h 1655"/>
              <a:gd name="T8" fmla="*/ 2147483647 w 2817"/>
              <a:gd name="T9" fmla="*/ 2147483647 h 1655"/>
              <a:gd name="T10" fmla="*/ 2147483647 w 2817"/>
              <a:gd name="T11" fmla="*/ 2147483647 h 16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17"/>
              <a:gd name="T19" fmla="*/ 0 h 1655"/>
              <a:gd name="T20" fmla="*/ 2817 w 2817"/>
              <a:gd name="T21" fmla="*/ 1655 h 16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17" h="1655">
                <a:moveTo>
                  <a:pt x="0" y="653"/>
                </a:moveTo>
                <a:cubicBezTo>
                  <a:pt x="50" y="588"/>
                  <a:pt x="156" y="370"/>
                  <a:pt x="299" y="272"/>
                </a:cubicBezTo>
                <a:cubicBezTo>
                  <a:pt x="442" y="174"/>
                  <a:pt x="629" y="0"/>
                  <a:pt x="860" y="62"/>
                </a:cubicBezTo>
                <a:cubicBezTo>
                  <a:pt x="1091" y="124"/>
                  <a:pt x="1384" y="454"/>
                  <a:pt x="1683" y="646"/>
                </a:cubicBezTo>
                <a:cubicBezTo>
                  <a:pt x="1982" y="838"/>
                  <a:pt x="2493" y="1046"/>
                  <a:pt x="2655" y="1214"/>
                </a:cubicBezTo>
                <a:cubicBezTo>
                  <a:pt x="2817" y="1382"/>
                  <a:pt x="2655" y="1563"/>
                  <a:pt x="2655" y="16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1" name="Freeform 8">
            <a:extLst>
              <a:ext uri="{FF2B5EF4-FFF2-40B4-BE49-F238E27FC236}">
                <a16:creationId xmlns:a16="http://schemas.microsoft.com/office/drawing/2014/main" id="{EFD0CAA6-6630-4977-AD6E-2A3591026E24}"/>
              </a:ext>
            </a:extLst>
          </p:cNvPr>
          <p:cNvSpPr>
            <a:spLocks/>
          </p:cNvSpPr>
          <p:nvPr/>
        </p:nvSpPr>
        <p:spPr bwMode="auto">
          <a:xfrm>
            <a:off x="1427163" y="4205288"/>
            <a:ext cx="2954337" cy="1536700"/>
          </a:xfrm>
          <a:custGeom>
            <a:avLst/>
            <a:gdLst>
              <a:gd name="T0" fmla="*/ 0 w 1861"/>
              <a:gd name="T1" fmla="*/ 0 h 968"/>
              <a:gd name="T2" fmla="*/ 2147483647 w 1861"/>
              <a:gd name="T3" fmla="*/ 2147483647 h 968"/>
              <a:gd name="T4" fmla="*/ 2147483647 w 1861"/>
              <a:gd name="T5" fmla="*/ 2147483647 h 968"/>
              <a:gd name="T6" fmla="*/ 0 60000 65536"/>
              <a:gd name="T7" fmla="*/ 0 60000 65536"/>
              <a:gd name="T8" fmla="*/ 0 60000 65536"/>
              <a:gd name="T9" fmla="*/ 0 w 1861"/>
              <a:gd name="T10" fmla="*/ 0 h 968"/>
              <a:gd name="T11" fmla="*/ 1861 w 18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1" h="968">
                <a:moveTo>
                  <a:pt x="0" y="0"/>
                </a:moveTo>
                <a:cubicBezTo>
                  <a:pt x="97" y="142"/>
                  <a:pt x="272" y="736"/>
                  <a:pt x="582" y="852"/>
                </a:cubicBezTo>
                <a:cubicBezTo>
                  <a:pt x="892" y="968"/>
                  <a:pt x="1595" y="728"/>
                  <a:pt x="1861" y="6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>
            <a:extLst>
              <a:ext uri="{FF2B5EF4-FFF2-40B4-BE49-F238E27FC236}">
                <a16:creationId xmlns:a16="http://schemas.microsoft.com/office/drawing/2014/main" id="{1D7C592A-C1ED-4666-90DE-B0EA4BBE3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39307-6BE4-4A78-9317-EE48AC4BAC24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it-IT" altLang="it-IT" sz="10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073605-D8C4-4D7B-8366-ABD5C05A7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3: esercizio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1F0C10A-7E43-4C42-8E1C-D021F5863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" y="1193800"/>
            <a:ext cx="8578850" cy="4419600"/>
          </a:xfrm>
        </p:spPr>
        <p:txBody>
          <a:bodyPr/>
          <a:lstStyle/>
          <a:p>
            <a:pPr eaLnBrk="1" hangingPunct="1"/>
            <a:r>
              <a:rPr lang="it-IT" altLang="it-IT" sz="1800"/>
              <a:t>Condurre l’analisi dinamica del seguente sistema attivatore-inibitore, ad un compartimento al variare di                   .</a:t>
            </a:r>
          </a:p>
        </p:txBody>
      </p:sp>
      <p:grpSp>
        <p:nvGrpSpPr>
          <p:cNvPr id="45061" name="Group 4">
            <a:extLst>
              <a:ext uri="{FF2B5EF4-FFF2-40B4-BE49-F238E27FC236}">
                <a16:creationId xmlns:a16="http://schemas.microsoft.com/office/drawing/2014/main" id="{0E21505F-9B33-4A39-A9FB-A7757916830D}"/>
              </a:ext>
            </a:extLst>
          </p:cNvPr>
          <p:cNvGrpSpPr>
            <a:grpSpLocks/>
          </p:cNvGrpSpPr>
          <p:nvPr/>
        </p:nvGrpSpPr>
        <p:grpSpPr bwMode="auto">
          <a:xfrm>
            <a:off x="2206625" y="2173288"/>
            <a:ext cx="4006850" cy="1336675"/>
            <a:chOff x="1390" y="1561"/>
            <a:chExt cx="2026" cy="650"/>
          </a:xfrm>
        </p:grpSpPr>
        <p:sp>
          <p:nvSpPr>
            <p:cNvPr id="45067" name="Line 5">
              <a:extLst>
                <a:ext uri="{FF2B5EF4-FFF2-40B4-BE49-F238E27FC236}">
                  <a16:creationId xmlns:a16="http://schemas.microsoft.com/office/drawing/2014/main" id="{C6C88E74-4AB2-4FEA-AE26-80F7A2766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5" y="1561"/>
              <a:ext cx="1008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6">
              <a:extLst>
                <a:ext uri="{FF2B5EF4-FFF2-40B4-BE49-F238E27FC236}">
                  <a16:creationId xmlns:a16="http://schemas.microsoft.com/office/drawing/2014/main" id="{38FB026A-6AE2-4657-8C2E-0BC9AC7E9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" y="2211"/>
              <a:ext cx="100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7">
              <a:extLst>
                <a:ext uri="{FF2B5EF4-FFF2-40B4-BE49-F238E27FC236}">
                  <a16:creationId xmlns:a16="http://schemas.microsoft.com/office/drawing/2014/main" id="{E3015FAA-A95C-4236-BF30-AF6AD7FB0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2" y="1563"/>
              <a:ext cx="3" cy="6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8">
              <a:extLst>
                <a:ext uri="{FF2B5EF4-FFF2-40B4-BE49-F238E27FC236}">
                  <a16:creationId xmlns:a16="http://schemas.microsoft.com/office/drawing/2014/main" id="{569D9D39-F8FF-444C-99C5-DE77A4629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8" y="1563"/>
              <a:ext cx="3" cy="6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Text Box 9">
              <a:extLst>
                <a:ext uri="{FF2B5EF4-FFF2-40B4-BE49-F238E27FC236}">
                  <a16:creationId xmlns:a16="http://schemas.microsoft.com/office/drawing/2014/main" id="{9E5DE0D1-8FB6-400F-B4D8-E6303F862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1779"/>
              <a:ext cx="44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0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, a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0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  <p:sp>
          <p:nvSpPr>
            <p:cNvPr id="45072" name="Text Box 10">
              <a:extLst>
                <a:ext uri="{FF2B5EF4-FFF2-40B4-BE49-F238E27FC236}">
                  <a16:creationId xmlns:a16="http://schemas.microsoft.com/office/drawing/2014/main" id="{23B8E5F9-2157-46BF-9689-7B8005DB4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" y="1779"/>
              <a:ext cx="70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 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 , a  ,  E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  <p:sp>
          <p:nvSpPr>
            <p:cNvPr id="45073" name="Text Box 11">
              <a:extLst>
                <a:ext uri="{FF2B5EF4-FFF2-40B4-BE49-F238E27FC236}">
                  <a16:creationId xmlns:a16="http://schemas.microsoft.com/office/drawing/2014/main" id="{63ADE633-9A60-4B28-AF70-A4E103631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1759"/>
              <a:ext cx="44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S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0</a:t>
              </a:r>
              <a:r>
                <a:rPr lang="it-IT" altLang="ko-KR" sz="1600">
                  <a:latin typeface="Times New Roman" panose="02020603050405020304" pitchFamily="18" charset="0"/>
                  <a:ea typeface="Batang" panose="02030600000101010101" pitchFamily="18" charset="-127"/>
                </a:rPr>
                <a:t>, a</a:t>
              </a:r>
              <a:r>
                <a:rPr lang="it-IT" altLang="ko-KR" sz="1600" baseline="-25000">
                  <a:latin typeface="Times New Roman" panose="02020603050405020304" pitchFamily="18" charset="0"/>
                  <a:ea typeface="Batang" panose="02030600000101010101" pitchFamily="18" charset="-127"/>
                </a:rPr>
                <a:t>0</a:t>
              </a:r>
              <a:endParaRPr lang="it-IT" altLang="it-IT" sz="1600">
                <a:ea typeface="Batang" panose="02030600000101010101" pitchFamily="18" charset="-127"/>
              </a:endParaRPr>
            </a:p>
          </p:txBody>
        </p:sp>
      </p:grpSp>
      <p:graphicFrame>
        <p:nvGraphicFramePr>
          <p:cNvPr id="45062" name="Object 12">
            <a:extLst>
              <a:ext uri="{FF2B5EF4-FFF2-40B4-BE49-F238E27FC236}">
                <a16:creationId xmlns:a16="http://schemas.microsoft.com/office/drawing/2014/main" id="{48F5D61E-BE33-428A-BE1B-22D3CB322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" y="4210050"/>
          <a:ext cx="317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Equation" r:id="rId4" imgW="54854475" imgH="22383750" progId="Equation.DSMT4">
                  <p:embed/>
                </p:oleObj>
              </mc:Choice>
              <mc:Fallback>
                <p:oleObj name="Equation" r:id="rId4" imgW="54854475" imgH="2238375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4210050"/>
                        <a:ext cx="3175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13">
            <a:extLst>
              <a:ext uri="{FF2B5EF4-FFF2-40B4-BE49-F238E27FC236}">
                <a16:creationId xmlns:a16="http://schemas.microsoft.com/office/drawing/2014/main" id="{897CA0D3-A75E-4356-BA6E-9F381D50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4010025"/>
            <a:ext cx="3057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 Parametri:</a:t>
            </a:r>
          </a:p>
        </p:txBody>
      </p:sp>
      <p:graphicFrame>
        <p:nvGraphicFramePr>
          <p:cNvPr id="45064" name="Object 14">
            <a:extLst>
              <a:ext uri="{FF2B5EF4-FFF2-40B4-BE49-F238E27FC236}">
                <a16:creationId xmlns:a16="http://schemas.microsoft.com/office/drawing/2014/main" id="{1209D114-87EA-4609-A95A-F941F69FA5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5125" y="4527550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Equation" r:id="rId6" imgW="37957125" imgH="11410950" progId="Equation.DSMT4">
                  <p:embed/>
                </p:oleObj>
              </mc:Choice>
              <mc:Fallback>
                <p:oleObj name="Equation" r:id="rId6" imgW="37957125" imgH="1141095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4527550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15">
            <a:extLst>
              <a:ext uri="{FF2B5EF4-FFF2-40B4-BE49-F238E27FC236}">
                <a16:creationId xmlns:a16="http://schemas.microsoft.com/office/drawing/2014/main" id="{CD71E9AE-3DE1-44C6-8CFF-48EEC64835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300" y="5553075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Equation" r:id="rId8" imgW="19745325" imgH="13163550" progId="Equation.DSMT4">
                  <p:embed/>
                </p:oleObj>
              </mc:Choice>
              <mc:Fallback>
                <p:oleObj name="Equation" r:id="rId8" imgW="19745325" imgH="1316355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5553075"/>
                        <a:ext cx="1143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6">
            <a:extLst>
              <a:ext uri="{FF2B5EF4-FFF2-40B4-BE49-F238E27FC236}">
                <a16:creationId xmlns:a16="http://schemas.microsoft.com/office/drawing/2014/main" id="{F5039AFC-B81D-434A-9FB2-5B6BE2855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050" y="1498600"/>
          <a:ext cx="1295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Equation" r:id="rId10" imgW="22383750" imgH="6143625" progId="Equation.DSMT4">
                  <p:embed/>
                </p:oleObj>
              </mc:Choice>
              <mc:Fallback>
                <p:oleObj name="Equation" r:id="rId10" imgW="22383750" imgH="614362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498600"/>
                        <a:ext cx="1295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>
            <a:extLst>
              <a:ext uri="{FF2B5EF4-FFF2-40B4-BE49-F238E27FC236}">
                <a16:creationId xmlns:a16="http://schemas.microsoft.com/office/drawing/2014/main" id="{979F2711-AD7B-4A2D-8ED9-9412ACB3D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128DF-FB2F-4871-9C45-59A220A48D44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it-IT" altLang="it-IT" sz="10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1AFB192-8080-4FA5-9839-A23F5EC9A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Diagrammi delle soluzioni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CE10D522-0BD2-4575-AE99-851D6166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75" y="1762125"/>
            <a:ext cx="328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 </a:t>
            </a:r>
            <a:r>
              <a:rPr lang="it-IT" altLang="it-IT" sz="1800"/>
              <a:t>Esempio 1: esercizio</a:t>
            </a:r>
          </a:p>
        </p:txBody>
      </p:sp>
      <p:sp>
        <p:nvSpPr>
          <p:cNvPr id="46085" name="Text Box 6">
            <a:extLst>
              <a:ext uri="{FF2B5EF4-FFF2-40B4-BE49-F238E27FC236}">
                <a16:creationId xmlns:a16="http://schemas.microsoft.com/office/drawing/2014/main" id="{0C1B9321-5486-409D-9ED6-1CC0418B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1806575"/>
            <a:ext cx="328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600"/>
              <a:t>  </a:t>
            </a:r>
            <a:r>
              <a:rPr lang="it-IT" altLang="it-IT" sz="1800"/>
              <a:t>Esempio 1</a:t>
            </a:r>
          </a:p>
        </p:txBody>
      </p:sp>
      <p:pic>
        <p:nvPicPr>
          <p:cNvPr id="46086" name="Picture 7">
            <a:extLst>
              <a:ext uri="{FF2B5EF4-FFF2-40B4-BE49-F238E27FC236}">
                <a16:creationId xmlns:a16="http://schemas.microsoft.com/office/drawing/2014/main" id="{33205F56-7A0E-4DDE-9F3D-24EA0D4C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52725"/>
            <a:ext cx="41576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>
            <a:extLst>
              <a:ext uri="{FF2B5EF4-FFF2-40B4-BE49-F238E27FC236}">
                <a16:creationId xmlns:a16="http://schemas.microsoft.com/office/drawing/2014/main" id="{1308F67B-29B9-4AD9-A89C-9B94A8CDC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835275"/>
            <a:ext cx="40195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3">
            <a:extLst>
              <a:ext uri="{FF2B5EF4-FFF2-40B4-BE49-F238E27FC236}">
                <a16:creationId xmlns:a16="http://schemas.microsoft.com/office/drawing/2014/main" id="{96F9F017-6195-4819-B69F-2E57836EB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0CB85-0B4F-4640-91F2-4EAB9FA0C063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it-IT" altLang="it-IT" sz="10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AF139AF-F892-434C-B411-2AA932E47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Diagrammi delle soluzioni</a:t>
            </a:r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9539899D-CA5D-4EED-B378-939D533B9AF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24050"/>
            <a:ext cx="6496050" cy="4419600"/>
          </a:xfrm>
          <a:noFill/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724D8BFA-44AD-4FD7-98CC-18F8F112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38275"/>
            <a:ext cx="2581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it-IT" altLang="it-IT" sz="1800"/>
              <a:t>   Esempio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F8E65-55FA-4933-B683-50003108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3200" dirty="0"/>
              <a:t>nodo stabile con </a:t>
            </a:r>
            <a:r>
              <a:rPr lang="it-IT" altLang="it-IT" sz="3200" dirty="0" err="1"/>
              <a:t>autovettori</a:t>
            </a:r>
            <a:r>
              <a:rPr lang="it-IT" altLang="it-IT" sz="3200" dirty="0"/>
              <a:t> coincidenti con assi</a:t>
            </a:r>
            <a:endParaRPr lang="en-US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D5F2F3-4C25-466A-BEC4-818BA049B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3200" b="1" cap="all" dirty="0">
                <a:solidFill>
                  <a:srgbClr val="0000CC"/>
                </a:solidFill>
                <a:latin typeface="+mj-lt"/>
                <a:cs typeface="+mj-cs"/>
              </a:rPr>
              <a:t>Esempio 0:</a:t>
            </a:r>
            <a:endParaRPr lang="en-US" sz="3200" b="1" cap="all" dirty="0">
              <a:solidFill>
                <a:srgbClr val="0000CC"/>
              </a:solidFill>
              <a:latin typeface="+mj-lt"/>
              <a:cs typeface="+mj-cs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BA757FB5-49C5-4C6E-AF5C-86389032EE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7A7C81-E9C4-4D26-A403-6B8E881C8D40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133073B3-D3D9-4CB6-815C-54EFB1835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/>
              <a:t>Nodo stabile con autovettori coincidenti con assi</a:t>
            </a:r>
            <a:endParaRPr lang="en-US" altLang="it-IT"/>
          </a:p>
        </p:txBody>
      </p:sp>
      <p:sp>
        <p:nvSpPr>
          <p:cNvPr id="7171" name="Segnaposto numero diapositiva 2">
            <a:extLst>
              <a:ext uri="{FF2B5EF4-FFF2-40B4-BE49-F238E27FC236}">
                <a16:creationId xmlns:a16="http://schemas.microsoft.com/office/drawing/2014/main" id="{67BA18F3-D584-42E2-A6E6-A5AA14EA5B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6F8326-0306-4072-BD0C-F360E6EC8778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000"/>
          </a:p>
        </p:txBody>
      </p:sp>
      <p:sp>
        <p:nvSpPr>
          <p:cNvPr id="7172" name="Rettangolo 3">
            <a:extLst>
              <a:ext uri="{FF2B5EF4-FFF2-40B4-BE49-F238E27FC236}">
                <a16:creationId xmlns:a16="http://schemas.microsoft.com/office/drawing/2014/main" id="{4747C863-3F55-4A0B-97D6-423069BFE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654175"/>
            <a:ext cx="203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/>
              <a:t>file</a:t>
            </a:r>
            <a:r>
              <a:rPr lang="en-US" altLang="it-IT" sz="1600"/>
              <a:t> nodo stabile.pps</a:t>
            </a:r>
          </a:p>
        </p:txBody>
      </p:sp>
      <p:pic>
        <p:nvPicPr>
          <p:cNvPr id="7173" name="Immagine 4">
            <a:extLst>
              <a:ext uri="{FF2B5EF4-FFF2-40B4-BE49-F238E27FC236}">
                <a16:creationId xmlns:a16="http://schemas.microsoft.com/office/drawing/2014/main" id="{EFE178C4-1187-4E98-A2E2-ADBC201C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335213"/>
            <a:ext cx="5505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37B5F3DC-4F74-43A1-9050-83F22B08C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254000"/>
            <a:ext cx="7772400" cy="1143000"/>
          </a:xfrm>
        </p:spPr>
        <p:txBody>
          <a:bodyPr/>
          <a:lstStyle/>
          <a:p>
            <a:r>
              <a:rPr lang="it-IT" altLang="it-IT" sz="2800"/>
              <a:t>Nodo stabile con autovettori coincidenti con assi</a:t>
            </a:r>
            <a:endParaRPr lang="en-US" altLang="it-IT"/>
          </a:p>
        </p:txBody>
      </p:sp>
      <p:sp>
        <p:nvSpPr>
          <p:cNvPr id="8195" name="Segnaposto numero diapositiva 2">
            <a:extLst>
              <a:ext uri="{FF2B5EF4-FFF2-40B4-BE49-F238E27FC236}">
                <a16:creationId xmlns:a16="http://schemas.microsoft.com/office/drawing/2014/main" id="{2F074A9C-15F4-4A56-89A3-26DB1E0DAE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81B23-33C9-445D-ACD8-2FF74E3EB3C9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000"/>
          </a:p>
        </p:txBody>
      </p:sp>
      <p:pic>
        <p:nvPicPr>
          <p:cNvPr id="8196" name="Immagine 5">
            <a:extLst>
              <a:ext uri="{FF2B5EF4-FFF2-40B4-BE49-F238E27FC236}">
                <a16:creationId xmlns:a16="http://schemas.microsoft.com/office/drawing/2014/main" id="{E1AA0E6A-409B-44CB-88AD-8718E254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613"/>
            <a:ext cx="510063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ttangolo 3">
            <a:extLst>
              <a:ext uri="{FF2B5EF4-FFF2-40B4-BE49-F238E27FC236}">
                <a16:creationId xmlns:a16="http://schemas.microsoft.com/office/drawing/2014/main" id="{87326E3E-1D2A-4724-A1A7-A67874DF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803400"/>
            <a:ext cx="2036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/>
              <a:t>file</a:t>
            </a:r>
            <a:r>
              <a:rPr lang="en-US" altLang="it-IT" sz="1600"/>
              <a:t> nodo stabile.pps</a:t>
            </a:r>
          </a:p>
        </p:txBody>
      </p:sp>
      <p:pic>
        <p:nvPicPr>
          <p:cNvPr id="8198" name="Immagine 6">
            <a:extLst>
              <a:ext uri="{FF2B5EF4-FFF2-40B4-BE49-F238E27FC236}">
                <a16:creationId xmlns:a16="http://schemas.microsoft.com/office/drawing/2014/main" id="{BAA329C8-B5AB-48FD-8939-9FCFCBC0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765550"/>
            <a:ext cx="22574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DEEBBD7-FC93-4659-9790-EF1B15BAA94E}"/>
              </a:ext>
            </a:extLst>
          </p:cNvPr>
          <p:cNvSpPr txBox="1">
            <a:spLocks noChangeArrowheads="1"/>
          </p:cNvSpPr>
          <p:nvPr/>
        </p:nvSpPr>
        <p:spPr>
          <a:xfrm>
            <a:off x="5100638" y="1219200"/>
            <a:ext cx="3802062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it-IT" altLang="it-IT" sz="1800" kern="0" dirty="0"/>
              <a:t>Nel caso in cui la ricerca degli </a:t>
            </a:r>
            <a:r>
              <a:rPr lang="it-IT" altLang="it-IT" sz="1800" kern="0" dirty="0">
                <a:solidFill>
                  <a:srgbClr val="006600"/>
                </a:solidFill>
              </a:rPr>
              <a:t>zeri</a:t>
            </a:r>
            <a:r>
              <a:rPr lang="it-IT" altLang="it-IT" sz="1800" kern="0" dirty="0"/>
              <a:t> vada a buon fine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it-IT" altLang="it-IT" kern="0" dirty="0">
                <a:ea typeface="ＭＳ Ｐゴシック" panose="020B0600070205080204" pitchFamily="34" charset="-128"/>
              </a:rPr>
              <a:t>Il </a:t>
            </a:r>
            <a:r>
              <a:rPr lang="it-IT" altLang="it-IT" kern="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punto di equilibrio </a:t>
            </a:r>
            <a:r>
              <a:rPr lang="it-IT" altLang="it-IT" kern="0" dirty="0">
                <a:ea typeface="ＭＳ Ｐゴシック" panose="020B0600070205080204" pitchFamily="34" charset="-128"/>
              </a:rPr>
              <a:t>trovato è evidenziato in </a:t>
            </a:r>
            <a:r>
              <a:rPr lang="it-IT" altLang="it-IT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rosso</a:t>
            </a:r>
            <a:r>
              <a:rPr lang="it-IT" altLang="it-IT" kern="0" dirty="0">
                <a:ea typeface="ＭＳ Ｐゴシック" panose="020B0600070205080204" pitchFamily="34" charset="-128"/>
              </a:rPr>
              <a:t> nel diagramma</a:t>
            </a:r>
          </a:p>
          <a:p>
            <a:pPr lvl="1" eaLnBrk="1" hangingPunct="1">
              <a:buFontTx/>
              <a:buAutoNum type="arabicPeriod"/>
              <a:defRPr/>
            </a:pPr>
            <a:r>
              <a:rPr lang="it-IT" altLang="it-IT" kern="0" dirty="0">
                <a:ea typeface="ＭＳ Ｐゴシック" panose="020B0600070205080204" pitchFamily="34" charset="-128"/>
              </a:rPr>
              <a:t>Appare un’ulteriore finestra</a:t>
            </a:r>
          </a:p>
          <a:p>
            <a:pPr eaLnBrk="1" hangingPunct="1">
              <a:defRPr/>
            </a:pPr>
            <a:endParaRPr lang="it-IT" altLang="it-IT" kern="0" dirty="0"/>
          </a:p>
        </p:txBody>
      </p:sp>
      <p:sp>
        <p:nvSpPr>
          <p:cNvPr id="8200" name="Oval 5">
            <a:extLst>
              <a:ext uri="{FF2B5EF4-FFF2-40B4-BE49-F238E27FC236}">
                <a16:creationId xmlns:a16="http://schemas.microsoft.com/office/drawing/2014/main" id="{33F81EF5-16A6-46A6-8536-1731EAA9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3411538"/>
            <a:ext cx="792162" cy="792162"/>
          </a:xfrm>
          <a:prstGeom prst="ellipse">
            <a:avLst/>
          </a:prstGeom>
          <a:noFill/>
          <a:ln w="2222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endParaRPr lang="en-US" altLang="it-IT" sz="1600"/>
          </a:p>
        </p:txBody>
      </p:sp>
      <p:sp>
        <p:nvSpPr>
          <p:cNvPr id="8201" name="Freeform 7">
            <a:extLst>
              <a:ext uri="{FF2B5EF4-FFF2-40B4-BE49-F238E27FC236}">
                <a16:creationId xmlns:a16="http://schemas.microsoft.com/office/drawing/2014/main" id="{0A1F5C67-8FFC-4374-BFAA-0414CBC82B4B}"/>
              </a:ext>
            </a:extLst>
          </p:cNvPr>
          <p:cNvSpPr>
            <a:spLocks/>
          </p:cNvSpPr>
          <p:nvPr/>
        </p:nvSpPr>
        <p:spPr bwMode="auto">
          <a:xfrm rot="3931657">
            <a:off x="3806031" y="792957"/>
            <a:ext cx="473075" cy="3360738"/>
          </a:xfrm>
          <a:custGeom>
            <a:avLst/>
            <a:gdLst>
              <a:gd name="T0" fmla="*/ 2147483647 w 275"/>
              <a:gd name="T1" fmla="*/ 0 h 2087"/>
              <a:gd name="T2" fmla="*/ 2147483647 w 275"/>
              <a:gd name="T3" fmla="*/ 2147483647 h 2087"/>
              <a:gd name="T4" fmla="*/ 2147483647 w 275"/>
              <a:gd name="T5" fmla="*/ 2147483647 h 2087"/>
              <a:gd name="T6" fmla="*/ 0 60000 65536"/>
              <a:gd name="T7" fmla="*/ 0 60000 65536"/>
              <a:gd name="T8" fmla="*/ 0 60000 65536"/>
              <a:gd name="T9" fmla="*/ 0 w 275"/>
              <a:gd name="T10" fmla="*/ 0 h 2087"/>
              <a:gd name="T11" fmla="*/ 275 w 275"/>
              <a:gd name="T12" fmla="*/ 2087 h 2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5" h="2087">
                <a:moveTo>
                  <a:pt x="229" y="0"/>
                </a:moveTo>
                <a:cubicBezTo>
                  <a:pt x="192" y="110"/>
                  <a:pt x="0" y="315"/>
                  <a:pt x="8" y="663"/>
                </a:cubicBezTo>
                <a:cubicBezTo>
                  <a:pt x="16" y="1011"/>
                  <a:pt x="220" y="1790"/>
                  <a:pt x="275" y="2087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8">
            <a:extLst>
              <a:ext uri="{FF2B5EF4-FFF2-40B4-BE49-F238E27FC236}">
                <a16:creationId xmlns:a16="http://schemas.microsoft.com/office/drawing/2014/main" id="{AEABE9EC-261A-4525-BDD1-E42805E84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063" y="3092450"/>
            <a:ext cx="18415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69E3F-BDA8-430F-B02F-487CD660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3200" dirty="0" err="1"/>
              <a:t>CSTR</a:t>
            </a:r>
            <a:r>
              <a:rPr lang="it-IT" altLang="it-IT" sz="3200" dirty="0"/>
              <a:t> diabatico</a:t>
            </a:r>
            <a:endParaRPr lang="en-US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7FB740-D06F-4451-9737-69A8FAA7D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3200" b="1" cap="all" dirty="0">
                <a:solidFill>
                  <a:srgbClr val="0000CC"/>
                </a:solidFill>
                <a:latin typeface="+mj-lt"/>
                <a:cs typeface="+mj-cs"/>
              </a:rPr>
              <a:t>Esempio 1:</a:t>
            </a:r>
            <a:endParaRPr lang="en-US" sz="3200" b="1" cap="all" dirty="0">
              <a:solidFill>
                <a:srgbClr val="0000CC"/>
              </a:solidFill>
              <a:latin typeface="+mj-lt"/>
              <a:cs typeface="+mj-cs"/>
            </a:endParaRP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E423F8B5-A578-4CE8-93F5-4BA700DF38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4E9602-A298-4D36-B703-1268D6FE52CF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>
            <a:extLst>
              <a:ext uri="{FF2B5EF4-FFF2-40B4-BE49-F238E27FC236}">
                <a16:creationId xmlns:a16="http://schemas.microsoft.com/office/drawing/2014/main" id="{DB98F143-E1C3-47F4-8351-C002153A2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42F3F-AA6C-47D6-9416-A7985FB8CD0D}" type="slidenum">
              <a:rPr lang="it-IT" altLang="it-IT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0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B634CF8-C4C8-451B-B007-1DDDDF620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/>
              <a:t>Esempio 1: CSTR diabatico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0958E5A-F569-4948-A926-560EA43A7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88" y="1217613"/>
            <a:ext cx="7712075" cy="2673350"/>
          </a:xfrm>
        </p:spPr>
        <p:txBody>
          <a:bodyPr/>
          <a:lstStyle/>
          <a:p>
            <a:pPr eaLnBrk="1" hangingPunct="1"/>
            <a:r>
              <a:rPr lang="it-IT" altLang="it-IT"/>
              <a:t>Ipotesi:</a:t>
            </a:r>
          </a:p>
          <a:p>
            <a:pPr lvl="1" algn="just" eaLnBrk="1" hangingPunct="1"/>
            <a:r>
              <a:rPr lang="it-IT" altLang="it-IT">
                <a:ea typeface="ＭＳ Ｐゴシック" panose="020B0600070205080204" pitchFamily="34" charset="-128"/>
              </a:rPr>
              <a:t>Perfetta miscelazione</a:t>
            </a:r>
          </a:p>
          <a:p>
            <a:pPr lvl="1" algn="just" eaLnBrk="1" hangingPunct="1"/>
            <a:r>
              <a:rPr lang="it-IT" altLang="it-IT">
                <a:ea typeface="ＭＳ Ｐゴシック" panose="020B0600070205080204" pitchFamily="34" charset="-128"/>
              </a:rPr>
              <a:t>Temperatura del refrigerante costante</a:t>
            </a:r>
          </a:p>
          <a:p>
            <a:pPr lvl="1" algn="just" eaLnBrk="1" hangingPunct="1"/>
            <a:r>
              <a:rPr lang="it-IT" altLang="it-IT">
                <a:ea typeface="ＭＳ Ｐゴシック" panose="020B0600070205080204" pitchFamily="34" charset="-128"/>
              </a:rPr>
              <a:t>Volume del reattore costante</a:t>
            </a:r>
          </a:p>
          <a:p>
            <a:pPr lvl="1" algn="just" eaLnBrk="1" hangingPunct="1"/>
            <a:r>
              <a:rPr lang="it-IT" altLang="it-IT">
                <a:ea typeface="ＭＳ Ｐゴシック" panose="020B0600070205080204" pitchFamily="34" charset="-128"/>
              </a:rPr>
              <a:t>Proprietà chimico fisiche costanti</a:t>
            </a:r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978F9146-7BBB-47E6-A014-FA58BAF76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3" y="3783013"/>
          <a:ext cx="7964487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137160000" imgH="27736800" progId="Equation.DSMT4">
                  <p:embed/>
                </p:oleObj>
              </mc:Choice>
              <mc:Fallback>
                <p:oleObj name="Equation" r:id="rId4" imgW="137160000" imgH="2773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3783013"/>
                        <a:ext cx="7964487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uppo 2">
            <a:extLst>
              <a:ext uri="{FF2B5EF4-FFF2-40B4-BE49-F238E27FC236}">
                <a16:creationId xmlns:a16="http://schemas.microsoft.com/office/drawing/2014/main" id="{0327A4B5-5629-4BCC-A7DB-2C0241F5E4E3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1047750"/>
            <a:ext cx="3798888" cy="2452688"/>
            <a:chOff x="5286375" y="1047750"/>
            <a:chExt cx="3798888" cy="2452688"/>
          </a:xfrm>
        </p:grpSpPr>
        <p:pic>
          <p:nvPicPr>
            <p:cNvPr id="10247" name="Picture 4" descr="Immagine3">
              <a:extLst>
                <a:ext uri="{FF2B5EF4-FFF2-40B4-BE49-F238E27FC236}">
                  <a16:creationId xmlns:a16="http://schemas.microsoft.com/office/drawing/2014/main" id="{C3E99BE2-C336-473C-B094-8AC15CBAA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5" y="1047750"/>
              <a:ext cx="3798888" cy="245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CasellaDiTesto 1">
              <a:extLst>
                <a:ext uri="{FF2B5EF4-FFF2-40B4-BE49-F238E27FC236}">
                  <a16:creationId xmlns:a16="http://schemas.microsoft.com/office/drawing/2014/main" id="{775D8025-A928-468E-BCAA-C5F789A18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951" y="1487718"/>
              <a:ext cx="402336" cy="31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en-US" altLang="it-IT" sz="1400" i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it-IT" sz="1400" i="1" baseline="-2500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7FF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AF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X:\Office2000\Templates\Presentation Designs\Vortice.pot</Template>
  <TotalTime>12620</TotalTime>
  <Words>1694</Words>
  <Application>Microsoft Office PowerPoint</Application>
  <PresentationFormat>Presentazione su schermo (4:3)</PresentationFormat>
  <Paragraphs>305</Paragraphs>
  <Slides>46</Slides>
  <Notes>36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46</vt:i4>
      </vt:variant>
    </vt:vector>
  </HeadingPairs>
  <TitlesOfParts>
    <vt:vector size="58" baseType="lpstr">
      <vt:lpstr>Tahoma</vt:lpstr>
      <vt:lpstr>ＭＳ Ｐゴシック</vt:lpstr>
      <vt:lpstr>Arial</vt:lpstr>
      <vt:lpstr>Times New Roman</vt:lpstr>
      <vt:lpstr>Comic Sans MS</vt:lpstr>
      <vt:lpstr>Webdings</vt:lpstr>
      <vt:lpstr>Math1</vt:lpstr>
      <vt:lpstr>Batang</vt:lpstr>
      <vt:lpstr>Wingdings</vt:lpstr>
      <vt:lpstr>Struttura predefinita</vt:lpstr>
      <vt:lpstr>MathType 5.0 Equation</vt:lpstr>
      <vt:lpstr>Microsoft Equation 3.0</vt:lpstr>
      <vt:lpstr>PPlane:  orbite e diagrammi di fase di modelli dinamici di processi chimici</vt:lpstr>
      <vt:lpstr>Introduzione a PPLANE</vt:lpstr>
      <vt:lpstr>PPlane: istruzioni</vt:lpstr>
      <vt:lpstr>PPlane: istruzioni</vt:lpstr>
      <vt:lpstr>nodo stabile con autovettori coincidenti con assi</vt:lpstr>
      <vt:lpstr>Nodo stabile con autovettori coincidenti con assi</vt:lpstr>
      <vt:lpstr>Nodo stabile con autovettori coincidenti con assi</vt:lpstr>
      <vt:lpstr>CSTR diabatico</vt:lpstr>
      <vt:lpstr>Esempio 1: CSTR diabatico</vt:lpstr>
      <vt:lpstr>Esempio 1: CSTR diabatico</vt:lpstr>
      <vt:lpstr>PPlane: scrittura equazioni differnziali</vt:lpstr>
      <vt:lpstr>PPlane: scrittura equazioni differenziali</vt:lpstr>
      <vt:lpstr>PPlane: ricerca dei punti di equilibrio</vt:lpstr>
      <vt:lpstr>PPlane: ricerca dei punti di equilibrio</vt:lpstr>
      <vt:lpstr>PPlane: ricerca dei punti di equilibrio</vt:lpstr>
      <vt:lpstr>PPlane: punti di equilibrio e analisi stabilità</vt:lpstr>
      <vt:lpstr>PPlane: analisi della dinamica del sistema</vt:lpstr>
      <vt:lpstr>PPlane: analisi della dinamica del sistema</vt:lpstr>
      <vt:lpstr>PPlane: analisi della dinamica del sistema</vt:lpstr>
      <vt:lpstr>PPlane: analisi della dinamica del sistema</vt:lpstr>
      <vt:lpstr>Presentazione standard di PowerPoint</vt:lpstr>
      <vt:lpstr>Presentazione standard di PowerPoint</vt:lpstr>
      <vt:lpstr>Nullcline</vt:lpstr>
      <vt:lpstr>Presentazione standard di PowerPoint</vt:lpstr>
      <vt:lpstr>Presentazione standard di PowerPoint</vt:lpstr>
      <vt:lpstr>Presentazione standard di PowerPoint</vt:lpstr>
      <vt:lpstr>PPlane: ulteriori opzioni</vt:lpstr>
      <vt:lpstr>Esempio 1: Analisi dinamica del CSTR diabatico</vt:lpstr>
      <vt:lpstr>Esempio 1: nodo stabile</vt:lpstr>
      <vt:lpstr>Esempio 1: nodo stabile</vt:lpstr>
      <vt:lpstr>Esempio 1: molteplicità di soluzioni</vt:lpstr>
      <vt:lpstr>Esempio 1: molteplicità di soluzioni</vt:lpstr>
      <vt:lpstr>Esempio 1: soluzione di alta conversione</vt:lpstr>
      <vt:lpstr>Esempio 1: fenomeni osservati</vt:lpstr>
      <vt:lpstr>Esempio 1: nascita di soluzioni di regime</vt:lpstr>
      <vt:lpstr>Esempio 1: cambiamento di stabilità</vt:lpstr>
      <vt:lpstr>Esempio 1: scomparsa di una soluzione periodica</vt:lpstr>
      <vt:lpstr>Esempio1: esercizio</vt:lpstr>
      <vt:lpstr>Esempio 1: esercizio</vt:lpstr>
      <vt:lpstr>Esempio 2: Analisi dinamica di un reattore enzimatico</vt:lpstr>
      <vt:lpstr>Esempio 2: analisi dinamica</vt:lpstr>
      <vt:lpstr>Esempio 2: nascita di nuove soluzioni di regime</vt:lpstr>
      <vt:lpstr>Esempio 2: nascita di nuove soluzioni di regime</vt:lpstr>
      <vt:lpstr>Esempio 3: esercizio</vt:lpstr>
      <vt:lpstr>Diagrammi delle soluzioni</vt:lpstr>
      <vt:lpstr>Diagrammi delle soluzioni</vt:lpstr>
    </vt:vector>
  </TitlesOfParts>
  <Company>Politecnico di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Davide Manca</dc:creator>
  <cp:lastModifiedBy>Michele MICCIO</cp:lastModifiedBy>
  <cp:revision>1311</cp:revision>
  <dcterms:created xsi:type="dcterms:W3CDTF">2001-05-14T09:23:34Z</dcterms:created>
  <dcterms:modified xsi:type="dcterms:W3CDTF">2019-05-23T11:04:48Z</dcterms:modified>
</cp:coreProperties>
</file>