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90" r:id="rId2"/>
    <p:sldId id="352" r:id="rId3"/>
    <p:sldId id="293" r:id="rId4"/>
    <p:sldId id="339" r:id="rId5"/>
    <p:sldId id="294" r:id="rId6"/>
    <p:sldId id="292" r:id="rId7"/>
    <p:sldId id="295" r:id="rId8"/>
    <p:sldId id="344" r:id="rId9"/>
    <p:sldId id="335" r:id="rId10"/>
    <p:sldId id="345" r:id="rId11"/>
    <p:sldId id="296" r:id="rId12"/>
    <p:sldId id="336" r:id="rId13"/>
    <p:sldId id="298" r:id="rId14"/>
    <p:sldId id="337" r:id="rId15"/>
    <p:sldId id="299" r:id="rId16"/>
    <p:sldId id="346" r:id="rId17"/>
    <p:sldId id="301" r:id="rId18"/>
    <p:sldId id="353" r:id="rId19"/>
    <p:sldId id="303" r:id="rId20"/>
    <p:sldId id="338" r:id="rId21"/>
    <p:sldId id="306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2" r:id="rId35"/>
    <p:sldId id="323" r:id="rId36"/>
    <p:sldId id="324" r:id="rId37"/>
    <p:sldId id="325" r:id="rId38"/>
    <p:sldId id="341" r:id="rId39"/>
    <p:sldId id="347" r:id="rId40"/>
    <p:sldId id="326" r:id="rId41"/>
    <p:sldId id="327" r:id="rId42"/>
    <p:sldId id="334" r:id="rId43"/>
    <p:sldId id="356" r:id="rId44"/>
    <p:sldId id="349" r:id="rId45"/>
    <p:sldId id="350" r:id="rId46"/>
    <p:sldId id="351" r:id="rId47"/>
    <p:sldId id="359" r:id="rId48"/>
    <p:sldId id="343" r:id="rId49"/>
    <p:sldId id="357" r:id="rId50"/>
    <p:sldId id="358" r:id="rId51"/>
    <p:sldId id="348" r:id="rId52"/>
    <p:sldId id="328" r:id="rId53"/>
    <p:sldId id="329" r:id="rId54"/>
    <p:sldId id="330" r:id="rId55"/>
    <p:sldId id="331" r:id="rId56"/>
    <p:sldId id="332" r:id="rId57"/>
    <p:sldId id="333" r:id="rId58"/>
    <p:sldId id="342" r:id="rId59"/>
  </p:sldIdLst>
  <p:sldSz cx="6858000" cy="9144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CC"/>
    <a:srgbClr val="FF40FF"/>
    <a:srgbClr val="800000"/>
    <a:srgbClr val="996633"/>
    <a:srgbClr val="FF6600"/>
    <a:srgbClr val="FDECA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 autoAdjust="0"/>
    <p:restoredTop sz="94514" autoAdjust="0"/>
  </p:normalViewPr>
  <p:slideViewPr>
    <p:cSldViewPr>
      <p:cViewPr varScale="1">
        <p:scale>
          <a:sx n="79" d="100"/>
          <a:sy n="79" d="100"/>
        </p:scale>
        <p:origin x="204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07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7.xml"/><Relationship Id="rId1" Type="http://schemas.openxmlformats.org/officeDocument/2006/relationships/slide" Target="slides/slide1.xml"/><Relationship Id="rId6" Type="http://schemas.openxmlformats.org/officeDocument/2006/relationships/slide" Target="slides/slide51.xml"/><Relationship Id="rId5" Type="http://schemas.openxmlformats.org/officeDocument/2006/relationships/slide" Target="slides/slide50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33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EF2381B-1881-4475-8898-941EE52AA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F8A912-CFF2-4F6A-ABC7-91C444ADC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FB6169-DA67-40E2-BF4C-209E3A66F5B6}" type="datetimeFigureOut">
              <a:rPr lang="it-IT" altLang="it-IT"/>
              <a:pPr>
                <a:defRPr/>
              </a:pPr>
              <a:t>23.05.19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C1D273-F056-402C-9BA4-0532EEBA64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ACA25F-DA51-4EA0-804B-D7E37DF054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  <a:defRPr sz="1200"/>
            </a:lvl1pPr>
          </a:lstStyle>
          <a:p>
            <a:fld id="{31A15C90-71EF-4196-927C-A2EC7FFF34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289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F92F809-EA86-472A-8C5E-987AFAAD6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567AC6-D1B4-4C9E-BAA6-166762AEBA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8D8AACD-22EF-4EBF-8B1B-4BAEED56DC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095BAED-94F2-4670-B482-CF535AD498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3C88B24-F195-4C33-9FF9-CB47E1F5FA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F72C09D-CC48-44A2-B33F-CBDD97ED4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EEC290-6339-44B9-A60B-DF6A520B3A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0351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903F4DD-5581-41C4-A80C-DCD3241CA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F8147D-7261-4F90-9C07-B677F47EFC53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BB54424-564B-45BD-9FF9-3F7F180BB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75BBDC2-13D0-4555-8BB3-5F2A23DDC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FE9466C-6AA3-4BBD-B51C-73291F631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91F8A3-D490-44E7-8489-65BD3CF29489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0A00410-8E0D-4A75-BD03-4E13590C0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4E6FCC4-0D6B-4414-8E79-AC67151B8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60F7E5-EC77-4BCD-857D-800D38311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5" name="Segnaposto note 2">
            <a:extLst>
              <a:ext uri="{FF2B5EF4-FFF2-40B4-BE49-F238E27FC236}">
                <a16:creationId xmlns:a16="http://schemas.microsoft.com/office/drawing/2014/main" id="{9B8CD302-7C97-4EB5-B66D-B13AE52F8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4516" name="Segnaposto numero diapositiva 3">
            <a:extLst>
              <a:ext uri="{FF2B5EF4-FFF2-40B4-BE49-F238E27FC236}">
                <a16:creationId xmlns:a16="http://schemas.microsoft.com/office/drawing/2014/main" id="{79769778-CBC7-47A2-8719-12734DF97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29E51B-C41C-4B04-B3F5-73833C55F3DB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65C811A-3984-4341-BABF-3F41313CD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DF0DF1-BA88-49CE-98CA-729A922D10C1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F23227F-D225-4FF9-8D30-D264365FE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0C0F0DD-260D-44C6-B30E-231AC1AF4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26C6533-88A9-4A0A-A7E1-D1F1A9227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059CAE-3D7A-49AE-95FE-65F1371A936D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CABA526-EB55-47CE-9CC3-6DD1CA4DA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9713F19-8818-437D-85AB-876F8AC3C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52AA12C-9599-47D3-B12B-DD8F6052F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82285F-768D-45AD-B079-B4C078562F18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67AEF98-5C80-4406-8EF0-B5625BEAB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D929CF9-9189-4E8A-A6F9-18043DC2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it-IT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"invariant".</a:t>
            </a:r>
            <a:br>
              <a:rPr lang="en-US" altLang="it-IT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it-IT" altLang="it-IT" dirty="0">
                <a:ea typeface="ＭＳ Ｐゴシック" panose="020B0600070205080204" pitchFamily="34" charset="-128"/>
                <a:sym typeface="Symbol" panose="05050102010706020507" pitchFamily="18" charset="2"/>
              </a:rPr>
              <a:t>Se v è reale e la condizione iniziale appartiene alla retta passante per l’origine e parallela a v, l’evoluzione del sistema è contenuta in tale retta per ogni t. A causa di tale comportamento le direzioni individuate dagli </a:t>
            </a:r>
            <a:r>
              <a:rPr lang="it-IT" altLang="it-IT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autovettori</a:t>
            </a:r>
            <a:r>
              <a:rPr lang="it-IT" altLang="it-IT" dirty="0">
                <a:ea typeface="ＭＳ Ｐゴシック" panose="020B0600070205080204" pitchFamily="34" charset="-128"/>
                <a:sym typeface="Symbol" panose="05050102010706020507" pitchFamily="18" charset="2"/>
              </a:rPr>
              <a:t> reali (autospazi) si dicono </a:t>
            </a:r>
            <a:r>
              <a:rPr lang="it-IT" altLang="it-IT" b="1" dirty="0">
                <a:solidFill>
                  <a:srgbClr val="000099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invarianti</a:t>
            </a:r>
            <a:r>
              <a:rPr lang="it-IT" altLang="it-IT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. </a:t>
            </a:r>
            <a:r>
              <a:rPr lang="it-IT" altLang="it-IT" dirty="0">
                <a:ea typeface="ＭＳ Ｐゴシック" panose="020B0600070205080204" pitchFamily="34" charset="-128"/>
                <a:sym typeface="Symbol" panose="05050102010706020507" pitchFamily="18" charset="2"/>
              </a:rPr>
              <a:t>La stabilità su tali rette può essere determinata con le regole date per i sistemi lineari del primo ordine.</a:t>
            </a:r>
            <a:endParaRPr lang="it-IT" altLang="it-IT" b="1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7E2A46F-CBA2-4F53-AC3F-BD347CD32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E6ACAC-0D0D-45A2-8618-701A8BDF3389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CE6C9DE-285F-408A-A42E-4E7E6301F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03CE404-0AB0-4DC3-A822-DF06CED28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AEE6116-CB6B-43D0-8F38-3F33B188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2B3F41-C77C-4D75-BB39-6E4A6A7425C1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C1C88E9-F6FA-4D07-A919-12455537A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504F922-D538-4FE8-862A-A93937E1A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4E495AE-EBDA-4C62-8AB1-1021675DD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F8267D-BB49-450B-8297-86871F02A539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3150069-84E9-4E8F-8510-B471F79CF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D1343AE-A9D0-456F-9D9B-868AC690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EB61635-3412-4DA7-A461-5D7B9477F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18BB36-9CE5-45D5-9627-564D90D5C1B4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23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135C986-E2CC-452C-978A-400F84D55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0DD48BA-0F17-4E94-9C4C-96A677A1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FA1EE90-EACC-4812-83D0-86482EA9F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4E1638-93DF-4675-9F4F-29D4144564F0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11B4CE2-B956-4D84-B38D-12511B931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EDD1CBA-F700-410F-B1AB-9BA9FFD11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B5942D0-50CE-4717-843F-60AABDA70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91E290-6F5A-4A3B-AF9D-B4B2A45C77C0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06FE859-609D-48C5-88C7-006DBB460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4EA8DD3-B4C0-401D-8F52-24EC228C9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2528F4B-8C2A-47AD-BC06-080B4A3BD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BF5494-282F-485C-9A1F-7C42A428008F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2775233-1892-41AA-92C7-37F56E55C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33F1A5A7-CC72-456E-93C1-D68FC8EAD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6C19345-E474-4153-B8FB-DCF734571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8530D5-8D43-4556-B15E-5CA4AEAA0F4E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F435CE9-77AD-4E63-9BC9-3F275BDEA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DF6D297-3DBA-4E2F-9ED8-1097C550E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A2A3C678-879B-40AF-81BE-9E4B63F4D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1BE9E0-FED5-49AB-8F4B-5119F9F15F93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27BC8AD-AB07-48F7-ADD2-C61217AA1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0CFC69D-788E-433D-979E-22A12347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2915452-8277-48AF-B8F4-5E01F465A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65634D-DC0C-4FA4-B1D7-4BBABE2F5C17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6C080B3-06AA-4307-B10B-35A5A56F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AD3D323-EF5D-4F5F-B1B1-42CA01595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C09737B-D37A-4BBC-B264-9F93FC478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569721-E462-4119-84F1-9DC8AAF48D36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992D6E7-8E3F-4CB6-9CCC-3F8EC3F8B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F164CA1-2B28-4DF5-8633-BA335193F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F9EE89-C793-48EA-A72B-A622E5DB5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7C7636-C33A-44D6-A8AC-3FB0BE30345F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AC81E78-3E6D-4F5F-9AD8-1C85DBA28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BCA46F6-9B02-4357-B611-A0322227C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41B19C15-E408-4AE8-AF78-8E897977B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9D1750-0B4D-49CD-8437-649C662E7811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31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6A0BB39-B954-4361-8EE0-307FF1B99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061D541-537A-4970-9FB1-9A4AA964C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43BDF260-50C9-482D-A7FD-3F92E3041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2417C9-EBE5-4818-B4F0-5E783ECE9EE7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3C145B8-70BC-4049-B9DB-B7BBE6541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C41C9EE-3F30-4AE4-8D57-D89200ECD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F38D3C3-E617-4A01-A502-18289A1E2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42DB3C2-DB4E-4B42-A5D2-AA05DFFF3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C00A7722-6CF2-47E9-8922-7C8EE3084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A6BA37D-2449-41EA-8A0F-4539F2135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9D93B09-CF14-4E62-8DFC-1648DEF58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7FB7DE-8725-4A06-8ED3-54852F66C56B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86427D7-12F8-4F51-811B-567792C94A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5270E4C-84F5-428E-B294-EB546AAD9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FA139E4A-D55B-48CC-9560-A8677DBB5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C57EA5C-E57F-4D11-96D5-50B05834C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0F89909-771D-48B1-9725-6AF6C40DE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898CBBD-6D2C-459E-B0E7-523BAC97F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C42D66A8-DCAB-4AF5-AD37-31B4E7A34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8920CD-478F-44C4-BE4F-9A21BA0B396A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37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9004893-94B7-4E72-9368-39E934CC1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6CEBB2EB-64FE-4910-AA00-877166FE3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7B1A5E75-7979-4011-84FB-1D0360D773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974FFE-42BB-48E5-B30B-F40BB215E20A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40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2A195CD-2D36-461B-A2B4-7CC31C516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26882FF-774B-4371-8B21-3C09C70B9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MANCA Taylor !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8844DA2-C02B-4DD8-9615-FE85CB675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354DC4-823B-42D5-8F26-811DBAC9A177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41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2C9A19-6063-47D2-B344-EF0E87690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74E2B7-B7DC-4B1C-BF3E-7695A8F40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9CB6232-9C37-41AA-8D6A-F4156D4AF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D24669F1-E14E-44EA-80F6-348D6740E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ECE2C7-209A-4803-AF72-99E6C6BBF04B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42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D5B6BAE7-AE9C-4A00-B05C-4CA0F58B4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007EBD7F-093E-424E-91C1-F9EA4E3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043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DC48BF-2CC3-4991-A9D0-8D30B02AB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1379" name="Segnaposto note 2">
            <a:extLst>
              <a:ext uri="{FF2B5EF4-FFF2-40B4-BE49-F238E27FC236}">
                <a16:creationId xmlns:a16="http://schemas.microsoft.com/office/drawing/2014/main" id="{6EE36933-BD42-4B7E-A6AB-D6F65BA5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01380" name="Segnaposto numero diapositiva 3">
            <a:extLst>
              <a:ext uri="{FF2B5EF4-FFF2-40B4-BE49-F238E27FC236}">
                <a16:creationId xmlns:a16="http://schemas.microsoft.com/office/drawing/2014/main" id="{474169D1-675C-49D2-A06B-304E91C4B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9D18D6-663B-4626-B1FE-8094FD006586}" type="slidenum">
              <a:rPr lang="it-IT" altLang="it-IT"/>
              <a:pPr/>
              <a:t>44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859ECAD-E1E7-4637-BF55-9E3FCFDFD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358AF5-AAFD-4F5A-A932-7DB1918E9BEA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ED84763-B7D6-43A9-9777-69CDADEE4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935A082-C519-4BF5-84A5-2ADA8F96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289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859ECAD-E1E7-4637-BF55-9E3FCFDFD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358AF5-AAFD-4F5A-A932-7DB1918E9BEA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ED84763-B7D6-43A9-9777-69CDADEE4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935A082-C519-4BF5-84A5-2ADA8F96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859ECAD-E1E7-4637-BF55-9E3FCFDFD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358AF5-AAFD-4F5A-A932-7DB1918E9BEA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ED84763-B7D6-43A9-9777-69CDADEE4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935A082-C519-4BF5-84A5-2ADA8F96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29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8B12DCB-5DC2-4DBC-A9B8-E50D9EB1D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5588FA-DD08-4F9C-9294-0C90FD5825D1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57F0E55-B8CD-41FC-AAA7-94A627BDA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B82DB53-7FE4-44AE-A2B7-811B789FC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859ECAD-E1E7-4637-BF55-9E3FCFDFD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358AF5-AAFD-4F5A-A932-7DB1918E9BEA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ED84763-B7D6-43A9-9777-69CDADEE4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935A082-C519-4BF5-84A5-2ADA8F96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160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E98E685-FD1C-4B08-AE27-D20831882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F6489F-9C12-429F-8130-D92CD3C6E61D}" type="slidenum">
              <a:rPr lang="it-IT" altLang="it-IT"/>
              <a:pPr/>
              <a:t>51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4E7EFBD-5333-4B18-971D-0869501FA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868AD47-AE03-42E7-A0B3-09393A33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it-IT" dirty="0">
                <a:latin typeface="Arial" charset="0"/>
                <a:ea typeface="ＭＳ Ｐゴシック" charset="-128"/>
              </a:rPr>
              <a:t>Da e Beta da </a:t>
            </a:r>
            <a:r>
              <a:rPr lang="en-US" altLang="it-IT" dirty="0" err="1">
                <a:latin typeface="Arial" charset="0"/>
                <a:ea typeface="ＭＳ Ｐゴシック" charset="-128"/>
              </a:rPr>
              <a:t>verif</a:t>
            </a:r>
            <a:r>
              <a:rPr lang="en-US" altLang="it-IT" dirty="0">
                <a:latin typeface="Arial" charset="0"/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341A0E86-C992-4CA2-8EF7-5275E81D1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15A973-1981-484C-945E-6112ABE8209A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52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5F79990-9595-47B1-9D98-CA107989C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12D66E0F-1204-4909-B9CB-0BBE96B71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Times New Roman" charset="0"/>
              </a:rPr>
              <a:t>Introdurre</a:t>
            </a:r>
            <a:r>
              <a:rPr lang="en-US" dirty="0">
                <a:latin typeface="Times New Roman" charset="0"/>
              </a:rPr>
              <a:t> I par. </a:t>
            </a:r>
            <a:r>
              <a:rPr lang="en-US" dirty="0" err="1">
                <a:latin typeface="Times New Roman" charset="0"/>
              </a:rPr>
              <a:t>Adimensionali</a:t>
            </a:r>
            <a:endParaRPr lang="en-US" dirty="0">
              <a:latin typeface="Times New Roman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Ed </a:t>
            </a:r>
            <a:r>
              <a:rPr lang="en-US" dirty="0" err="1">
                <a:latin typeface="Times New Roman" charset="0"/>
              </a:rPr>
              <a:t>adim</a:t>
            </a:r>
            <a:r>
              <a:rPr lang="en-US" dirty="0">
                <a:latin typeface="Times New Roman" charset="0"/>
              </a:rPr>
              <a:t>. Le eq. !!!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0B1A5DD8-0D16-4059-83ED-1F64A676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610A8B-7781-44B2-AB7F-4F80FB1AEFFC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53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F4AF61E-199C-4D07-9A57-A7E743285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72FEFAE-06F0-4C69-9B0C-64459401A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458E5509-A137-44CA-9AAA-637080D6D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E8C5FA-2132-406E-9CB6-2D8242931EDD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54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66BFA98-658F-4EA0-AFF5-0A04F4D69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6506EA3-B674-46AC-A4B6-1BCE5A44D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20C91343-7C55-4A4A-9DC5-4E1608E63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C68E9-C5D8-47B2-A3A5-75720670DE97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55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2DF1A28-BB20-4126-94B7-044E415FE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6B97F8E2-3A69-485B-BD7E-E4720F8AA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C9091FF4-9596-4E36-AC7F-CCC0CE3D2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41640E-F8D8-4978-8281-4200EEF20A78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56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978DB424-F8BE-4BAF-898E-0D3C2CFA4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CC39AF91-9F81-4D7D-A3D2-5004AF956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egnaposto immagine diapositiva 1">
            <a:extLst>
              <a:ext uri="{FF2B5EF4-FFF2-40B4-BE49-F238E27FC236}">
                <a16:creationId xmlns:a16="http://schemas.microsoft.com/office/drawing/2014/main" id="{751D558C-CCC9-4D04-B791-F566DFA096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Segnaposto note 2">
            <a:extLst>
              <a:ext uri="{FF2B5EF4-FFF2-40B4-BE49-F238E27FC236}">
                <a16:creationId xmlns:a16="http://schemas.microsoft.com/office/drawing/2014/main" id="{7F07EA9A-EAC8-48FA-ADB3-F32A45974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5236" name="Segnaposto numero diapositiva 3">
            <a:extLst>
              <a:ext uri="{FF2B5EF4-FFF2-40B4-BE49-F238E27FC236}">
                <a16:creationId xmlns:a16="http://schemas.microsoft.com/office/drawing/2014/main" id="{0EC339C2-BFEF-4667-B3CB-5414D0EF9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94AB4D-F7D4-4773-BDFD-15D11166B26D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57</a:t>
            </a:fld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4289F11-0AB9-44A5-BEF6-E1C0D8D00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FFD48B-0261-445B-A262-6EB6BD71FB8F}" type="slidenum">
              <a:rPr lang="it-IT" altLang="it-IT"/>
              <a:pPr/>
              <a:t>58</a:t>
            </a:fld>
            <a:endParaRPr lang="it-IT" altLang="it-IT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A84C70B-40E1-48FF-9C5F-3EAE4920A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0D239D79-8A70-49DE-A036-24B8AE0DF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None/>
              <a:defRPr/>
            </a:pPr>
            <a:r>
              <a:rPr lang="it-IT" altLang="it-IT" i="1" dirty="0">
                <a:solidFill>
                  <a:srgbClr val="7F7F7F"/>
                </a:solidFill>
              </a:rPr>
              <a:t>In generale, si dice che un parametro attraversa un valore di </a:t>
            </a:r>
            <a:r>
              <a:rPr lang="it-IT" altLang="it-IT" b="1" i="1" dirty="0">
                <a:solidFill>
                  <a:srgbClr val="7F7F7F"/>
                </a:solidFill>
              </a:rPr>
              <a:t>biforcazione</a:t>
            </a:r>
            <a:r>
              <a:rPr lang="it-IT" altLang="it-IT" i="1" dirty="0">
                <a:solidFill>
                  <a:srgbClr val="7F7F7F"/>
                </a:solidFill>
              </a:rPr>
              <a:t> quando determina il passaggio fra due situazioni dinamiche qualitativamente diverse, dovuto ad esempio alla creazione o scomparsa di </a:t>
            </a:r>
            <a:r>
              <a:rPr lang="it-IT" altLang="it-IT" b="1" i="1" dirty="0">
                <a:solidFill>
                  <a:srgbClr val="7F7F7F"/>
                </a:solidFill>
              </a:rPr>
              <a:t>punti di equilibrio</a:t>
            </a:r>
            <a:r>
              <a:rPr lang="it-IT" altLang="it-IT" i="1" dirty="0">
                <a:solidFill>
                  <a:srgbClr val="7F7F7F"/>
                </a:solidFill>
              </a:rPr>
              <a:t> o altri tipi di </a:t>
            </a:r>
            <a:r>
              <a:rPr lang="it-IT" altLang="it-IT" b="1" i="1" dirty="0">
                <a:solidFill>
                  <a:srgbClr val="7F7F7F"/>
                </a:solidFill>
              </a:rPr>
              <a:t>regimi asintotici</a:t>
            </a:r>
            <a:r>
              <a:rPr lang="it-IT" altLang="it-IT" i="1" dirty="0">
                <a:solidFill>
                  <a:srgbClr val="7F7F7F"/>
                </a:solidFill>
              </a:rPr>
              <a:t>, oppure cambiamenti di </a:t>
            </a:r>
            <a:r>
              <a:rPr lang="it-IT" altLang="it-IT" b="1" i="1" dirty="0">
                <a:solidFill>
                  <a:srgbClr val="7F7F7F"/>
                </a:solidFill>
              </a:rPr>
              <a:t>stabilità</a:t>
            </a:r>
            <a:r>
              <a:rPr lang="it-IT" altLang="it-IT" i="1" dirty="0">
                <a:solidFill>
                  <a:srgbClr val="7F7F7F"/>
                </a:solidFill>
              </a:rPr>
              <a:t>.</a:t>
            </a:r>
            <a:endParaRPr lang="it-IT" altLang="it-IT" i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None/>
              <a:defRPr/>
            </a:pPr>
            <a:r>
              <a:rPr lang="it-IT" altLang="it-IT" sz="1100" dirty="0">
                <a:solidFill>
                  <a:schemeClr val="accent2"/>
                </a:solidFill>
                <a:latin typeface="Comic Sans MS" panose="030F0702030302020204" pitchFamily="66" charset="0"/>
              </a:rPr>
              <a:t>Gian-Italo </a:t>
            </a:r>
            <a:r>
              <a:rPr lang="it-IT" altLang="it-IT" sz="11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Bischi</a:t>
            </a:r>
            <a:r>
              <a:rPr lang="it-IT" altLang="it-IT" sz="1100" dirty="0">
                <a:solidFill>
                  <a:schemeClr val="accent2"/>
                </a:solidFill>
                <a:latin typeface="Comic Sans MS" panose="030F0702030302020204" pitchFamily="66" charset="0"/>
              </a:rPr>
              <a:t>, Rosa Carini, Laura Gardini e Paolo Tenti pubblicato sul n. 47 di </a:t>
            </a:r>
            <a:r>
              <a:rPr lang="it-IT" altLang="it-IT" sz="11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Lettera matematica </a:t>
            </a:r>
            <a:r>
              <a:rPr lang="it-IT" altLang="it-IT" sz="1100" i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pristem</a:t>
            </a:r>
            <a:endParaRPr lang="it-IT" altLang="it-IT" sz="11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7B10F3-7759-4F3F-BEEE-8749F23C1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1" name="Segnaposto note 2">
            <a:extLst>
              <a:ext uri="{FF2B5EF4-FFF2-40B4-BE49-F238E27FC236}">
                <a16:creationId xmlns:a16="http://schemas.microsoft.com/office/drawing/2014/main" id="{28F370A4-7605-4C6D-A831-4B33824E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8372" name="Segnaposto numero diapositiva 3">
            <a:extLst>
              <a:ext uri="{FF2B5EF4-FFF2-40B4-BE49-F238E27FC236}">
                <a16:creationId xmlns:a16="http://schemas.microsoft.com/office/drawing/2014/main" id="{A10C8769-51E5-4D8B-B565-F146F02C5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5BF4D3-401F-4159-9B1E-FB19914A6C1A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4A18CF6-EE15-43D8-9FB9-24F00A469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9E8C89-F49C-4F30-B73A-FCDA3D239266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BCE2401-61C6-471E-8903-36A70F2B0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0EC9F9F-B753-4919-9B99-B26A8D240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AAB148A-E807-407A-A074-A23CED37D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5" name="Segnaposto note 2">
            <a:extLst>
              <a:ext uri="{FF2B5EF4-FFF2-40B4-BE49-F238E27FC236}">
                <a16:creationId xmlns:a16="http://schemas.microsoft.com/office/drawing/2014/main" id="{5F73DC4C-B224-4952-81DC-3CF6204F0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9396" name="Segnaposto numero diapositiva 3">
            <a:extLst>
              <a:ext uri="{FF2B5EF4-FFF2-40B4-BE49-F238E27FC236}">
                <a16:creationId xmlns:a16="http://schemas.microsoft.com/office/drawing/2014/main" id="{FA149340-804F-4156-92BB-7B3D5E4DB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54A0D6-6829-46C7-A042-C22E65A4D8BF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232DFC8-83EF-4F4F-A125-C3CB06773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6279CD-9765-47A2-A8B8-7042E33BBB0C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1C66D21-45D4-49BB-8542-2A44698BD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CDA6FCF-0D68-485B-B8D1-3ECA5FDD8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v. </a:t>
            </a:r>
            <a:r>
              <a:rPr lang="en-US" dirty="0" err="1">
                <a:latin typeface="Times New Roman" charset="0"/>
              </a:rPr>
              <a:t>Formalismo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matem</a:t>
            </a:r>
            <a:r>
              <a:rPr lang="en-US" dirty="0">
                <a:latin typeface="Times New Roman" charset="0"/>
              </a:rPr>
              <a:t>. Di </a:t>
            </a:r>
            <a:r>
              <a:rPr lang="en-US" dirty="0" err="1">
                <a:latin typeface="Times New Roman" charset="0"/>
              </a:rPr>
              <a:t>M.T</a:t>
            </a:r>
            <a:r>
              <a:rPr lang="en-US" dirty="0">
                <a:latin typeface="Times New Roman" charset="0"/>
              </a:rPr>
              <a:t>. </a:t>
            </a:r>
            <a:r>
              <a:rPr lang="en-US" dirty="0" err="1">
                <a:latin typeface="Times New Roman" charset="0"/>
              </a:rPr>
              <a:t>D’Agosto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91A8D5D9-10E7-4BCC-B900-58F75074E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57D3A2-7F40-4182-B1E7-EB1236FACB73}" type="slidenum">
              <a:rPr lang="it-IT" altLang="it-IT">
                <a:latin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1FE99D4-0375-48A2-8544-59BBF3F27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6D3795C-BB93-4BE4-8417-61597657C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v. Formalismo matem. Di M.T. D’Agosto</a:t>
            </a:r>
          </a:p>
          <a:p>
            <a:pPr eaLnBrk="1" hangingPunct="1">
              <a:defRPr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8B227-3EC5-45C8-B1D0-3848541C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CCA21-3960-400E-9414-02C37FB3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73D4BC-5A5B-4C4F-825B-8BB7A82C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3784E-359C-414D-A311-4CCABB8A31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257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8FB1D1-382F-48D9-93A9-E7F97BF4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11160-A50E-48BC-A0F6-71C4142F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B1E08-9B22-4545-866C-6E514D2A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4207C56E-DED3-4B40-B12B-88F6026BEF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289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673BE2-9087-45C1-8042-AA1B14C7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9A3A1-1548-4F24-8817-26AF24BE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E14ABD-3548-4DF6-A5C6-E680510F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6CE071AF-65BB-406F-A79A-28C03FF229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034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B52ADB-0B78-45D7-9346-83A8479C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404F4-962F-466E-A4F9-A0E3BA7C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F8717F-E334-4DE3-ADCA-CA9D1E15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08D4193F-3A19-482C-96F7-56FF0C6737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515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A1A165-0F2D-474F-B4AC-1ADA8232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8D7EE-4DC5-4756-96D0-59B56E9C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3452FE-8834-4360-AFB2-91BB548A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98AFAF0D-45B6-4802-9BC7-C25F458A25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93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1595438"/>
            <a:ext cx="3009900" cy="657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1595438"/>
            <a:ext cx="3009900" cy="657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BFC9DE-32BC-4E38-A78C-EB0EA77C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7B402F-70D2-4CDF-9BC0-87C1BA9A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C9E4B2-71C3-4395-B402-5779B26B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0D5C7AAD-A73F-4B77-91C1-8BC0B5CEBB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781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CD66A0-1D94-4129-9402-B2D56FE4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4BB5A8-0EBA-4F28-A3CE-FA633D67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A2B32A-4E0C-4DD3-B68D-BD80AFC1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0CD58F93-B4A6-4403-AF32-E8446BA5D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FC3396-916A-4AE5-8F5A-44755B37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682038"/>
            <a:ext cx="1600200" cy="430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FE30D5-4757-4943-9440-BE4E8931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CBC175-9084-46FB-B2C2-60492ECC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682038"/>
            <a:ext cx="1600200" cy="430212"/>
          </a:xfrm>
        </p:spPr>
        <p:txBody>
          <a:bodyPr/>
          <a:lstStyle>
            <a:lvl1pPr>
              <a:defRPr/>
            </a:lvl1pPr>
          </a:lstStyle>
          <a:p>
            <a:fld id="{D30A7041-F8A1-4F85-AA73-F7A26C2363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23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FDAB59-2C82-44D3-B3D4-018FFE5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6D0897-C76F-4BB2-8377-D76AF69F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2DB50D-443A-471F-8B2A-ABFF3DA6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6255AB8A-B819-4496-8D0B-144546AB99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492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A4CF45-9C05-469C-955A-ECCF6C44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B0CF05-91A7-40F2-9453-DEB7C89D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B60F6F-9968-4558-A28A-6885CC26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417C208F-B0DC-4071-8E27-5F9A1F1EC4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343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CF5F1F-CE1F-440F-8F7B-DB16F676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E4FEE2-20DB-4293-A5B9-9AF7AEA4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6780F4-0A74-49E8-B649-BF9B1071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98881817-92B4-4299-B48A-C4EA6933A0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29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2C1619-2C73-444C-9860-F20E30E09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93162A-72BF-4FC0-A5E6-DA8BA1657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595438"/>
            <a:ext cx="61722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D128B227-3EC5-45C8-B1D0-3848541C8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913" y="8682038"/>
            <a:ext cx="1600200" cy="4302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B9CCA21-3960-400E-9414-02C37FB3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682038"/>
            <a:ext cx="2171700" cy="4302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773D4BC-5A5B-4C4F-825B-8BB7A82C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8888" y="8682038"/>
            <a:ext cx="1600200" cy="4302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  <a:defRPr sz="1400"/>
            </a:lvl1pPr>
          </a:lstStyle>
          <a:p>
            <a:fld id="{1F127A6D-B87B-4BB9-B69B-4D231412ED0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scholarpedia.org/article/Stabilit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math.rice.edu/~dfield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1.wmf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8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w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10" Type="http://schemas.openxmlformats.org/officeDocument/2006/relationships/image" Target="../media/image57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9.w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58.wmf"/><Relationship Id="rId10" Type="http://schemas.openxmlformats.org/officeDocument/2006/relationships/image" Target="../media/image6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holarpedia.org/article/Equilibria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2.wmf"/><Relationship Id="rId10" Type="http://schemas.openxmlformats.org/officeDocument/2006/relationships/image" Target="../media/image65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6.wmf"/><Relationship Id="rId10" Type="http://schemas.openxmlformats.org/officeDocument/2006/relationships/image" Target="../media/image69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0.wmf"/><Relationship Id="rId10" Type="http://schemas.openxmlformats.org/officeDocument/2006/relationships/image" Target="../media/image71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png"/><Relationship Id="rId5" Type="http://schemas.openxmlformats.org/officeDocument/2006/relationships/image" Target="../media/image84.wmf"/><Relationship Id="rId4" Type="http://schemas.openxmlformats.org/officeDocument/2006/relationships/oleObject" Target="../embeddings/oleObject6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i.edu/dept/chem-eng/WWW/faculty/bequette/education/links_mods/cstr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png"/><Relationship Id="rId3" Type="http://schemas.openxmlformats.org/officeDocument/2006/relationships/hyperlink" Target="http://www.rpi.edu/dept/chem-eng/WWW/faculty/bequette/education/links_mods/cstr/" TargetMode="External"/><Relationship Id="rId7" Type="http://schemas.openxmlformats.org/officeDocument/2006/relationships/image" Target="../media/image88.wmf"/><Relationship Id="rId12" Type="http://schemas.openxmlformats.org/officeDocument/2006/relationships/image" Target="../media/image9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3.png"/><Relationship Id="rId5" Type="http://schemas.openxmlformats.org/officeDocument/2006/relationships/image" Target="../media/image91.png"/><Relationship Id="rId10" Type="http://schemas.openxmlformats.org/officeDocument/2006/relationships/image" Target="../media/image89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hyperlink" Target="http://www.rpi.edu/dept/chem-eng/WWW/faculty/bequette/education/links_mods/cstr/" TargetMode="Externa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99.png"/><Relationship Id="rId9" Type="http://schemas.openxmlformats.org/officeDocument/2006/relationships/image" Target="../media/image9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athworks.com/matlabcentral/fileexchange/13556-continuously-stirred-tank-reactor-cstr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72.bin"/><Relationship Id="rId9" Type="http://schemas.openxmlformats.org/officeDocument/2006/relationships/hyperlink" Target="http://www.rpi.edu/dept/chem-eng/WWW/faculty/bequette/education/links_mods/cstr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://www.ento.vt.edu/~sharov/PopEcol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demonstrations.wolfram.com/MultipleSteadyStatesInAContinuouslyStirredTankReacto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tiff"/><Relationship Id="rId5" Type="http://schemas.openxmlformats.org/officeDocument/2006/relationships/image" Target="../media/image107.png"/><Relationship Id="rId4" Type="http://schemas.openxmlformats.org/officeDocument/2006/relationships/hyperlink" Target="http://www.colorado.edu/learncheme/kinetics/MultipleSteadyStatesCSTRnoHeat.html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86.bin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80.bin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28" Type="http://schemas.openxmlformats.org/officeDocument/2006/relationships/image" Target="../media/image117.wmf"/><Relationship Id="rId10" Type="http://schemas.openxmlformats.org/officeDocument/2006/relationships/oleObject" Target="../embeddings/oleObject78.bin"/><Relationship Id="rId19" Type="http://schemas.openxmlformats.org/officeDocument/2006/relationships/oleObject" Target="../embeddings/oleObject85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2.bin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8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Marginal_stability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47A4E4A7-2325-4CD2-9CA7-F399F4EC16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36638" y="4932363"/>
            <a:ext cx="4786312" cy="97472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>
                <a:ea typeface="ＭＳ Ｐゴシック" charset="-128"/>
              </a:rPr>
              <a:t>Michele MICCIO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000" b="1">
                <a:ea typeface="ＭＳ Ｐゴシック" charset="-128"/>
              </a:rPr>
              <a:t>and </a:t>
            </a:r>
            <a:br>
              <a:rPr lang="it-IT" altLang="it-IT" sz="2000" b="1">
                <a:ea typeface="ＭＳ Ｐゴシック" charset="-128"/>
              </a:rPr>
            </a:br>
            <a:r>
              <a:rPr lang="it-IT" altLang="it-IT" sz="2000" b="1">
                <a:ea typeface="ＭＳ Ｐゴシック" charset="-128"/>
              </a:rPr>
              <a:t>Andrea CAMMAROTA</a:t>
            </a:r>
            <a:endParaRPr lang="it-IT" altLang="it-IT" sz="2000" b="1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E768CAAA-80DE-441B-B5E2-5F81FF6EC7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cs typeface="+mj-cs"/>
              </a:rPr>
              <a:t>NOTES </a:t>
            </a:r>
            <a:br>
              <a:rPr lang="it-IT" sz="3200" b="1" dirty="0">
                <a:solidFill>
                  <a:srgbClr val="FF0000"/>
                </a:solidFill>
                <a:cs typeface="+mj-cs"/>
              </a:rPr>
            </a:br>
            <a:r>
              <a:rPr lang="it-IT" sz="3200" b="1" dirty="0">
                <a:solidFill>
                  <a:srgbClr val="FF0000"/>
                </a:solidFill>
                <a:cs typeface="+mj-cs"/>
              </a:rPr>
              <a:t>ON </a:t>
            </a:r>
            <a:r>
              <a:rPr lang="it-IT" sz="3200" b="1" dirty="0" err="1">
                <a:solidFill>
                  <a:srgbClr val="FF0000"/>
                </a:solidFill>
                <a:cs typeface="+mj-cs"/>
              </a:rPr>
              <a:t>STABILITY</a:t>
            </a:r>
            <a:r>
              <a:rPr lang="it-IT" sz="3200" b="1" dirty="0">
                <a:solidFill>
                  <a:srgbClr val="FF0000"/>
                </a:solidFill>
                <a:cs typeface="+mj-cs"/>
              </a:rPr>
              <a:t> </a:t>
            </a:r>
            <a:br>
              <a:rPr lang="it-IT" sz="3200" b="1" dirty="0">
                <a:solidFill>
                  <a:srgbClr val="FF0000"/>
                </a:solidFill>
                <a:cs typeface="+mj-cs"/>
              </a:rPr>
            </a:br>
            <a:r>
              <a:rPr lang="it-IT" sz="3200" b="1" dirty="0">
                <a:solidFill>
                  <a:srgbClr val="FF0000"/>
                </a:solidFill>
                <a:cs typeface="+mj-cs"/>
              </a:rPr>
              <a:t>FOR NON-LINEAR SYSTEMS</a:t>
            </a:r>
          </a:p>
        </p:txBody>
      </p:sp>
      <p:pic>
        <p:nvPicPr>
          <p:cNvPr id="14340" name="Picture 17" descr="un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108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276475" y="8274050"/>
            <a:ext cx="435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>
                <a:latin typeface="Comic Sans MS" pitchFamily="66" charset="0"/>
              </a:rPr>
              <a:t>Rev. </a:t>
            </a:r>
            <a:r>
              <a:rPr lang="it-IT" altLang="it-IT" sz="1800" dirty="0">
                <a:solidFill>
                  <a:srgbClr val="FF0000"/>
                </a:solidFill>
                <a:latin typeface="Comic Sans MS" pitchFamily="66" charset="0"/>
              </a:rPr>
              <a:t>3.8</a:t>
            </a:r>
            <a:r>
              <a:rPr lang="it-IT" altLang="it-IT" sz="18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it-IT" altLang="it-IT" sz="1800" dirty="0">
                <a:latin typeface="Comic Sans MS" pitchFamily="66" charset="0"/>
              </a:rPr>
              <a:t>of</a:t>
            </a:r>
            <a:r>
              <a:rPr lang="it-IT" altLang="it-IT" sz="18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altLang="it-IT" sz="1800" dirty="0">
                <a:solidFill>
                  <a:srgbClr val="FF0000"/>
                </a:solidFill>
                <a:latin typeface="Comic Sans MS" pitchFamily="66" charset="0"/>
              </a:rPr>
              <a:t>May 23, 2019</a:t>
            </a:r>
          </a:p>
        </p:txBody>
      </p:sp>
      <p:sp>
        <p:nvSpPr>
          <p:cNvPr id="14342" name="Rettangolo 1"/>
          <p:cNvSpPr>
            <a:spLocks noChangeArrowheads="1"/>
          </p:cNvSpPr>
          <p:nvPr/>
        </p:nvSpPr>
        <p:spPr bwMode="auto">
          <a:xfrm>
            <a:off x="549275" y="6369050"/>
            <a:ext cx="5945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altLang="it-IT" sz="1800"/>
              <a:t>Dept.  of Industrial Engineering (Università di Salerno)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it-IT" altLang="it-IT" sz="180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altLang="it-IT" sz="1800"/>
              <a:t>Prodal Scarl (Fisciano)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D4685-8661-4A0C-958D-802E6F36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875338"/>
            <a:ext cx="6127750" cy="1816100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cap="none">
                <a:latin typeface="Times New Roman" charset="0"/>
                <a:ea typeface="ＭＳ Ｐゴシック" charset="-128"/>
              </a:rPr>
              <a:t>Stability </a:t>
            </a:r>
            <a:br>
              <a:rPr lang="it-IT" altLang="it-IT" cap="none">
                <a:latin typeface="Times New Roman" charset="0"/>
                <a:ea typeface="ＭＳ Ｐゴシック" charset="-128"/>
              </a:rPr>
            </a:br>
            <a:r>
              <a:rPr lang="it-IT" altLang="it-IT" cap="none">
                <a:latin typeface="Times New Roman" charset="0"/>
                <a:ea typeface="ＭＳ Ｐゴシック" charset="-128"/>
              </a:rPr>
              <a:t>for AUTONOMOUS DYNAMICAL systems</a:t>
            </a:r>
            <a:endParaRPr lang="en-US" altLang="it-IT" cap="none">
              <a:ea typeface="ＭＳ Ｐゴシック" charset="-128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813721-EDCD-4821-8D94-8EF469C8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it-IT">
              <a:ea typeface="ＭＳ Ｐゴシック" charset="-128"/>
            </a:endParaRP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20A14C29-8B10-437A-932B-B66CE83A9604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10</a:t>
            </a:fld>
            <a:endParaRPr lang="it-IT" altLang="it-IT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66713" y="2614613"/>
            <a:ext cx="6186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/>
              <a:t>A point of equilibrium x</a:t>
            </a:r>
            <a:r>
              <a:rPr lang="it-IT" altLang="it-IT" sz="1800" baseline="-25000"/>
              <a:t>s</a:t>
            </a:r>
            <a:r>
              <a:rPr lang="it-IT" altLang="it-IT" sz="1800"/>
              <a:t> </a:t>
            </a:r>
            <a:r>
              <a:rPr lang="en-US" altLang="it-IT" sz="1800"/>
              <a:t>of the above system is said to be </a:t>
            </a:r>
            <a:r>
              <a:rPr lang="en-US" altLang="it-IT" sz="1800" b="1">
                <a:solidFill>
                  <a:srgbClr val="006600"/>
                </a:solidFill>
              </a:rPr>
              <a:t>Lyapunov stable</a:t>
            </a:r>
            <a:r>
              <a:rPr lang="en-US" altLang="it-IT" sz="1800">
                <a:solidFill>
                  <a:srgbClr val="006600"/>
                </a:solidFill>
              </a:rPr>
              <a:t> </a:t>
            </a:r>
            <a:r>
              <a:rPr lang="en-US" altLang="it-IT" sz="1800"/>
              <a:t>if, for every </a:t>
            </a:r>
            <a:r>
              <a:rPr lang="it-IT" altLang="it-IT" sz="1800"/>
              <a:t>region U of radius </a:t>
            </a:r>
            <a:r>
              <a:rPr lang="it-IT" altLang="it-IT" sz="1800">
                <a:sym typeface="Symbol" pitchFamily="18" charset="2"/>
              </a:rPr>
              <a:t> &gt;0</a:t>
            </a:r>
            <a:r>
              <a:rPr lang="en-US" altLang="it-IT" sz="1800"/>
              <a:t>, there exists a neighborhood </a:t>
            </a:r>
            <a:r>
              <a:rPr lang="it-IT" altLang="it-IT" sz="1800"/>
              <a:t>V of radius </a:t>
            </a:r>
            <a:r>
              <a:rPr lang="it-IT" altLang="it-IT" sz="1800">
                <a:sym typeface="Symbol" pitchFamily="18" charset="2"/>
              </a:rPr>
              <a:t> &gt; 0</a:t>
            </a:r>
            <a:r>
              <a:rPr lang="it-IT" altLang="it-IT" sz="1800"/>
              <a:t> such that, for each initial condition x</a:t>
            </a:r>
            <a:r>
              <a:rPr lang="it-IT" altLang="it-IT" sz="1800" baseline="-25000"/>
              <a:t>0</a:t>
            </a:r>
            <a:r>
              <a:rPr lang="it-IT" altLang="it-IT" sz="1800">
                <a:sym typeface="Symbol" pitchFamily="18" charset="2"/>
              </a:rPr>
              <a:t></a:t>
            </a:r>
            <a:r>
              <a:rPr lang="it-IT" altLang="it-IT" sz="1800"/>
              <a:t>V, the corresponding trajectory x(t) remains included in U for every t&gt;t</a:t>
            </a:r>
            <a:r>
              <a:rPr lang="it-IT" altLang="it-IT" sz="1800" baseline="-25000"/>
              <a:t>0</a:t>
            </a:r>
            <a:endParaRPr lang="en-US" altLang="it-IT" sz="180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800"/>
              <a:t>that is:</a:t>
            </a:r>
            <a:endParaRPr lang="it-IT" altLang="it-IT" sz="1800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2568575" y="4217988"/>
          <a:ext cx="172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4" imgW="901309" imgH="253890" progId="Equation.DSMT4">
                  <p:embed/>
                </p:oleObj>
              </mc:Choice>
              <mc:Fallback>
                <p:oleObj name="Equation" r:id="rId4" imgW="901309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217988"/>
                        <a:ext cx="172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11">
            <a:extLst>
              <a:ext uri="{FF2B5EF4-FFF2-40B4-BE49-F238E27FC236}">
                <a16:creationId xmlns:a16="http://schemas.microsoft.com/office/drawing/2014/main" id="{FB6859E7-85AF-431F-A237-66B9D17EAD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0013"/>
            <a:ext cx="5829300" cy="8921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Lyapunov Stability definition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000">
                <a:latin typeface="Times New Roman" charset="0"/>
                <a:ea typeface="ＭＳ Ｐゴシック" charset="-128"/>
              </a:rPr>
              <a:t>(for a point of equilibrium </a:t>
            </a:r>
            <a:r>
              <a:rPr lang="it-IT" altLang="it-IT" sz="2400">
                <a:latin typeface="Times New Roman" charset="0"/>
                <a:ea typeface="ＭＳ Ｐゴシック" charset="-128"/>
              </a:rPr>
              <a:t>x</a:t>
            </a:r>
            <a:r>
              <a:rPr lang="it-IT" altLang="it-IT" sz="2400" baseline="-25000">
                <a:latin typeface="Times New Roman" charset="0"/>
                <a:ea typeface="ＭＳ Ｐゴシック" charset="-128"/>
              </a:rPr>
              <a:t>s</a:t>
            </a:r>
            <a:r>
              <a:rPr lang="it-IT" altLang="it-IT" sz="2000">
                <a:latin typeface="Times New Roman" charset="0"/>
                <a:ea typeface="ＭＳ Ｐゴシック" charset="-128"/>
              </a:rPr>
              <a:t>)</a:t>
            </a:r>
            <a:endParaRPr lang="en-GB" altLang="it-IT">
              <a:latin typeface="Times New Roman" charset="0"/>
              <a:ea typeface="ＭＳ Ｐゴシック" charset="-128"/>
            </a:endParaRPr>
          </a:p>
        </p:txBody>
      </p:sp>
      <p:sp>
        <p:nvSpPr>
          <p:cNvPr id="30725" name="Text Box 29"/>
          <p:cNvSpPr txBox="1">
            <a:spLocks noChangeArrowheads="1"/>
          </p:cNvSpPr>
          <p:nvPr/>
        </p:nvSpPr>
        <p:spPr bwMode="auto">
          <a:xfrm>
            <a:off x="190500" y="7224713"/>
            <a:ext cx="6437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/>
              <a:t>Conceptually, the meaning is the following: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>
                <a:solidFill>
                  <a:srgbClr val="006600"/>
                </a:solidFill>
              </a:rPr>
              <a:t>Trajectories</a:t>
            </a:r>
            <a:r>
              <a:rPr lang="en-US" altLang="it-IT" sz="1600"/>
              <a:t> (e.g., </a:t>
            </a:r>
            <a:r>
              <a:rPr lang="en-US" altLang="it-IT" sz="1600">
                <a:solidFill>
                  <a:srgbClr val="006600"/>
                </a:solidFill>
              </a:rPr>
              <a:t>perturbations from equilibrium</a:t>
            </a:r>
            <a:r>
              <a:rPr lang="en-US" altLang="it-IT" sz="1600"/>
              <a:t>) starting "close enough" to x</a:t>
            </a:r>
            <a:r>
              <a:rPr lang="en-US" altLang="it-IT" sz="1600" baseline="-25000"/>
              <a:t>s</a:t>
            </a:r>
            <a:r>
              <a:rPr lang="en-US" altLang="it-IT" sz="1600"/>
              <a:t> (within a distance δ from it) remain "close enough" forever (within a distance </a:t>
            </a:r>
            <a:r>
              <a:rPr lang="en-US" altLang="it-IT" sz="1600">
                <a:sym typeface="Symbol" pitchFamily="18" charset="2"/>
              </a:rPr>
              <a:t> </a:t>
            </a:r>
            <a:r>
              <a:rPr lang="en-US" altLang="it-IT" sz="1600"/>
              <a:t>from it). Note that this must be true for </a:t>
            </a:r>
            <a:r>
              <a:rPr lang="en-US" altLang="it-IT" sz="1600" i="1"/>
              <a:t>any</a:t>
            </a:r>
            <a:r>
              <a:rPr lang="en-US" altLang="it-IT" sz="1600"/>
              <a:t> </a:t>
            </a:r>
            <a:r>
              <a:rPr lang="en-US" altLang="it-IT" sz="1600">
                <a:sym typeface="Symbol" pitchFamily="18" charset="2"/>
              </a:rPr>
              <a:t> </a:t>
            </a:r>
            <a:r>
              <a:rPr lang="en-US" altLang="it-IT" sz="1600"/>
              <a:t>that one may want to choose, otherwise the system is </a:t>
            </a:r>
            <a:r>
              <a:rPr lang="en-US" altLang="it-IT" sz="1600">
                <a:solidFill>
                  <a:srgbClr val="006600"/>
                </a:solidFill>
              </a:rPr>
              <a:t>unstable</a:t>
            </a:r>
            <a:r>
              <a:rPr lang="en-US" altLang="it-IT" sz="1600"/>
              <a:t>!</a:t>
            </a:r>
          </a:p>
        </p:txBody>
      </p:sp>
      <p:grpSp>
        <p:nvGrpSpPr>
          <p:cNvPr id="31750" name="Group 31"/>
          <p:cNvGrpSpPr>
            <a:grpSpLocks/>
          </p:cNvGrpSpPr>
          <p:nvPr/>
        </p:nvGrpSpPr>
        <p:grpSpPr bwMode="auto">
          <a:xfrm>
            <a:off x="2016125" y="4695825"/>
            <a:ext cx="2870200" cy="2430463"/>
            <a:chOff x="1664" y="2392"/>
            <a:chExt cx="1504" cy="1392"/>
          </a:xfrm>
        </p:grpSpPr>
        <p:grpSp>
          <p:nvGrpSpPr>
            <p:cNvPr id="31755" name="Group 15"/>
            <p:cNvGrpSpPr>
              <a:grpSpLocks/>
            </p:cNvGrpSpPr>
            <p:nvPr/>
          </p:nvGrpSpPr>
          <p:grpSpPr bwMode="auto">
            <a:xfrm>
              <a:off x="1664" y="2392"/>
              <a:ext cx="1392" cy="1392"/>
              <a:chOff x="1664" y="2392"/>
              <a:chExt cx="1392" cy="1392"/>
            </a:xfrm>
          </p:grpSpPr>
          <p:sp>
            <p:nvSpPr>
              <p:cNvPr id="31767" name="Oval 12"/>
              <p:cNvSpPr>
                <a:spLocks noChangeArrowheads="1"/>
              </p:cNvSpPr>
              <p:nvPr/>
            </p:nvSpPr>
            <p:spPr bwMode="auto">
              <a:xfrm>
                <a:off x="2064" y="2784"/>
                <a:ext cx="576" cy="5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buNone/>
                </a:pPr>
                <a:endParaRPr lang="en-US" altLang="it-IT" sz="1800"/>
              </a:p>
            </p:txBody>
          </p:sp>
          <p:sp>
            <p:nvSpPr>
              <p:cNvPr id="31768" name="Oval 14"/>
              <p:cNvSpPr>
                <a:spLocks noChangeArrowheads="1"/>
              </p:cNvSpPr>
              <p:nvPr/>
            </p:nvSpPr>
            <p:spPr bwMode="auto">
              <a:xfrm>
                <a:off x="1664" y="2392"/>
                <a:ext cx="1392" cy="13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buNone/>
                </a:pPr>
                <a:endParaRPr lang="en-US" altLang="it-IT" sz="1800"/>
              </a:p>
            </p:txBody>
          </p:sp>
        </p:grpSp>
        <p:sp>
          <p:nvSpPr>
            <p:cNvPr id="31756" name="Oval 19"/>
            <p:cNvSpPr>
              <a:spLocks noChangeArrowheads="1"/>
            </p:cNvSpPr>
            <p:nvPr/>
          </p:nvSpPr>
          <p:spPr bwMode="auto">
            <a:xfrm>
              <a:off x="2320" y="30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31757" name="Line 20"/>
            <p:cNvSpPr>
              <a:spLocks noChangeShapeType="1"/>
            </p:cNvSpPr>
            <p:nvPr/>
          </p:nvSpPr>
          <p:spPr bwMode="auto">
            <a:xfrm flipV="1">
              <a:off x="2352" y="2804"/>
              <a:ext cx="95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8" name="Line 21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59" name="Oval 22"/>
            <p:cNvSpPr>
              <a:spLocks noChangeArrowheads="1"/>
            </p:cNvSpPr>
            <p:nvPr/>
          </p:nvSpPr>
          <p:spPr bwMode="auto">
            <a:xfrm>
              <a:off x="2112" y="2964"/>
              <a:ext cx="48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31760" name="Freeform 23"/>
            <p:cNvSpPr>
              <a:spLocks/>
            </p:cNvSpPr>
            <p:nvPr/>
          </p:nvSpPr>
          <p:spPr bwMode="auto">
            <a:xfrm>
              <a:off x="2135" y="2800"/>
              <a:ext cx="816" cy="872"/>
            </a:xfrm>
            <a:custGeom>
              <a:avLst/>
              <a:gdLst>
                <a:gd name="T0" fmla="*/ 9 w 816"/>
                <a:gd name="T1" fmla="*/ 208 h 872"/>
                <a:gd name="T2" fmla="*/ 17 w 816"/>
                <a:gd name="T3" fmla="*/ 248 h 872"/>
                <a:gd name="T4" fmla="*/ 41 w 816"/>
                <a:gd name="T5" fmla="*/ 256 h 872"/>
                <a:gd name="T6" fmla="*/ 65 w 816"/>
                <a:gd name="T7" fmla="*/ 276 h 872"/>
                <a:gd name="T8" fmla="*/ 49 w 816"/>
                <a:gd name="T9" fmla="*/ 328 h 872"/>
                <a:gd name="T10" fmla="*/ 81 w 816"/>
                <a:gd name="T11" fmla="*/ 420 h 872"/>
                <a:gd name="T12" fmla="*/ 57 w 816"/>
                <a:gd name="T13" fmla="*/ 468 h 872"/>
                <a:gd name="T14" fmla="*/ 33 w 816"/>
                <a:gd name="T15" fmla="*/ 488 h 872"/>
                <a:gd name="T16" fmla="*/ 21 w 816"/>
                <a:gd name="T17" fmla="*/ 580 h 872"/>
                <a:gd name="T18" fmla="*/ 53 w 816"/>
                <a:gd name="T19" fmla="*/ 692 h 872"/>
                <a:gd name="T20" fmla="*/ 89 w 816"/>
                <a:gd name="T21" fmla="*/ 700 h 872"/>
                <a:gd name="T22" fmla="*/ 133 w 816"/>
                <a:gd name="T23" fmla="*/ 780 h 872"/>
                <a:gd name="T24" fmla="*/ 165 w 816"/>
                <a:gd name="T25" fmla="*/ 784 h 872"/>
                <a:gd name="T26" fmla="*/ 253 w 816"/>
                <a:gd name="T27" fmla="*/ 744 h 872"/>
                <a:gd name="T28" fmla="*/ 305 w 816"/>
                <a:gd name="T29" fmla="*/ 756 h 872"/>
                <a:gd name="T30" fmla="*/ 353 w 816"/>
                <a:gd name="T31" fmla="*/ 788 h 872"/>
                <a:gd name="T32" fmla="*/ 453 w 816"/>
                <a:gd name="T33" fmla="*/ 820 h 872"/>
                <a:gd name="T34" fmla="*/ 525 w 816"/>
                <a:gd name="T35" fmla="*/ 872 h 872"/>
                <a:gd name="T36" fmla="*/ 573 w 816"/>
                <a:gd name="T37" fmla="*/ 848 h 872"/>
                <a:gd name="T38" fmla="*/ 585 w 816"/>
                <a:gd name="T39" fmla="*/ 812 h 872"/>
                <a:gd name="T40" fmla="*/ 593 w 816"/>
                <a:gd name="T41" fmla="*/ 788 h 872"/>
                <a:gd name="T42" fmla="*/ 597 w 816"/>
                <a:gd name="T43" fmla="*/ 720 h 872"/>
                <a:gd name="T44" fmla="*/ 629 w 816"/>
                <a:gd name="T45" fmla="*/ 636 h 872"/>
                <a:gd name="T46" fmla="*/ 753 w 816"/>
                <a:gd name="T47" fmla="*/ 568 h 872"/>
                <a:gd name="T48" fmla="*/ 701 w 816"/>
                <a:gd name="T49" fmla="*/ 376 h 872"/>
                <a:gd name="T50" fmla="*/ 685 w 816"/>
                <a:gd name="T51" fmla="*/ 336 h 872"/>
                <a:gd name="T52" fmla="*/ 669 w 816"/>
                <a:gd name="T53" fmla="*/ 216 h 872"/>
                <a:gd name="T54" fmla="*/ 633 w 816"/>
                <a:gd name="T55" fmla="*/ 184 h 872"/>
                <a:gd name="T56" fmla="*/ 669 w 816"/>
                <a:gd name="T57" fmla="*/ 136 h 872"/>
                <a:gd name="T58" fmla="*/ 693 w 816"/>
                <a:gd name="T59" fmla="*/ 128 h 872"/>
                <a:gd name="T60" fmla="*/ 705 w 816"/>
                <a:gd name="T61" fmla="*/ 124 h 872"/>
                <a:gd name="T62" fmla="*/ 789 w 816"/>
                <a:gd name="T63" fmla="*/ 84 h 872"/>
                <a:gd name="T64" fmla="*/ 669 w 816"/>
                <a:gd name="T65" fmla="*/ 0 h 8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872"/>
                <a:gd name="T101" fmla="*/ 816 w 816"/>
                <a:gd name="T102" fmla="*/ 872 h 8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872">
                  <a:moveTo>
                    <a:pt x="9" y="208"/>
                  </a:moveTo>
                  <a:cubicBezTo>
                    <a:pt x="13" y="221"/>
                    <a:pt x="9" y="237"/>
                    <a:pt x="17" y="248"/>
                  </a:cubicBezTo>
                  <a:cubicBezTo>
                    <a:pt x="22" y="255"/>
                    <a:pt x="33" y="253"/>
                    <a:pt x="41" y="256"/>
                  </a:cubicBezTo>
                  <a:cubicBezTo>
                    <a:pt x="49" y="259"/>
                    <a:pt x="59" y="270"/>
                    <a:pt x="65" y="276"/>
                  </a:cubicBezTo>
                  <a:cubicBezTo>
                    <a:pt x="62" y="299"/>
                    <a:pt x="61" y="310"/>
                    <a:pt x="49" y="328"/>
                  </a:cubicBezTo>
                  <a:cubicBezTo>
                    <a:pt x="56" y="362"/>
                    <a:pt x="71" y="389"/>
                    <a:pt x="81" y="420"/>
                  </a:cubicBezTo>
                  <a:cubicBezTo>
                    <a:pt x="60" y="434"/>
                    <a:pt x="68" y="451"/>
                    <a:pt x="57" y="468"/>
                  </a:cubicBezTo>
                  <a:cubicBezTo>
                    <a:pt x="51" y="477"/>
                    <a:pt x="40" y="481"/>
                    <a:pt x="33" y="488"/>
                  </a:cubicBezTo>
                  <a:cubicBezTo>
                    <a:pt x="36" y="521"/>
                    <a:pt x="52" y="559"/>
                    <a:pt x="21" y="580"/>
                  </a:cubicBezTo>
                  <a:cubicBezTo>
                    <a:pt x="0" y="611"/>
                    <a:pt x="16" y="680"/>
                    <a:pt x="53" y="692"/>
                  </a:cubicBezTo>
                  <a:cubicBezTo>
                    <a:pt x="65" y="696"/>
                    <a:pt x="77" y="696"/>
                    <a:pt x="89" y="700"/>
                  </a:cubicBezTo>
                  <a:cubicBezTo>
                    <a:pt x="107" y="727"/>
                    <a:pt x="92" y="773"/>
                    <a:pt x="133" y="780"/>
                  </a:cubicBezTo>
                  <a:cubicBezTo>
                    <a:pt x="144" y="782"/>
                    <a:pt x="154" y="783"/>
                    <a:pt x="165" y="784"/>
                  </a:cubicBezTo>
                  <a:cubicBezTo>
                    <a:pt x="221" y="781"/>
                    <a:pt x="237" y="792"/>
                    <a:pt x="253" y="744"/>
                  </a:cubicBezTo>
                  <a:cubicBezTo>
                    <a:pt x="284" y="747"/>
                    <a:pt x="284" y="743"/>
                    <a:pt x="305" y="756"/>
                  </a:cubicBezTo>
                  <a:cubicBezTo>
                    <a:pt x="315" y="762"/>
                    <a:pt x="340" y="785"/>
                    <a:pt x="353" y="788"/>
                  </a:cubicBezTo>
                  <a:cubicBezTo>
                    <a:pt x="383" y="795"/>
                    <a:pt x="428" y="802"/>
                    <a:pt x="453" y="820"/>
                  </a:cubicBezTo>
                  <a:cubicBezTo>
                    <a:pt x="478" y="838"/>
                    <a:pt x="495" y="862"/>
                    <a:pt x="525" y="872"/>
                  </a:cubicBezTo>
                  <a:cubicBezTo>
                    <a:pt x="550" y="868"/>
                    <a:pt x="556" y="865"/>
                    <a:pt x="573" y="848"/>
                  </a:cubicBezTo>
                  <a:cubicBezTo>
                    <a:pt x="577" y="836"/>
                    <a:pt x="581" y="824"/>
                    <a:pt x="585" y="812"/>
                  </a:cubicBezTo>
                  <a:cubicBezTo>
                    <a:pt x="588" y="804"/>
                    <a:pt x="593" y="788"/>
                    <a:pt x="593" y="788"/>
                  </a:cubicBezTo>
                  <a:cubicBezTo>
                    <a:pt x="594" y="765"/>
                    <a:pt x="595" y="743"/>
                    <a:pt x="597" y="720"/>
                  </a:cubicBezTo>
                  <a:cubicBezTo>
                    <a:pt x="600" y="688"/>
                    <a:pt x="603" y="657"/>
                    <a:pt x="629" y="636"/>
                  </a:cubicBezTo>
                  <a:cubicBezTo>
                    <a:pt x="666" y="605"/>
                    <a:pt x="724" y="612"/>
                    <a:pt x="753" y="568"/>
                  </a:cubicBezTo>
                  <a:cubicBezTo>
                    <a:pt x="750" y="460"/>
                    <a:pt x="775" y="425"/>
                    <a:pt x="701" y="376"/>
                  </a:cubicBezTo>
                  <a:cubicBezTo>
                    <a:pt x="692" y="362"/>
                    <a:pt x="689" y="352"/>
                    <a:pt x="685" y="336"/>
                  </a:cubicBezTo>
                  <a:cubicBezTo>
                    <a:pt x="688" y="304"/>
                    <a:pt x="711" y="230"/>
                    <a:pt x="669" y="216"/>
                  </a:cubicBezTo>
                  <a:cubicBezTo>
                    <a:pt x="655" y="205"/>
                    <a:pt x="643" y="199"/>
                    <a:pt x="633" y="184"/>
                  </a:cubicBezTo>
                  <a:cubicBezTo>
                    <a:pt x="640" y="162"/>
                    <a:pt x="651" y="154"/>
                    <a:pt x="669" y="136"/>
                  </a:cubicBezTo>
                  <a:cubicBezTo>
                    <a:pt x="675" y="130"/>
                    <a:pt x="685" y="131"/>
                    <a:pt x="693" y="128"/>
                  </a:cubicBezTo>
                  <a:cubicBezTo>
                    <a:pt x="697" y="127"/>
                    <a:pt x="705" y="124"/>
                    <a:pt x="705" y="124"/>
                  </a:cubicBezTo>
                  <a:cubicBezTo>
                    <a:pt x="715" y="94"/>
                    <a:pt x="763" y="89"/>
                    <a:pt x="789" y="84"/>
                  </a:cubicBezTo>
                  <a:cubicBezTo>
                    <a:pt x="816" y="2"/>
                    <a:pt x="698" y="29"/>
                    <a:pt x="66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1" name="Text Box 24"/>
            <p:cNvSpPr txBox="1">
              <a:spLocks noChangeArrowheads="1"/>
            </p:cNvSpPr>
            <p:nvPr/>
          </p:nvSpPr>
          <p:spPr bwMode="auto">
            <a:xfrm>
              <a:off x="2112" y="2496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b="1">
                  <a:latin typeface="Symbol" pitchFamily="18" charset="2"/>
                </a:rPr>
                <a:t>e</a:t>
              </a:r>
              <a:endParaRPr lang="en-GB" altLang="it-IT" sz="1800" b="1">
                <a:latin typeface="Symbol" pitchFamily="18" charset="2"/>
              </a:endParaRPr>
            </a:p>
          </p:txBody>
        </p:sp>
        <p:sp>
          <p:nvSpPr>
            <p:cNvPr id="31762" name="Text Box 25"/>
            <p:cNvSpPr txBox="1">
              <a:spLocks noChangeArrowheads="1"/>
            </p:cNvSpPr>
            <p:nvPr/>
          </p:nvSpPr>
          <p:spPr bwMode="auto">
            <a:xfrm>
              <a:off x="2352" y="2880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b="1">
                  <a:latin typeface="Symbol" pitchFamily="18" charset="2"/>
                </a:rPr>
                <a:t>d</a:t>
              </a:r>
              <a:endParaRPr lang="en-GB" altLang="it-IT" sz="1800" b="1">
                <a:latin typeface="Symbol" pitchFamily="18" charset="2"/>
              </a:endParaRPr>
            </a:p>
          </p:txBody>
        </p:sp>
        <p:sp>
          <p:nvSpPr>
            <p:cNvPr id="31763" name="Text Box 26"/>
            <p:cNvSpPr txBox="1">
              <a:spLocks noChangeArrowheads="1"/>
            </p:cNvSpPr>
            <p:nvPr/>
          </p:nvSpPr>
          <p:spPr bwMode="auto">
            <a:xfrm>
              <a:off x="1928" y="2800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b="1">
                  <a:latin typeface="Times New Roman" pitchFamily="18" charset="0"/>
                </a:rPr>
                <a:t>x</a:t>
              </a:r>
              <a:r>
                <a:rPr lang="it-IT" altLang="it-IT" sz="1800" b="1" baseline="-25000">
                  <a:latin typeface="Times New Roman" pitchFamily="18" charset="0"/>
                </a:rPr>
                <a:t>0</a:t>
              </a:r>
              <a:endParaRPr lang="en-GB" altLang="it-IT" sz="1800" b="1" baseline="-25000">
                <a:latin typeface="Times New Roman" pitchFamily="18" charset="0"/>
              </a:endParaRPr>
            </a:p>
          </p:txBody>
        </p:sp>
        <p:sp>
          <p:nvSpPr>
            <p:cNvPr id="31764" name="Text Box 2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b="1">
                  <a:latin typeface="Times New Roman" pitchFamily="18" charset="0"/>
                </a:rPr>
                <a:t>x</a:t>
              </a:r>
              <a:r>
                <a:rPr lang="it-IT" altLang="it-IT" sz="1800" b="1" baseline="-25000">
                  <a:latin typeface="Times New Roman" pitchFamily="18" charset="0"/>
                </a:rPr>
                <a:t>s</a:t>
              </a:r>
              <a:endParaRPr lang="en-GB" altLang="it-IT" sz="1800" b="1" baseline="-25000">
                <a:latin typeface="Times New Roman" pitchFamily="18" charset="0"/>
              </a:endParaRPr>
            </a:p>
          </p:txBody>
        </p:sp>
        <p:sp>
          <p:nvSpPr>
            <p:cNvPr id="31765" name="Text Box 28"/>
            <p:cNvSpPr txBox="1">
              <a:spLocks noChangeArrowheads="1"/>
            </p:cNvSpPr>
            <p:nvPr/>
          </p:nvSpPr>
          <p:spPr bwMode="auto">
            <a:xfrm>
              <a:off x="2784" y="2880"/>
              <a:ext cx="38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b="1">
                  <a:latin typeface="Times New Roman" pitchFamily="18" charset="0"/>
                </a:rPr>
                <a:t>x(t)</a:t>
              </a:r>
              <a:endParaRPr lang="en-GB" altLang="it-IT" sz="1800" b="1" baseline="-25000">
                <a:latin typeface="Times New Roman" pitchFamily="18" charset="0"/>
              </a:endParaRPr>
            </a:p>
          </p:txBody>
        </p:sp>
        <p:sp>
          <p:nvSpPr>
            <p:cNvPr id="31766" name="Freeform 30"/>
            <p:cNvSpPr>
              <a:spLocks/>
            </p:cNvSpPr>
            <p:nvPr/>
          </p:nvSpPr>
          <p:spPr bwMode="auto">
            <a:xfrm>
              <a:off x="2656" y="2720"/>
              <a:ext cx="148" cy="76"/>
            </a:xfrm>
            <a:custGeom>
              <a:avLst/>
              <a:gdLst>
                <a:gd name="T0" fmla="*/ 148 w 148"/>
                <a:gd name="T1" fmla="*/ 76 h 76"/>
                <a:gd name="T2" fmla="*/ 124 w 148"/>
                <a:gd name="T3" fmla="*/ 16 h 76"/>
                <a:gd name="T4" fmla="*/ 88 w 148"/>
                <a:gd name="T5" fmla="*/ 0 h 76"/>
                <a:gd name="T6" fmla="*/ 24 w 148"/>
                <a:gd name="T7" fmla="*/ 4 h 76"/>
                <a:gd name="T8" fmla="*/ 0 w 148"/>
                <a:gd name="T9" fmla="*/ 1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76"/>
                <a:gd name="T17" fmla="*/ 148 w 148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76">
                  <a:moveTo>
                    <a:pt x="148" y="76"/>
                  </a:moveTo>
                  <a:cubicBezTo>
                    <a:pt x="136" y="57"/>
                    <a:pt x="139" y="31"/>
                    <a:pt x="124" y="16"/>
                  </a:cubicBezTo>
                  <a:cubicBezTo>
                    <a:pt x="115" y="7"/>
                    <a:pt x="88" y="0"/>
                    <a:pt x="88" y="0"/>
                  </a:cubicBezTo>
                  <a:cubicBezTo>
                    <a:pt x="67" y="1"/>
                    <a:pt x="45" y="2"/>
                    <a:pt x="24" y="4"/>
                  </a:cubicBezTo>
                  <a:cubicBezTo>
                    <a:pt x="15" y="5"/>
                    <a:pt x="0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aphicFrame>
        <p:nvGraphicFramePr>
          <p:cNvPr id="31751" name="Object 32"/>
          <p:cNvGraphicFramePr>
            <a:graphicFrameLocks noChangeAspect="1"/>
          </p:cNvGraphicFramePr>
          <p:nvPr/>
        </p:nvGraphicFramePr>
        <p:xfrm>
          <a:off x="2419350" y="1468438"/>
          <a:ext cx="1873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Equation" r:id="rId6" imgW="1129810" imgH="660113" progId="Equation.3">
                  <p:embed/>
                </p:oleObj>
              </mc:Choice>
              <mc:Fallback>
                <p:oleObj name="Equation" r:id="rId6" imgW="1129810" imgH="6601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468438"/>
                        <a:ext cx="1873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33"/>
          <p:cNvSpPr txBox="1">
            <a:spLocks noChangeArrowheads="1"/>
          </p:cNvSpPr>
          <p:nvPr/>
        </p:nvSpPr>
        <p:spPr bwMode="auto">
          <a:xfrm>
            <a:off x="366713" y="1192213"/>
            <a:ext cx="450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800"/>
              <a:t>Consider an </a:t>
            </a:r>
            <a:r>
              <a:rPr lang="en-US" altLang="it-IT" sz="1800">
                <a:solidFill>
                  <a:srgbClr val="006600"/>
                </a:solidFill>
              </a:rPr>
              <a:t>autonomous nonlinear dynamical system</a:t>
            </a:r>
            <a:endParaRPr lang="it-IT" altLang="it-IT" sz="180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31753" name="Immagine 23" descr="Aleksandr Michajlovič Ljapun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1188"/>
            <a:ext cx="144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9234E4F7-0778-4ED5-B4ED-77C005B952F2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11</a:t>
            </a:fld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66713" y="2973388"/>
            <a:ext cx="61864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/>
              <a:t>A point of equilibrium x</a:t>
            </a:r>
            <a:r>
              <a:rPr lang="it-IT" altLang="it-IT" sz="1800" baseline="-25000"/>
              <a:t>s</a:t>
            </a:r>
            <a:r>
              <a:rPr lang="it-IT" altLang="it-IT" sz="1800"/>
              <a:t> </a:t>
            </a:r>
            <a:r>
              <a:rPr lang="en-US" altLang="it-IT" sz="1800"/>
              <a:t>of the above system is said to be </a:t>
            </a:r>
            <a:r>
              <a:rPr lang="it-IT" altLang="it-IT" sz="1800" b="1">
                <a:solidFill>
                  <a:srgbClr val="006600"/>
                </a:solidFill>
              </a:rPr>
              <a:t>asymptotically </a:t>
            </a:r>
            <a:r>
              <a:rPr lang="en-US" altLang="it-IT" sz="1800" b="1">
                <a:solidFill>
                  <a:srgbClr val="006600"/>
                </a:solidFill>
              </a:rPr>
              <a:t>stable</a:t>
            </a:r>
            <a:r>
              <a:rPr lang="en-US" altLang="it-IT" sz="1800">
                <a:solidFill>
                  <a:srgbClr val="006600"/>
                </a:solidFill>
              </a:rPr>
              <a:t> </a:t>
            </a:r>
            <a:r>
              <a:rPr lang="en-US" altLang="it-IT" sz="1800"/>
              <a:t>if it is </a:t>
            </a:r>
            <a:r>
              <a:rPr lang="en-US" altLang="it-IT" sz="1800" b="1">
                <a:solidFill>
                  <a:srgbClr val="006600"/>
                </a:solidFill>
              </a:rPr>
              <a:t>Lyapunov stable</a:t>
            </a:r>
            <a:r>
              <a:rPr lang="en-US" altLang="it-IT" sz="1800"/>
              <a:t> and if a neighborhood </a:t>
            </a:r>
            <a:r>
              <a:rPr lang="it-IT" altLang="it-IT" sz="1800"/>
              <a:t>V of radius </a:t>
            </a:r>
            <a:r>
              <a:rPr lang="it-IT" altLang="it-IT" sz="1800">
                <a:sym typeface="Symbol" pitchFamily="18" charset="2"/>
              </a:rPr>
              <a:t> &gt; 0</a:t>
            </a:r>
            <a:r>
              <a:rPr lang="it-IT" altLang="it-IT" sz="1800"/>
              <a:t> </a:t>
            </a:r>
            <a:r>
              <a:rPr lang="en-US" altLang="it-IT" sz="1800"/>
              <a:t>exists </a:t>
            </a:r>
            <a:r>
              <a:rPr lang="it-IT" altLang="it-IT" sz="1800"/>
              <a:t>such that, for each initial condition x</a:t>
            </a:r>
            <a:r>
              <a:rPr lang="it-IT" altLang="it-IT" sz="1800" baseline="-25000"/>
              <a:t>0</a:t>
            </a:r>
            <a:r>
              <a:rPr lang="it-IT" altLang="it-IT" sz="1800">
                <a:sym typeface="Symbol" pitchFamily="18" charset="2"/>
              </a:rPr>
              <a:t></a:t>
            </a:r>
            <a:r>
              <a:rPr lang="it-IT" altLang="it-IT" sz="1800"/>
              <a:t>V and for </a:t>
            </a:r>
            <a:r>
              <a:rPr lang="it-IT" altLang="it-IT" sz="1800" b="1">
                <a:latin typeface="Times New Roman" pitchFamily="18" charset="0"/>
              </a:rPr>
              <a:t>t </a:t>
            </a:r>
            <a:r>
              <a:rPr lang="it-IT" altLang="it-IT" sz="1800" b="1">
                <a:latin typeface="Times New Roman" pitchFamily="18" charset="0"/>
                <a:sym typeface="Wingdings" pitchFamily="2" charset="2"/>
              </a:rPr>
              <a:t> </a:t>
            </a: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</a:t>
            </a:r>
            <a:endParaRPr lang="it-IT" altLang="it-IT" sz="1800"/>
          </a:p>
        </p:txBody>
      </p: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A468CF0C-4354-4625-82CB-0A2E4FC80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00013"/>
            <a:ext cx="6359525" cy="8921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Lyapunov Asymptotic Stability definition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000">
                <a:latin typeface="Times New Roman" charset="0"/>
                <a:ea typeface="ＭＳ Ｐゴシック" charset="-128"/>
              </a:rPr>
              <a:t>(for a point of equilibrium </a:t>
            </a:r>
            <a:r>
              <a:rPr lang="it-IT" altLang="it-IT" sz="2400">
                <a:latin typeface="Times New Roman" charset="0"/>
                <a:ea typeface="ＭＳ Ｐゴシック" charset="-128"/>
              </a:rPr>
              <a:t>x</a:t>
            </a:r>
            <a:r>
              <a:rPr lang="it-IT" altLang="it-IT" sz="2400" baseline="-25000">
                <a:latin typeface="Times New Roman" charset="0"/>
                <a:ea typeface="ＭＳ Ｐゴシック" charset="-128"/>
              </a:rPr>
              <a:t>s</a:t>
            </a:r>
            <a:r>
              <a:rPr lang="it-IT" altLang="it-IT" sz="2000">
                <a:latin typeface="Times New Roman" charset="0"/>
                <a:ea typeface="ＭＳ Ｐゴシック" charset="-128"/>
              </a:rPr>
              <a:t>)</a:t>
            </a:r>
            <a:endParaRPr lang="en-GB" altLang="it-IT">
              <a:latin typeface="Times New Roman" charset="0"/>
              <a:ea typeface="ＭＳ Ｐゴシック" charset="-128"/>
            </a:endParaRPr>
          </a:p>
        </p:txBody>
      </p:sp>
      <p:sp>
        <p:nvSpPr>
          <p:cNvPr id="32772" name="Text Box 29"/>
          <p:cNvSpPr txBox="1">
            <a:spLocks noChangeArrowheads="1"/>
          </p:cNvSpPr>
          <p:nvPr/>
        </p:nvSpPr>
        <p:spPr bwMode="auto">
          <a:xfrm>
            <a:off x="190500" y="7662863"/>
            <a:ext cx="63341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/>
              <a:t>Conceptually, the meaning is the following: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>
                <a:solidFill>
                  <a:srgbClr val="006600"/>
                </a:solidFill>
              </a:rPr>
              <a:t>Trajectories</a:t>
            </a:r>
            <a:r>
              <a:rPr lang="en-US" altLang="it-IT" sz="1600"/>
              <a:t> (e.g., </a:t>
            </a:r>
            <a:r>
              <a:rPr lang="en-US" altLang="it-IT" sz="1600">
                <a:solidFill>
                  <a:srgbClr val="006600"/>
                </a:solidFill>
              </a:rPr>
              <a:t>perturbations from equilibrium</a:t>
            </a:r>
            <a:r>
              <a:rPr lang="en-US" altLang="it-IT" sz="1600"/>
              <a:t>) that start "close enough" to x</a:t>
            </a:r>
            <a:r>
              <a:rPr lang="en-US" altLang="it-IT" sz="1600" baseline="-25000"/>
              <a:t>s</a:t>
            </a:r>
            <a:r>
              <a:rPr lang="en-US" altLang="it-IT" sz="1600"/>
              <a:t> (within a distance δ from it) not only remain close enough, but also eventually converge to the </a:t>
            </a:r>
            <a:r>
              <a:rPr lang="en-US" altLang="it-IT" sz="1600">
                <a:solidFill>
                  <a:srgbClr val="006600"/>
                </a:solidFill>
              </a:rPr>
              <a:t>equilibrium</a:t>
            </a:r>
            <a:r>
              <a:rPr lang="en-US" altLang="it-IT" sz="1600"/>
              <a:t>.</a:t>
            </a:r>
          </a:p>
        </p:txBody>
      </p:sp>
      <p:graphicFrame>
        <p:nvGraphicFramePr>
          <p:cNvPr id="33797" name="Object 32"/>
          <p:cNvGraphicFramePr>
            <a:graphicFrameLocks noChangeAspect="1"/>
          </p:cNvGraphicFramePr>
          <p:nvPr/>
        </p:nvGraphicFramePr>
        <p:xfrm>
          <a:off x="2419350" y="1828800"/>
          <a:ext cx="1873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4" imgW="1129810" imgH="660113" progId="Equation.3">
                  <p:embed/>
                </p:oleObj>
              </mc:Choice>
              <mc:Fallback>
                <p:oleObj name="Equation" r:id="rId4" imgW="1129810" imgH="660113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828800"/>
                        <a:ext cx="1873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33"/>
          <p:cNvSpPr txBox="1">
            <a:spLocks noChangeArrowheads="1"/>
          </p:cNvSpPr>
          <p:nvPr/>
        </p:nvSpPr>
        <p:spPr bwMode="auto">
          <a:xfrm>
            <a:off x="366713" y="1357313"/>
            <a:ext cx="450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800"/>
              <a:t>Consider the same </a:t>
            </a:r>
            <a:r>
              <a:rPr lang="en-US" altLang="it-IT" sz="1800">
                <a:solidFill>
                  <a:srgbClr val="006600"/>
                </a:solidFill>
              </a:rPr>
              <a:t>autonomous </a:t>
            </a:r>
            <a:r>
              <a:rPr lang="en-US" altLang="it-IT" sz="1800"/>
              <a:t>nonlinear dynamical system</a:t>
            </a:r>
            <a:endParaRPr lang="it-IT" altLang="it-IT" sz="1800">
              <a:latin typeface="Times New Roman" pitchFamily="18" charset="0"/>
            </a:endParaRPr>
          </a:p>
        </p:txBody>
      </p:sp>
      <p:pic>
        <p:nvPicPr>
          <p:cNvPr id="33799" name="Immagine 23" descr="Aleksandr Michajlovič Ljapuno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1188"/>
            <a:ext cx="144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0" name="Object 1036"/>
          <p:cNvGraphicFramePr>
            <a:graphicFrameLocks noChangeAspect="1"/>
          </p:cNvGraphicFramePr>
          <p:nvPr/>
        </p:nvGraphicFramePr>
        <p:xfrm>
          <a:off x="2424113" y="4175125"/>
          <a:ext cx="18970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7" imgW="1447172" imgH="355446" progId="Equation.3">
                  <p:embed/>
                </p:oleObj>
              </mc:Choice>
              <mc:Fallback>
                <p:oleObj name="Equation" r:id="rId7" imgW="1447172" imgH="355446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175125"/>
                        <a:ext cx="18970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3" name="Gruppo 19">
            <a:extLst>
              <a:ext uri="{FF2B5EF4-FFF2-40B4-BE49-F238E27FC236}">
                <a16:creationId xmlns:a16="http://schemas.microsoft.com/office/drawing/2014/main" id="{FA3A17D3-1A65-49BF-A8AA-4EC0EA994248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4678290"/>
            <a:ext cx="2692400" cy="2492375"/>
            <a:chOff x="2336800" y="2959100"/>
            <a:chExt cx="2387600" cy="2209800"/>
          </a:xfrm>
          <a:noFill/>
        </p:grpSpPr>
        <p:grpSp>
          <p:nvGrpSpPr>
            <p:cNvPr id="31754" name="Group 1039">
              <a:extLst>
                <a:ext uri="{FF2B5EF4-FFF2-40B4-BE49-F238E27FC236}">
                  <a16:creationId xmlns:a16="http://schemas.microsoft.com/office/drawing/2014/main" id="{E183143A-5C0C-4338-A318-34284CB40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800" y="2959100"/>
              <a:ext cx="2209800" cy="2209800"/>
              <a:chOff x="1664" y="2392"/>
              <a:chExt cx="1392" cy="1392"/>
            </a:xfrm>
            <a:grpFill/>
          </p:grpSpPr>
          <p:sp>
            <p:nvSpPr>
              <p:cNvPr id="31765" name="Oval 1040">
                <a:extLst>
                  <a:ext uri="{FF2B5EF4-FFF2-40B4-BE49-F238E27FC236}">
                    <a16:creationId xmlns:a16="http://schemas.microsoft.com/office/drawing/2014/main" id="{E9FC6457-2992-4D73-BD0A-10789A984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784"/>
                <a:ext cx="576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None/>
                  <a:defRPr/>
                </a:pPr>
                <a:endParaRPr lang="en-US" altLang="it-IT" sz="1800"/>
              </a:p>
            </p:txBody>
          </p:sp>
          <p:sp>
            <p:nvSpPr>
              <p:cNvPr id="31766" name="Oval 1041">
                <a:extLst>
                  <a:ext uri="{FF2B5EF4-FFF2-40B4-BE49-F238E27FC236}">
                    <a16:creationId xmlns:a16="http://schemas.microsoft.com/office/drawing/2014/main" id="{5390FD9B-45F9-4C63-BD18-4ADB1C106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2392"/>
                <a:ext cx="1392" cy="139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just" eaLnBrk="0" fontAlgn="base" hangingPunct="0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None/>
                  <a:defRPr/>
                </a:pPr>
                <a:endParaRPr lang="en-US" altLang="it-IT" sz="1800"/>
              </a:p>
            </p:txBody>
          </p:sp>
        </p:grpSp>
        <p:sp>
          <p:nvSpPr>
            <p:cNvPr id="31755" name="Oval 1042">
              <a:extLst>
                <a:ext uri="{FF2B5EF4-FFF2-40B4-BE49-F238E27FC236}">
                  <a16:creationId xmlns:a16="http://schemas.microsoft.com/office/drawing/2014/main" id="{70387570-F07C-45F2-8E20-A1C41F1DA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200" y="39814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endParaRPr lang="en-US" altLang="it-IT" sz="1800"/>
            </a:p>
          </p:txBody>
        </p:sp>
        <p:sp>
          <p:nvSpPr>
            <p:cNvPr id="31756" name="Line 1043">
              <a:extLst>
                <a:ext uri="{FF2B5EF4-FFF2-40B4-BE49-F238E27FC236}">
                  <a16:creationId xmlns:a16="http://schemas.microsoft.com/office/drawing/2014/main" id="{42413AD1-FF48-4738-98F6-37808A479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000" y="3581400"/>
              <a:ext cx="152400" cy="457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endParaRPr lang="it-IT">
                <a:latin typeface="Arial" panose="020B0604020202020204" pitchFamily="34" charset="0"/>
              </a:endParaRPr>
            </a:p>
          </p:txBody>
        </p:sp>
        <p:sp>
          <p:nvSpPr>
            <p:cNvPr id="31757" name="Line 1044">
              <a:extLst>
                <a:ext uri="{FF2B5EF4-FFF2-40B4-BE49-F238E27FC236}">
                  <a16:creationId xmlns:a16="http://schemas.microsoft.com/office/drawing/2014/main" id="{B91F093C-4161-491A-8ECD-059C8293E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1800" y="3048000"/>
              <a:ext cx="457200" cy="990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endParaRPr lang="it-IT">
                <a:latin typeface="Arial" panose="020B0604020202020204" pitchFamily="34" charset="0"/>
              </a:endParaRPr>
            </a:p>
          </p:txBody>
        </p:sp>
        <p:sp>
          <p:nvSpPr>
            <p:cNvPr id="31758" name="Text Box 1047">
              <a:extLst>
                <a:ext uri="{FF2B5EF4-FFF2-40B4-BE49-F238E27FC236}">
                  <a16:creationId xmlns:a16="http://schemas.microsoft.com/office/drawing/2014/main" id="{E83EA9F7-1511-4C04-A72F-631D80404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381000" cy="32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r>
                <a:rPr lang="it-IT" altLang="it-IT" sz="1800" b="1">
                  <a:latin typeface="Symbol" pitchFamily="18" charset="2"/>
                </a:rPr>
                <a:t>e</a:t>
              </a:r>
              <a:endParaRPr lang="en-GB" altLang="it-IT" sz="1800" b="1">
                <a:latin typeface="Symbol" pitchFamily="18" charset="2"/>
              </a:endParaRPr>
            </a:p>
          </p:txBody>
        </p:sp>
        <p:sp>
          <p:nvSpPr>
            <p:cNvPr id="31759" name="Text Box 1048">
              <a:extLst>
                <a:ext uri="{FF2B5EF4-FFF2-40B4-BE49-F238E27FC236}">
                  <a16:creationId xmlns:a16="http://schemas.microsoft.com/office/drawing/2014/main" id="{6C1774FB-05E7-4099-86F7-5ABF5708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3733800"/>
              <a:ext cx="381000" cy="32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r>
                <a:rPr lang="it-IT" altLang="it-IT" sz="1800" b="1">
                  <a:latin typeface="Symbol" pitchFamily="18" charset="2"/>
                </a:rPr>
                <a:t>d</a:t>
              </a:r>
              <a:endParaRPr lang="en-GB" altLang="it-IT" sz="1800" b="1">
                <a:latin typeface="Symbol" pitchFamily="18" charset="2"/>
              </a:endParaRPr>
            </a:p>
          </p:txBody>
        </p:sp>
        <p:sp>
          <p:nvSpPr>
            <p:cNvPr id="31760" name="Text Box 1049">
              <a:extLst>
                <a:ext uri="{FF2B5EF4-FFF2-40B4-BE49-F238E27FC236}">
                  <a16:creationId xmlns:a16="http://schemas.microsoft.com/office/drawing/2014/main" id="{83DE90DE-D5F0-410F-8885-DE7EA36AC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700" y="3606800"/>
              <a:ext cx="381000" cy="32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r>
                <a:rPr lang="it-IT" altLang="it-IT" sz="1800" b="1">
                  <a:latin typeface="Times New Roman" pitchFamily="18" charset="0"/>
                </a:rPr>
                <a:t>x</a:t>
              </a:r>
              <a:r>
                <a:rPr lang="it-IT" altLang="it-IT" sz="1800" b="1" baseline="-25000">
                  <a:latin typeface="Times New Roman" pitchFamily="18" charset="0"/>
                </a:rPr>
                <a:t>0</a:t>
              </a:r>
              <a:endParaRPr lang="en-GB" altLang="it-IT" sz="1800" b="1" baseline="-25000">
                <a:latin typeface="Times New Roman" pitchFamily="18" charset="0"/>
              </a:endParaRPr>
            </a:p>
          </p:txBody>
        </p:sp>
        <p:sp>
          <p:nvSpPr>
            <p:cNvPr id="31761" name="Text Box 1050">
              <a:extLst>
                <a:ext uri="{FF2B5EF4-FFF2-40B4-BE49-F238E27FC236}">
                  <a16:creationId xmlns:a16="http://schemas.microsoft.com/office/drawing/2014/main" id="{76D64208-2D52-412D-9C62-51349BB9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381000" cy="32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r>
                <a:rPr lang="it-IT" altLang="it-IT" sz="1800" b="1" dirty="0" err="1">
                  <a:latin typeface="Times New Roman" pitchFamily="18" charset="0"/>
                </a:rPr>
                <a:t>x</a:t>
              </a:r>
              <a:r>
                <a:rPr lang="it-IT" altLang="it-IT" sz="1800" b="1" baseline="-25000" dirty="0" err="1">
                  <a:latin typeface="Times New Roman" pitchFamily="18" charset="0"/>
                </a:rPr>
                <a:t>s</a:t>
              </a:r>
              <a:endParaRPr lang="en-GB" altLang="it-IT" sz="1800" b="1" baseline="-25000" dirty="0">
                <a:latin typeface="Times New Roman" pitchFamily="18" charset="0"/>
              </a:endParaRPr>
            </a:p>
          </p:txBody>
        </p:sp>
        <p:sp>
          <p:nvSpPr>
            <p:cNvPr id="31762" name="Text Box 1051">
              <a:extLst>
                <a:ext uri="{FF2B5EF4-FFF2-40B4-BE49-F238E27FC236}">
                  <a16:creationId xmlns:a16="http://schemas.microsoft.com/office/drawing/2014/main" id="{0180C38F-1F6E-4E43-9694-B3208D6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3733800"/>
              <a:ext cx="609600" cy="3275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r>
                <a:rPr lang="it-IT" altLang="it-IT" sz="1800" b="1">
                  <a:latin typeface="Times New Roman" pitchFamily="18" charset="0"/>
                </a:rPr>
                <a:t>x(t)</a:t>
              </a:r>
              <a:endParaRPr lang="en-GB" altLang="it-IT" sz="1800" b="1" baseline="-25000">
                <a:latin typeface="Times New Roman" pitchFamily="18" charset="0"/>
              </a:endParaRPr>
            </a:p>
          </p:txBody>
        </p:sp>
        <p:sp>
          <p:nvSpPr>
            <p:cNvPr id="31763" name="Freeform 1053">
              <a:extLst>
                <a:ext uri="{FF2B5EF4-FFF2-40B4-BE49-F238E27FC236}">
                  <a16:creationId xmlns:a16="http://schemas.microsoft.com/office/drawing/2014/main" id="{85764AA7-405F-41B5-A106-F864740BF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3376613"/>
              <a:ext cx="1625600" cy="1544637"/>
            </a:xfrm>
            <a:custGeom>
              <a:avLst/>
              <a:gdLst>
                <a:gd name="T0" fmla="*/ 2147483647 w 1024"/>
                <a:gd name="T1" fmla="*/ 2147483647 h 973"/>
                <a:gd name="T2" fmla="*/ 2147483647 w 1024"/>
                <a:gd name="T3" fmla="*/ 2147483647 h 973"/>
                <a:gd name="T4" fmla="*/ 2147483647 w 1024"/>
                <a:gd name="T5" fmla="*/ 2147483647 h 973"/>
                <a:gd name="T6" fmla="*/ 2147483647 w 1024"/>
                <a:gd name="T7" fmla="*/ 2147483647 h 973"/>
                <a:gd name="T8" fmla="*/ 2147483647 w 1024"/>
                <a:gd name="T9" fmla="*/ 2147483647 h 973"/>
                <a:gd name="T10" fmla="*/ 2147483647 w 1024"/>
                <a:gd name="T11" fmla="*/ 2147483647 h 973"/>
                <a:gd name="T12" fmla="*/ 0 w 1024"/>
                <a:gd name="T13" fmla="*/ 2147483647 h 973"/>
                <a:gd name="T14" fmla="*/ 2147483647 w 1024"/>
                <a:gd name="T15" fmla="*/ 2147483647 h 973"/>
                <a:gd name="T16" fmla="*/ 2147483647 w 1024"/>
                <a:gd name="T17" fmla="*/ 2147483647 h 973"/>
                <a:gd name="T18" fmla="*/ 2147483647 w 1024"/>
                <a:gd name="T19" fmla="*/ 2147483647 h 973"/>
                <a:gd name="T20" fmla="*/ 2147483647 w 1024"/>
                <a:gd name="T21" fmla="*/ 2147483647 h 973"/>
                <a:gd name="T22" fmla="*/ 2147483647 w 1024"/>
                <a:gd name="T23" fmla="*/ 2147483647 h 973"/>
                <a:gd name="T24" fmla="*/ 2147483647 w 1024"/>
                <a:gd name="T25" fmla="*/ 2147483647 h 973"/>
                <a:gd name="T26" fmla="*/ 2147483647 w 1024"/>
                <a:gd name="T27" fmla="*/ 2147483647 h 973"/>
                <a:gd name="T28" fmla="*/ 2147483647 w 1024"/>
                <a:gd name="T29" fmla="*/ 2147483647 h 973"/>
                <a:gd name="T30" fmla="*/ 2147483647 w 1024"/>
                <a:gd name="T31" fmla="*/ 2147483647 h 973"/>
                <a:gd name="T32" fmla="*/ 2147483647 w 1024"/>
                <a:gd name="T33" fmla="*/ 2147483647 h 973"/>
                <a:gd name="T34" fmla="*/ 2147483647 w 1024"/>
                <a:gd name="T35" fmla="*/ 2147483647 h 973"/>
                <a:gd name="T36" fmla="*/ 2147483647 w 1024"/>
                <a:gd name="T37" fmla="*/ 2147483647 h 973"/>
                <a:gd name="T38" fmla="*/ 2147483647 w 1024"/>
                <a:gd name="T39" fmla="*/ 2147483647 h 973"/>
                <a:gd name="T40" fmla="*/ 2147483647 w 1024"/>
                <a:gd name="T41" fmla="*/ 2147483647 h 973"/>
                <a:gd name="T42" fmla="*/ 2147483647 w 1024"/>
                <a:gd name="T43" fmla="*/ 2147483647 h 973"/>
                <a:gd name="T44" fmla="*/ 2147483647 w 1024"/>
                <a:gd name="T45" fmla="*/ 2147483647 h 973"/>
                <a:gd name="T46" fmla="*/ 2147483647 w 1024"/>
                <a:gd name="T47" fmla="*/ 2147483647 h 973"/>
                <a:gd name="T48" fmla="*/ 2147483647 w 1024"/>
                <a:gd name="T49" fmla="*/ 2147483647 h 973"/>
                <a:gd name="T50" fmla="*/ 2147483647 w 1024"/>
                <a:gd name="T51" fmla="*/ 2147483647 h 973"/>
                <a:gd name="T52" fmla="*/ 2147483647 w 1024"/>
                <a:gd name="T53" fmla="*/ 2147483647 h 973"/>
                <a:gd name="T54" fmla="*/ 2147483647 w 1024"/>
                <a:gd name="T55" fmla="*/ 2147483647 h 973"/>
                <a:gd name="T56" fmla="*/ 2147483647 w 1024"/>
                <a:gd name="T57" fmla="*/ 2147483647 h 973"/>
                <a:gd name="T58" fmla="*/ 2147483647 w 1024"/>
                <a:gd name="T59" fmla="*/ 2147483647 h 973"/>
                <a:gd name="T60" fmla="*/ 2147483647 w 1024"/>
                <a:gd name="T61" fmla="*/ 2147483647 h 973"/>
                <a:gd name="T62" fmla="*/ 2147483647 w 1024"/>
                <a:gd name="T63" fmla="*/ 2147483647 h 973"/>
                <a:gd name="T64" fmla="*/ 2147483647 w 1024"/>
                <a:gd name="T65" fmla="*/ 2147483647 h 973"/>
                <a:gd name="T66" fmla="*/ 2147483647 w 1024"/>
                <a:gd name="T67" fmla="*/ 2147483647 h 973"/>
                <a:gd name="T68" fmla="*/ 2147483647 w 1024"/>
                <a:gd name="T69" fmla="*/ 2147483647 h 973"/>
                <a:gd name="T70" fmla="*/ 2147483647 w 1024"/>
                <a:gd name="T71" fmla="*/ 2147483647 h 973"/>
                <a:gd name="T72" fmla="*/ 2147483647 w 1024"/>
                <a:gd name="T73" fmla="*/ 2147483647 h 973"/>
                <a:gd name="T74" fmla="*/ 2147483647 w 1024"/>
                <a:gd name="T75" fmla="*/ 2147483647 h 9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4"/>
                <a:gd name="T115" fmla="*/ 0 h 973"/>
                <a:gd name="T116" fmla="*/ 1024 w 1024"/>
                <a:gd name="T117" fmla="*/ 973 h 9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4" h="973">
                  <a:moveTo>
                    <a:pt x="256" y="361"/>
                  </a:moveTo>
                  <a:cubicBezTo>
                    <a:pt x="240" y="383"/>
                    <a:pt x="220" y="408"/>
                    <a:pt x="200" y="425"/>
                  </a:cubicBezTo>
                  <a:cubicBezTo>
                    <a:pt x="195" y="429"/>
                    <a:pt x="189" y="430"/>
                    <a:pt x="184" y="433"/>
                  </a:cubicBezTo>
                  <a:cubicBezTo>
                    <a:pt x="179" y="436"/>
                    <a:pt x="176" y="441"/>
                    <a:pt x="172" y="445"/>
                  </a:cubicBezTo>
                  <a:cubicBezTo>
                    <a:pt x="154" y="499"/>
                    <a:pt x="106" y="482"/>
                    <a:pt x="52" y="485"/>
                  </a:cubicBezTo>
                  <a:cubicBezTo>
                    <a:pt x="50" y="485"/>
                    <a:pt x="19" y="487"/>
                    <a:pt x="16" y="497"/>
                  </a:cubicBezTo>
                  <a:cubicBezTo>
                    <a:pt x="7" y="530"/>
                    <a:pt x="11" y="561"/>
                    <a:pt x="0" y="593"/>
                  </a:cubicBezTo>
                  <a:cubicBezTo>
                    <a:pt x="2" y="636"/>
                    <a:pt x="0" y="658"/>
                    <a:pt x="12" y="693"/>
                  </a:cubicBezTo>
                  <a:cubicBezTo>
                    <a:pt x="15" y="723"/>
                    <a:pt x="9" y="778"/>
                    <a:pt x="44" y="793"/>
                  </a:cubicBezTo>
                  <a:cubicBezTo>
                    <a:pt x="84" y="810"/>
                    <a:pt x="172" y="809"/>
                    <a:pt x="172" y="809"/>
                  </a:cubicBezTo>
                  <a:cubicBezTo>
                    <a:pt x="182" y="816"/>
                    <a:pt x="189" y="827"/>
                    <a:pt x="200" y="833"/>
                  </a:cubicBezTo>
                  <a:cubicBezTo>
                    <a:pt x="217" y="843"/>
                    <a:pt x="237" y="846"/>
                    <a:pt x="256" y="853"/>
                  </a:cubicBezTo>
                  <a:cubicBezTo>
                    <a:pt x="271" y="876"/>
                    <a:pt x="293" y="898"/>
                    <a:pt x="312" y="917"/>
                  </a:cubicBezTo>
                  <a:cubicBezTo>
                    <a:pt x="315" y="920"/>
                    <a:pt x="329" y="943"/>
                    <a:pt x="336" y="945"/>
                  </a:cubicBezTo>
                  <a:cubicBezTo>
                    <a:pt x="407" y="969"/>
                    <a:pt x="490" y="956"/>
                    <a:pt x="564" y="961"/>
                  </a:cubicBezTo>
                  <a:cubicBezTo>
                    <a:pt x="621" y="959"/>
                    <a:pt x="682" y="973"/>
                    <a:pt x="736" y="953"/>
                  </a:cubicBezTo>
                  <a:cubicBezTo>
                    <a:pt x="741" y="951"/>
                    <a:pt x="743" y="944"/>
                    <a:pt x="748" y="941"/>
                  </a:cubicBezTo>
                  <a:cubicBezTo>
                    <a:pt x="752" y="939"/>
                    <a:pt x="756" y="938"/>
                    <a:pt x="760" y="937"/>
                  </a:cubicBezTo>
                  <a:cubicBezTo>
                    <a:pt x="778" y="924"/>
                    <a:pt x="792" y="924"/>
                    <a:pt x="812" y="917"/>
                  </a:cubicBezTo>
                  <a:cubicBezTo>
                    <a:pt x="824" y="881"/>
                    <a:pt x="849" y="875"/>
                    <a:pt x="884" y="865"/>
                  </a:cubicBezTo>
                  <a:cubicBezTo>
                    <a:pt x="895" y="833"/>
                    <a:pt x="948" y="785"/>
                    <a:pt x="948" y="785"/>
                  </a:cubicBezTo>
                  <a:cubicBezTo>
                    <a:pt x="963" y="741"/>
                    <a:pt x="971" y="730"/>
                    <a:pt x="996" y="693"/>
                  </a:cubicBezTo>
                  <a:cubicBezTo>
                    <a:pt x="1001" y="649"/>
                    <a:pt x="1010" y="604"/>
                    <a:pt x="1024" y="561"/>
                  </a:cubicBezTo>
                  <a:cubicBezTo>
                    <a:pt x="1023" y="542"/>
                    <a:pt x="1024" y="523"/>
                    <a:pt x="1020" y="505"/>
                  </a:cubicBezTo>
                  <a:cubicBezTo>
                    <a:pt x="1018" y="496"/>
                    <a:pt x="994" y="477"/>
                    <a:pt x="988" y="469"/>
                  </a:cubicBezTo>
                  <a:cubicBezTo>
                    <a:pt x="976" y="454"/>
                    <a:pt x="966" y="439"/>
                    <a:pt x="960" y="421"/>
                  </a:cubicBezTo>
                  <a:cubicBezTo>
                    <a:pt x="955" y="378"/>
                    <a:pt x="954" y="330"/>
                    <a:pt x="940" y="289"/>
                  </a:cubicBezTo>
                  <a:cubicBezTo>
                    <a:pt x="933" y="236"/>
                    <a:pt x="913" y="209"/>
                    <a:pt x="884" y="165"/>
                  </a:cubicBezTo>
                  <a:cubicBezTo>
                    <a:pt x="871" y="146"/>
                    <a:pt x="844" y="88"/>
                    <a:pt x="828" y="77"/>
                  </a:cubicBezTo>
                  <a:cubicBezTo>
                    <a:pt x="807" y="63"/>
                    <a:pt x="786" y="57"/>
                    <a:pt x="764" y="45"/>
                  </a:cubicBezTo>
                  <a:cubicBezTo>
                    <a:pt x="733" y="28"/>
                    <a:pt x="713" y="15"/>
                    <a:pt x="676" y="9"/>
                  </a:cubicBezTo>
                  <a:cubicBezTo>
                    <a:pt x="535" y="13"/>
                    <a:pt x="488" y="0"/>
                    <a:pt x="384" y="69"/>
                  </a:cubicBezTo>
                  <a:cubicBezTo>
                    <a:pt x="356" y="110"/>
                    <a:pt x="344" y="153"/>
                    <a:pt x="332" y="201"/>
                  </a:cubicBezTo>
                  <a:cubicBezTo>
                    <a:pt x="331" y="218"/>
                    <a:pt x="328" y="236"/>
                    <a:pt x="328" y="253"/>
                  </a:cubicBezTo>
                  <a:cubicBezTo>
                    <a:pt x="328" y="272"/>
                    <a:pt x="329" y="290"/>
                    <a:pt x="332" y="309"/>
                  </a:cubicBezTo>
                  <a:cubicBezTo>
                    <a:pt x="337" y="345"/>
                    <a:pt x="364" y="366"/>
                    <a:pt x="392" y="385"/>
                  </a:cubicBezTo>
                  <a:cubicBezTo>
                    <a:pt x="399" y="390"/>
                    <a:pt x="409" y="388"/>
                    <a:pt x="416" y="393"/>
                  </a:cubicBezTo>
                  <a:cubicBezTo>
                    <a:pt x="429" y="402"/>
                    <a:pt x="423" y="401"/>
                    <a:pt x="432" y="401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endParaRPr lang="it-IT">
                <a:latin typeface="Arial" panose="020B0604020202020204" pitchFamily="34" charset="0"/>
              </a:endParaRPr>
            </a:p>
          </p:txBody>
        </p:sp>
        <p:sp>
          <p:nvSpPr>
            <p:cNvPr id="31764" name="Oval 22">
              <a:extLst>
                <a:ext uri="{FF2B5EF4-FFF2-40B4-BE49-F238E27FC236}">
                  <a16:creationId xmlns:a16="http://schemas.microsoft.com/office/drawing/2014/main" id="{F51150DD-B713-450E-92D9-77D555197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3873500"/>
              <a:ext cx="90488" cy="84138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anose="02020603050405020304" pitchFamily="18" charset="0"/>
                <a:buNone/>
                <a:defRPr/>
              </a:pPr>
              <a:endParaRPr lang="en-US" altLang="it-IT" sz="1800"/>
            </a:p>
          </p:txBody>
        </p:sp>
      </p:grpSp>
      <p:pic>
        <p:nvPicPr>
          <p:cNvPr id="33802" name="Immagin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827588"/>
            <a:ext cx="2784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CasellaDiTesto 4"/>
          <p:cNvSpPr txBox="1">
            <a:spLocks noChangeArrowheads="1"/>
          </p:cNvSpPr>
          <p:nvPr/>
        </p:nvSpPr>
        <p:spPr bwMode="auto">
          <a:xfrm>
            <a:off x="188913" y="7092950"/>
            <a:ext cx="6364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/>
              <a:t>1st  example		2nd example</a:t>
            </a:r>
          </a:p>
        </p:txBody>
      </p:sp>
      <p:pic>
        <p:nvPicPr>
          <p:cNvPr id="33804" name="Immagin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411913"/>
            <a:ext cx="711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38A15FBA-C0D6-4413-AC99-49724BCA4511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12</a:t>
            </a:fld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AE38B38-A7A4-4B10-A162-CD9FDE2A0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imes New Roman" pitchFamily="18" charset="0"/>
                <a:ea typeface="ＭＳ Ｐゴシック" pitchFamily="64" charset="-128"/>
                <a:cs typeface="+mj-cs"/>
              </a:rPr>
              <a:t>Instability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2178050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/>
              <a:t>A point of equilibrium x</a:t>
            </a:r>
            <a:r>
              <a:rPr lang="it-IT" altLang="it-IT" sz="2800" baseline="-25000"/>
              <a:t>s</a:t>
            </a:r>
            <a:r>
              <a:rPr lang="it-IT" altLang="it-IT" sz="2800"/>
              <a:t> </a:t>
            </a:r>
            <a:r>
              <a:rPr lang="en-US" altLang="it-IT" sz="2800"/>
              <a:t>is said to be </a:t>
            </a:r>
            <a:r>
              <a:rPr lang="en-US" altLang="it-IT" sz="2800" b="1">
                <a:solidFill>
                  <a:srgbClr val="006600"/>
                </a:solidFill>
              </a:rPr>
              <a:t>unstable </a:t>
            </a:r>
            <a:r>
              <a:rPr lang="en-US" altLang="it-IT" sz="2800"/>
              <a:t>if it is not </a:t>
            </a:r>
            <a:r>
              <a:rPr lang="en-US" altLang="it-IT" sz="2800" b="1">
                <a:solidFill>
                  <a:srgbClr val="006600"/>
                </a:solidFill>
              </a:rPr>
              <a:t>Lyapunov stable</a:t>
            </a:r>
            <a:endParaRPr lang="it-IT" altLang="it-IT" sz="2800" b="1">
              <a:latin typeface="Times New Roman" pitchFamily="18" charset="0"/>
            </a:endParaRP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FFAF202C-A94C-4B2D-8FA1-F9EF5A539796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13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35845" name="Picture 7" descr="C:\Users\Utente principale\AppData\Local\Microsoft\Windows\Temporary Internet Files\Content.IE5\YQQDYS1V\MC9000562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51725"/>
            <a:ext cx="124777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ttangolo 3"/>
          <p:cNvSpPr>
            <a:spLocks noChangeArrowheads="1"/>
          </p:cNvSpPr>
          <p:nvPr/>
        </p:nvSpPr>
        <p:spPr bwMode="auto">
          <a:xfrm>
            <a:off x="1628775" y="8024813"/>
            <a:ext cx="4594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hlinkClick r:id="rId4"/>
              </a:rPr>
              <a:t>http://www.scholarpedia.org/article/Stability</a:t>
            </a:r>
            <a:r>
              <a:rPr lang="it-IT" altLang="it-IT" sz="1800"/>
              <a:t> </a:t>
            </a:r>
          </a:p>
        </p:txBody>
      </p:sp>
      <p:pic>
        <p:nvPicPr>
          <p:cNvPr id="35847" name="Immagine 23" descr="Aleksandr Michajlovič Ljapuno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825"/>
            <a:ext cx="1446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6AC79-2148-4F32-B99A-86C978E29307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C00000"/>
                </a:solidFill>
                <a:ea typeface="ＭＳ Ｐゴシック" charset="-128"/>
              </a:rPr>
              <a:t>Example:</a:t>
            </a:r>
            <a:br>
              <a:rPr lang="it-IT" altLang="it-IT">
                <a:ea typeface="ＭＳ Ｐゴシック" charset="-128"/>
              </a:rPr>
            </a:br>
            <a:r>
              <a:rPr lang="it-IT" altLang="it-IT">
                <a:ea typeface="ＭＳ Ｐゴシック" charset="-128"/>
              </a:rPr>
              <a:t>2nd order </a:t>
            </a:r>
            <a:r>
              <a:rPr lang="en-US" altLang="it-IT">
                <a:ea typeface="ＭＳ Ｐゴシック" charset="-128"/>
              </a:rPr>
              <a:t>dynamical system</a:t>
            </a:r>
            <a:endParaRPr lang="it-IT" altLang="it-IT">
              <a:ea typeface="ＭＳ Ｐゴシック" charset="-128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67088"/>
            <a:ext cx="63690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4813" y="6445250"/>
            <a:ext cx="5905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>
                <a:latin typeface="Times New Roman" pitchFamily="18" charset="0"/>
                <a:sym typeface="Wingdings" pitchFamily="2" charset="2"/>
              </a:rPr>
              <a:t></a:t>
            </a:r>
            <a:r>
              <a:rPr lang="en-US" altLang="it-IT" sz="1800"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it-IT" sz="1800">
                <a:latin typeface="Times New Roman" pitchFamily="18" charset="0"/>
              </a:rPr>
              <a:t>retrieved from Dr. Victor M. Becerra, University of Reading (UK)</a:t>
            </a:r>
          </a:p>
        </p:txBody>
      </p:sp>
      <p:sp>
        <p:nvSpPr>
          <p:cNvPr id="6" name="Callout con freccia in giù 5">
            <a:extLst>
              <a:ext uri="{FF2B5EF4-FFF2-40B4-BE49-F238E27FC236}">
                <a16:creationId xmlns:a16="http://schemas.microsoft.com/office/drawing/2014/main" id="{632B78B6-16A2-4965-98AE-927A2A6B427E}"/>
              </a:ext>
            </a:extLst>
          </p:cNvPr>
          <p:cNvSpPr/>
          <p:nvPr/>
        </p:nvSpPr>
        <p:spPr bwMode="auto">
          <a:xfrm>
            <a:off x="908050" y="2681288"/>
            <a:ext cx="1081088" cy="1371600"/>
          </a:xfrm>
          <a:prstGeom prst="downArrowCallout">
            <a:avLst>
              <a:gd name="adj1" fmla="val 10708"/>
              <a:gd name="adj2" fmla="val 22251"/>
              <a:gd name="adj3" fmla="val 28298"/>
              <a:gd name="adj4" fmla="val 47703"/>
            </a:avLst>
          </a:prstGeom>
          <a:solidFill>
            <a:schemeClr val="accent1"/>
          </a:solidFill>
          <a:ln>
            <a:solidFill>
              <a:schemeClr val="accent1">
                <a:lumMod val="10000"/>
              </a:schemeClr>
            </a:solidFill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None/>
              <a:defRPr/>
            </a:pPr>
            <a:r>
              <a:rPr lang="it-IT" dirty="0" err="1">
                <a:latin typeface="Arial" panose="020B0604020202020204" pitchFamily="34" charset="0"/>
                <a:ea typeface="ＭＳ Ｐゴシック" pitchFamily="64" charset="-128"/>
              </a:rPr>
              <a:t>phase</a:t>
            </a:r>
            <a:r>
              <a:rPr lang="it-IT" dirty="0">
                <a:latin typeface="Arial" panose="020B0604020202020204" pitchFamily="34" charset="0"/>
                <a:ea typeface="ＭＳ Ｐゴシック" pitchFamily="64" charset="-128"/>
              </a:rPr>
              <a:t> </a:t>
            </a:r>
            <a:r>
              <a:rPr lang="it-IT" dirty="0" err="1">
                <a:latin typeface="Arial" panose="020B0604020202020204" pitchFamily="34" charset="0"/>
                <a:ea typeface="ＭＳ Ｐゴシック" pitchFamily="64" charset="-128"/>
              </a:rPr>
              <a:t>portrait</a:t>
            </a:r>
            <a:endParaRPr lang="it-IT" dirty="0">
              <a:latin typeface="Arial" panose="020B0604020202020204" pitchFamily="34" charset="0"/>
              <a:ea typeface="ＭＳ Ｐゴシック" pitchFamily="64" charset="-128"/>
            </a:endParaRPr>
          </a:p>
        </p:txBody>
      </p:sp>
      <p:sp>
        <p:nvSpPr>
          <p:cNvPr id="37894" name="Rettangolo 2"/>
          <p:cNvSpPr>
            <a:spLocks noChangeArrowheads="1"/>
          </p:cNvSpPr>
          <p:nvPr/>
        </p:nvSpPr>
        <p:spPr bwMode="auto">
          <a:xfrm>
            <a:off x="549275" y="1949450"/>
            <a:ext cx="556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ja-JP" sz="2800">
                <a:latin typeface="Times New Roman" pitchFamily="18" charset="0"/>
                <a:sym typeface="Webdings" pitchFamily="18" charset="2"/>
              </a:rPr>
              <a:t>  </a:t>
            </a:r>
            <a:r>
              <a:rPr lang="it-IT" altLang="ja-JP" sz="2800">
                <a:latin typeface="Times New Roman" pitchFamily="18" charset="0"/>
              </a:rPr>
              <a:t>The origin is an </a:t>
            </a:r>
            <a:r>
              <a:rPr lang="it-IT" altLang="ja-JP" sz="2800">
                <a:solidFill>
                  <a:srgbClr val="006600"/>
                </a:solidFill>
                <a:latin typeface="Times New Roman" pitchFamily="18" charset="0"/>
              </a:rPr>
              <a:t>equilibrium point</a:t>
            </a:r>
            <a:endParaRPr lang="en-US" altLang="it-IT" sz="28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78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A906CB6A-C2B0-4431-8E8C-4FAD7C97A7B6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14</a:t>
            </a:fld>
            <a:endParaRPr lang="it-IT" altLang="it-IT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>
            <a:extLst>
              <a:ext uri="{FF2B5EF4-FFF2-40B4-BE49-F238E27FC236}">
                <a16:creationId xmlns:a16="http://schemas.microsoft.com/office/drawing/2014/main" id="{F6B3B33D-01B7-4F2E-AAA3-F0E3A9965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611188"/>
            <a:ext cx="6172200" cy="9413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latin typeface="Times New Roman" charset="0"/>
                <a:ea typeface="ＭＳ Ｐゴシック" charset="-128"/>
              </a:rPr>
              <a:t>Qualitative concept of stability</a:t>
            </a:r>
            <a:br>
              <a:rPr lang="it-IT" altLang="it-IT">
                <a:latin typeface="Times New Roman" charset="0"/>
                <a:ea typeface="ＭＳ Ｐゴシック" charset="-128"/>
              </a:rPr>
            </a:br>
            <a:r>
              <a:rPr lang="it-IT" altLang="it-IT">
                <a:latin typeface="Times New Roman" charset="0"/>
                <a:ea typeface="ＭＳ Ｐゴシック" charset="-128"/>
              </a:rPr>
              <a:t>vs.</a:t>
            </a:r>
            <a:br>
              <a:rPr lang="it-IT" altLang="it-IT">
                <a:latin typeface="Times New Roman" charset="0"/>
                <a:ea typeface="ＭＳ Ｐゴシック" charset="-128"/>
              </a:rPr>
            </a:br>
            <a:r>
              <a:rPr lang="it-IT" altLang="it-IT">
                <a:latin typeface="Times New Roman" charset="0"/>
                <a:ea typeface="ＭＳ Ｐゴシック" charset="-128"/>
              </a:rPr>
              <a:t>Lyapunov Stability</a:t>
            </a:r>
            <a:br>
              <a:rPr lang="it-IT" altLang="it-IT">
                <a:latin typeface="Times New Roman" charset="0"/>
                <a:ea typeface="ＭＳ Ｐゴシック" charset="-128"/>
              </a:rPr>
            </a:br>
            <a:endParaRPr lang="it-IT" altLang="it-IT">
              <a:latin typeface="Times New Roman" charset="0"/>
              <a:ea typeface="ＭＳ Ｐゴシック" charset="-128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620713" y="5292725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>
                <a:latin typeface="Times New Roman" pitchFamily="18" charset="0"/>
                <a:sym typeface="Wingdings" pitchFamily="2" charset="2"/>
              </a:rPr>
              <a:t></a:t>
            </a:r>
            <a:r>
              <a:rPr lang="it-IT" altLang="it-IT" sz="2000">
                <a:latin typeface="Times New Roman" pitchFamily="18" charset="0"/>
                <a:sym typeface="Wingdings" pitchFamily="2" charset="2"/>
              </a:rPr>
              <a:t> </a:t>
            </a:r>
            <a:r>
              <a:rPr lang="it-IT" altLang="it-IT" sz="2000">
                <a:latin typeface="Times New Roman" pitchFamily="18" charset="0"/>
              </a:rPr>
              <a:t>Adapted from </a:t>
            </a:r>
            <a:r>
              <a:rPr lang="it-IT" altLang="it-IT" sz="2000" i="1">
                <a:latin typeface="Times New Roman" pitchFamily="18" charset="0"/>
              </a:rPr>
              <a:t>Economia dei Sistemi Complessi dei proff.ri Silvio Giove e Christina Mosele</a:t>
            </a: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6"/>
          <a:stretch>
            <a:fillRect/>
          </a:stretch>
        </p:blipFill>
        <p:spPr bwMode="auto">
          <a:xfrm>
            <a:off x="188913" y="2411413"/>
            <a:ext cx="6310312" cy="1046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7767EB7E-5D14-4E3E-9729-18D2E491615B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15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5894FE0-B84A-473B-ACB5-18E1D636A187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3786188"/>
          <a:ext cx="6310312" cy="1146176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stable equilibrium </a:t>
                      </a:r>
                      <a:endParaRPr kumimoji="0" lang="it-IT" alt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unstable equilibrium </a:t>
                      </a: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indifferent or neutral equilibrium </a:t>
                      </a: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Lyapunov’s Asymptotic Stability</a:t>
                      </a: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Lyapunov Instability</a:t>
                      </a: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Lyapunov Stability</a:t>
                      </a:r>
                    </a:p>
                  </a:txBody>
                  <a:tcPr marL="91431" marR="9143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5A04A-05E8-4B4E-8EED-884292FC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875338"/>
            <a:ext cx="5973762" cy="1816100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cap="none" dirty="0">
                <a:latin typeface="Times New Roman" charset="0"/>
                <a:ea typeface="ＭＳ Ｐゴシック" charset="-128"/>
              </a:rPr>
              <a:t>Linear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autonomous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dynamical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systems</a:t>
            </a:r>
            <a:endParaRPr lang="en-US" altLang="it-IT" cap="none" dirty="0">
              <a:ea typeface="ＭＳ Ｐゴシック" charset="-128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58F6A4-6CE4-4096-A7BC-91D8B5DE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it-IT">
              <a:ea typeface="ＭＳ Ｐゴシック" charset="-128"/>
            </a:endParaRP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861B3E0F-AE97-47F8-B1B7-B3D63BECDE26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16</a:t>
            </a:fld>
            <a:endParaRPr lang="it-IT" altLang="it-IT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7">
            <a:extLst>
              <a:ext uri="{FF2B5EF4-FFF2-40B4-BE49-F238E27FC236}">
                <a16:creationId xmlns:a16="http://schemas.microsoft.com/office/drawing/2014/main" id="{E28A58F5-F3D9-43FA-8B0F-0560943D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413000"/>
            <a:ext cx="667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it-IT" altLang="it-IT" sz="1800" b="1" dirty="0" err="1">
                <a:solidFill>
                  <a:srgbClr val="800000"/>
                </a:solidFill>
                <a:latin typeface="+mj-lt"/>
              </a:rPr>
              <a:t>n</a:t>
            </a:r>
            <a:r>
              <a:rPr lang="it-IT" altLang="it-IT" sz="1800" b="1" dirty="0">
                <a:solidFill>
                  <a:srgbClr val="800000"/>
                </a:solidFill>
                <a:latin typeface="+mj-lt"/>
              </a:rPr>
              <a:t>-ORDER, LINEAR AUTONOMOUS DYNAMICAL SYSTEM</a:t>
            </a:r>
          </a:p>
        </p:txBody>
      </p:sp>
      <p:sp>
        <p:nvSpPr>
          <p:cNvPr id="43011" name="Text Box 1029"/>
          <p:cNvSpPr txBox="1">
            <a:spLocks noChangeArrowheads="1"/>
          </p:cNvSpPr>
          <p:nvPr/>
        </p:nvSpPr>
        <p:spPr bwMode="auto">
          <a:xfrm>
            <a:off x="533400" y="4851400"/>
            <a:ext cx="594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x is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state:</a:t>
            </a:r>
            <a:endParaRPr lang="it-IT" altLang="it-IT" sz="1800" b="1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A is a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non singular state </a:t>
            </a:r>
            <a:r>
              <a:rPr lang="it-IT" altLang="it-IT" sz="1800" b="1">
                <a:latin typeface="Times New Roman" pitchFamily="18" charset="0"/>
              </a:rPr>
              <a:t>matrix [n </a:t>
            </a:r>
            <a:r>
              <a:rPr lang="it-IT" altLang="it-IT" sz="1800" b="1"/>
              <a:t>·</a:t>
            </a:r>
            <a:r>
              <a:rPr lang="it-IT" altLang="it-IT" sz="1800" b="1">
                <a:latin typeface="Times New Roman" pitchFamily="18" charset="0"/>
              </a:rPr>
              <a:t> n] </a:t>
            </a:r>
          </a:p>
        </p:txBody>
      </p:sp>
      <p:graphicFrame>
        <p:nvGraphicFramePr>
          <p:cNvPr id="43012" name="Object 1030"/>
          <p:cNvGraphicFramePr>
            <a:graphicFrameLocks noChangeAspect="1"/>
          </p:cNvGraphicFramePr>
          <p:nvPr/>
        </p:nvGraphicFramePr>
        <p:xfrm>
          <a:off x="1685925" y="4743450"/>
          <a:ext cx="2103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Equation" r:id="rId4" imgW="1459866" imgH="380835" progId="Equation.DSMT4">
                  <p:embed/>
                </p:oleObj>
              </mc:Choice>
              <mc:Fallback>
                <p:oleObj name="Equation" r:id="rId4" imgW="1459866" imgH="380835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743450"/>
                        <a:ext cx="210343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1033"/>
          <p:cNvSpPr txBox="1">
            <a:spLocks noChangeArrowheads="1"/>
          </p:cNvSpPr>
          <p:nvPr/>
        </p:nvSpPr>
        <p:spPr bwMode="auto">
          <a:xfrm>
            <a:off x="457200" y="7412038"/>
            <a:ext cx="592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If A is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non singular </a:t>
            </a:r>
            <a:r>
              <a:rPr lang="it-IT" altLang="it-IT" sz="1800" b="1">
                <a:latin typeface="Times New Roman" pitchFamily="18" charset="0"/>
              </a:rPr>
              <a:t>, </a:t>
            </a:r>
            <a:r>
              <a:rPr lang="it-IT" altLang="it-IT" sz="2000" b="1">
                <a:latin typeface="Times New Roman" pitchFamily="18" charset="0"/>
              </a:rPr>
              <a:t>x = 0</a:t>
            </a:r>
            <a:r>
              <a:rPr lang="it-IT" altLang="it-IT" sz="1800" b="1">
                <a:latin typeface="Times New Roman" pitchFamily="18" charset="0"/>
              </a:rPr>
              <a:t> is the only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steady state</a:t>
            </a:r>
            <a:r>
              <a:rPr lang="it-IT" altLang="it-IT" sz="1800" b="1">
                <a:latin typeface="Times New Roman" pitchFamily="18" charset="0"/>
              </a:rPr>
              <a:t>.</a:t>
            </a:r>
          </a:p>
        </p:txBody>
      </p:sp>
      <p:sp>
        <p:nvSpPr>
          <p:cNvPr id="34821" name="Rectangle 1036">
            <a:extLst>
              <a:ext uri="{FF2B5EF4-FFF2-40B4-BE49-F238E27FC236}">
                <a16:creationId xmlns:a16="http://schemas.microsoft.com/office/drawing/2014/main" id="{AD2BB89F-5346-49DB-9803-0250078919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0"/>
            <a:ext cx="6210300" cy="11176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Study of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linear autonomous dynamical systems </a:t>
            </a:r>
            <a:endParaRPr lang="en-GB" altLang="it-IT" sz="4400">
              <a:latin typeface="Times New Roman" charset="0"/>
              <a:ea typeface="ＭＳ Ｐゴシック" charset="-128"/>
            </a:endParaRPr>
          </a:p>
        </p:txBody>
      </p:sp>
      <p:sp>
        <p:nvSpPr>
          <p:cNvPr id="27655" name="Text Box 1038">
            <a:extLst>
              <a:ext uri="{FF2B5EF4-FFF2-40B4-BE49-F238E27FC236}">
                <a16:creationId xmlns:a16="http://schemas.microsoft.com/office/drawing/2014/main" id="{785C5432-E2F3-495C-A9B5-C108CFAC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30913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it-IT" altLang="it-IT" sz="2000" b="1" dirty="0">
                <a:solidFill>
                  <a:srgbClr val="800000"/>
                </a:solidFill>
                <a:latin typeface="+mj-lt"/>
              </a:rPr>
              <a:t>EQUILIBRIUM POINTS</a:t>
            </a:r>
            <a:endParaRPr lang="en-GB" altLang="it-IT" sz="2000" b="1" dirty="0">
              <a:latin typeface="+mj-lt"/>
            </a:endParaRPr>
          </a:p>
        </p:txBody>
      </p:sp>
      <p:graphicFrame>
        <p:nvGraphicFramePr>
          <p:cNvPr id="43016" name="Object 1039"/>
          <p:cNvGraphicFramePr>
            <a:graphicFrameLocks noChangeAspect="1"/>
          </p:cNvGraphicFramePr>
          <p:nvPr/>
        </p:nvGraphicFramePr>
        <p:xfrm>
          <a:off x="2225675" y="6580188"/>
          <a:ext cx="22828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Equazione" r:id="rId6" imgW="1345616" imgH="393529" progId="Equation.3">
                  <p:embed/>
                </p:oleObj>
              </mc:Choice>
              <mc:Fallback>
                <p:oleObj name="Equazione" r:id="rId6" imgW="1345616" imgH="393529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6580188"/>
                        <a:ext cx="228282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Segnaposto numero diapositiva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E2F87952-BB6C-481B-9A4F-E46ADB406A65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17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43018" name="Object 4"/>
          <p:cNvGraphicFramePr>
            <a:graphicFrameLocks noChangeAspect="1"/>
          </p:cNvGraphicFramePr>
          <p:nvPr/>
        </p:nvGraphicFramePr>
        <p:xfrm>
          <a:off x="2371725" y="2962275"/>
          <a:ext cx="21145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Equation" r:id="rId8" imgW="939392" imgH="634725" progId="Equation.3">
                  <p:embed/>
                </p:oleObj>
              </mc:Choice>
              <mc:Fallback>
                <p:oleObj name="Equation" r:id="rId8" imgW="939392" imgH="6347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2962275"/>
                        <a:ext cx="2114550" cy="1428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Rettangolo 1"/>
          <p:cNvSpPr>
            <a:spLocks noChangeArrowheads="1"/>
          </p:cNvSpPr>
          <p:nvPr/>
        </p:nvSpPr>
        <p:spPr bwMode="auto">
          <a:xfrm>
            <a:off x="530225" y="1331913"/>
            <a:ext cx="577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>
                <a:latin typeface="Monotype Corsiva" pitchFamily="66" charset="0"/>
              </a:rPr>
              <a:t>… understanding </a:t>
            </a:r>
            <a:r>
              <a:rPr lang="en-US" altLang="it-IT" sz="2000">
                <a:solidFill>
                  <a:srgbClr val="006600"/>
                </a:solidFill>
                <a:latin typeface="Monotype Corsiva" pitchFamily="66" charset="0"/>
              </a:rPr>
              <a:t>linear systems </a:t>
            </a:r>
            <a:r>
              <a:rPr lang="en-US" altLang="it-IT" sz="2000">
                <a:latin typeface="Monotype Corsiva" pitchFamily="66" charset="0"/>
              </a:rPr>
              <a:t>and their solutions is a crucial first step to understanding the more complex </a:t>
            </a:r>
            <a:r>
              <a:rPr lang="en-US" altLang="it-IT" sz="2000">
                <a:solidFill>
                  <a:srgbClr val="006600"/>
                </a:solidFill>
                <a:latin typeface="Monotype Corsiva" pitchFamily="66" charset="0"/>
              </a:rPr>
              <a:t>nonlinear systems</a:t>
            </a:r>
            <a:r>
              <a:rPr lang="en-US" altLang="it-IT" sz="2000">
                <a:latin typeface="Monotype Corsiva" pitchFamily="66" charset="0"/>
              </a:rPr>
              <a:t>.</a:t>
            </a:r>
            <a:endParaRPr lang="it-IT" altLang="it-IT" sz="2000">
              <a:latin typeface="Monotype Corsiva" pitchFamily="66" charset="0"/>
            </a:endParaRPr>
          </a:p>
        </p:txBody>
      </p:sp>
      <p:pic>
        <p:nvPicPr>
          <p:cNvPr id="43020" name="Immagin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005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7"/>
          <p:cNvSpPr txBox="1">
            <a:spLocks noChangeArrowheads="1"/>
          </p:cNvSpPr>
          <p:nvPr/>
        </p:nvSpPr>
        <p:spPr bwMode="auto">
          <a:xfrm>
            <a:off x="900113" y="8101013"/>
            <a:ext cx="5049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1600">
                <a:latin typeface="Monotype Corsiva" pitchFamily="66" charset="0"/>
              </a:rPr>
              <a:t>For this part see  </a:t>
            </a:r>
            <a:r>
              <a:rPr lang="it-IT" altLang="it-IT" sz="1600">
                <a:latin typeface="Times New Roman" pitchFamily="18" charset="0"/>
              </a:rPr>
              <a:t>ch. 27 of:</a:t>
            </a:r>
          </a:p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1600">
                <a:latin typeface="Monotype Corsiva" pitchFamily="66" charset="0"/>
                <a:sym typeface="Wingdings" pitchFamily="2" charset="2"/>
              </a:rPr>
              <a:t></a:t>
            </a:r>
            <a:r>
              <a:rPr lang="it-IT" altLang="it-IT" sz="1200">
                <a:latin typeface="Monotype Corsiva" pitchFamily="66" charset="0"/>
                <a:sym typeface="Wingdings" pitchFamily="2" charset="2"/>
              </a:rPr>
              <a:t>  </a:t>
            </a:r>
            <a:r>
              <a:rPr lang="en-US" altLang="it-IT" sz="1400"/>
              <a:t>D.R. Coughanowr, L.B. Koppel, </a:t>
            </a:r>
            <a:r>
              <a:rPr lang="en-US" altLang="it-IT" sz="1400" i="1"/>
              <a:t>Process systems analysis and control</a:t>
            </a:r>
            <a:r>
              <a:rPr lang="en-US" altLang="it-IT" sz="1400"/>
              <a:t> </a:t>
            </a:r>
          </a:p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1400">
                <a:latin typeface="Times New Roman" pitchFamily="18" charset="0"/>
              </a:rPr>
              <a:t>UniSA library </a:t>
            </a:r>
            <a:r>
              <a:rPr lang="it-IT" altLang="it-IT" sz="1400"/>
              <a:t>660.281 5 COU</a:t>
            </a:r>
            <a:endParaRPr lang="it-IT" altLang="it-IT" sz="14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E791D-8F64-40C5-BABE-85EBAE52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Linear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autonomous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dynamical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systems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:</a:t>
            </a:r>
            <a:b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</a:b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definitions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"/>
              </a:rPr>
              <a:t> </a:t>
            </a:r>
            <a:endParaRPr lang="it-IT" dirty="0"/>
          </a:p>
        </p:txBody>
      </p:sp>
      <p:sp>
        <p:nvSpPr>
          <p:cNvPr id="4505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0CAB4D27-9485-4066-84A6-05BB22A68F04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18</a:t>
            </a:fld>
            <a:endParaRPr lang="it-IT" altLang="it-IT" sz="1400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EC1A092D-BC4A-44B8-94AE-8ED9438A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92275"/>
            <a:ext cx="61722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en-US" altLang="it-IT" b="1" dirty="0">
                <a:solidFill>
                  <a:srgbClr val="C00000"/>
                </a:solidFill>
              </a:rPr>
              <a:t>EIGENVALUES</a:t>
            </a:r>
            <a:r>
              <a:rPr lang="en-US" altLang="it-IT" dirty="0">
                <a:solidFill>
                  <a:srgbClr val="C00000"/>
                </a:solidFill>
              </a:rPr>
              <a:t> and </a:t>
            </a:r>
            <a:r>
              <a:rPr lang="en-US" altLang="it-IT" b="1" dirty="0">
                <a:solidFill>
                  <a:srgbClr val="C00000"/>
                </a:solidFill>
              </a:rPr>
              <a:t>EIGENVECTORS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it-IT" sz="2000" dirty="0"/>
              <a:t>The </a:t>
            </a:r>
            <a:r>
              <a:rPr lang="en-US" altLang="it-IT" sz="2000" dirty="0">
                <a:solidFill>
                  <a:srgbClr val="006600"/>
                </a:solidFill>
              </a:rPr>
              <a:t>eigenvectors </a:t>
            </a:r>
            <a:r>
              <a:rPr lang="en-US" altLang="it-IT" sz="2000" b="1" dirty="0">
                <a:solidFill>
                  <a:srgbClr val="006600"/>
                </a:solidFill>
              </a:rPr>
              <a:t>v</a:t>
            </a:r>
            <a:r>
              <a:rPr lang="en-US" altLang="it-IT" sz="2000" dirty="0">
                <a:solidFill>
                  <a:srgbClr val="006600"/>
                </a:solidFill>
              </a:rPr>
              <a:t> </a:t>
            </a:r>
            <a:r>
              <a:rPr lang="en-US" altLang="it-IT" sz="2000" dirty="0"/>
              <a:t>of a square matrix are the non-zero vectors which, after being multiplied by the matrix, remain proportional each one to the original vector (i.e., change only in magnitude, not in direction). </a:t>
            </a:r>
          </a:p>
          <a:p>
            <a:pPr algn="just">
              <a:spcBef>
                <a:spcPct val="30000"/>
              </a:spcBef>
              <a:defRPr/>
            </a:pPr>
            <a:r>
              <a:rPr lang="en-US" altLang="it-IT" sz="2000" dirty="0"/>
              <a:t>For each eigenvector, the corresponding </a:t>
            </a:r>
            <a:r>
              <a:rPr lang="en-US" altLang="it-IT" sz="2000" dirty="0">
                <a:solidFill>
                  <a:srgbClr val="006600"/>
                </a:solidFill>
              </a:rPr>
              <a:t>eigenvalue </a:t>
            </a:r>
            <a:r>
              <a:rPr lang="en-US" altLang="it-IT" sz="2000" dirty="0" err="1">
                <a:solidFill>
                  <a:srgbClr val="006600"/>
                </a:solidFill>
                <a:cs typeface="Arial" panose="020B0604020202020204" pitchFamily="34" charset="0"/>
              </a:rPr>
              <a:t>λ</a:t>
            </a:r>
            <a:r>
              <a:rPr lang="en-US" altLang="it-IT" sz="2000" dirty="0">
                <a:solidFill>
                  <a:srgbClr val="006600"/>
                </a:solidFill>
              </a:rPr>
              <a:t> </a:t>
            </a:r>
            <a:r>
              <a:rPr lang="en-US" altLang="it-IT" sz="2000" dirty="0"/>
              <a:t>is the factor by which the eigenvector magnitude changes when multiplied by the matrix.</a:t>
            </a:r>
            <a:r>
              <a:rPr lang="en-US" altLang="it-IT" dirty="0"/>
              <a:t> </a:t>
            </a:r>
          </a:p>
        </p:txBody>
      </p:sp>
      <p:pic>
        <p:nvPicPr>
          <p:cNvPr id="8" name="Picture 32" descr="eigenve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489893"/>
            <a:ext cx="289083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3" name="Oggetto 8"/>
          <p:cNvGraphicFramePr>
            <a:graphicFrameLocks noChangeAspect="1"/>
          </p:cNvGraphicFramePr>
          <p:nvPr/>
        </p:nvGraphicFramePr>
        <p:xfrm>
          <a:off x="2844800" y="8407400"/>
          <a:ext cx="1447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4" imgW="1167893" imgH="355446" progId="Equation.DSMT4">
                  <p:embed/>
                </p:oleObj>
              </mc:Choice>
              <mc:Fallback>
                <p:oleObj name="Equation" r:id="rId4" imgW="1167893" imgH="355446" progId="Equation.DSMT4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8407400"/>
                        <a:ext cx="1447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CasellaDiTesto 3"/>
          <p:cNvSpPr txBox="1">
            <a:spLocks noChangeArrowheads="1"/>
          </p:cNvSpPr>
          <p:nvPr/>
        </p:nvSpPr>
        <p:spPr bwMode="auto">
          <a:xfrm>
            <a:off x="333375" y="8093075"/>
            <a:ext cx="22240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800000"/>
                </a:solidFill>
              </a:rPr>
              <a:t>EIGENVALUES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/>
              <a:t>Solutions of the eq.: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62A4F32-D888-3248-8135-9EE7EE8DFD96}"/>
                  </a:ext>
                </a:extLst>
              </p:cNvPr>
              <p:cNvSpPr txBox="1"/>
              <p:nvPr/>
            </p:nvSpPr>
            <p:spPr>
              <a:xfrm>
                <a:off x="2316956" y="4868565"/>
                <a:ext cx="22240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acc>
                        <m:accPr>
                          <m:chr m:val="⃑"/>
                          <m:ctrlPr>
                            <a:rPr lang="it-IT" sz="36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acc>
                      <m:r>
                        <a:rPr lang="it-IT" sz="3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acc>
                        <m:accPr>
                          <m:chr m:val="⃑"/>
                          <m:ctrlPr>
                            <a:rPr lang="it-IT" sz="36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0" dirty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acc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62A4F32-D888-3248-8135-9EE7EE8D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956" y="4868565"/>
                <a:ext cx="2224088" cy="553998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9"/>
          <p:cNvSpPr>
            <a:spLocks noChangeArrowheads="1"/>
          </p:cNvSpPr>
          <p:nvPr/>
        </p:nvSpPr>
        <p:spPr bwMode="auto">
          <a:xfrm>
            <a:off x="334963" y="1331913"/>
            <a:ext cx="6430962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 dirty="0" err="1">
                <a:solidFill>
                  <a:srgbClr val="800000"/>
                </a:solidFill>
              </a:rPr>
              <a:t>HYPERBOLICITY</a:t>
            </a:r>
            <a:endParaRPr lang="it-IT" altLang="it-IT" sz="1800" b="1" dirty="0">
              <a:solidFill>
                <a:srgbClr val="800000"/>
              </a:solidFill>
            </a:endParaRPr>
          </a:p>
          <a:p>
            <a:pPr algn="just" eaLnBrk="1" hangingPunct="1">
              <a:spcBef>
                <a:spcPts val="600"/>
              </a:spcBef>
              <a:buFont typeface="Times New Roman" pitchFamily="18" charset="0"/>
              <a:buNone/>
            </a:pPr>
            <a:r>
              <a:rPr lang="en-US" altLang="it-IT" sz="1600" dirty="0"/>
              <a:t>A linear autonomous dynamical system is said to be </a:t>
            </a:r>
            <a:r>
              <a:rPr lang="en-US" altLang="it-IT" sz="1600" dirty="0">
                <a:solidFill>
                  <a:srgbClr val="006600"/>
                </a:solidFill>
              </a:rPr>
              <a:t>hyperbolic</a:t>
            </a:r>
            <a:r>
              <a:rPr lang="en-US" altLang="it-IT" sz="1600" dirty="0"/>
              <a:t> if all eigenvalues have nonzero real part.</a:t>
            </a:r>
          </a:p>
          <a:p>
            <a:pPr algn="just" eaLnBrk="1" hangingPunct="1">
              <a:spcBef>
                <a:spcPts val="600"/>
              </a:spcBef>
              <a:buFont typeface="Times New Roman" pitchFamily="18" charset="0"/>
              <a:buNone/>
            </a:pPr>
            <a:r>
              <a:rPr lang="en-US" altLang="it-IT" sz="1600" dirty="0"/>
              <a:t>A linear autonomous dynamical system is said to be </a:t>
            </a:r>
            <a:r>
              <a:rPr lang="en-US" altLang="it-IT" sz="1600" dirty="0">
                <a:solidFill>
                  <a:srgbClr val="006600"/>
                </a:solidFill>
              </a:rPr>
              <a:t>non-hyperbolic</a:t>
            </a:r>
            <a:r>
              <a:rPr lang="en-US" altLang="it-IT" sz="1600" dirty="0"/>
              <a:t> if at least one eigenvalue has a real part equal to zero.</a:t>
            </a:r>
            <a:endParaRPr lang="it-IT" altLang="it-IT" sz="1600" dirty="0"/>
          </a:p>
        </p:txBody>
      </p:sp>
      <p:sp>
        <p:nvSpPr>
          <p:cNvPr id="38913" name="Rectangle 2">
            <a:extLst>
              <a:ext uri="{FF2B5EF4-FFF2-40B4-BE49-F238E27FC236}">
                <a16:creationId xmlns:a16="http://schemas.microsoft.com/office/drawing/2014/main" id="{E64B8652-CAC2-4F58-BCCC-13D1F31DD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53975"/>
            <a:ext cx="6480175" cy="898525"/>
          </a:xfr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Linear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autonomous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dynamical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systems</a:t>
            </a:r>
            <a: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:</a:t>
            </a:r>
            <a:br>
              <a:rPr lang="it-IT" altLang="it-IT" sz="28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</a:br>
            <a:r>
              <a:rPr lang="it-IT" altLang="it-IT" sz="28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definitions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endParaRPr lang="it-IT" altLang="it-IT" dirty="0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B1A234E7-074F-41E7-BD65-02CFA08EC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3131820"/>
            <a:ext cx="6337300" cy="2749471"/>
          </a:xfrm>
          <a:extLst/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altLang="it-IT" sz="1800" b="1" dirty="0">
                <a:solidFill>
                  <a:srgbClr val="800000"/>
                </a:solidFill>
                <a:ea typeface="ＭＳ Ｐゴシック" charset="-128"/>
              </a:rPr>
              <a:t>ORBITS </a:t>
            </a:r>
            <a:endParaRPr lang="it-IT" altLang="it-IT" sz="2000" b="1" dirty="0">
              <a:solidFill>
                <a:srgbClr val="800000"/>
              </a:solidFill>
              <a:ea typeface="ＭＳ Ｐゴシック" charset="-128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it-IT" altLang="it-IT" sz="2000" b="1" dirty="0" err="1">
                <a:solidFill>
                  <a:srgbClr val="800000"/>
                </a:solidFill>
                <a:latin typeface="Times New Roman" charset="0"/>
              </a:rPr>
              <a:t>Assumptions</a:t>
            </a:r>
            <a:r>
              <a:rPr lang="it-IT" altLang="it-IT" sz="2000" b="1" dirty="0">
                <a:solidFill>
                  <a:srgbClr val="800000"/>
                </a:solidFill>
                <a:latin typeface="Times New Roman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latin typeface="Times New Roman" charset="0"/>
                <a:ea typeface="ＭＳ Ｐゴシック" charset="-128"/>
              </a:rPr>
              <a:t>1) n </a:t>
            </a:r>
            <a:r>
              <a:rPr lang="it-IT" altLang="it-IT" sz="1800" dirty="0" err="1">
                <a:latin typeface="Times New Roman" charset="0"/>
                <a:ea typeface="ＭＳ Ｐゴシック" charset="-128"/>
              </a:rPr>
              <a:t>distinct</a:t>
            </a:r>
            <a:r>
              <a:rPr lang="it-IT" altLang="it-IT" sz="18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charset="0"/>
                <a:ea typeface="ＭＳ Ｐゴシック" charset="-128"/>
              </a:rPr>
              <a:t>Eigenvalues</a:t>
            </a:r>
            <a:r>
              <a:rPr lang="it-IT" altLang="it-IT" sz="1800" dirty="0">
                <a:solidFill>
                  <a:srgbClr val="0066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1800" dirty="0">
                <a:latin typeface="Times New Roman" charset="0"/>
                <a:ea typeface="ＭＳ Ｐゴシック" charset="-128"/>
              </a:rPr>
              <a:t>and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charset="0"/>
                <a:ea typeface="ＭＳ Ｐゴシック" charset="-128"/>
              </a:rPr>
              <a:t>Eigenvectors</a:t>
            </a:r>
            <a:r>
              <a:rPr lang="it-IT" altLang="it-IT" sz="1800" dirty="0">
                <a:latin typeface="Times New Roman" charset="0"/>
                <a:ea typeface="ＭＳ Ｐゴシック" charset="-128"/>
              </a:rPr>
              <a:t>, (i.e., </a:t>
            </a:r>
            <a:r>
              <a:rPr lang="it-IT" altLang="it-IT" sz="1800" dirty="0" err="1">
                <a:latin typeface="Times New Roman" charset="0"/>
                <a:ea typeface="ＭＳ Ｐゴシック" charset="-128"/>
              </a:rPr>
              <a:t>each</a:t>
            </a:r>
            <a:r>
              <a:rPr lang="it-IT" altLang="it-IT" sz="1800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it-IT" sz="1800" dirty="0">
                <a:latin typeface="Times New Roman" charset="0"/>
                <a:ea typeface="ＭＳ Ｐゴシック" charset="-128"/>
              </a:rPr>
              <a:t>eigenvalue </a:t>
            </a:r>
            <a:r>
              <a:rPr lang="en-US" altLang="it-IT" sz="1800" dirty="0" err="1">
                <a:latin typeface="Times New Roman" charset="0"/>
                <a:ea typeface="ＭＳ Ｐゴシック" charset="-128"/>
              </a:rPr>
              <a:t>λ</a:t>
            </a:r>
            <a:r>
              <a:rPr lang="en-US" altLang="it-IT" sz="1800" baseline="-25000" dirty="0" err="1">
                <a:latin typeface="Times New Roman" charset="0"/>
                <a:ea typeface="ＭＳ Ｐゴシック" charset="-128"/>
              </a:rPr>
              <a:t>i</a:t>
            </a:r>
            <a:r>
              <a:rPr lang="en-US" altLang="it-IT" sz="1800" dirty="0">
                <a:latin typeface="Times New Roman" charset="0"/>
                <a:ea typeface="ＭＳ Ｐゴシック" charset="-128"/>
              </a:rPr>
              <a:t> has a unit </a:t>
            </a:r>
            <a:r>
              <a:rPr lang="en-US" altLang="it-IT" sz="1800" dirty="0">
                <a:solidFill>
                  <a:srgbClr val="006600"/>
                </a:solidFill>
                <a:latin typeface="Times New Roman" charset="0"/>
                <a:ea typeface="ＭＳ Ｐゴシック" charset="-128"/>
              </a:rPr>
              <a:t>algebraic multiplicity</a:t>
            </a:r>
            <a:r>
              <a:rPr lang="it-IT" altLang="it-IT" sz="1800" dirty="0">
                <a:latin typeface="Times New Roman" charset="0"/>
                <a:ea typeface="ＭＳ Ｐゴシック" charset="-128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latin typeface="Times New Roman" charset="0"/>
              <a:ea typeface="ＭＳ Ｐゴシック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latin typeface="Times New Roman" charset="0"/>
              <a:ea typeface="ＭＳ Ｐゴシック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latin typeface="Times New Roman" charset="0"/>
              <a:ea typeface="ＭＳ Ｐゴシック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latin typeface="Times New Roman" charset="0"/>
                <a:ea typeface="ＭＳ Ｐゴシック" charset="-128"/>
                <a:sym typeface="Symbol" pitchFamily="-110" charset="2"/>
              </a:rPr>
              <a:t>2) </a:t>
            </a:r>
            <a:r>
              <a:rPr lang="it-IT" altLang="it-IT" sz="1800" dirty="0" err="1">
                <a:latin typeface="Times New Roman" charset="0"/>
                <a:ea typeface="ＭＳ Ｐゴシック" charset="-128"/>
                <a:sym typeface="Symbol" pitchFamily="-110" charset="2"/>
              </a:rPr>
              <a:t>at</a:t>
            </a:r>
            <a:r>
              <a:rPr lang="it-IT" altLang="it-IT" sz="1800" dirty="0">
                <a:latin typeface="Times New Roman" charset="0"/>
                <a:ea typeface="ＭＳ Ｐゴシック" charset="-128"/>
                <a:sym typeface="Symbol" pitchFamily="-110" charset="2"/>
              </a:rPr>
              <a:t> </a:t>
            </a:r>
            <a:r>
              <a:rPr lang="it-IT" altLang="it-IT" sz="1800" dirty="0" err="1">
                <a:latin typeface="Times New Roman" charset="0"/>
                <a:ea typeface="ＭＳ Ｐゴシック" charset="-128"/>
                <a:sym typeface="Symbol" pitchFamily="-110" charset="2"/>
              </a:rPr>
              <a:t>least</a:t>
            </a:r>
            <a:r>
              <a:rPr lang="it-IT" altLang="it-IT" sz="1800" dirty="0">
                <a:latin typeface="Times New Roman" charset="0"/>
                <a:ea typeface="ＭＳ Ｐゴシック" charset="-128"/>
                <a:sym typeface="Symbol" pitchFamily="-110" charset="2"/>
              </a:rPr>
              <a:t> </a:t>
            </a:r>
            <a:r>
              <a:rPr lang="it-IT" altLang="it-IT" sz="18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i</a:t>
            </a:r>
            <a:r>
              <a:rPr lang="it-IT" altLang="it-IT" sz="1800" dirty="0">
                <a:latin typeface="Times New Roman" charset="0"/>
                <a:ea typeface="ＭＳ Ｐゴシック" charset="-128"/>
                <a:sym typeface="Symbol" pitchFamily="-110" charset="2"/>
              </a:rPr>
              <a:t> </a:t>
            </a:r>
            <a:r>
              <a:rPr lang="it-IT" altLang="it-IT" sz="1800" dirty="0" err="1">
                <a:latin typeface="Times New Roman" charset="0"/>
                <a:ea typeface="ＭＳ Ｐゴシック" charset="-128"/>
                <a:sym typeface="Symbol" pitchFamily="-110" charset="2"/>
              </a:rPr>
              <a:t>is</a:t>
            </a:r>
            <a:r>
              <a:rPr lang="it-IT" altLang="it-IT" sz="1800" dirty="0">
                <a:latin typeface="Times New Roman" charset="0"/>
                <a:ea typeface="ＭＳ Ｐゴシック" charset="-128"/>
                <a:sym typeface="Symbol" pitchFamily="-110" charset="2"/>
              </a:rPr>
              <a:t> complex</a:t>
            </a:r>
          </a:p>
        </p:txBody>
      </p:sp>
      <p:graphicFrame>
        <p:nvGraphicFramePr>
          <p:cNvPr id="460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7407"/>
              </p:ext>
            </p:extLst>
          </p:nvPr>
        </p:nvGraphicFramePr>
        <p:xfrm>
          <a:off x="1803400" y="4564063"/>
          <a:ext cx="30654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Equation" r:id="rId4" imgW="1397000" imgH="431800" progId="Equation.3">
                  <p:embed/>
                </p:oleObj>
              </mc:Choice>
              <mc:Fallback>
                <p:oleObj name="Equation" r:id="rId4" imgW="1397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564063"/>
                        <a:ext cx="30654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57998"/>
              </p:ext>
            </p:extLst>
          </p:nvPr>
        </p:nvGraphicFramePr>
        <p:xfrm>
          <a:off x="260350" y="5901182"/>
          <a:ext cx="63357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quation" r:id="rId6" imgW="3619500" imgH="241300" progId="Equation.3">
                  <p:embed/>
                </p:oleObj>
              </mc:Choice>
              <mc:Fallback>
                <p:oleObj name="Equation" r:id="rId6" imgW="36195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901182"/>
                        <a:ext cx="63357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930798BA-08B2-4B16-A1BB-1C47F72DB537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19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46088" name="Rettangolo 1"/>
          <p:cNvSpPr>
            <a:spLocks noChangeArrowheads="1"/>
          </p:cNvSpPr>
          <p:nvPr/>
        </p:nvSpPr>
        <p:spPr bwMode="auto">
          <a:xfrm>
            <a:off x="296799" y="6372225"/>
            <a:ext cx="633571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 dirty="0">
                <a:solidFill>
                  <a:srgbClr val="800000"/>
                </a:solidFill>
              </a:rPr>
              <a:t>INVARIANT</a:t>
            </a:r>
            <a:r>
              <a:rPr lang="it-IT" altLang="it-IT" sz="1800" dirty="0">
                <a:solidFill>
                  <a:srgbClr val="800000"/>
                </a:solidFill>
              </a:rPr>
              <a:t>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 dirty="0"/>
              <a:t>A subset </a:t>
            </a:r>
            <a:r>
              <a:rPr lang="it-IT" altLang="it-IT" sz="1600" dirty="0">
                <a:latin typeface="Lucida Calligraphy" pitchFamily="66" charset="0"/>
              </a:rPr>
              <a:t>A</a:t>
            </a:r>
            <a:r>
              <a:rPr lang="it-IT" altLang="it-IT" sz="1600" dirty="0"/>
              <a:t> of the state </a:t>
            </a:r>
            <a:r>
              <a:rPr lang="it-IT" altLang="it-IT" sz="1600" dirty="0" err="1"/>
              <a:t>space</a:t>
            </a:r>
            <a:r>
              <a:rPr lang="it-IT" altLang="it-IT" sz="1600" dirty="0"/>
              <a:t> </a:t>
            </a:r>
            <a:r>
              <a:rPr lang="it-IT" altLang="it-IT" sz="1600" dirty="0">
                <a:latin typeface="Lucida Calligraphy" pitchFamily="66" charset="0"/>
              </a:rPr>
              <a:t>X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said</a:t>
            </a:r>
            <a:r>
              <a:rPr lang="it-IT" altLang="it-IT" sz="1600" dirty="0"/>
              <a:t> to be </a:t>
            </a:r>
            <a:r>
              <a:rPr lang="it-IT" altLang="it-IT" sz="1600" b="1" dirty="0" err="1">
                <a:solidFill>
                  <a:srgbClr val="006600"/>
                </a:solidFill>
              </a:rPr>
              <a:t>invariant</a:t>
            </a:r>
            <a:r>
              <a:rPr lang="it-IT" altLang="it-IT" sz="1600" dirty="0">
                <a:solidFill>
                  <a:srgbClr val="006600"/>
                </a:solidFill>
              </a:rPr>
              <a:t> </a:t>
            </a:r>
            <a:r>
              <a:rPr lang="it-IT" altLang="it-IT" sz="1600" dirty="0" err="1"/>
              <a:t>if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orbits</a:t>
            </a:r>
            <a:r>
              <a:rPr lang="it-IT" altLang="it-IT" sz="1600" dirty="0"/>
              <a:t> starting </a:t>
            </a:r>
            <a:r>
              <a:rPr lang="it-IT" altLang="it-IT" sz="1600" dirty="0" err="1"/>
              <a:t>at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each</a:t>
            </a:r>
            <a:r>
              <a:rPr lang="it-IT" altLang="it-IT" sz="1600" dirty="0"/>
              <a:t> of </a:t>
            </a:r>
            <a:r>
              <a:rPr lang="it-IT" altLang="it-IT" sz="1600" dirty="0" err="1"/>
              <a:t>its</a:t>
            </a:r>
            <a:r>
              <a:rPr lang="it-IT" altLang="it-IT" sz="1600" dirty="0"/>
              <a:t> points (x</a:t>
            </a:r>
            <a:r>
              <a:rPr lang="it-IT" altLang="it-IT" sz="1600" baseline="-25000" dirty="0"/>
              <a:t>0</a:t>
            </a:r>
            <a:r>
              <a:rPr lang="it-IT" altLang="it-IT" sz="1600" dirty="0">
                <a:sym typeface="Symbol" panose="05050102010706020507" pitchFamily="18" charset="2"/>
              </a:rPr>
              <a:t></a:t>
            </a:r>
            <a:r>
              <a:rPr lang="it-IT" altLang="it-IT" sz="1600" dirty="0">
                <a:latin typeface="Lucida Calligraphy" pitchFamily="66" charset="0"/>
              </a:rPr>
              <a:t>A</a:t>
            </a:r>
            <a:r>
              <a:rPr lang="it-IT" altLang="it-IT" sz="1600" dirty="0">
                <a:sym typeface="Symbol" panose="05050102010706020507" pitchFamily="18" charset="2"/>
              </a:rPr>
              <a:t>) </a:t>
            </a:r>
            <a:r>
              <a:rPr lang="it-IT" altLang="it-IT" sz="1600" dirty="0"/>
              <a:t>are </a:t>
            </a:r>
            <a:r>
              <a:rPr lang="it-IT" altLang="it-IT" sz="1600" dirty="0" err="1"/>
              <a:t>totally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included</a:t>
            </a:r>
            <a:r>
              <a:rPr lang="it-IT" altLang="it-IT" sz="1600" dirty="0"/>
              <a:t> in </a:t>
            </a:r>
            <a:r>
              <a:rPr lang="it-IT" altLang="it-IT" sz="1600" dirty="0">
                <a:latin typeface="Lucida Calligraphy" pitchFamily="66" charset="0"/>
              </a:rPr>
              <a:t>A </a:t>
            </a:r>
            <a:r>
              <a:rPr lang="it-IT" altLang="it-IT" sz="1600" dirty="0">
                <a:sym typeface="Symbol" panose="05050102010706020507" pitchFamily="18" charset="2"/>
              </a:rPr>
              <a:t>(</a:t>
            </a:r>
            <a:r>
              <a:rPr lang="it-IT" altLang="it-IT" sz="1600" dirty="0"/>
              <a:t>x(t)</a:t>
            </a:r>
            <a:r>
              <a:rPr lang="it-IT" altLang="it-IT" sz="1600" dirty="0">
                <a:sym typeface="Symbol" panose="05050102010706020507" pitchFamily="18" charset="2"/>
              </a:rPr>
              <a:t></a:t>
            </a:r>
            <a:r>
              <a:rPr lang="it-IT" altLang="it-IT" sz="1600" dirty="0">
                <a:latin typeface="Lucida Calligraphy" pitchFamily="66" charset="0"/>
              </a:rPr>
              <a:t>A</a:t>
            </a:r>
            <a:r>
              <a:rPr lang="it-IT" altLang="it-IT" sz="1600" dirty="0">
                <a:sym typeface="Symbol" panose="05050102010706020507" pitchFamily="18" charset="2"/>
              </a:rPr>
              <a:t>)</a:t>
            </a:r>
            <a:r>
              <a:rPr lang="it-IT" altLang="it-IT" sz="1600" dirty="0"/>
              <a:t>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altLang="it-IT" sz="1600" dirty="0" err="1"/>
              <a:t>If</a:t>
            </a:r>
            <a:r>
              <a:rPr lang="it-IT" altLang="it-IT" sz="1600" dirty="0"/>
              <a:t> an </a:t>
            </a:r>
            <a:r>
              <a:rPr lang="en-US" altLang="it-IT" sz="1600" dirty="0"/>
              <a:t>eigenvalue</a:t>
            </a:r>
            <a:r>
              <a:rPr lang="it-IT" altLang="it-IT" sz="1600" dirty="0"/>
              <a:t> </a:t>
            </a:r>
            <a:r>
              <a:rPr lang="it-IT" altLang="it-IT" i="1" dirty="0" err="1">
                <a:latin typeface="MathJax_Math"/>
              </a:rPr>
              <a:t>λ</a:t>
            </a:r>
            <a:r>
              <a:rPr lang="it-IT" altLang="it-IT" sz="1200" i="1" dirty="0" err="1">
                <a:latin typeface="MathJax_Math"/>
              </a:rPr>
              <a:t>i</a:t>
            </a:r>
            <a:r>
              <a:rPr lang="it-IT" altLang="it-IT" sz="1200" i="1" dirty="0">
                <a:latin typeface="MathJax_Math"/>
              </a:rPr>
              <a:t> </a:t>
            </a:r>
            <a:r>
              <a:rPr lang="it-IT" altLang="it-IT" sz="1600" dirty="0" err="1"/>
              <a:t>has</a:t>
            </a:r>
            <a:r>
              <a:rPr lang="it-IT" altLang="it-IT" sz="1600" dirty="0"/>
              <a:t> a </a:t>
            </a:r>
            <a:r>
              <a:rPr lang="it-IT" altLang="it-IT" sz="1600" dirty="0" err="1"/>
              <a:t>unit</a:t>
            </a:r>
            <a:r>
              <a:rPr lang="it-IT" altLang="it-IT" sz="1600" dirty="0"/>
              <a:t> </a:t>
            </a:r>
            <a:r>
              <a:rPr lang="it-IT" altLang="it-IT" sz="1600" dirty="0" err="1">
                <a:solidFill>
                  <a:srgbClr val="006600"/>
                </a:solidFill>
              </a:rPr>
              <a:t>algebraic</a:t>
            </a:r>
            <a:r>
              <a:rPr lang="it-IT" altLang="it-IT" sz="1600" dirty="0">
                <a:solidFill>
                  <a:srgbClr val="006600"/>
                </a:solidFill>
              </a:rPr>
              <a:t> </a:t>
            </a:r>
            <a:r>
              <a:rPr lang="it-IT" altLang="it-IT" sz="1600" dirty="0" err="1">
                <a:solidFill>
                  <a:srgbClr val="006600"/>
                </a:solidFill>
              </a:rPr>
              <a:t>multiplicity</a:t>
            </a:r>
            <a:r>
              <a:rPr lang="it-IT" altLang="it-IT" sz="1600" dirty="0"/>
              <a:t>, the </a:t>
            </a:r>
            <a:r>
              <a:rPr lang="it-IT" altLang="it-IT" sz="1600" dirty="0" err="1"/>
              <a:t>corresponding</a:t>
            </a:r>
            <a:r>
              <a:rPr lang="it-IT" altLang="it-IT" sz="1600" dirty="0"/>
              <a:t> (</a:t>
            </a:r>
            <a:r>
              <a:rPr lang="it-IT" altLang="it-IT" sz="1600" dirty="0" err="1"/>
              <a:t>real</a:t>
            </a:r>
            <a:r>
              <a:rPr lang="it-IT" altLang="it-IT" sz="1600" dirty="0"/>
              <a:t>) </a:t>
            </a:r>
            <a:r>
              <a:rPr lang="it-IT" altLang="it-IT" sz="1600" dirty="0" err="1">
                <a:solidFill>
                  <a:srgbClr val="006600"/>
                </a:solidFill>
              </a:rPr>
              <a:t>eigenvector</a:t>
            </a:r>
            <a:r>
              <a:rPr lang="it-IT" altLang="it-IT" sz="1600" dirty="0">
                <a:solidFill>
                  <a:srgbClr val="006600"/>
                </a:solidFill>
              </a:rPr>
              <a:t> </a:t>
            </a:r>
            <a:r>
              <a:rPr lang="it-IT" altLang="it-IT" sz="1800" dirty="0"/>
              <a:t>v</a:t>
            </a:r>
            <a:r>
              <a:rPr lang="it-IT" altLang="it-IT" sz="1800" baseline="-25000" dirty="0"/>
              <a:t>i</a:t>
            </a:r>
            <a:r>
              <a:rPr lang="it-IT" altLang="it-IT" sz="1600" dirty="0"/>
              <a:t> </a:t>
            </a:r>
            <a:r>
              <a:rPr lang="it-IT" altLang="it-IT" sz="1600" dirty="0" err="1"/>
              <a:t>forms</a:t>
            </a:r>
            <a:r>
              <a:rPr lang="it-IT" altLang="it-IT" sz="1600" dirty="0"/>
              <a:t> a uni-</a:t>
            </a:r>
            <a:r>
              <a:rPr lang="it-IT" altLang="it-IT" sz="1600" dirty="0" err="1"/>
              <a:t>dimensional</a:t>
            </a:r>
            <a:r>
              <a:rPr lang="it-IT" altLang="it-IT" sz="1600" dirty="0"/>
              <a:t> </a:t>
            </a:r>
            <a:r>
              <a:rPr lang="it-IT" altLang="it-IT" sz="1600" dirty="0" err="1">
                <a:solidFill>
                  <a:srgbClr val="006600"/>
                </a:solidFill>
              </a:rPr>
              <a:t>invariant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subspace</a:t>
            </a:r>
            <a:r>
              <a:rPr lang="it-IT" altLang="it-IT" sz="1600" dirty="0"/>
              <a:t> (</a:t>
            </a:r>
            <a:r>
              <a:rPr lang="it-IT" altLang="it-IT" sz="1600" dirty="0" err="1">
                <a:solidFill>
                  <a:srgbClr val="006600"/>
                </a:solidFill>
              </a:rPr>
              <a:t>autospace</a:t>
            </a:r>
            <a:r>
              <a:rPr lang="it-IT" altLang="it-IT" sz="1600" dirty="0">
                <a:solidFill>
                  <a:srgbClr val="006600"/>
                </a:solidFill>
              </a:rPr>
              <a:t> </a:t>
            </a:r>
            <a:r>
              <a:rPr lang="it-IT" altLang="it-IT" sz="1600" dirty="0"/>
              <a:t>of  the </a:t>
            </a:r>
            <a:r>
              <a:rPr lang="it-IT" altLang="it-IT" sz="1600" dirty="0" err="1"/>
              <a:t>matrix</a:t>
            </a:r>
            <a:r>
              <a:rPr lang="it-IT" altLang="it-IT" sz="1600" dirty="0"/>
              <a:t> </a:t>
            </a:r>
            <a:r>
              <a:rPr lang="it-IT" altLang="it-IT" sz="1800" dirty="0">
                <a:latin typeface="+mn-lt"/>
              </a:rPr>
              <a:t>A</a:t>
            </a:r>
            <a:r>
              <a:rPr lang="it-IT" altLang="it-IT" sz="1600" dirty="0"/>
              <a:t> relative to the </a:t>
            </a:r>
            <a:r>
              <a:rPr lang="en-US" altLang="it-IT" sz="1600" dirty="0"/>
              <a:t>eigenvalue</a:t>
            </a:r>
            <a:r>
              <a:rPr lang="it-IT" altLang="it-IT" sz="1600" dirty="0"/>
              <a:t> </a:t>
            </a:r>
            <a:r>
              <a:rPr lang="it-IT" altLang="it-IT" sz="1800" i="1" dirty="0" err="1">
                <a:latin typeface="MathJax_Math"/>
              </a:rPr>
              <a:t>λ</a:t>
            </a:r>
            <a:r>
              <a:rPr lang="it-IT" altLang="it-IT" sz="1400" i="1" dirty="0" err="1">
                <a:latin typeface="MathJax_Math"/>
              </a:rPr>
              <a:t>i</a:t>
            </a:r>
            <a:r>
              <a:rPr lang="it-IT" altLang="it-IT" sz="1600" dirty="0"/>
              <a:t>).</a:t>
            </a:r>
          </a:p>
        </p:txBody>
      </p:sp>
      <p:sp>
        <p:nvSpPr>
          <p:cNvPr id="46089" name="AutoShape 22" descr="https://wikimedia.org/api/rest_v1/media/math/render/svg/7daff47fa58cdfd29dc333def748ff5fa4c923e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73B17-88A0-4B14-BF93-5067F842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0825"/>
            <a:ext cx="6172200" cy="941388"/>
          </a:xfrm>
        </p:spPr>
        <p:txBody>
          <a:bodyPr/>
          <a:lstStyle/>
          <a:p>
            <a:pPr>
              <a:defRPr/>
            </a:pP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Different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behaviors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linear and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nonlinear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err="1">
                <a:latin typeface="Times New Roman" charset="0"/>
                <a:ea typeface="Times New Roman" charset="0"/>
                <a:cs typeface="Times New Roman" charset="0"/>
              </a:rPr>
              <a:t>systems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638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0A284D34-AA2E-4401-9B84-E2C2ABB30C8E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2</a:t>
            </a:fld>
            <a:endParaRPr lang="it-IT" altLang="it-IT" sz="1400"/>
          </a:p>
        </p:txBody>
      </p:sp>
      <p:sp>
        <p:nvSpPr>
          <p:cNvPr id="16388" name="Rettangolo 3"/>
          <p:cNvSpPr>
            <a:spLocks noChangeArrowheads="1"/>
          </p:cNvSpPr>
          <p:nvPr/>
        </p:nvSpPr>
        <p:spPr bwMode="auto">
          <a:xfrm>
            <a:off x="217488" y="1331913"/>
            <a:ext cx="6423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phenomena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can take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nonlinearity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dynamical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model;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described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predicted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by linear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altLang="it-IT" sz="1600" dirty="0" err="1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r>
              <a:rPr lang="it-IT" altLang="it-IT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389" name="Rettangolo 4"/>
          <p:cNvSpPr>
            <a:spLocks noChangeArrowheads="1"/>
          </p:cNvSpPr>
          <p:nvPr/>
        </p:nvSpPr>
        <p:spPr bwMode="auto">
          <a:xfrm>
            <a:off x="217488" y="2411413"/>
            <a:ext cx="642302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Finite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escape</a:t>
            </a: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time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: The state of an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unstable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linear system 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can go to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infinity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approaches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infinity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state,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, can go to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infinity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in finite time.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: A linear system can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point, and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one steady-state operating point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attracts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repels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the state of the system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irrespective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state.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system can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point.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cycles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: A linear system can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oscillation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imaginary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amplitude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oscillation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depend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conditions.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system can exhibit an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oscillation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amplitude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and frequency,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appears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independently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conditions.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Chaos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system can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a more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complicated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steady-state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periodic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oscillation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. Some of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chaotic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motions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exhibit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randomness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despite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deterministic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nature of the system.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modes</a:t>
            </a:r>
            <a:r>
              <a:rPr lang="it-IT" altLang="it-IT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nonlinear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system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exhibit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depending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on external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parameter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val-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ues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jump from one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of behaviour to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autonomously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behaviors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in linear systems,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the complete system behaviour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it-IT" altLang="it-IT" sz="1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it-IT" altLang="it-IT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8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6390" name="Rettangolo 5"/>
          <p:cNvSpPr>
            <a:spLocks noChangeArrowheads="1"/>
          </p:cNvSpPr>
          <p:nvPr/>
        </p:nvSpPr>
        <p:spPr bwMode="auto">
          <a:xfrm>
            <a:off x="217488" y="8696325"/>
            <a:ext cx="62976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000">
                <a:latin typeface="Times New Roman" pitchFamily="18" charset="0"/>
                <a:sym typeface="Wingdings" pitchFamily="2" charset="2"/>
              </a:rPr>
              <a:t></a:t>
            </a:r>
            <a:r>
              <a:rPr lang="en-GB" altLang="it-IT" sz="1400">
                <a:latin typeface="Times New Roman" pitchFamily="18" charset="0"/>
                <a:sym typeface="Wingdings" pitchFamily="2" charset="2"/>
              </a:rPr>
              <a:t> </a:t>
            </a:r>
            <a:r>
              <a:rPr lang="it-IT" altLang="it-IT" sz="1400"/>
              <a:t>NLSC_lecture_notes_2017 (ETH, P. Al Hokayem &amp; E. Gallestey)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D2EE46B-3476-4D8D-B009-DAF7063CF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366713"/>
            <a:ext cx="6480175" cy="941387"/>
          </a:xfr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it-IT" altLang="it-IT" sz="28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Linear autonomous dynamical systems:</a:t>
            </a:r>
            <a:r>
              <a:rPr lang="it-IT" altLang="it-IT" sz="3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br>
              <a:rPr lang="it-IT" altLang="it-IT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</a:br>
            <a:r>
              <a:rPr lang="it-IT" altLang="it-IT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Stability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549274" y="4821476"/>
            <a:ext cx="575945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altLang="it-IT" sz="2000" b="1" dirty="0">
                <a:solidFill>
                  <a:srgbClr val="800000"/>
                </a:solidFill>
              </a:rPr>
              <a:t>SYSTEM STABILITY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Asymptotically</a:t>
            </a:r>
            <a:r>
              <a:rPr lang="it-IT" altLang="it-IT" sz="20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Stable</a:t>
            </a:r>
            <a:r>
              <a:rPr lang="it-IT" altLang="it-IT" sz="2000" b="1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it-IT" altLang="it-IT" sz="2000" b="1" dirty="0" err="1">
                <a:latin typeface="Times New Roman" pitchFamily="18" charset="0"/>
                <a:sym typeface="Symbol" pitchFamily="18" charset="2"/>
              </a:rPr>
              <a:t>if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it-IT" altLang="it-IT" sz="2000" b="1" dirty="0">
                <a:latin typeface="Times New Roman" pitchFamily="18" charset="0"/>
              </a:rPr>
              <a:t>Re(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sz="2000" b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it-IT" altLang="it-IT" sz="2000" b="1" dirty="0">
                <a:latin typeface="Times New Roman" pitchFamily="18" charset="0"/>
              </a:rPr>
              <a:t>)&lt;0    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</a:t>
            </a:r>
            <a:r>
              <a:rPr lang="it-IT" altLang="it-IT" sz="2000" b="1" dirty="0">
                <a:latin typeface="Times New Roman" pitchFamily="18" charset="0"/>
              </a:rPr>
              <a:t> i</a:t>
            </a:r>
            <a:endParaRPr lang="en-US" altLang="it-IT" sz="2000" b="1" dirty="0">
              <a:latin typeface="Times New Roman" pitchFamily="18" charset="0"/>
              <a:sym typeface="Symbol" pitchFamily="18" charset="2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solidFill>
                  <a:srgbClr val="006600"/>
                </a:solidFill>
                <a:latin typeface="Times New Roman" pitchFamily="18" charset="0"/>
              </a:rPr>
              <a:t>Unstable</a:t>
            </a:r>
            <a:r>
              <a:rPr lang="it-IT" altLang="it-IT" sz="20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if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at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least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one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eigenvalue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sz="2000" b="1" baseline="-25000" dirty="0">
                <a:latin typeface="Times New Roman" pitchFamily="18" charset="0"/>
                <a:sym typeface="Symbol" pitchFamily="18" charset="2"/>
              </a:rPr>
              <a:t>i </a:t>
            </a:r>
            <a:r>
              <a:rPr lang="it-IT" altLang="it-IT" sz="2000" b="1" dirty="0" err="1">
                <a:latin typeface="Times New Roman" pitchFamily="18" charset="0"/>
              </a:rPr>
              <a:t>exists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with a positive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  <a:sym typeface="Symbol" pitchFamily="18" charset="2"/>
              </a:rPr>
              <a:t>real</a:t>
            </a:r>
            <a:r>
              <a:rPr lang="it-IT" altLang="it-IT" sz="2000" b="1" dirty="0">
                <a:latin typeface="Times New Roman" pitchFamily="18" charset="0"/>
                <a:sym typeface="Symbol" pitchFamily="18" charset="2"/>
              </a:rPr>
              <a:t> part</a:t>
            </a:r>
            <a:endParaRPr lang="it-IT" altLang="it-IT" sz="2000" b="1" dirty="0">
              <a:latin typeface="Times New Roman" pitchFamily="18" charset="0"/>
            </a:endParaRPr>
          </a:p>
        </p:txBody>
      </p:sp>
      <p:graphicFrame>
        <p:nvGraphicFramePr>
          <p:cNvPr id="481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42634"/>
              </p:ext>
            </p:extLst>
          </p:nvPr>
        </p:nvGraphicFramePr>
        <p:xfrm>
          <a:off x="1125538" y="2817177"/>
          <a:ext cx="11874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7" name="Equation" r:id="rId4" imgW="444307" imgH="203112" progId="Equation.3">
                  <p:embed/>
                </p:oleObj>
              </mc:Choice>
              <mc:Fallback>
                <p:oleObj name="Equation" r:id="rId4" imgW="444307" imgH="20311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817177"/>
                        <a:ext cx="11874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03280"/>
              </p:ext>
            </p:extLst>
          </p:nvPr>
        </p:nvGraphicFramePr>
        <p:xfrm>
          <a:off x="3789363" y="2817177"/>
          <a:ext cx="16287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Equation" r:id="rId6" imgW="609336" imgH="203112" progId="Equation.3">
                  <p:embed/>
                </p:oleObj>
              </mc:Choice>
              <mc:Fallback>
                <p:oleObj name="Equation" r:id="rId6" imgW="609336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817177"/>
                        <a:ext cx="16287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26DFBC39-7239-4E6F-988B-FDBD25B73124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20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48135" name="CasellaDiTesto 1"/>
          <p:cNvSpPr txBox="1">
            <a:spLocks noChangeArrowheads="1"/>
          </p:cNvSpPr>
          <p:nvPr/>
        </p:nvSpPr>
        <p:spPr bwMode="auto">
          <a:xfrm>
            <a:off x="549275" y="1802904"/>
            <a:ext cx="575945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altLang="it-IT" sz="1800" b="1" dirty="0">
                <a:solidFill>
                  <a:srgbClr val="800000"/>
                </a:solidFill>
              </a:rPr>
              <a:t>ORBITS</a:t>
            </a:r>
            <a:endParaRPr lang="it-IT" altLang="it-IT" sz="18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/>
              <a:t>x(t)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</a:t>
            </a:r>
            <a:r>
              <a:rPr lang="it-IT" altLang="it-IT" sz="1800" dirty="0" err="1">
                <a:solidFill>
                  <a:srgbClr val="006600"/>
                </a:solidFill>
              </a:rPr>
              <a:t>bounded</a:t>
            </a:r>
            <a:r>
              <a:rPr lang="it-IT" altLang="it-IT" sz="1800" dirty="0">
                <a:solidFill>
                  <a:srgbClr val="006600"/>
                </a:solidFill>
              </a:rPr>
              <a:t> </a:t>
            </a:r>
            <a:r>
              <a:rPr lang="it-IT" altLang="it-IT" sz="1800" dirty="0" err="1"/>
              <a:t>if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terms</a:t>
            </a:r>
            <a:endParaRPr lang="it-IT" altLang="it-IT" sz="18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/>
              <a:t>do </a:t>
            </a:r>
            <a:r>
              <a:rPr lang="it-IT" altLang="it-IT" sz="1800" dirty="0" err="1"/>
              <a:t>not</a:t>
            </a:r>
            <a:r>
              <a:rPr lang="it-IT" altLang="it-IT" sz="1800" dirty="0"/>
              <a:t> diverge.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 err="1"/>
              <a:t>Therefore</a:t>
            </a:r>
            <a:r>
              <a:rPr lang="it-IT" altLang="it-IT" sz="1800" dirty="0"/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E62D37C-37FB-487D-9B5B-D6F863537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5829300" cy="939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Autonomous dynamical systems: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an example in the </a:t>
            </a:r>
            <a:r>
              <a:rPr lang="it-IT" altLang="it-IT" sz="2800">
                <a:solidFill>
                  <a:srgbClr val="800000"/>
                </a:solidFill>
                <a:latin typeface="Times New Roman" charset="0"/>
                <a:ea typeface="ＭＳ Ｐゴシック" charset="-128"/>
              </a:rPr>
              <a:t>planar</a:t>
            </a:r>
            <a:r>
              <a:rPr lang="it-IT" altLang="it-IT" sz="2800">
                <a:latin typeface="Times New Roman" charset="0"/>
                <a:ea typeface="ＭＳ Ｐゴシック" charset="-128"/>
              </a:rPr>
              <a:t> case</a:t>
            </a:r>
            <a:endParaRPr lang="en-GB" altLang="it-IT" sz="2800">
              <a:latin typeface="Times New Roman" charset="0"/>
              <a:ea typeface="ＭＳ Ｐゴシック" charset="-128"/>
            </a:endParaRPr>
          </a:p>
        </p:txBody>
      </p:sp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2200275" y="1568450"/>
          <a:ext cx="22415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quation" r:id="rId4" imgW="1002865" imgH="710891" progId="Equation.3">
                  <p:embed/>
                </p:oleObj>
              </mc:Choice>
              <mc:Fallback>
                <p:oleObj name="Equation" r:id="rId4" imgW="1002865" imgH="7108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1568450"/>
                        <a:ext cx="2241550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469900" y="1031875"/>
            <a:ext cx="576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rgbClr val="006600"/>
                </a:solidFill>
                <a:latin typeface="Times New Roman" pitchFamily="18" charset="0"/>
              </a:rPr>
              <a:t>order </a:t>
            </a:r>
            <a:r>
              <a:rPr lang="it-IT" altLang="it-IT">
                <a:solidFill>
                  <a:srgbClr val="990000"/>
                </a:solidFill>
                <a:latin typeface="Times New Roman" pitchFamily="18" charset="0"/>
              </a:rPr>
              <a:t>n = 2</a:t>
            </a:r>
          </a:p>
        </p:txBody>
      </p:sp>
      <p:sp>
        <p:nvSpPr>
          <p:cNvPr id="50181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8643938"/>
            <a:ext cx="1428750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F58E7659-2DF0-45C4-9199-2528C9D0A858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21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50182" name="Immagine 6" descr="isoclines&amp;trajectorie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4513263"/>
            <a:ext cx="2857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llout 1 11">
            <a:extLst>
              <a:ext uri="{FF2B5EF4-FFF2-40B4-BE49-F238E27FC236}">
                <a16:creationId xmlns:a16="http://schemas.microsoft.com/office/drawing/2014/main" id="{094C6787-91F6-4A3F-AE23-D487A26F1858}"/>
              </a:ext>
            </a:extLst>
          </p:cNvPr>
          <p:cNvSpPr/>
          <p:nvPr/>
        </p:nvSpPr>
        <p:spPr bwMode="auto">
          <a:xfrm>
            <a:off x="3454400" y="3676650"/>
            <a:ext cx="1143000" cy="646113"/>
          </a:xfrm>
          <a:prstGeom prst="borderCallout1">
            <a:avLst>
              <a:gd name="adj1" fmla="val 99412"/>
              <a:gd name="adj2" fmla="val 2805"/>
              <a:gd name="adj3" fmla="val 141244"/>
              <a:gd name="adj4" fmla="val -3878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it-IT" dirty="0" err="1">
                <a:latin typeface="Times New Roman" pitchFamily="18" charset="0"/>
                <a:ea typeface="ＭＳ Ｐゴシック" charset="-128"/>
              </a:rPr>
              <a:t>phase</a:t>
            </a:r>
            <a:r>
              <a:rPr lang="it-IT" dirty="0">
                <a:latin typeface="Times New Roman" pitchFamily="18" charset="0"/>
                <a:ea typeface="ＭＳ Ｐゴシック" charset="-128"/>
              </a:rPr>
              <a:t> </a:t>
            </a:r>
            <a:r>
              <a:rPr lang="it-IT" dirty="0" err="1">
                <a:latin typeface="Times New Roman" pitchFamily="18" charset="0"/>
                <a:ea typeface="ＭＳ Ｐゴシック" charset="-128"/>
              </a:rPr>
              <a:t>portrait</a:t>
            </a:r>
            <a:endParaRPr lang="it-IT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5" name="Callout 1 14">
            <a:extLst>
              <a:ext uri="{FF2B5EF4-FFF2-40B4-BE49-F238E27FC236}">
                <a16:creationId xmlns:a16="http://schemas.microsoft.com/office/drawing/2014/main" id="{6CDE5B64-5679-43FA-A9D7-804BC42CC7AB}"/>
              </a:ext>
            </a:extLst>
          </p:cNvPr>
          <p:cNvSpPr/>
          <p:nvPr/>
        </p:nvSpPr>
        <p:spPr bwMode="auto">
          <a:xfrm>
            <a:off x="5165725" y="7048500"/>
            <a:ext cx="1143000" cy="923925"/>
          </a:xfrm>
          <a:prstGeom prst="borderCallout1">
            <a:avLst>
              <a:gd name="adj1" fmla="val 11636"/>
              <a:gd name="adj2" fmla="val -6486"/>
              <a:gd name="adj3" fmla="val -47677"/>
              <a:gd name="adj4" fmla="val -5376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defRPr/>
            </a:pPr>
            <a:r>
              <a:rPr lang="it-IT" dirty="0" err="1">
                <a:latin typeface="Times New Roman" pitchFamily="18" charset="0"/>
                <a:ea typeface="ＭＳ Ｐゴシック" charset="-128"/>
              </a:rPr>
              <a:t>orbit</a:t>
            </a:r>
            <a:r>
              <a:rPr lang="it-IT" dirty="0">
                <a:latin typeface="Times New Roman" pitchFamily="18" charset="0"/>
                <a:ea typeface="ＭＳ Ｐゴシック" charset="-128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defRPr/>
            </a:pPr>
            <a:r>
              <a:rPr lang="it-IT" dirty="0">
                <a:latin typeface="Times New Roman" pitchFamily="18" charset="0"/>
                <a:ea typeface="ＭＳ Ｐゴシック" charset="-128"/>
              </a:rPr>
              <a:t>or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 typeface="Times New Roman" charset="0"/>
              <a:buNone/>
              <a:defRPr/>
            </a:pPr>
            <a:r>
              <a:rPr lang="it-IT" dirty="0" err="1">
                <a:latin typeface="Times New Roman" pitchFamily="18" charset="0"/>
                <a:ea typeface="ＭＳ Ｐゴシック" charset="-128"/>
              </a:rPr>
              <a:t>trajectory</a:t>
            </a:r>
            <a:endParaRPr lang="it-IT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6"/>
          <p:cNvGraphicFramePr>
            <a:graphicFrameLocks noChangeAspect="1"/>
          </p:cNvGraphicFramePr>
          <p:nvPr/>
        </p:nvGraphicFramePr>
        <p:xfrm>
          <a:off x="2235200" y="3362325"/>
          <a:ext cx="119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Equation" r:id="rId4" imgW="1193800" imgH="381000" progId="Equation.DSMT4">
                  <p:embed/>
                </p:oleObj>
              </mc:Choice>
              <mc:Fallback>
                <p:oleObj name="Equation" r:id="rId4" imgW="11938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362325"/>
                        <a:ext cx="119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14">
            <a:extLst>
              <a:ext uri="{FF2B5EF4-FFF2-40B4-BE49-F238E27FC236}">
                <a16:creationId xmlns:a16="http://schemas.microsoft.com/office/drawing/2014/main" id="{3873C97B-E44F-45F6-A2C3-4A891B4279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9688"/>
            <a:ext cx="5829300" cy="889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Linear autonomous dynamical systems: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the planar case</a:t>
            </a:r>
            <a:endParaRPr lang="en-GB" altLang="it-IT" sz="4400">
              <a:latin typeface="Times New Roman" charset="0"/>
              <a:ea typeface="ＭＳ Ｐゴシック" charset="-128"/>
            </a:endParaRPr>
          </a:p>
        </p:txBody>
      </p:sp>
      <p:graphicFrame>
        <p:nvGraphicFramePr>
          <p:cNvPr id="522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714103"/>
              </p:ext>
            </p:extLst>
          </p:nvPr>
        </p:nvGraphicFramePr>
        <p:xfrm>
          <a:off x="2133600" y="3851910"/>
          <a:ext cx="19970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4" name="Equation" r:id="rId6" imgW="939392" imgH="482391" progId="Equation.3">
                  <p:embed/>
                </p:oleObj>
              </mc:Choice>
              <mc:Fallback>
                <p:oleObj name="Equation" r:id="rId6" imgW="939392" imgH="48239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51910"/>
                        <a:ext cx="19970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56C0C378-103E-4F2E-AEDC-9AFE427BF634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22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52230" name="Oggetto 1"/>
          <p:cNvGraphicFramePr>
            <a:graphicFrameLocks noChangeAspect="1"/>
          </p:cNvGraphicFramePr>
          <p:nvPr/>
        </p:nvGraphicFramePr>
        <p:xfrm>
          <a:off x="1665288" y="971550"/>
          <a:ext cx="3165475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5" name="Equation" r:id="rId8" imgW="1549400" imgH="1079500" progId="Equation.3">
                  <p:embed/>
                </p:oleObj>
              </mc:Choice>
              <mc:Fallback>
                <p:oleObj name="Equation" r:id="rId8" imgW="1549400" imgH="10795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971550"/>
                        <a:ext cx="3165475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36563" y="4932363"/>
            <a:ext cx="5984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800000"/>
                </a:solidFill>
                <a:latin typeface="Times New Roman" pitchFamily="18" charset="0"/>
              </a:rPr>
              <a:t>Assumptions: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b="1">
                <a:latin typeface="Times New Roman" pitchFamily="18" charset="0"/>
              </a:rPr>
              <a:t>A is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invertible</a:t>
            </a:r>
            <a:r>
              <a:rPr lang="it-IT" altLang="it-IT" sz="1800" b="1">
                <a:latin typeface="Times New Roman" pitchFamily="18" charset="0"/>
              </a:rPr>
              <a:t>,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b="1">
                <a:latin typeface="Times New Roman" pitchFamily="18" charset="0"/>
              </a:rPr>
              <a:t>The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eigenvalues </a:t>
            </a: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 and 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2  </a:t>
            </a:r>
            <a:r>
              <a:rPr lang="it-IT" altLang="it-IT" sz="1800" b="1">
                <a:latin typeface="Times New Roman" pitchFamily="18" charset="0"/>
              </a:rPr>
              <a:t>are non-zero.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v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 and v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2 </a:t>
            </a:r>
            <a:r>
              <a:rPr lang="it-IT" altLang="it-IT" sz="1800" b="1">
                <a:latin typeface="Times New Roman" pitchFamily="18" charset="0"/>
              </a:rPr>
              <a:t> are the corresponding </a:t>
            </a:r>
            <a:r>
              <a:rPr lang="it-IT" altLang="it-IT" sz="1800" b="1">
                <a:solidFill>
                  <a:srgbClr val="006600"/>
                </a:solidFill>
                <a:latin typeface="Times New Roman" pitchFamily="18" charset="0"/>
              </a:rPr>
              <a:t>eigenvectors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c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 sz="1800" b="1">
                <a:latin typeface="Times New Roman" pitchFamily="18" charset="0"/>
                <a:sym typeface="Symbol" pitchFamily="18" charset="2"/>
              </a:rPr>
              <a:t> and c</a:t>
            </a:r>
            <a:r>
              <a:rPr lang="it-IT" altLang="it-IT" sz="1800" b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 sz="1800" b="1">
                <a:latin typeface="Times New Roman" pitchFamily="18" charset="0"/>
              </a:rPr>
              <a:t> are constants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b="1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The </a:t>
            </a:r>
            <a:r>
              <a:rPr lang="it-IT" altLang="ja-JP" sz="1800" b="1">
                <a:latin typeface="Times New Roman" pitchFamily="18" charset="0"/>
              </a:rPr>
              <a:t>origin  (0,0) is the only </a:t>
            </a:r>
            <a:r>
              <a:rPr lang="it-IT" altLang="ja-JP" sz="1800" b="1">
                <a:solidFill>
                  <a:srgbClr val="006600"/>
                </a:solidFill>
                <a:latin typeface="Times New Roman" pitchFamily="18" charset="0"/>
              </a:rPr>
              <a:t>steady-state</a:t>
            </a:r>
            <a:r>
              <a:rPr lang="it-IT" altLang="ja-JP" sz="1800" b="1">
                <a:latin typeface="Times New Roman" pitchFamily="18" charset="0"/>
              </a:rPr>
              <a:t> point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The general solution is:</a:t>
            </a:r>
          </a:p>
        </p:txBody>
      </p:sp>
      <p:graphicFrame>
        <p:nvGraphicFramePr>
          <p:cNvPr id="52232" name="Oggetto 2"/>
          <p:cNvGraphicFramePr>
            <a:graphicFrameLocks noChangeAspect="1"/>
          </p:cNvGraphicFramePr>
          <p:nvPr/>
        </p:nvGraphicFramePr>
        <p:xfrm>
          <a:off x="1452563" y="8247063"/>
          <a:ext cx="3952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Equation" r:id="rId10" imgW="1651000" imgH="254000" progId="Equation.3">
                  <p:embed/>
                </p:oleObj>
              </mc:Choice>
              <mc:Fallback>
                <p:oleObj name="Equation" r:id="rId10" imgW="1651000" imgH="254000" progId="Equation.3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8247063"/>
                        <a:ext cx="39528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4"/>
          <p:cNvSpPr txBox="1">
            <a:spLocks noChangeArrowheads="1"/>
          </p:cNvSpPr>
          <p:nvPr/>
        </p:nvSpPr>
        <p:spPr bwMode="auto">
          <a:xfrm>
            <a:off x="1033463" y="375602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2)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4275" name="Object 1035"/>
          <p:cNvGraphicFramePr>
            <a:graphicFrameLocks noChangeAspect="1"/>
          </p:cNvGraphicFramePr>
          <p:nvPr/>
        </p:nvGraphicFramePr>
        <p:xfrm>
          <a:off x="1625600" y="4251325"/>
          <a:ext cx="660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9" name="Equation" r:id="rId4" imgW="660113" imgH="710891" progId="Equation.3">
                  <p:embed/>
                </p:oleObj>
              </mc:Choice>
              <mc:Fallback>
                <p:oleObj name="Equation" r:id="rId4" imgW="660113" imgH="710891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251325"/>
                        <a:ext cx="660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1036"/>
          <p:cNvSpPr txBox="1">
            <a:spLocks noChangeArrowheads="1"/>
          </p:cNvSpPr>
          <p:nvPr/>
        </p:nvSpPr>
        <p:spPr bwMode="auto">
          <a:xfrm>
            <a:off x="1033463" y="2154238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1)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4277" name="Object 1037"/>
          <p:cNvGraphicFramePr>
            <a:graphicFrameLocks noChangeAspect="1"/>
          </p:cNvGraphicFramePr>
          <p:nvPr/>
        </p:nvGraphicFramePr>
        <p:xfrm>
          <a:off x="1628775" y="2840038"/>
          <a:ext cx="660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0" name="Equation" r:id="rId6" imgW="660113" imgH="710891" progId="Equation.3">
                  <p:embed/>
                </p:oleObj>
              </mc:Choice>
              <mc:Fallback>
                <p:oleObj name="Equation" r:id="rId6" imgW="660113" imgH="710891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40038"/>
                        <a:ext cx="660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1038"/>
          <p:cNvSpPr txBox="1">
            <a:spLocks noChangeArrowheads="1"/>
          </p:cNvSpPr>
          <p:nvPr/>
        </p:nvSpPr>
        <p:spPr bwMode="auto">
          <a:xfrm>
            <a:off x="1033463" y="53467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3)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4279" name="Object 1039"/>
          <p:cNvGraphicFramePr>
            <a:graphicFrameLocks noChangeAspect="1"/>
          </p:cNvGraphicFramePr>
          <p:nvPr/>
        </p:nvGraphicFramePr>
        <p:xfrm>
          <a:off x="1635125" y="5857875"/>
          <a:ext cx="676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1" name="Equation" r:id="rId8" imgW="431800" imgH="457200" progId="Equation.3">
                  <p:embed/>
                </p:oleObj>
              </mc:Choice>
              <mc:Fallback>
                <p:oleObj name="Equation" r:id="rId8" imgW="431800" imgH="4572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857875"/>
                        <a:ext cx="6762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1040"/>
          <p:cNvSpPr txBox="1">
            <a:spLocks noChangeArrowheads="1"/>
          </p:cNvSpPr>
          <p:nvPr/>
        </p:nvSpPr>
        <p:spPr bwMode="auto">
          <a:xfrm>
            <a:off x="3284538" y="2122488"/>
            <a:ext cx="65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1bis)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4281" name="Object 1041"/>
          <p:cNvGraphicFramePr>
            <a:graphicFrameLocks noChangeAspect="1"/>
          </p:cNvGraphicFramePr>
          <p:nvPr/>
        </p:nvGraphicFramePr>
        <p:xfrm>
          <a:off x="3860800" y="2770188"/>
          <a:ext cx="1117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2" name="Equation" r:id="rId10" imgW="1117600" imgH="711200" progId="Equation.3">
                  <p:embed/>
                </p:oleObj>
              </mc:Choice>
              <mc:Fallback>
                <p:oleObj name="Equation" r:id="rId10" imgW="1117600" imgH="71120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770188"/>
                        <a:ext cx="1117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Text Box 1045"/>
          <p:cNvSpPr txBox="1">
            <a:spLocks noChangeArrowheads="1"/>
          </p:cNvSpPr>
          <p:nvPr/>
        </p:nvSpPr>
        <p:spPr bwMode="auto">
          <a:xfrm>
            <a:off x="3357563" y="370205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2bis)</a:t>
            </a:r>
            <a:endParaRPr lang="en-GB" altLang="it-IT" sz="1800" b="1">
              <a:latin typeface="Times New Roman" pitchFamily="18" charset="0"/>
            </a:endParaRPr>
          </a:p>
        </p:txBody>
      </p:sp>
      <p:sp>
        <p:nvSpPr>
          <p:cNvPr id="54283" name="Text Box 1046"/>
          <p:cNvSpPr txBox="1">
            <a:spLocks noChangeArrowheads="1"/>
          </p:cNvSpPr>
          <p:nvPr/>
        </p:nvSpPr>
        <p:spPr bwMode="auto">
          <a:xfrm>
            <a:off x="1657350" y="140335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C00000"/>
                </a:solidFill>
                <a:latin typeface="Times New Roman" pitchFamily="18" charset="0"/>
              </a:rPr>
              <a:t>Real		Complex and conjugate</a:t>
            </a:r>
            <a:endParaRPr lang="en-GB" altLang="it-IT" sz="1800" b="1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54284" name="Object 1048"/>
          <p:cNvGraphicFramePr>
            <a:graphicFrameLocks noChangeAspect="1"/>
          </p:cNvGraphicFramePr>
          <p:nvPr/>
        </p:nvGraphicFramePr>
        <p:xfrm>
          <a:off x="4005263" y="4278313"/>
          <a:ext cx="1117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3" name="Equation" r:id="rId12" imgW="1117600" imgH="711200" progId="Equation.3">
                  <p:embed/>
                </p:oleObj>
              </mc:Choice>
              <mc:Fallback>
                <p:oleObj name="Equation" r:id="rId12" imgW="1117600" imgH="711200" progId="Equation.3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4278313"/>
                        <a:ext cx="1117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Rectangle 1049">
            <a:extLst>
              <a:ext uri="{FF2B5EF4-FFF2-40B4-BE49-F238E27FC236}">
                <a16:creationId xmlns:a16="http://schemas.microsoft.com/office/drawing/2014/main" id="{1CF0EEAB-AC8F-475C-AE31-BF489F2E5B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179388"/>
            <a:ext cx="6400800" cy="9906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Planar linear dynamical systems: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the hyperbolic case</a:t>
            </a:r>
            <a:endParaRPr lang="en-GB" altLang="it-IT" sz="2800">
              <a:latin typeface="Times New Roman" charset="0"/>
              <a:ea typeface="ＭＳ Ｐゴシック" charset="-128"/>
            </a:endParaRPr>
          </a:p>
        </p:txBody>
      </p:sp>
      <p:sp>
        <p:nvSpPr>
          <p:cNvPr id="54286" name="AutoShape 1050"/>
          <p:cNvSpPr>
            <a:spLocks noChangeArrowheads="1"/>
          </p:cNvSpPr>
          <p:nvPr/>
        </p:nvSpPr>
        <p:spPr bwMode="auto">
          <a:xfrm>
            <a:off x="2636838" y="4421188"/>
            <a:ext cx="720725" cy="431800"/>
          </a:xfrm>
          <a:prstGeom prst="leftRightArrow">
            <a:avLst>
              <a:gd name="adj1" fmla="val 50000"/>
              <a:gd name="adj2" fmla="val 3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1800"/>
          </a:p>
        </p:txBody>
      </p:sp>
      <p:sp>
        <p:nvSpPr>
          <p:cNvPr id="54287" name="AutoShape 1051"/>
          <p:cNvSpPr>
            <a:spLocks noChangeArrowheads="1"/>
          </p:cNvSpPr>
          <p:nvPr/>
        </p:nvSpPr>
        <p:spPr bwMode="auto">
          <a:xfrm>
            <a:off x="2636838" y="2913063"/>
            <a:ext cx="720725" cy="431800"/>
          </a:xfrm>
          <a:prstGeom prst="leftRightArrow">
            <a:avLst>
              <a:gd name="adj1" fmla="val 50000"/>
              <a:gd name="adj2" fmla="val 333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1800"/>
          </a:p>
        </p:txBody>
      </p:sp>
      <p:sp>
        <p:nvSpPr>
          <p:cNvPr id="54288" name="Segnaposto numero diapositiva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3292CA5F-470D-497D-974A-5DEAACD06ECC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23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88913" y="179388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>
                <a:latin typeface="Times New Roman" pitchFamily="18" charset="0"/>
              </a:rPr>
              <a:t>Planar linear dynamical systems:</a:t>
            </a:r>
            <a:br>
              <a:rPr lang="it-IT" altLang="it-IT" sz="2800">
                <a:latin typeface="Times New Roman" pitchFamily="18" charset="0"/>
              </a:rPr>
            </a:br>
            <a:r>
              <a:rPr lang="it-IT" altLang="it-IT" sz="2800">
                <a:latin typeface="Times New Roman" pitchFamily="18" charset="0"/>
              </a:rPr>
              <a:t>the non-hyperbolic case</a:t>
            </a:r>
            <a:endParaRPr lang="en-GB" altLang="it-IT" sz="4400" b="1">
              <a:solidFill>
                <a:srgbClr val="990000"/>
              </a:solidFill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925513" y="17462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4)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6324" name="Object 6"/>
          <p:cNvGraphicFramePr>
            <a:graphicFrameLocks noChangeAspect="1"/>
          </p:cNvGraphicFramePr>
          <p:nvPr/>
        </p:nvGraphicFramePr>
        <p:xfrm>
          <a:off x="1557338" y="2195513"/>
          <a:ext cx="7254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Equation" r:id="rId4" imgW="419100" imgH="457200" progId="Equation.3">
                  <p:embed/>
                </p:oleObj>
              </mc:Choice>
              <mc:Fallback>
                <p:oleObj name="Equation" r:id="rId4" imgW="419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195513"/>
                        <a:ext cx="7254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998538" y="33083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5)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6326" name="Object 8"/>
          <p:cNvGraphicFramePr>
            <a:graphicFrameLocks noChangeAspect="1"/>
          </p:cNvGraphicFramePr>
          <p:nvPr/>
        </p:nvGraphicFramePr>
        <p:xfrm>
          <a:off x="1568450" y="3924300"/>
          <a:ext cx="7270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Equation" r:id="rId6" imgW="419100" imgH="457200" progId="Equation.3">
                  <p:embed/>
                </p:oleObj>
              </mc:Choice>
              <mc:Fallback>
                <p:oleObj name="Equation" r:id="rId6" imgW="4191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924300"/>
                        <a:ext cx="7270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1017588" y="51371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6)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6328" name="Object 10"/>
          <p:cNvGraphicFramePr>
            <a:graphicFrameLocks noChangeAspect="1"/>
          </p:cNvGraphicFramePr>
          <p:nvPr/>
        </p:nvGraphicFramePr>
        <p:xfrm>
          <a:off x="1557338" y="5940425"/>
          <a:ext cx="7254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Equation" r:id="rId8" imgW="419100" imgH="457200" progId="Equation.3">
                  <p:embed/>
                </p:oleObj>
              </mc:Choice>
              <mc:Fallback>
                <p:oleObj name="Equation" r:id="rId8" imgW="4191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940425"/>
                        <a:ext cx="7254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3427413" y="169227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8)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6330" name="Object 15"/>
          <p:cNvGraphicFramePr>
            <a:graphicFrameLocks noChangeAspect="1"/>
          </p:cNvGraphicFramePr>
          <p:nvPr/>
        </p:nvGraphicFramePr>
        <p:xfrm>
          <a:off x="4005263" y="2192338"/>
          <a:ext cx="12239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Equation" r:id="rId10" imgW="698500" imgH="457200" progId="Equation.3">
                  <p:embed/>
                </p:oleObj>
              </mc:Choice>
              <mc:Fallback>
                <p:oleObj name="Equation" r:id="rId10" imgW="6985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192338"/>
                        <a:ext cx="122396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1050925" y="68770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latin typeface="Times New Roman" pitchFamily="18" charset="0"/>
              </a:rPr>
              <a:t>7)</a:t>
            </a:r>
            <a:endParaRPr lang="en-GB" altLang="it-IT" sz="1800" b="1">
              <a:latin typeface="Times New Roman" pitchFamily="18" charset="0"/>
            </a:endParaRPr>
          </a:p>
        </p:txBody>
      </p:sp>
      <p:graphicFrame>
        <p:nvGraphicFramePr>
          <p:cNvPr id="56332" name="Object 17"/>
          <p:cNvGraphicFramePr>
            <a:graphicFrameLocks noChangeAspect="1"/>
          </p:cNvGraphicFramePr>
          <p:nvPr/>
        </p:nvGraphicFramePr>
        <p:xfrm>
          <a:off x="1590675" y="7680325"/>
          <a:ext cx="725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1" name="Equation" r:id="rId12" imgW="419100" imgH="457200" progId="Equation.3">
                  <p:embed/>
                </p:oleObj>
              </mc:Choice>
              <mc:Fallback>
                <p:oleObj name="Equation" r:id="rId12" imgW="4191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7680325"/>
                        <a:ext cx="7254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19"/>
          <p:cNvSpPr txBox="1">
            <a:spLocks noChangeArrowheads="1"/>
          </p:cNvSpPr>
          <p:nvPr/>
        </p:nvSpPr>
        <p:spPr bwMode="auto">
          <a:xfrm>
            <a:off x="2492375" y="5867400"/>
            <a:ext cx="1471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With 2 indipendent eigenvectors</a:t>
            </a:r>
          </a:p>
        </p:txBody>
      </p:sp>
      <p:sp>
        <p:nvSpPr>
          <p:cNvPr id="56334" name="Text Box 20"/>
          <p:cNvSpPr txBox="1">
            <a:spLocks noChangeArrowheads="1"/>
          </p:cNvSpPr>
          <p:nvPr/>
        </p:nvSpPr>
        <p:spPr bwMode="auto">
          <a:xfrm>
            <a:off x="2492375" y="7667625"/>
            <a:ext cx="1471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With only 1 indipendent eigenvector</a:t>
            </a:r>
          </a:p>
        </p:txBody>
      </p:sp>
      <p:sp>
        <p:nvSpPr>
          <p:cNvPr id="56335" name="Segnaposto numero diapositiva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8D4E81C9-D428-4C7F-9C51-47A0022A0646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24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56336" name="Text Box 1046"/>
          <p:cNvSpPr txBox="1">
            <a:spLocks noChangeArrowheads="1"/>
          </p:cNvSpPr>
          <p:nvPr/>
        </p:nvSpPr>
        <p:spPr bwMode="auto">
          <a:xfrm>
            <a:off x="1628775" y="140335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C00000"/>
                </a:solidFill>
                <a:latin typeface="Times New Roman" pitchFamily="18" charset="0"/>
              </a:rPr>
              <a:t>Real		Imaginary and conjugate</a:t>
            </a:r>
            <a:endParaRPr lang="en-GB" altLang="it-IT" sz="1800" b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F2E11221-DA6C-45FF-A643-EBDE4FE5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it-IT">
                <a:latin typeface="Times New Roman" charset="0"/>
              </a:rPr>
              <a:t>PPlane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15E99013-B72D-424E-BA0D-33238A358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9275" y="2325688"/>
            <a:ext cx="5400675" cy="1815882"/>
          </a:xfrm>
          <a:extLst/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t-IT" sz="2800" dirty="0">
                <a:latin typeface="Times New Roman" pitchFamily="18" charset="0"/>
                <a:ea typeface="ＭＳ Ｐゴシック" pitchFamily="64" charset="-128"/>
              </a:rPr>
              <a:t>MATLAB and JAVA 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software for </a:t>
            </a:r>
            <a:r>
              <a:rPr lang="it-IT" sz="2800" dirty="0" err="1">
                <a:latin typeface="Times New Roman" pitchFamily="18" charset="0"/>
                <a:ea typeface="ＭＳ Ｐゴシック" pitchFamily="64" charset="-128"/>
                <a:cs typeface="+mn-cs"/>
              </a:rPr>
              <a:t>simulation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 and </a:t>
            </a:r>
            <a:r>
              <a:rPr lang="it-IT" sz="2800" dirty="0" err="1">
                <a:latin typeface="Times New Roman" pitchFamily="18" charset="0"/>
                <a:ea typeface="ＭＳ Ｐゴシック" pitchFamily="64" charset="-128"/>
                <a:cs typeface="+mn-cs"/>
              </a:rPr>
              <a:t>stability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 </a:t>
            </a:r>
            <a:r>
              <a:rPr lang="it-IT" sz="2800" dirty="0" err="1">
                <a:latin typeface="Times New Roman" pitchFamily="18" charset="0"/>
                <a:ea typeface="ＭＳ Ｐゴシック" pitchFamily="64" charset="-128"/>
                <a:cs typeface="+mn-cs"/>
              </a:rPr>
              <a:t>analysis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 of </a:t>
            </a:r>
            <a:r>
              <a:rPr lang="it-IT" sz="2800" b="1" dirty="0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2nd </a:t>
            </a:r>
            <a:r>
              <a:rPr lang="it-IT" sz="2800" b="1" dirty="0" err="1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order</a:t>
            </a:r>
            <a:r>
              <a:rPr lang="it-IT" sz="2800" b="1" dirty="0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 (planar) </a:t>
            </a:r>
            <a:r>
              <a:rPr lang="it-IT" sz="2800" b="1" dirty="0" err="1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systems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, </a:t>
            </a:r>
            <a:b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</a:br>
            <a:r>
              <a:rPr lang="it-IT" sz="2800" dirty="0" err="1">
                <a:latin typeface="Times New Roman" pitchFamily="18" charset="0"/>
                <a:ea typeface="ＭＳ Ｐゴシック" pitchFamily="64" charset="-128"/>
                <a:cs typeface="+mn-cs"/>
              </a:rPr>
              <a:t>either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 </a:t>
            </a:r>
            <a:r>
              <a:rPr lang="it-IT" sz="2800" b="1" dirty="0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linear </a:t>
            </a:r>
            <a:r>
              <a:rPr lang="it-IT" sz="2800" dirty="0">
                <a:latin typeface="Times New Roman" pitchFamily="18" charset="0"/>
                <a:ea typeface="ＭＳ Ｐゴシック" pitchFamily="64" charset="-128"/>
                <a:cs typeface="+mn-cs"/>
              </a:rPr>
              <a:t>or</a:t>
            </a:r>
            <a:r>
              <a:rPr lang="it-IT" sz="2800" b="1" dirty="0">
                <a:solidFill>
                  <a:srgbClr val="006600"/>
                </a:solidFill>
                <a:latin typeface="Times New Roman" pitchFamily="18" charset="0"/>
                <a:ea typeface="ＭＳ Ｐゴシック" pitchFamily="64" charset="-128"/>
                <a:cs typeface="+mn-cs"/>
              </a:rPr>
              <a:t> non-linear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C88A1374-431A-4C2C-8457-A511943C76CD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25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58373" name="Immagine 5" descr="matlab ico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ttangolo 1"/>
          <p:cNvSpPr>
            <a:spLocks noChangeArrowheads="1"/>
          </p:cNvSpPr>
          <p:nvPr/>
        </p:nvSpPr>
        <p:spPr bwMode="auto">
          <a:xfrm>
            <a:off x="1185863" y="8499475"/>
            <a:ext cx="3641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itchFamily="18" charset="0"/>
                <a:hlinkClick r:id="rId4"/>
              </a:rPr>
              <a:t>http://math.rice.edu/~dfield/</a:t>
            </a:r>
            <a:endParaRPr lang="it-IT" altLang="it-IT">
              <a:latin typeface="Times New Roman" pitchFamily="18" charset="0"/>
            </a:endParaRPr>
          </a:p>
        </p:txBody>
      </p:sp>
      <p:pic>
        <p:nvPicPr>
          <p:cNvPr id="58375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20050"/>
            <a:ext cx="1025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1970CB4C-5FBF-4167-A1EB-03592B380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76200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altLang="it-IT" dirty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Phase 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3200" dirty="0">
                <a:latin typeface="Times New Roman" charset="0"/>
                <a:ea typeface="ＭＳ Ｐゴシック" charset="-128"/>
              </a:rPr>
              <a:t>1) </a:t>
            </a:r>
            <a:r>
              <a:rPr lang="it-IT" altLang="it-IT" sz="3200" dirty="0"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32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3200" dirty="0">
                <a:latin typeface="Times New Roman" charset="0"/>
                <a:ea typeface="ＭＳ Ｐゴシック" charset="-128"/>
                <a:sym typeface="Symbol" pitchFamily="-110" charset="2"/>
              </a:rPr>
              <a:t> and </a:t>
            </a:r>
            <a:r>
              <a:rPr lang="it-IT" altLang="it-IT" sz="32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3200" dirty="0">
                <a:latin typeface="Times New Roman" charset="0"/>
                <a:ea typeface="ＭＳ Ｐゴシック" charset="-128"/>
                <a:sym typeface="Symbol" pitchFamily="-110" charset="2"/>
              </a:rPr>
              <a:t> are </a:t>
            </a:r>
            <a:r>
              <a:rPr lang="it-IT" altLang="it-IT" sz="3200" dirty="0" err="1"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3200" dirty="0">
                <a:latin typeface="Times New Roman" charset="0"/>
                <a:ea typeface="ＭＳ Ｐゴシック" charset="-128"/>
                <a:sym typeface="Symbol" pitchFamily="-110" charset="2"/>
              </a:rPr>
              <a:t>, </a:t>
            </a:r>
            <a:r>
              <a:rPr lang="it-IT" altLang="it-IT" sz="3200" dirty="0" err="1">
                <a:latin typeface="Times New Roman" charset="0"/>
                <a:ea typeface="ＭＳ Ｐゴシック" charset="-128"/>
                <a:sym typeface="Symbol" pitchFamily="-110" charset="2"/>
              </a:rPr>
              <a:t>distinct</a:t>
            </a:r>
            <a:r>
              <a:rPr lang="it-IT" altLang="it-IT" sz="3200" dirty="0">
                <a:latin typeface="Times New Roman" charset="0"/>
                <a:ea typeface="ＭＳ Ｐゴシック" charset="-128"/>
                <a:sym typeface="Symbol" pitchFamily="-110" charset="2"/>
              </a:rPr>
              <a:t> and negative</a:t>
            </a:r>
            <a:endParaRPr lang="it-IT" altLang="it-IT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04813" y="1192213"/>
          <a:ext cx="1943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192213"/>
                        <a:ext cx="19431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636838" y="1331913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-1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-4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4038600" y="2286000"/>
          <a:ext cx="2482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8" name="Equation" r:id="rId6" imgW="1168400" imgH="431800" progId="Equation.3">
                  <p:embed/>
                </p:oleObj>
              </mc:Choice>
              <mc:Fallback>
                <p:oleObj name="Equation" r:id="rId6" imgW="1168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2482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92150" y="8066088"/>
            <a:ext cx="54737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>
                <a:latin typeface="Times New Roman" pitchFamily="18" charset="0"/>
              </a:rPr>
              <a:t>(NODO STABILE)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Knot or Nodal Sink</a:t>
            </a:r>
          </a:p>
        </p:txBody>
      </p:sp>
      <p:pic>
        <p:nvPicPr>
          <p:cNvPr id="167944" name="Picture 8" descr="-1-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922713"/>
            <a:ext cx="54721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1768475" y="3327400"/>
          <a:ext cx="3394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" name="Equation" r:id="rId9" imgW="1562100" imgH="228600" progId="Equation.3">
                  <p:embed/>
                </p:oleObj>
              </mc:Choice>
              <mc:Fallback>
                <p:oleObj name="Equation" r:id="rId9" imgW="1562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3327400"/>
                        <a:ext cx="3394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D090EA72-4167-480E-B0A5-6D51B595961B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26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60426" name="Rettangolo 10"/>
          <p:cNvSpPr>
            <a:spLocks noChangeArrowheads="1"/>
          </p:cNvSpPr>
          <p:nvPr/>
        </p:nvSpPr>
        <p:spPr bwMode="auto">
          <a:xfrm>
            <a:off x="336550" y="2375166"/>
            <a:ext cx="3702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</a:pPr>
            <a:r>
              <a:rPr lang="it-IT" altLang="it-IT" sz="2000" dirty="0" err="1">
                <a:solidFill>
                  <a:schemeClr val="tx2"/>
                </a:solidFill>
                <a:sym typeface="Symbol" pitchFamily="18" charset="2"/>
              </a:rPr>
              <a:t>Eigenvectors</a:t>
            </a:r>
            <a:r>
              <a:rPr lang="it-IT" altLang="it-IT" sz="2000" dirty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it-IT" altLang="it-IT" sz="1800" dirty="0">
              <a:solidFill>
                <a:schemeClr val="tx2"/>
              </a:solidFill>
              <a:sym typeface="Symbol" pitchFamily="18" charset="2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</a:pPr>
            <a:r>
              <a:rPr lang="it-IT" altLang="it-IT" sz="2000" dirty="0">
                <a:solidFill>
                  <a:schemeClr val="tx2"/>
                </a:solidFill>
                <a:sym typeface="Symbol" pitchFamily="18" charset="2"/>
              </a:rPr>
              <a:t>(</a:t>
            </a:r>
            <a:r>
              <a:rPr lang="it-IT" altLang="it-IT" sz="2000" dirty="0" err="1">
                <a:solidFill>
                  <a:schemeClr val="tx2"/>
                </a:solidFill>
                <a:sym typeface="Symbol" pitchFamily="18" charset="2"/>
              </a:rPr>
              <a:t>coincident</a:t>
            </a:r>
            <a:r>
              <a:rPr lang="it-IT" altLang="it-IT" sz="2000" dirty="0">
                <a:solidFill>
                  <a:schemeClr val="tx2"/>
                </a:solidFill>
                <a:sym typeface="Symbol" pitchFamily="18" charset="2"/>
              </a:rPr>
              <a:t> with </a:t>
            </a:r>
            <a:r>
              <a:rPr lang="it-IT" altLang="it-IT" sz="2000" dirty="0" err="1">
                <a:solidFill>
                  <a:schemeClr val="tx2"/>
                </a:solidFill>
                <a:sym typeface="Symbol" pitchFamily="18" charset="2"/>
              </a:rPr>
              <a:t>axis</a:t>
            </a:r>
            <a:r>
              <a:rPr lang="it-IT" altLang="it-IT" sz="20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006600"/>
                </a:solidFill>
                <a:sym typeface="Symbol" pitchFamily="18" charset="2"/>
              </a:rPr>
              <a:t>versors</a:t>
            </a:r>
            <a:r>
              <a:rPr lang="it-IT" altLang="it-IT" sz="2000" dirty="0">
                <a:solidFill>
                  <a:schemeClr val="tx2"/>
                </a:solidFill>
                <a:sym typeface="Symbol" pitchFamily="18" charset="2"/>
              </a:rPr>
              <a:t>)</a:t>
            </a:r>
            <a:endParaRPr lang="en-US" alt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10E194CA-86E0-42B0-B079-6F921CE07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34925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dirty="0" err="1">
                <a:latin typeface="Times New Roman" charset="0"/>
                <a:ea typeface="ＭＳ Ｐゴシック" charset="-128"/>
              </a:rPr>
              <a:t>Phase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imes New Roman" charset="0"/>
                <a:ea typeface="ＭＳ Ｐゴシック" charset="-128"/>
              </a:rPr>
              <a:t>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3200" dirty="0">
                <a:latin typeface="Times New Roman" charset="0"/>
                <a:ea typeface="ＭＳ Ｐゴシック" charset="-128"/>
              </a:rPr>
              <a:t>1) 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are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,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distinct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negative</a:t>
            </a:r>
            <a:endParaRPr lang="it-IT" altLang="it-IT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624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19200"/>
          <a:ext cx="19431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7" name="Equation" r:id="rId4" imgW="939800" imgH="457200" progId="Equation.3">
                  <p:embed/>
                </p:oleObj>
              </mc:Choice>
              <mc:Fallback>
                <p:oleObj name="Equation" r:id="rId4" imgW="939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19431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09800" y="1235075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-1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-4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125913" y="2339975"/>
          <a:ext cx="12080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6" imgW="634725" imgH="457002" progId="Equation.3">
                  <p:embed/>
                </p:oleObj>
              </mc:Choice>
              <mc:Fallback>
                <p:oleObj name="Equation" r:id="rId6" imgW="634725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339975"/>
                        <a:ext cx="12080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5516563" y="2317750"/>
          <a:ext cx="13414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9" name="Equation" r:id="rId8" imgW="660400" imgH="457200" progId="Equation.3">
                  <p:embed/>
                </p:oleObj>
              </mc:Choice>
              <mc:Fallback>
                <p:oleObj name="Equation" r:id="rId8" imgW="660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317750"/>
                        <a:ext cx="134143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1768475" y="3276600"/>
          <a:ext cx="3394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0" name="Equation" r:id="rId10" imgW="1562100" imgH="228600" progId="Equation.3">
                  <p:embed/>
                </p:oleObj>
              </mc:Choice>
              <mc:Fallback>
                <p:oleObj name="Equation" r:id="rId10" imgW="1562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3276600"/>
                        <a:ext cx="3394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747713" y="7989888"/>
            <a:ext cx="54737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>
                <a:latin typeface="Times New Roman" pitchFamily="18" charset="0"/>
              </a:rPr>
              <a:t>(NODO STABILE)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Knot or Nodal Sink</a:t>
            </a:r>
          </a:p>
        </p:txBody>
      </p:sp>
      <p:sp>
        <p:nvSpPr>
          <p:cNvPr id="6247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A04497E8-922D-4F10-88D4-91A5E991684B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27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62475" name="Rettangolo 1"/>
          <p:cNvSpPr>
            <a:spLocks noChangeArrowheads="1"/>
          </p:cNvSpPr>
          <p:nvPr/>
        </p:nvSpPr>
        <p:spPr bwMode="auto">
          <a:xfrm>
            <a:off x="188913" y="2570163"/>
            <a:ext cx="3960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Eigenvectors (</a:t>
            </a:r>
            <a:r>
              <a:rPr lang="it-IT" altLang="it-IT" sz="220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not orthogonal </a:t>
            </a: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FFD4454-6AE7-441E-96AA-871F146E866F}"/>
              </a:ext>
            </a:extLst>
          </p:cNvPr>
          <p:cNvGrpSpPr/>
          <p:nvPr/>
        </p:nvGrpSpPr>
        <p:grpSpPr>
          <a:xfrm>
            <a:off x="692150" y="3779838"/>
            <a:ext cx="5910263" cy="4146550"/>
            <a:chOff x="692150" y="3779838"/>
            <a:chExt cx="5910263" cy="4146550"/>
          </a:xfrm>
        </p:grpSpPr>
        <p:pic>
          <p:nvPicPr>
            <p:cNvPr id="169992" name="Picture 8" descr="-1-4sto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50" y="3779838"/>
              <a:ext cx="5529263" cy="41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llout 1 1">
              <a:extLst>
                <a:ext uri="{FF2B5EF4-FFF2-40B4-BE49-F238E27FC236}">
                  <a16:creationId xmlns:a16="http://schemas.microsoft.com/office/drawing/2014/main" id="{50C173F5-0093-4576-A62B-3D4951CB8AEA}"/>
                </a:ext>
              </a:extLst>
            </p:cNvPr>
            <p:cNvSpPr/>
            <p:nvPr/>
          </p:nvSpPr>
          <p:spPr bwMode="auto">
            <a:xfrm>
              <a:off x="5162550" y="4930715"/>
              <a:ext cx="1439863" cy="400110"/>
            </a:xfrm>
            <a:prstGeom prst="borderCallout1">
              <a:avLst>
                <a:gd name="adj1" fmla="val 100166"/>
                <a:gd name="adj2" fmla="val 48830"/>
                <a:gd name="adj3" fmla="val 442014"/>
                <a:gd name="adj4" fmla="val -5612"/>
              </a:avLst>
            </a:prstGeom>
            <a:solidFill>
              <a:schemeClr val="accent1"/>
            </a:solidFill>
            <a:ln w="22225">
              <a:solidFill>
                <a:schemeClr val="accent1">
                  <a:lumMod val="10000"/>
                </a:schemeClr>
              </a:solidFill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Font typeface="Times New Roman" charset="0"/>
                <a:buNone/>
                <a:defRPr/>
              </a:pPr>
              <a:r>
                <a:rPr lang="it-IT" altLang="it-IT" sz="2000" b="1" dirty="0" err="1">
                  <a:solidFill>
                    <a:srgbClr val="006600"/>
                  </a:solidFill>
                </a:rPr>
                <a:t>invariant</a:t>
              </a:r>
              <a:r>
                <a:rPr lang="it-IT" altLang="it-IT" sz="2000" dirty="0">
                  <a:solidFill>
                    <a:srgbClr val="006600"/>
                  </a:solidFill>
                </a:rPr>
                <a:t> </a:t>
              </a:r>
              <a:endParaRPr lang="it-IT" alt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D8B39E6A-A6D6-45C8-A064-38E8F1FF4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34925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dirty="0" err="1">
                <a:latin typeface="Times New Roman" charset="0"/>
                <a:ea typeface="ＭＳ Ｐゴシック" charset="-128"/>
              </a:rPr>
              <a:t>Phase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imes New Roman" charset="0"/>
                <a:ea typeface="ＭＳ Ｐゴシック" charset="-128"/>
              </a:rPr>
              <a:t>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3200" dirty="0">
                <a:latin typeface="Times New Roman" charset="0"/>
                <a:ea typeface="ＭＳ Ｐゴシック" charset="-128"/>
              </a:rPr>
              <a:t>2) 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are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,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distinct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positive</a:t>
            </a:r>
            <a:endParaRPr lang="it-IT" altLang="it-IT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8913" y="1331913"/>
          <a:ext cx="16351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331913"/>
                        <a:ext cx="16351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349500" y="1331913"/>
            <a:ext cx="3598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=4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=1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149725" y="2268538"/>
          <a:ext cx="11604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Equation" r:id="rId6" imgW="609600" imgH="457200" progId="Equation.3">
                  <p:embed/>
                </p:oleObj>
              </mc:Choice>
              <mc:Fallback>
                <p:oleObj name="Equation" r:id="rId6" imgW="609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2268538"/>
                        <a:ext cx="116046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632450" y="2246313"/>
          <a:ext cx="1108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6" name="Equation" r:id="rId8" imgW="545863" imgH="457002" progId="Equation.3">
                  <p:embed/>
                </p:oleObj>
              </mc:Choice>
              <mc:Fallback>
                <p:oleObj name="Equation" r:id="rId8" imgW="545863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2246313"/>
                        <a:ext cx="1108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40" name="Picture 8" descr="noin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79838"/>
            <a:ext cx="5616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1768475" y="3340100"/>
          <a:ext cx="3394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7" name="Equation" r:id="rId11" imgW="1562100" imgH="228600" progId="Equation.3">
                  <p:embed/>
                </p:oleObj>
              </mc:Choice>
              <mc:Fallback>
                <p:oleObj name="Equation" r:id="rId11" imgW="1562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3340100"/>
                        <a:ext cx="3394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692150" y="7910513"/>
            <a:ext cx="54737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>
                <a:latin typeface="Times New Roman" pitchFamily="18" charset="0"/>
              </a:rPr>
              <a:t>(NODO INSTABILE)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Unstable Knot or</a:t>
            </a:r>
            <a:r>
              <a:rPr lang="it-IT" altLang="it-IT">
                <a:solidFill>
                  <a:srgbClr val="FF40FF"/>
                </a:solidFill>
                <a:latin typeface="Times New Roman" pitchFamily="18" charset="0"/>
              </a:rPr>
              <a:t> </a:t>
            </a: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Nodal Source</a:t>
            </a:r>
          </a:p>
        </p:txBody>
      </p:sp>
      <p:sp>
        <p:nvSpPr>
          <p:cNvPr id="64522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211496A6-4E30-4662-AAB4-13962FDAD5BA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28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64523" name="Rettangolo 10"/>
          <p:cNvSpPr>
            <a:spLocks noChangeArrowheads="1"/>
          </p:cNvSpPr>
          <p:nvPr/>
        </p:nvSpPr>
        <p:spPr bwMode="auto">
          <a:xfrm>
            <a:off x="188913" y="2509838"/>
            <a:ext cx="3960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Eigenvectors (</a:t>
            </a:r>
            <a:r>
              <a:rPr lang="it-IT" altLang="it-IT" sz="220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not orthogonal </a:t>
            </a: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8874590-2D84-41E4-8A3F-46FE2748D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14288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dirty="0" err="1">
                <a:latin typeface="Times New Roman" charset="0"/>
                <a:ea typeface="ＭＳ Ｐゴシック" charset="-128"/>
              </a:rPr>
              <a:t>Phase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imes New Roman" charset="0"/>
                <a:ea typeface="ＭＳ Ｐゴシック" charset="-128"/>
              </a:rPr>
              <a:t>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3200" dirty="0">
                <a:latin typeface="Times New Roman" charset="0"/>
                <a:ea typeface="ＭＳ Ｐゴシック" charset="-128"/>
              </a:rPr>
              <a:t>3)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</a:t>
            </a:r>
            <a:r>
              <a:rPr lang="it-IT" altLang="it-IT" sz="3200" baseline="-250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are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, </a:t>
            </a:r>
            <a:r>
              <a:rPr lang="it-IT" altLang="it-IT" sz="3200" dirty="0" err="1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distinct</a:t>
            </a:r>
            <a:r>
              <a:rPr lang="it-IT" altLang="it-IT" sz="3200" dirty="0">
                <a:solidFill>
                  <a:srgbClr val="000000"/>
                </a:solidFill>
                <a:latin typeface="Times New Roman" charset="0"/>
                <a:ea typeface="ＭＳ Ｐゴシック" charset="-128"/>
                <a:sym typeface="Symbol" pitchFamily="-110" charset="2"/>
              </a:rPr>
              <a:t> and opposite</a:t>
            </a:r>
            <a:endParaRPr lang="it-IT" altLang="it-IT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66750" y="1452563"/>
          <a:ext cx="14192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Equation" r:id="rId4" imgW="698500" imgH="457200" progId="Equation.3">
                  <p:embed/>
                </p:oleObj>
              </mc:Choice>
              <mc:Fallback>
                <p:oleObj name="Equation" r:id="rId4" imgW="6985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452563"/>
                        <a:ext cx="14192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349500" y="128746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-1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3</a:t>
            </a: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125913" y="2224088"/>
          <a:ext cx="12080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7" name="Equation" r:id="rId6" imgW="634725" imgH="457002" progId="Equation.3">
                  <p:embed/>
                </p:oleObj>
              </mc:Choice>
              <mc:Fallback>
                <p:oleObj name="Equation" r:id="rId6" imgW="634725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224088"/>
                        <a:ext cx="12080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5632450" y="2201863"/>
          <a:ext cx="1108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8" name="Equation" r:id="rId8" imgW="545863" imgH="457002" progId="Equation.3">
                  <p:embed/>
                </p:oleObj>
              </mc:Choice>
              <mc:Fallback>
                <p:oleObj name="Equation" r:id="rId8" imgW="545863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2201863"/>
                        <a:ext cx="1108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20713" y="8156575"/>
            <a:ext cx="5473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>
                <a:latin typeface="Times New Roman" pitchFamily="18" charset="0"/>
              </a:rPr>
              <a:t>(SELLA)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Saddle</a:t>
            </a:r>
          </a:p>
        </p:txBody>
      </p:sp>
      <p:pic>
        <p:nvPicPr>
          <p:cNvPr id="174088" name="Picture 8" descr="sell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79838"/>
            <a:ext cx="58324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1768475" y="3340100"/>
          <a:ext cx="3394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9" name="Equation" r:id="rId11" imgW="1562100" imgH="228600" progId="Equation.3">
                  <p:embed/>
                </p:oleObj>
              </mc:Choice>
              <mc:Fallback>
                <p:oleObj name="Equation" r:id="rId11" imgW="1562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3340100"/>
                        <a:ext cx="3394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67E56E17-D411-40B7-99BF-41E6CE951C13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29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66571" name="Rettangolo 10"/>
          <p:cNvSpPr>
            <a:spLocks noChangeArrowheads="1"/>
          </p:cNvSpPr>
          <p:nvPr/>
        </p:nvSpPr>
        <p:spPr bwMode="auto">
          <a:xfrm>
            <a:off x="188913" y="2509838"/>
            <a:ext cx="3960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Eigenvectors (</a:t>
            </a:r>
            <a:r>
              <a:rPr lang="it-IT" altLang="it-IT" sz="220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not orthogonal </a:t>
            </a:r>
            <a:r>
              <a:rPr lang="it-IT" altLang="it-IT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  <p:sp>
        <p:nvSpPr>
          <p:cNvPr id="12" name="Callout 1 11">
            <a:extLst>
              <a:ext uri="{FF2B5EF4-FFF2-40B4-BE49-F238E27FC236}">
                <a16:creationId xmlns:a16="http://schemas.microsoft.com/office/drawing/2014/main" id="{2DC83D92-E6B8-3948-8904-1609F1CB0CC5}"/>
              </a:ext>
            </a:extLst>
          </p:cNvPr>
          <p:cNvSpPr/>
          <p:nvPr/>
        </p:nvSpPr>
        <p:spPr bwMode="auto">
          <a:xfrm>
            <a:off x="5614987" y="3711504"/>
            <a:ext cx="1143000" cy="369887"/>
          </a:xfrm>
          <a:prstGeom prst="borderCallout1">
            <a:avLst>
              <a:gd name="adj1" fmla="val 99412"/>
              <a:gd name="adj2" fmla="val 2805"/>
              <a:gd name="adj3" fmla="val 327818"/>
              <a:gd name="adj4" fmla="val -14293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it-IT" dirty="0" err="1">
                <a:latin typeface="Times New Roman" pitchFamily="18" charset="0"/>
                <a:ea typeface="ＭＳ Ｐゴシック" charset="-128"/>
              </a:rPr>
              <a:t>invariant</a:t>
            </a:r>
            <a:endParaRPr lang="it-IT" dirty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6"/>
          <p:cNvSpPr txBox="1">
            <a:spLocks noChangeArrowheads="1"/>
          </p:cNvSpPr>
          <p:nvPr/>
        </p:nvSpPr>
        <p:spPr bwMode="auto">
          <a:xfrm>
            <a:off x="549275" y="3592513"/>
            <a:ext cx="58610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dirty="0" err="1">
                <a:solidFill>
                  <a:srgbClr val="800000"/>
                </a:solidFill>
              </a:rPr>
              <a:t>QUESTIONS</a:t>
            </a:r>
            <a:endParaRPr lang="it-IT" altLang="it-IT" b="1" dirty="0">
              <a:solidFill>
                <a:srgbClr val="800000"/>
              </a:solidFill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it-IT" altLang="it-IT" dirty="0">
                <a:latin typeface="Lucida Calligraphy" pitchFamily="66" charset="0"/>
              </a:rPr>
              <a:t>How </a:t>
            </a:r>
            <a:r>
              <a:rPr lang="it-IT" altLang="it-IT" dirty="0" err="1">
                <a:latin typeface="Lucida Calligraphy" pitchFamily="66" charset="0"/>
              </a:rPr>
              <a:t>many</a:t>
            </a:r>
            <a:r>
              <a:rPr lang="it-IT" altLang="it-IT" dirty="0">
                <a:latin typeface="Lucida Calligraphy" pitchFamily="66" charset="0"/>
              </a:rPr>
              <a:t> </a:t>
            </a:r>
            <a:r>
              <a:rPr lang="it-IT" altLang="it-IT" dirty="0">
                <a:solidFill>
                  <a:srgbClr val="006600"/>
                </a:solidFill>
                <a:latin typeface="Lucida Calligraphy" pitchFamily="66" charset="0"/>
              </a:rPr>
              <a:t>steady-state </a:t>
            </a:r>
            <a:r>
              <a:rPr lang="it-IT" altLang="it-IT" dirty="0" err="1">
                <a:solidFill>
                  <a:srgbClr val="006600"/>
                </a:solidFill>
                <a:latin typeface="Lucida Calligraphy" pitchFamily="66" charset="0"/>
              </a:rPr>
              <a:t>regimes</a:t>
            </a:r>
            <a:r>
              <a:rPr lang="it-IT" altLang="it-IT" dirty="0">
                <a:solidFill>
                  <a:srgbClr val="006600"/>
                </a:solidFill>
                <a:latin typeface="Lucida Calligraphy" pitchFamily="66" charset="0"/>
              </a:rPr>
              <a:t> </a:t>
            </a:r>
            <a:r>
              <a:rPr lang="it-IT" altLang="it-IT" dirty="0" err="1">
                <a:latin typeface="Lucida Calligraphy" pitchFamily="66" charset="0"/>
              </a:rPr>
              <a:t>does</a:t>
            </a:r>
            <a:r>
              <a:rPr lang="it-IT" altLang="it-IT" dirty="0">
                <a:latin typeface="Lucida Calligraphy" pitchFamily="66" charset="0"/>
              </a:rPr>
              <a:t> a </a:t>
            </a:r>
            <a:r>
              <a:rPr lang="it-IT" altLang="it-IT" dirty="0" err="1">
                <a:latin typeface="Lucida Calligraphy" pitchFamily="66" charset="0"/>
              </a:rPr>
              <a:t>dynamical</a:t>
            </a:r>
            <a:r>
              <a:rPr lang="it-IT" altLang="it-IT" dirty="0">
                <a:latin typeface="Lucida Calligraphy" pitchFamily="66" charset="0"/>
              </a:rPr>
              <a:t> </a:t>
            </a:r>
            <a:r>
              <a:rPr lang="it-IT" altLang="it-IT" dirty="0" err="1">
                <a:latin typeface="Lucida Calligraphy" pitchFamily="66" charset="0"/>
              </a:rPr>
              <a:t>system</a:t>
            </a:r>
            <a:r>
              <a:rPr lang="it-IT" altLang="it-IT" dirty="0">
                <a:latin typeface="Lucida Calligraphy" pitchFamily="66" charset="0"/>
              </a:rPr>
              <a:t> </a:t>
            </a:r>
            <a:r>
              <a:rPr lang="it-IT" altLang="it-IT" dirty="0" err="1">
                <a:latin typeface="Lucida Calligraphy" pitchFamily="66" charset="0"/>
              </a:rPr>
              <a:t>have</a:t>
            </a:r>
            <a:r>
              <a:rPr lang="it-IT" altLang="it-IT" dirty="0">
                <a:latin typeface="Lucida Calligraphy" pitchFamily="66" charset="0"/>
              </a:rPr>
              <a:t>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endParaRPr lang="it-IT" altLang="it-IT" dirty="0">
              <a:latin typeface="Lucida Calligraphy" pitchFamily="66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it-IT" altLang="it-IT" dirty="0" err="1">
                <a:latin typeface="Lucida Calligraphy" pitchFamily="66" charset="0"/>
              </a:rPr>
              <a:t>What</a:t>
            </a:r>
            <a:r>
              <a:rPr lang="it-IT" altLang="it-IT" dirty="0">
                <a:latin typeface="Lucida Calligraphy" pitchFamily="66" charset="0"/>
              </a:rPr>
              <a:t> are the </a:t>
            </a:r>
            <a:r>
              <a:rPr lang="it-IT" altLang="it-IT" dirty="0" err="1">
                <a:latin typeface="Lucida Calligraphy" pitchFamily="66" charset="0"/>
              </a:rPr>
              <a:t>stability</a:t>
            </a:r>
            <a:r>
              <a:rPr lang="it-IT" altLang="it-IT" dirty="0">
                <a:latin typeface="Lucida Calligraphy" pitchFamily="66" charset="0"/>
              </a:rPr>
              <a:t> </a:t>
            </a:r>
            <a:r>
              <a:rPr lang="it-IT" altLang="it-IT" dirty="0" err="1">
                <a:latin typeface="Lucida Calligraphy" pitchFamily="66" charset="0"/>
              </a:rPr>
              <a:t>properties</a:t>
            </a:r>
            <a:r>
              <a:rPr lang="it-IT" altLang="it-IT" dirty="0">
                <a:latin typeface="Lucida Calligraphy" pitchFamily="66" charset="0"/>
              </a:rPr>
              <a:t> of a </a:t>
            </a:r>
            <a:r>
              <a:rPr lang="it-IT" altLang="it-IT" dirty="0" err="1">
                <a:latin typeface="Lucida Calligraphy" pitchFamily="66" charset="0"/>
              </a:rPr>
              <a:t>given</a:t>
            </a:r>
            <a:r>
              <a:rPr lang="it-IT" altLang="it-IT" dirty="0">
                <a:latin typeface="Lucida Calligraphy" pitchFamily="66" charset="0"/>
              </a:rPr>
              <a:t> </a:t>
            </a:r>
            <a:r>
              <a:rPr lang="it-IT" altLang="it-IT" dirty="0">
                <a:solidFill>
                  <a:srgbClr val="006600"/>
                </a:solidFill>
                <a:latin typeface="Lucida Calligraphy" pitchFamily="66" charset="0"/>
              </a:rPr>
              <a:t>steady-state regime</a:t>
            </a:r>
            <a:r>
              <a:rPr lang="it-IT" altLang="it-IT" dirty="0">
                <a:latin typeface="Lucida Calligraphy" pitchFamily="66" charset="0"/>
              </a:rPr>
              <a:t>?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5BFE31A-BD94-4679-82F2-72F3EEF3F3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858000" cy="8636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3200">
                <a:latin typeface="Times New Roman" charset="0"/>
                <a:ea typeface="ＭＳ Ｐゴシック" charset="-128"/>
              </a:rPr>
              <a:t>Introduction</a:t>
            </a:r>
            <a:endParaRPr lang="en-GB" altLang="it-IT" sz="3200">
              <a:latin typeface="Times New Roman" charset="0"/>
              <a:ea typeface="ＭＳ Ｐゴシック" charset="-128"/>
            </a:endParaRP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BAD4AD4B-241C-4178-AD93-63DB21398E77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17413" name="CasellaDiTesto 1"/>
          <p:cNvSpPr txBox="1">
            <a:spLocks noChangeArrowheads="1"/>
          </p:cNvSpPr>
          <p:nvPr/>
        </p:nvSpPr>
        <p:spPr bwMode="auto">
          <a:xfrm>
            <a:off x="549275" y="1331913"/>
            <a:ext cx="57594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dirty="0"/>
              <a:t>For </a:t>
            </a:r>
            <a:r>
              <a:rPr lang="it-IT" altLang="it-IT" dirty="0" err="1"/>
              <a:t>clarity</a:t>
            </a:r>
            <a:r>
              <a:rPr lang="it-IT" altLang="it-IT" dirty="0"/>
              <a:t> and </a:t>
            </a:r>
            <a:r>
              <a:rPr lang="it-IT" altLang="it-IT" dirty="0" err="1"/>
              <a:t>simplicity</a:t>
            </a:r>
            <a:r>
              <a:rPr lang="it-IT" altLang="it-IT" dirty="0"/>
              <a:t>, </a:t>
            </a:r>
            <a:r>
              <a:rPr lang="it-IT" altLang="it-IT" dirty="0" err="1"/>
              <a:t>we</a:t>
            </a:r>
            <a:r>
              <a:rPr lang="it-IT" altLang="it-IT" dirty="0"/>
              <a:t> concentrate on </a:t>
            </a:r>
            <a:r>
              <a:rPr lang="it-IT" altLang="it-IT" dirty="0" err="1">
                <a:solidFill>
                  <a:srgbClr val="006600"/>
                </a:solidFill>
              </a:rPr>
              <a:t>stability</a:t>
            </a:r>
            <a:r>
              <a:rPr lang="it-IT" altLang="it-IT" dirty="0">
                <a:solidFill>
                  <a:srgbClr val="006600"/>
                </a:solidFill>
              </a:rPr>
              <a:t> </a:t>
            </a:r>
            <a:r>
              <a:rPr lang="it-IT" altLang="it-IT" dirty="0"/>
              <a:t>of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3200" dirty="0">
                <a:sym typeface="Wingdings" pitchFamily="2" charset="2"/>
              </a:rPr>
              <a:t></a:t>
            </a:r>
            <a:r>
              <a:rPr lang="it-IT" altLang="it-IT" sz="2800" dirty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it-IT" altLang="it-IT" sz="2800" dirty="0">
                <a:solidFill>
                  <a:srgbClr val="006600"/>
                </a:solidFill>
              </a:rPr>
              <a:t>constant </a:t>
            </a:r>
            <a:r>
              <a:rPr lang="it-IT" altLang="it-IT" sz="2800" dirty="0" err="1">
                <a:solidFill>
                  <a:srgbClr val="006600"/>
                </a:solidFill>
              </a:rPr>
              <a:t>regimes</a:t>
            </a:r>
            <a:r>
              <a:rPr lang="it-IT" altLang="it-IT" sz="2800" dirty="0">
                <a:solidFill>
                  <a:srgbClr val="006600"/>
                </a:solidFill>
              </a:rPr>
              <a:t> </a:t>
            </a:r>
            <a:r>
              <a:rPr lang="it-IT" altLang="it-IT" dirty="0"/>
              <a:t>(</a:t>
            </a:r>
            <a:r>
              <a:rPr lang="it-IT" altLang="it-IT" dirty="0" err="1">
                <a:solidFill>
                  <a:srgbClr val="006600"/>
                </a:solidFill>
              </a:rPr>
              <a:t>equilibrium</a:t>
            </a:r>
            <a:r>
              <a:rPr lang="it-IT" altLang="it-IT" dirty="0">
                <a:solidFill>
                  <a:srgbClr val="006600"/>
                </a:solidFill>
              </a:rPr>
              <a:t> points </a:t>
            </a:r>
            <a:r>
              <a:rPr lang="it-IT" altLang="it-IT" dirty="0"/>
              <a:t>in the </a:t>
            </a:r>
            <a:r>
              <a:rPr lang="it-IT" altLang="it-IT" dirty="0" err="1">
                <a:solidFill>
                  <a:srgbClr val="006600"/>
                </a:solidFill>
              </a:rPr>
              <a:t>continuous</a:t>
            </a:r>
            <a:r>
              <a:rPr lang="it-IT" altLang="it-IT" dirty="0">
                <a:solidFill>
                  <a:srgbClr val="006600"/>
                </a:solidFill>
              </a:rPr>
              <a:t> time domain</a:t>
            </a:r>
            <a:r>
              <a:rPr lang="it-IT" altLang="it-IT" dirty="0"/>
              <a:t>)</a:t>
            </a:r>
            <a:endParaRPr lang="it-IT" altLang="it-IT" sz="2800" dirty="0">
              <a:solidFill>
                <a:srgbClr val="006600"/>
              </a:solidFill>
            </a:endParaRPr>
          </a:p>
        </p:txBody>
      </p:sp>
      <p:pic>
        <p:nvPicPr>
          <p:cNvPr id="17414" name="Immagine 7" descr="Question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5925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20050"/>
            <a:ext cx="1025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ttangolo 2"/>
          <p:cNvSpPr>
            <a:spLocks noChangeArrowheads="1"/>
          </p:cNvSpPr>
          <p:nvPr/>
        </p:nvSpPr>
        <p:spPr bwMode="auto">
          <a:xfrm>
            <a:off x="1079500" y="8655050"/>
            <a:ext cx="495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hlinkClick r:id="rId5"/>
              </a:rPr>
              <a:t>http://www.scholarpedia.org/article/Equilibria</a:t>
            </a:r>
            <a:r>
              <a:rPr lang="it-IT" altLang="it-IT" sz="180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1F0ECC56-555D-4E76-B3D9-D4E6E50B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203200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dirty="0" err="1">
                <a:latin typeface="Times New Roman" charset="0"/>
                <a:ea typeface="ＭＳ Ｐゴシック" charset="-128"/>
              </a:rPr>
              <a:t>Phase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imes New Roman" charset="0"/>
                <a:ea typeface="ＭＳ Ｐゴシック" charset="-128"/>
              </a:rPr>
              <a:t>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1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</a:rPr>
              <a:t>bis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) 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and 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</a:t>
            </a:r>
            <a:r>
              <a:rPr lang="it-IT" altLang="it-IT" sz="2800" dirty="0" err="1">
                <a:latin typeface="Times New Roman" charset="0"/>
                <a:ea typeface="ＭＳ Ｐゴシック" charset="-128"/>
                <a:sym typeface="Symbol" pitchFamily="-110" charset="2"/>
              </a:rPr>
              <a:t>complex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with a negative </a:t>
            </a:r>
            <a:r>
              <a:rPr lang="it-IT" altLang="it-IT" sz="2800" dirty="0" err="1"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part</a:t>
            </a:r>
            <a:endParaRPr lang="it-IT" altLang="it-IT" sz="3200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6250" y="1908175"/>
          <a:ext cx="14700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Equation" r:id="rId4" imgW="838200" imgH="457200" progId="Equation.3">
                  <p:embed/>
                </p:oleObj>
              </mc:Choice>
              <mc:Fallback>
                <p:oleObj name="Equation" r:id="rId4" imgW="838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908175"/>
                        <a:ext cx="14700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89138" y="1692275"/>
            <a:ext cx="44370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-1+3j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-1-3j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Eigenvectors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it-IT" alt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complex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860800" y="2628900"/>
          <a:ext cx="13541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9" name="Equation" r:id="rId6" imgW="711200" imgH="457200" progId="Equation.3">
                  <p:embed/>
                </p:oleObj>
              </mc:Choice>
              <mc:Fallback>
                <p:oleObj name="Equation" r:id="rId6" imgW="711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628900"/>
                        <a:ext cx="13541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364163" y="2628900"/>
          <a:ext cx="1493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0" name="Equation" r:id="rId8" imgW="736600" imgH="457200" progId="Equation.3">
                  <p:embed/>
                </p:oleObj>
              </mc:Choice>
              <mc:Fallback>
                <p:oleObj name="Equation" r:id="rId8" imgW="7366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628900"/>
                        <a:ext cx="149383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61938" y="8027988"/>
            <a:ext cx="6191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>
                <a:latin typeface="Times New Roman" pitchFamily="18" charset="0"/>
              </a:rPr>
              <a:t>(FUOCO STABILE o POZZO A SPIRALE)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Stable Focus or Spiral Sink</a:t>
            </a:r>
          </a:p>
        </p:txBody>
      </p:sp>
      <p:pic>
        <p:nvPicPr>
          <p:cNvPr id="176136" name="Picture 8" descr="prov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08400"/>
            <a:ext cx="5616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5FAC8307-6E2F-44A0-97DA-9B8730FDA059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30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2C241A3-FD8D-487B-AB9C-2A34014D4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203200"/>
            <a:ext cx="72009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dirty="0" err="1">
                <a:latin typeface="Times New Roman" charset="0"/>
                <a:ea typeface="ＭＳ Ｐゴシック" charset="-128"/>
              </a:rPr>
              <a:t>Phase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 err="1">
                <a:latin typeface="Times New Roman" charset="0"/>
                <a:ea typeface="ＭＳ Ｐゴシック" charset="-128"/>
              </a:rPr>
              <a:t>Portrait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:</a:t>
            </a:r>
            <a:br>
              <a:rPr lang="it-IT" altLang="it-IT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2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</a:rPr>
              <a:t>bis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) 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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1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and  </a:t>
            </a:r>
            <a:r>
              <a:rPr lang="it-IT" altLang="it-IT" sz="2800" baseline="-25000" dirty="0">
                <a:latin typeface="Times New Roman" charset="0"/>
                <a:ea typeface="ＭＳ Ｐゴシック" charset="-128"/>
                <a:sym typeface="Symbol" pitchFamily="-110" charset="2"/>
              </a:rPr>
              <a:t>2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</a:t>
            </a:r>
            <a:r>
              <a:rPr lang="it-IT" altLang="it-IT" sz="2800" dirty="0" err="1">
                <a:latin typeface="Times New Roman" charset="0"/>
                <a:ea typeface="ＭＳ Ｐゴシック" charset="-128"/>
                <a:sym typeface="Symbol" pitchFamily="-110" charset="2"/>
              </a:rPr>
              <a:t>complex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with a positive </a:t>
            </a:r>
            <a:r>
              <a:rPr lang="it-IT" altLang="it-IT" sz="2800" dirty="0" err="1">
                <a:latin typeface="Times New Roman" charset="0"/>
                <a:ea typeface="ＭＳ Ｐゴシック" charset="-128"/>
                <a:sym typeface="Symbol" pitchFamily="-110" charset="2"/>
              </a:rPr>
              <a:t>real</a:t>
            </a:r>
            <a:r>
              <a:rPr lang="it-IT" altLang="it-IT" sz="2800" dirty="0">
                <a:latin typeface="Times New Roman" charset="0"/>
                <a:ea typeface="ＭＳ Ｐゴシック" charset="-128"/>
                <a:sym typeface="Symbol" pitchFamily="-110" charset="2"/>
              </a:rPr>
              <a:t> part</a:t>
            </a:r>
            <a:endParaRPr lang="it-IT" altLang="it-IT" sz="3200" dirty="0">
              <a:latin typeface="Times New Roman" charset="0"/>
              <a:ea typeface="ＭＳ Ｐゴシック" charset="-128"/>
              <a:sym typeface="Symbol" pitchFamily="-110" charset="2"/>
            </a:endParaRP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6250" y="2051050"/>
          <a:ext cx="14700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6" name="Equation" r:id="rId4" imgW="838200" imgH="457200" progId="Equation.3">
                  <p:embed/>
                </p:oleObj>
              </mc:Choice>
              <mc:Fallback>
                <p:oleObj name="Equation" r:id="rId4" imgW="838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051050"/>
                        <a:ext cx="14700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89138" y="1835150"/>
            <a:ext cx="44370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=1-2j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=1+2j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Eigenvectors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it-IT" alt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complex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921125" y="2771775"/>
          <a:ext cx="12334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7" name="Equation" r:id="rId6" imgW="647700" imgH="457200" progId="Equation.3">
                  <p:embed/>
                </p:oleObj>
              </mc:Choice>
              <mc:Fallback>
                <p:oleObj name="Equation" r:id="rId6" imgW="647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771775"/>
                        <a:ext cx="12334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516563" y="2771775"/>
          <a:ext cx="1108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name="Equation" r:id="rId8" imgW="545863" imgH="457002" progId="Equation.3">
                  <p:embed/>
                </p:oleObj>
              </mc:Choice>
              <mc:Fallback>
                <p:oleObj name="Equation" r:id="rId8" imgW="545863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771775"/>
                        <a:ext cx="11080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4" name="Picture 8" descr="s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79838"/>
            <a:ext cx="5616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261938" y="8027988"/>
            <a:ext cx="6191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>
                <a:latin typeface="Times New Roman" pitchFamily="18" charset="0"/>
              </a:rPr>
              <a:t>(FUOCO INSTABILE)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Spiral Source</a:t>
            </a:r>
          </a:p>
        </p:txBody>
      </p:sp>
      <p:sp>
        <p:nvSpPr>
          <p:cNvPr id="70665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4D1E9C73-3BDB-4CF8-8BC0-F1D8E7929340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31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asellaDiTesto 1"/>
          <p:cNvSpPr txBox="1">
            <a:spLocks noChangeArrowheads="1"/>
          </p:cNvSpPr>
          <p:nvPr/>
        </p:nvSpPr>
        <p:spPr bwMode="auto">
          <a:xfrm>
            <a:off x="260350" y="7588250"/>
            <a:ext cx="63373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2800">
                <a:solidFill>
                  <a:srgbClr val="996633"/>
                </a:solidFill>
                <a:latin typeface="Webdings" pitchFamily="18" charset="2"/>
                <a:sym typeface="Webdings" pitchFamily="18" charset="2"/>
              </a:rPr>
              <a:t></a:t>
            </a:r>
            <a:r>
              <a:rPr lang="it-IT" altLang="it-IT">
                <a:solidFill>
                  <a:srgbClr val="996633"/>
                </a:solidFill>
                <a:sym typeface="Webdings" pitchFamily="18" charset="2"/>
              </a:rPr>
              <a:t>  </a:t>
            </a:r>
          </a:p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2200">
                <a:solidFill>
                  <a:srgbClr val="996633"/>
                </a:solidFill>
              </a:rPr>
              <a:t>The amplitude of the oscillation will depend on the initial condition. </a:t>
            </a:r>
          </a:p>
          <a:p>
            <a:pPr algn="just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2200">
                <a:solidFill>
                  <a:srgbClr val="996633"/>
                </a:solidFill>
              </a:rPr>
              <a:t>NOT an asymptotically stable equil. point !</a:t>
            </a:r>
          </a:p>
        </p:txBody>
      </p:sp>
      <p:sp>
        <p:nvSpPr>
          <p:cNvPr id="71681" name="Rectangle 2">
            <a:extLst>
              <a:ext uri="{FF2B5EF4-FFF2-40B4-BE49-F238E27FC236}">
                <a16:creationId xmlns:a16="http://schemas.microsoft.com/office/drawing/2014/main" id="{237A061A-E92B-4CEA-B13D-9B434DD4C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6858000" cy="1016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Phase Portrait:</a:t>
            </a:r>
            <a:br>
              <a:rPr lang="en-US" dirty="0">
                <a:latin typeface="Times New Roman" charset="0"/>
              </a:rPr>
            </a:br>
            <a:r>
              <a:rPr lang="en-US" sz="3200" dirty="0">
                <a:latin typeface="Times New Roman" charset="0"/>
              </a:rPr>
              <a:t>8)</a:t>
            </a:r>
            <a:r>
              <a:rPr lang="en-US" dirty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  <a:sym typeface="Symbol" charset="0"/>
              </a:rPr>
              <a:t></a:t>
            </a:r>
            <a:r>
              <a:rPr lang="en-US" sz="2800" baseline="-25000" dirty="0">
                <a:latin typeface="Times New Roman" charset="0"/>
                <a:sym typeface="Symbol" charset="0"/>
              </a:rPr>
              <a:t>1</a:t>
            </a:r>
            <a:r>
              <a:rPr lang="en-US" sz="2800" dirty="0">
                <a:latin typeface="Times New Roman" charset="0"/>
                <a:sym typeface="Symbol" charset="0"/>
              </a:rPr>
              <a:t> and </a:t>
            </a:r>
            <a:r>
              <a:rPr lang="en-US" sz="2800" baseline="-25000" dirty="0">
                <a:latin typeface="Times New Roman" charset="0"/>
                <a:sym typeface="Symbol" charset="0"/>
              </a:rPr>
              <a:t>2</a:t>
            </a:r>
            <a:r>
              <a:rPr lang="en-US" sz="2800" dirty="0">
                <a:latin typeface="Times New Roman" charset="0"/>
                <a:sym typeface="Symbol" charset="0"/>
              </a:rPr>
              <a:t> imaginary (</a:t>
            </a:r>
            <a:r>
              <a:rPr lang="en-US" sz="2800" dirty="0">
                <a:solidFill>
                  <a:srgbClr val="006600"/>
                </a:solidFill>
                <a:latin typeface="Times New Roman" charset="0"/>
                <a:sym typeface="Symbol" charset="0"/>
              </a:rPr>
              <a:t>non hyperbolic</a:t>
            </a:r>
            <a:r>
              <a:rPr lang="en-US" sz="2800" dirty="0">
                <a:latin typeface="Times New Roman" charset="0"/>
                <a:sym typeface="Symbol" charset="0"/>
              </a:rPr>
              <a:t>)</a:t>
            </a:r>
          </a:p>
        </p:txBody>
      </p:sp>
      <p:graphicFrame>
        <p:nvGraphicFramePr>
          <p:cNvPr id="7270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6575" y="1474788"/>
          <a:ext cx="1347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quation" r:id="rId4" imgW="838200" imgH="457200" progId="Equation.3">
                  <p:embed/>
                </p:oleObj>
              </mc:Choice>
              <mc:Fallback>
                <p:oleObj name="Equation" r:id="rId4" imgW="838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474788"/>
                        <a:ext cx="1347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989138" y="1225550"/>
            <a:ext cx="44370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latin typeface="Times New Roman" pitchFamily="18" charset="0"/>
              </a:rPr>
              <a:t>Eigenvalues 	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-2j    </a:t>
            </a:r>
            <a:r>
              <a:rPr lang="it-IT" altLang="it-IT" baseline="-250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= 2j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Eigenvectors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it-IT" alt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complex </a:t>
            </a:r>
            <a:r>
              <a:rPr lang="it-IT" altLang="it-IT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!)</a:t>
            </a:r>
          </a:p>
        </p:txBody>
      </p:sp>
      <p:graphicFrame>
        <p:nvGraphicFramePr>
          <p:cNvPr id="72710" name="Object 5"/>
          <p:cNvGraphicFramePr>
            <a:graphicFrameLocks noChangeAspect="1"/>
          </p:cNvGraphicFramePr>
          <p:nvPr/>
        </p:nvGraphicFramePr>
        <p:xfrm>
          <a:off x="3921125" y="1852613"/>
          <a:ext cx="12334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6" imgW="647700" imgH="457200" progId="Equation.3">
                  <p:embed/>
                </p:oleObj>
              </mc:Choice>
              <mc:Fallback>
                <p:oleObj name="Equation" r:id="rId6" imgW="647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1852613"/>
                        <a:ext cx="12334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6"/>
          <p:cNvGraphicFramePr>
            <a:graphicFrameLocks noChangeAspect="1"/>
          </p:cNvGraphicFramePr>
          <p:nvPr/>
        </p:nvGraphicFramePr>
        <p:xfrm>
          <a:off x="5516563" y="1803400"/>
          <a:ext cx="10810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7" name="Equation" r:id="rId8" imgW="545863" imgH="457002" progId="Equation.3">
                  <p:embed/>
                </p:oleObj>
              </mc:Choice>
              <mc:Fallback>
                <p:oleObj name="Equation" r:id="rId8" imgW="545863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1803400"/>
                        <a:ext cx="10810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692150" y="7045325"/>
            <a:ext cx="5473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2800" b="1">
                <a:latin typeface="Times New Roman" pitchFamily="18" charset="0"/>
              </a:rPr>
              <a:t>(</a:t>
            </a:r>
            <a:r>
              <a:rPr lang="it-IT" altLang="it-IT" sz="2800" b="1">
                <a:solidFill>
                  <a:srgbClr val="00B0F0"/>
                </a:solidFill>
                <a:latin typeface="Times New Roman" pitchFamily="18" charset="0"/>
              </a:rPr>
              <a:t>CENTRO</a:t>
            </a:r>
            <a:r>
              <a:rPr lang="it-IT" altLang="it-IT" sz="2800" b="1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it-IT" altLang="it-IT" sz="2800" b="1" i="1">
                <a:solidFill>
                  <a:srgbClr val="FF40FF"/>
                </a:solidFill>
                <a:latin typeface="Times New Roman" pitchFamily="18" charset="0"/>
              </a:rPr>
              <a:t>Center</a:t>
            </a:r>
          </a:p>
        </p:txBody>
      </p:sp>
      <p:pic>
        <p:nvPicPr>
          <p:cNvPr id="182280" name="Picture 8" descr="cent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46400"/>
            <a:ext cx="58610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03C26793-1FEC-4B2A-9C58-2D076C685709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32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A21EF96D-5E01-4751-9FFD-E151CEDF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Times New Roman" charset="0"/>
              </a:rPr>
              <a:t>Planar linear </a:t>
            </a: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systems</a:t>
            </a:r>
            <a:r>
              <a:rPr lang="it-IT" sz="3200" dirty="0">
                <a:latin typeface="Times New Roman" charset="0"/>
              </a:rPr>
              <a:t>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Eigenvalues</a:t>
            </a:r>
            <a:endParaRPr lang="it-IT" sz="3200" dirty="0">
              <a:latin typeface="Times New Roman" charset="0"/>
            </a:endParaRPr>
          </a:p>
        </p:txBody>
      </p:sp>
      <p:graphicFrame>
        <p:nvGraphicFramePr>
          <p:cNvPr id="74755" name="Object 7"/>
          <p:cNvGraphicFramePr>
            <a:graphicFrameLocks noChangeAspect="1"/>
          </p:cNvGraphicFramePr>
          <p:nvPr/>
        </p:nvGraphicFramePr>
        <p:xfrm>
          <a:off x="2286000" y="3492500"/>
          <a:ext cx="2273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8" name="Equation" r:id="rId4" imgW="977476" imgH="215806" progId="Equation.3">
                  <p:embed/>
                </p:oleObj>
              </mc:Choice>
              <mc:Fallback>
                <p:oleObj name="Equation" r:id="rId4" imgW="977476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92500"/>
                        <a:ext cx="2273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16"/>
          <p:cNvGraphicFramePr>
            <a:graphicFrameLocks noChangeAspect="1"/>
          </p:cNvGraphicFramePr>
          <p:nvPr/>
        </p:nvGraphicFramePr>
        <p:xfrm>
          <a:off x="1214438" y="4135438"/>
          <a:ext cx="438308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" name="Equazione" r:id="rId6" imgW="2781300" imgH="736600" progId="Equation.3">
                  <p:embed/>
                </p:oleObj>
              </mc:Choice>
              <mc:Fallback>
                <p:oleObj name="Equazione" r:id="rId6" imgW="2781300" imgH="736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135438"/>
                        <a:ext cx="4383087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4"/>
          <p:cNvGraphicFramePr>
            <a:graphicFrameLocks noChangeAspect="1"/>
          </p:cNvGraphicFramePr>
          <p:nvPr/>
        </p:nvGraphicFramePr>
        <p:xfrm>
          <a:off x="554038" y="5492750"/>
          <a:ext cx="596582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0" name="Equazione" r:id="rId8" imgW="4394200" imgH="1130300" progId="Equation.3">
                  <p:embed/>
                </p:oleObj>
              </mc:Choice>
              <mc:Fallback>
                <p:oleObj name="Equazione" r:id="rId8" imgW="4394200" imgH="1130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492750"/>
                        <a:ext cx="5965825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5"/>
          <p:cNvGraphicFramePr>
            <a:graphicFrameLocks noChangeAspect="1"/>
          </p:cNvGraphicFramePr>
          <p:nvPr/>
        </p:nvGraphicFramePr>
        <p:xfrm>
          <a:off x="1071563" y="7135813"/>
          <a:ext cx="46799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1" name="Equation" r:id="rId10" imgW="2616200" imgH="355600" progId="Equation.3">
                  <p:embed/>
                </p:oleObj>
              </mc:Choice>
              <mc:Fallback>
                <p:oleObj name="Equation" r:id="rId10" imgW="26162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7135813"/>
                        <a:ext cx="4679950" cy="636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D5DC6BED-C0F8-4EF4-847F-496F59B245EA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33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02DA093F-315D-D345-A963-9E57432B5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18397"/>
              </p:ext>
            </p:extLst>
          </p:nvPr>
        </p:nvGraphicFramePr>
        <p:xfrm>
          <a:off x="2294731" y="1580121"/>
          <a:ext cx="2484438" cy="127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2" name="Equation" r:id="rId12" imgW="939392" imgH="482391" progId="Equation.3">
                  <p:embed/>
                </p:oleObj>
              </mc:Choice>
              <mc:Fallback>
                <p:oleObj name="Equation" r:id="rId12" imgW="939392" imgH="482391" progId="Equation.3">
                  <p:embed/>
                  <p:pic>
                    <p:nvPicPr>
                      <p:cNvPr id="522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731" y="1580121"/>
                        <a:ext cx="2484438" cy="1275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contenuto 2">
            <a:extLst>
              <a:ext uri="{FF2B5EF4-FFF2-40B4-BE49-F238E27FC236}">
                <a16:creationId xmlns:a16="http://schemas.microsoft.com/office/drawing/2014/main" id="{87DB373A-7B7B-4481-868F-CDF6D2BC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552575"/>
            <a:ext cx="6480175" cy="2862263"/>
          </a:xfrm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2000">
                <a:latin typeface="Times New Roman" charset="0"/>
                <a:ea typeface="ＭＳ Ｐゴシック" charset="-128"/>
              </a:rPr>
              <a:t>The eigenvalues are real and distinct when the discriminant </a:t>
            </a:r>
            <a:r>
              <a:rPr lang="it-IT" altLang="it-IT" sz="2000">
                <a:solidFill>
                  <a:srgbClr val="006600"/>
                </a:solidFill>
                <a:latin typeface="Times New Roman" charset="0"/>
                <a:ea typeface="ＭＳ Ｐゴシック" charset="-128"/>
              </a:rPr>
              <a:t>Δ is positive</a:t>
            </a:r>
            <a:endParaRPr lang="it-IT" altLang="it-IT" sz="2000">
              <a:solidFill>
                <a:srgbClr val="006600"/>
              </a:solidFill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endParaRPr lang="it-IT" altLang="it-IT" sz="2000"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endParaRPr lang="it-IT" altLang="it-IT" sz="2000"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endParaRPr lang="it-IT" altLang="it-IT" sz="2000"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endParaRPr lang="it-IT" altLang="it-IT" sz="2000"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endParaRPr lang="it-IT" altLang="it-IT" sz="2000">
              <a:latin typeface="Times New Roman" charset="0"/>
              <a:ea typeface="ＭＳ Ｐゴシック" charset="-128"/>
              <a:sym typeface="Symbol" pitchFamily="-110" charset="2"/>
            </a:endParaRPr>
          </a:p>
          <a:p>
            <a:pPr eaLnBrk="1" hangingPunct="1">
              <a:defRPr/>
            </a:pPr>
            <a:r>
              <a:rPr lang="it-IT" altLang="it-IT" sz="2000">
                <a:latin typeface="Times New Roman" charset="0"/>
                <a:ea typeface="ＭＳ Ｐゴシック" charset="-128"/>
                <a:sym typeface="Symbol" pitchFamily="-110" charset="2"/>
              </a:rPr>
              <a:t>The sign of eigenvalues is from Carthesius rule:</a:t>
            </a:r>
          </a:p>
        </p:txBody>
      </p:sp>
      <p:sp>
        <p:nvSpPr>
          <p:cNvPr id="77826" name="Rectangle 4">
            <a:extLst>
              <a:ext uri="{FF2B5EF4-FFF2-40B4-BE49-F238E27FC236}">
                <a16:creationId xmlns:a16="http://schemas.microsoft.com/office/drawing/2014/main" id="{CD25E5A7-B835-4A3C-882B-0F4615B9C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163"/>
            <a:ext cx="6172200" cy="9413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Times New Roman" charset="0"/>
              </a:rPr>
              <a:t>Planar linear </a:t>
            </a: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systems</a:t>
            </a:r>
            <a:r>
              <a:rPr lang="it-IT" sz="3200" dirty="0">
                <a:latin typeface="Times New Roman" charset="0"/>
              </a:rPr>
              <a:t>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real</a:t>
            </a:r>
            <a:r>
              <a:rPr lang="it-IT" sz="3200" dirty="0">
                <a:latin typeface="Times New Roman" charset="0"/>
              </a:rPr>
              <a:t> and </a:t>
            </a:r>
            <a:r>
              <a:rPr lang="it-IT" sz="3200" dirty="0" err="1">
                <a:latin typeface="Times New Roman" charset="0"/>
              </a:rPr>
              <a:t>distinct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Eigenvalues</a:t>
            </a:r>
            <a:r>
              <a:rPr lang="it-IT" sz="3200" dirty="0">
                <a:latin typeface="Times New Roman" charset="0"/>
              </a:rPr>
              <a:t> </a:t>
            </a: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1619250" y="1079500"/>
          <a:ext cx="3619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zione" r:id="rId4" imgW="2616200" imgH="355600" progId="Equation.3">
                  <p:embed/>
                </p:oleObj>
              </mc:Choice>
              <mc:Fallback>
                <p:oleObj name="Equazione" r:id="rId4" imgW="26162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79500"/>
                        <a:ext cx="3619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3"/>
          <p:cNvGraphicFramePr>
            <a:graphicFrameLocks noChangeAspect="1"/>
          </p:cNvGraphicFramePr>
          <p:nvPr/>
        </p:nvGraphicFramePr>
        <p:xfrm>
          <a:off x="1860550" y="2220913"/>
          <a:ext cx="3417888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6" imgW="1689100" imgH="889000" progId="Equation.3">
                  <p:embed/>
                </p:oleObj>
              </mc:Choice>
              <mc:Fallback>
                <p:oleObj name="Equation" r:id="rId6" imgW="16891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220913"/>
                        <a:ext cx="3417888" cy="1798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E31D2700-AA63-42B9-AF78-6EE00DED8790}"/>
              </a:ext>
            </a:extLst>
          </p:cNvPr>
          <p:cNvGraphicFramePr>
            <a:graphicFrameLocks noGrp="1"/>
          </p:cNvGraphicFramePr>
          <p:nvPr/>
        </p:nvGraphicFramePr>
        <p:xfrm>
          <a:off x="260350" y="4429125"/>
          <a:ext cx="6408738" cy="4568826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Possible Cases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Unstable Knot 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&gt;0, 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&gt;0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Det(A)&lt;[Tr(A)]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Tr(A)&gt;0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Det(A)&gt;0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Stable Knot 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&lt;0, 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&lt;0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Det(A)&lt;[Tr(A)]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Tr(A)&lt;0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Det(A)&gt;0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6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Saddle</a:t>
                      </a: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&lt;0, 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&gt;0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Det(A)&lt;[Tr(A)]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Det(A)&lt;0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Tr(A)− 0 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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sym typeface="Symbol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there are always a </a:t>
                      </a: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variation </a:t>
                      </a: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and a </a:t>
                      </a: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permanence </a:t>
                      </a: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in sign, whatever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charset="0"/>
                        <a:ea typeface="ＭＳ Ｐゴシック" charset="-128"/>
                        <a:sym typeface="Symbol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Tr(A)=0  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Wingdings" charset="2"/>
                        </a:rPr>
                        <a:t>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sym typeface="Symbol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charset="0"/>
                          <a:ea typeface="ＭＳ Ｐゴシック" charset="-128"/>
                          <a:sym typeface="Symbol" charset="2"/>
                        </a:rPr>
                        <a:t>there are two eigenvalues, real and opposed in sign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charset="0"/>
                        <a:ea typeface="ＭＳ Ｐゴシック" charset="-128"/>
                      </a:endParaRPr>
                    </a:p>
                  </a:txBody>
                  <a:tcPr marL="91431" marR="9143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82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56340BC4-4ABA-4063-AAA1-3D621301483C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34</a:t>
            </a:fld>
            <a:endParaRPr lang="it-IT" altLang="it-IT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462B759D-B633-4400-8943-06E726D91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275" y="179388"/>
            <a:ext cx="5829300" cy="11525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Times New Roman" charset="0"/>
              </a:rPr>
              <a:t>Planar linear </a:t>
            </a: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systems</a:t>
            </a:r>
            <a:r>
              <a:rPr lang="it-IT" sz="3200" dirty="0">
                <a:latin typeface="Times New Roman" charset="0"/>
              </a:rPr>
              <a:t>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real</a:t>
            </a:r>
            <a:r>
              <a:rPr lang="it-IT" sz="3200" dirty="0">
                <a:latin typeface="Times New Roman" charset="0"/>
              </a:rPr>
              <a:t> and </a:t>
            </a:r>
            <a:r>
              <a:rPr lang="it-IT" sz="3200" dirty="0" err="1">
                <a:latin typeface="Times New Roman" charset="0"/>
              </a:rPr>
              <a:t>coincident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Eigenvalues</a:t>
            </a:r>
            <a:r>
              <a:rPr lang="it-IT" sz="3200" dirty="0">
                <a:latin typeface="Times New Roman" charset="0"/>
              </a:rPr>
              <a:t> </a:t>
            </a:r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0735F340-07F2-420B-B8E0-A10CF655CC1F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35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788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91341"/>
              </p:ext>
            </p:extLst>
          </p:nvPr>
        </p:nvGraphicFramePr>
        <p:xfrm>
          <a:off x="695325" y="3448050"/>
          <a:ext cx="52546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Equation" r:id="rId4" imgW="1689100" imgH="228600" progId="Equation.3">
                  <p:embed/>
                </p:oleObj>
              </mc:Choice>
              <mc:Fallback>
                <p:oleObj name="Equation" r:id="rId4" imgW="1689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448050"/>
                        <a:ext cx="5254625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ttangolo 1"/>
          <p:cNvSpPr>
            <a:spLocks noChangeArrowheads="1"/>
          </p:cNvSpPr>
          <p:nvPr/>
        </p:nvSpPr>
        <p:spPr bwMode="auto">
          <a:xfrm>
            <a:off x="188913" y="2411413"/>
            <a:ext cx="5761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t>The eigenvalues are real and coincident when the discriminant </a:t>
            </a:r>
            <a:r>
              <a:rPr lang="it-IT" altLang="it-IT">
                <a:solidFill>
                  <a:srgbClr val="0033CC"/>
                </a:solidFill>
                <a:latin typeface="Times New Roman" pitchFamily="18" charset="0"/>
              </a:rPr>
              <a:t>Δ is null </a:t>
            </a:r>
            <a:endParaRPr lang="it-IT" altLang="it-IT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8854" name="Object 5"/>
          <p:cNvGraphicFramePr>
            <a:graphicFrameLocks noChangeAspect="1"/>
          </p:cNvGraphicFramePr>
          <p:nvPr/>
        </p:nvGraphicFramePr>
        <p:xfrm>
          <a:off x="1268413" y="1463675"/>
          <a:ext cx="4321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zione" r:id="rId6" imgW="2616200" imgH="355600" progId="Equation.3">
                  <p:embed/>
                </p:oleObj>
              </mc:Choice>
              <mc:Fallback>
                <p:oleObj name="Equazione" r:id="rId6" imgW="26162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463675"/>
                        <a:ext cx="4321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CasellaDiTesto 2"/>
          <p:cNvSpPr txBox="1">
            <a:spLocks noChangeArrowheads="1"/>
          </p:cNvSpPr>
          <p:nvPr/>
        </p:nvSpPr>
        <p:spPr bwMode="auto">
          <a:xfrm>
            <a:off x="549275" y="4295775"/>
            <a:ext cx="575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000"/>
              <a:t>This can be viewed as the eq. for a </a:t>
            </a:r>
            <a:r>
              <a:rPr lang="it-IT" altLang="it-IT" sz="2000">
                <a:solidFill>
                  <a:srgbClr val="006600"/>
                </a:solidFill>
              </a:rPr>
              <a:t>parabola</a:t>
            </a:r>
            <a:r>
              <a:rPr lang="it-IT" altLang="it-IT" sz="2000"/>
              <a:t> passing through the origin, having its vertical axis (Det A) coincident with the </a:t>
            </a:r>
            <a:r>
              <a:rPr lang="it-IT" altLang="it-IT" sz="2000" i="1"/>
              <a:t>y-axis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135638E-9674-4424-A4FD-EDA995E3BF77}"/>
              </a:ext>
            </a:extLst>
          </p:cNvPr>
          <p:cNvGraphicFramePr>
            <a:graphicFrameLocks noGrp="1"/>
          </p:cNvGraphicFramePr>
          <p:nvPr/>
        </p:nvGraphicFramePr>
        <p:xfrm>
          <a:off x="549275" y="5740400"/>
          <a:ext cx="5786438" cy="2432051"/>
        </p:xfrm>
        <a:graphic>
          <a:graphicData uri="http://schemas.openxmlformats.org/drawingml/2006/table">
            <a:tbl>
              <a:tblPr/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 gridSpan="3"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Possible Cases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Unstable Knot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 = 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 =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Tr(A)/2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&gt; 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 = 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Tr(A)&gt;0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Stable Knot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 = 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 =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Tr(A)/2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&lt; 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 = 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Tr(A)&lt;0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BA4ED310-25C4-4EFD-9F1B-1480FE46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913" y="100013"/>
            <a:ext cx="6172200" cy="9413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Times New Roman" charset="0"/>
              </a:rPr>
              <a:t>Planar linear </a:t>
            </a: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systems</a:t>
            </a:r>
            <a:r>
              <a:rPr lang="it-IT" sz="3200" dirty="0">
                <a:latin typeface="Times New Roman" charset="0"/>
              </a:rPr>
              <a:t>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complex</a:t>
            </a:r>
            <a:r>
              <a:rPr lang="it-IT" sz="3200" dirty="0">
                <a:latin typeface="Times New Roman" charset="0"/>
              </a:rPr>
              <a:t> and coniugate </a:t>
            </a:r>
            <a:r>
              <a:rPr lang="it-IT" sz="3200" dirty="0" err="1">
                <a:latin typeface="Times New Roman" charset="0"/>
              </a:rPr>
              <a:t>Eigenvalues</a:t>
            </a:r>
            <a:r>
              <a:rPr lang="it-IT" sz="3200" dirty="0">
                <a:latin typeface="Times New Roman" charset="0"/>
              </a:rPr>
              <a:t> </a:t>
            </a:r>
          </a:p>
        </p:txBody>
      </p:sp>
      <p:graphicFrame>
        <p:nvGraphicFramePr>
          <p:cNvPr id="80899" name="Object 5"/>
          <p:cNvGraphicFramePr>
            <a:graphicFrameLocks noChangeAspect="1"/>
          </p:cNvGraphicFramePr>
          <p:nvPr/>
        </p:nvGraphicFramePr>
        <p:xfrm>
          <a:off x="1500188" y="1249363"/>
          <a:ext cx="37861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Equazione" r:id="rId4" imgW="2616200" imgH="355600" progId="Equation.3">
                  <p:embed/>
                </p:oleObj>
              </mc:Choice>
              <mc:Fallback>
                <p:oleObj name="Equazione" r:id="rId4" imgW="26162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249363"/>
                        <a:ext cx="37861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3"/>
          <p:cNvGraphicFramePr>
            <a:graphicFrameLocks noChangeAspect="1"/>
          </p:cNvGraphicFramePr>
          <p:nvPr/>
        </p:nvGraphicFramePr>
        <p:xfrm>
          <a:off x="1698625" y="4781550"/>
          <a:ext cx="3170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" name="Equation" r:id="rId6" imgW="2235200" imgH="901700" progId="Equation.3">
                  <p:embed/>
                </p:oleObj>
              </mc:Choice>
              <mc:Fallback>
                <p:oleObj name="Equation" r:id="rId6" imgW="2235200" imgH="901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781550"/>
                        <a:ext cx="3170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13374"/>
              </p:ext>
            </p:extLst>
          </p:nvPr>
        </p:nvGraphicFramePr>
        <p:xfrm>
          <a:off x="1449388" y="2568575"/>
          <a:ext cx="377983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Equation" r:id="rId8" imgW="1689100" imgH="889000" progId="Equation.3">
                  <p:embed/>
                </p:oleObj>
              </mc:Choice>
              <mc:Fallback>
                <p:oleObj name="Equation" r:id="rId8" imgW="1689100" imgH="889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568575"/>
                        <a:ext cx="3779837" cy="1987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1BD705BC-24B4-40DD-8BAA-3A9B4FD507C3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6094413"/>
          <a:ext cx="5786438" cy="2917826"/>
        </p:xfrm>
        <a:graphic>
          <a:graphicData uri="http://schemas.openxmlformats.org/drawingml/2006/table">
            <a:tbl>
              <a:tblPr/>
              <a:tblGrid>
                <a:gridCol w="121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Possible Cases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Unstable Focus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C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-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)=Re(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)&gt;0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Det(A)&gt;[Tr(A)]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Tr(A)&gt;0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Stable Focus 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C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-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)=Re(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)&lt;0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Det(A)&gt;[Tr(A)]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Tr(A)&lt;0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Center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,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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C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-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1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)=Re(</a:t>
                      </a:r>
                      <a:r>
                        <a:rPr kumimoji="0" lang="it-IT" altLang="it-IT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sym typeface="Symbol" charset="2"/>
                        </a:rPr>
                        <a:t>)=0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Det(A)&gt;[Tr(A)]</a:t>
                      </a:r>
                      <a:r>
                        <a:rPr kumimoji="0" lang="it-IT" altLang="it-IT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Tr(A) = 0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16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4DC5C22F-8EC4-4BA8-B240-ACC421FF8D18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36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80917" name="Rettangolo 9"/>
          <p:cNvSpPr>
            <a:spLocks noChangeArrowheads="1"/>
          </p:cNvSpPr>
          <p:nvPr/>
        </p:nvSpPr>
        <p:spPr bwMode="auto">
          <a:xfrm>
            <a:off x="109538" y="1841500"/>
            <a:ext cx="648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Times New Roman" pitchFamily="18" charset="0"/>
              </a:rPr>
              <a:t>The eigenvalues are </a:t>
            </a:r>
            <a:r>
              <a:rPr lang="it-IT" altLang="it-IT" sz="2000">
                <a:latin typeface="Times New Roman" pitchFamily="18" charset="0"/>
              </a:rPr>
              <a:t>complex and coniugate </a:t>
            </a:r>
            <a:r>
              <a:rPr lang="it-IT" altLang="it-IT" sz="2000">
                <a:solidFill>
                  <a:srgbClr val="000000"/>
                </a:solidFill>
                <a:latin typeface="Times New Roman" pitchFamily="18" charset="0"/>
              </a:rPr>
              <a:t>when the discriminant </a:t>
            </a:r>
            <a:r>
              <a:rPr lang="it-IT" altLang="it-IT" sz="2000">
                <a:solidFill>
                  <a:srgbClr val="FF0000"/>
                </a:solidFill>
                <a:latin typeface="Times New Roman" pitchFamily="18" charset="0"/>
              </a:rPr>
              <a:t>Δ is negative</a:t>
            </a:r>
            <a:endParaRPr lang="it-IT" altLang="it-IT" sz="200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>
            <a:extLst>
              <a:ext uri="{FF2B5EF4-FFF2-40B4-BE49-F238E27FC236}">
                <a16:creationId xmlns:a16="http://schemas.microsoft.com/office/drawing/2014/main" id="{5D80AEC1-DC01-4FA5-96B2-07E6D0484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50825"/>
            <a:ext cx="6172200" cy="9413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latin typeface="Times New Roman" charset="0"/>
              </a:rPr>
              <a:t>Planar linear </a:t>
            </a: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systems</a:t>
            </a:r>
            <a:r>
              <a:rPr lang="it-IT" sz="3200" dirty="0">
                <a:latin typeface="Times New Roman" charset="0"/>
              </a:rPr>
              <a:t>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>
                <a:latin typeface="Times New Roman" charset="0"/>
              </a:rPr>
              <a:t>General </a:t>
            </a:r>
            <a:r>
              <a:rPr lang="it-IT" sz="3200" dirty="0" err="1">
                <a:latin typeface="Times New Roman" charset="0"/>
              </a:rPr>
              <a:t>Diagram</a:t>
            </a:r>
            <a:endParaRPr lang="it-IT" sz="3200" dirty="0">
              <a:latin typeface="Times New Roman" charset="0"/>
            </a:endParaRPr>
          </a:p>
        </p:txBody>
      </p:sp>
      <p:grpSp>
        <p:nvGrpSpPr>
          <p:cNvPr id="82947" name="Group 11"/>
          <p:cNvGrpSpPr>
            <a:grpSpLocks noChangeAspect="1"/>
          </p:cNvGrpSpPr>
          <p:nvPr/>
        </p:nvGrpSpPr>
        <p:grpSpPr bwMode="auto">
          <a:xfrm>
            <a:off x="50800" y="2411413"/>
            <a:ext cx="6775450" cy="4289425"/>
            <a:chOff x="172" y="1111"/>
            <a:chExt cx="3881" cy="2457"/>
          </a:xfrm>
        </p:grpSpPr>
        <p:pic>
          <p:nvPicPr>
            <p:cNvPr id="8295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51"/>
            <a:stretch>
              <a:fillRect/>
            </a:stretch>
          </p:blipFill>
          <p:spPr bwMode="auto">
            <a:xfrm>
              <a:off x="172" y="1111"/>
              <a:ext cx="3881" cy="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4" name="Text Box 7"/>
            <p:cNvSpPr txBox="1">
              <a:spLocks noChangeArrowheads="1"/>
            </p:cNvSpPr>
            <p:nvPr/>
          </p:nvSpPr>
          <p:spPr bwMode="auto">
            <a:xfrm>
              <a:off x="2432" y="2539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>
                  <a:solidFill>
                    <a:srgbClr val="990000"/>
                  </a:solidFill>
                  <a:latin typeface="Times New Roman" pitchFamily="18" charset="0"/>
                </a:rPr>
                <a:t>Tr(A)</a:t>
              </a:r>
            </a:p>
          </p:txBody>
        </p:sp>
        <p:sp>
          <p:nvSpPr>
            <p:cNvPr id="82955" name="Rectangle 10"/>
            <p:cNvSpPr>
              <a:spLocks noChangeArrowheads="1"/>
            </p:cNvSpPr>
            <p:nvPr/>
          </p:nvSpPr>
          <p:spPr bwMode="auto">
            <a:xfrm>
              <a:off x="2052" y="1923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>
                  <a:solidFill>
                    <a:srgbClr val="990000"/>
                  </a:solidFill>
                </a:rPr>
                <a:t>det(A)</a:t>
              </a:r>
            </a:p>
          </p:txBody>
        </p:sp>
      </p:grpSp>
      <p:sp>
        <p:nvSpPr>
          <p:cNvPr id="8294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BECFEA80-B3B6-4C66-B871-8E19D3B97BD3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37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1465263" y="1428750"/>
          <a:ext cx="3784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Equation" r:id="rId5" imgW="2616200" imgH="355600" progId="Equation.3">
                  <p:embed/>
                </p:oleObj>
              </mc:Choice>
              <mc:Fallback>
                <p:oleObj name="Equation" r:id="rId5" imgW="26162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428750"/>
                        <a:ext cx="3784600" cy="514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50" name="Gruppo 6"/>
          <p:cNvGrpSpPr>
            <a:grpSpLocks/>
          </p:cNvGrpSpPr>
          <p:nvPr/>
        </p:nvGrpSpPr>
        <p:grpSpPr bwMode="auto">
          <a:xfrm>
            <a:off x="1808163" y="4932363"/>
            <a:ext cx="3241675" cy="2668587"/>
            <a:chOff x="1808162" y="4932045"/>
            <a:chExt cx="3241675" cy="2668270"/>
          </a:xfrm>
        </p:grpSpPr>
        <p:graphicFrame>
          <p:nvGraphicFramePr>
            <p:cNvPr id="82951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227309"/>
                </p:ext>
              </p:extLst>
            </p:nvPr>
          </p:nvGraphicFramePr>
          <p:xfrm>
            <a:off x="1808162" y="7092315"/>
            <a:ext cx="3241675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17" name="Equazione" r:id="rId7" imgW="1460500" imgH="228600" progId="Equation.3">
                    <p:embed/>
                  </p:oleObj>
                </mc:Choice>
                <mc:Fallback>
                  <p:oleObj name="Equazione" r:id="rId7" imgW="1460500" imgH="228600" progId="Equation.3">
                    <p:embed/>
                    <p:pic>
                      <p:nvPicPr>
                        <p:cNvPr id="0" name="Oggetto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162" y="7092315"/>
                          <a:ext cx="3241675" cy="5080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904" name="Connettore 1 3">
              <a:extLst>
                <a:ext uri="{FF2B5EF4-FFF2-40B4-BE49-F238E27FC236}">
                  <a16:creationId xmlns:a16="http://schemas.microsoft.com/office/drawing/2014/main" id="{A5F29000-CBF6-4F31-B0F0-4910B488A1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89137" y="4932045"/>
              <a:ext cx="1800225" cy="216033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19F99-1994-42B9-9DEE-CC7D771D6CB2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it-IT" altLang="it-IT" sz="3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Planar linear dynamical systems:</a:t>
            </a:r>
            <a:br>
              <a:rPr lang="it-IT" altLang="it-IT" sz="3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attractors and repellors</a:t>
            </a:r>
            <a:endParaRPr lang="it-IT" altLang="it-IT">
              <a:ea typeface="ＭＳ Ｐゴシック" charset="-128"/>
            </a:endParaRPr>
          </a:p>
        </p:txBody>
      </p:sp>
      <p:sp>
        <p:nvSpPr>
          <p:cNvPr id="8499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84D06EB8-3F0C-4245-B22E-C1AE57C72BB0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38</a:t>
            </a:fld>
            <a:endParaRPr lang="it-IT" altLang="it-IT" sz="1400"/>
          </a:p>
        </p:txBody>
      </p:sp>
      <p:sp>
        <p:nvSpPr>
          <p:cNvPr id="84996" name="CasellaDiTesto 6"/>
          <p:cNvSpPr txBox="1">
            <a:spLocks noChangeArrowheads="1"/>
          </p:cNvSpPr>
          <p:nvPr/>
        </p:nvSpPr>
        <p:spPr bwMode="auto">
          <a:xfrm>
            <a:off x="2708275" y="126523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800000"/>
                </a:solidFill>
              </a:rPr>
              <a:t>n = 2</a:t>
            </a:r>
          </a:p>
        </p:txBody>
      </p:sp>
      <p:grpSp>
        <p:nvGrpSpPr>
          <p:cNvPr id="84997" name="Gruppo 3"/>
          <p:cNvGrpSpPr>
            <a:grpSpLocks/>
          </p:cNvGrpSpPr>
          <p:nvPr/>
        </p:nvGrpSpPr>
        <p:grpSpPr bwMode="auto">
          <a:xfrm>
            <a:off x="941388" y="1924050"/>
            <a:ext cx="4975225" cy="5168900"/>
            <a:chOff x="941388" y="1924740"/>
            <a:chExt cx="4975225" cy="5168210"/>
          </a:xfrm>
        </p:grpSpPr>
        <p:pic>
          <p:nvPicPr>
            <p:cNvPr id="82948" name="Picture 7">
              <a:extLst>
                <a:ext uri="{FF2B5EF4-FFF2-40B4-BE49-F238E27FC236}">
                  <a16:creationId xmlns:a16="http://schemas.microsoft.com/office/drawing/2014/main" id="{737B7327-FC20-466D-BD2F-851FD1055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1388" y="2250135"/>
              <a:ext cx="4975225" cy="4842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4262438" y="1924740"/>
              <a:ext cx="1414462" cy="369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altLang="it-IT" dirty="0" err="1">
                  <a:solidFill>
                    <a:srgbClr val="800000"/>
                  </a:solidFill>
                  <a:latin typeface="+mn-lt"/>
                </a:rPr>
                <a:t>eigenvalues</a:t>
              </a:r>
              <a:endParaRPr lang="en-US" dirty="0">
                <a:solidFill>
                  <a:srgbClr val="800000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0863-60B6-469D-9A9A-3599EA62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875338"/>
            <a:ext cx="5973762" cy="1816100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cap="none">
                <a:latin typeface="Times New Roman" charset="0"/>
                <a:ea typeface="ＭＳ Ｐゴシック" charset="-128"/>
              </a:rPr>
              <a:t>Non-linear autonomous dynamical systems</a:t>
            </a:r>
            <a:endParaRPr lang="en-US" altLang="it-IT" cap="none">
              <a:ea typeface="ＭＳ Ｐゴシック" charset="-128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6D5C8-F6FC-445E-A4AA-881FBF83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it-IT">
              <a:ea typeface="ＭＳ Ｐゴシック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6824A2F8-0E0C-4CF8-8049-9A93A1CB9DE7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39</a:t>
            </a:fld>
            <a:endParaRPr lang="it-IT" altLang="it-IT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B04FDA-641C-4E47-A6B9-DDAC966F85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476" y="228600"/>
            <a:ext cx="6449048" cy="8636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 dirty="0">
                <a:latin typeface="Times New Roman" charset="0"/>
                <a:ea typeface="ＭＳ Ｐゴシック" charset="-128"/>
              </a:rPr>
              <a:t>Constant 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Regimes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: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How 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many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>
                <a:latin typeface="Algerian" panose="04020705040A02060702" pitchFamily="82" charset="0"/>
                <a:ea typeface="ＭＳ Ｐゴシック" charset="-128"/>
              </a:rPr>
              <a:t>?</a:t>
            </a:r>
            <a:endParaRPr lang="en-GB" altLang="it-IT" sz="2800" dirty="0">
              <a:latin typeface="Algerian" panose="04020705040A02060702" pitchFamily="82" charset="0"/>
              <a:ea typeface="ＭＳ Ｐゴシック" charset="-128"/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8B974471-27FF-4B02-B71A-223E18E642E1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4</a:t>
            </a:fld>
            <a:endParaRPr lang="en-GB" altLang="it-IT" sz="1400">
              <a:latin typeface="Times New Roman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04800" y="2212975"/>
            <a:ext cx="6215063" cy="5181600"/>
            <a:chOff x="304800" y="2212975"/>
            <a:chExt cx="6215063" cy="5181600"/>
          </a:xfrm>
        </p:grpSpPr>
        <p:pic>
          <p:nvPicPr>
            <p:cNvPr id="19458" name="Picture 2" descr="molteplicità equilibr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345" b="51428"/>
            <a:stretch>
              <a:fillRect/>
            </a:stretch>
          </p:blipFill>
          <p:spPr bwMode="auto">
            <a:xfrm rot="183302">
              <a:off x="304800" y="2212975"/>
              <a:ext cx="6215063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434209" y="2237553"/>
              <a:ext cx="37721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2000" b="1" i="1" dirty="0" err="1">
                  <a:solidFill>
                    <a:srgbClr val="FF40FF"/>
                  </a:solidFill>
                  <a:latin typeface="Times New Roman" charset="0"/>
                  <a:ea typeface="ＭＳ Ｐゴシック" charset="-128"/>
                </a:rPr>
                <a:t>Multiplicity</a:t>
              </a:r>
              <a:r>
                <a:rPr lang="it-IT" altLang="it-IT" sz="2000" b="1" i="1" dirty="0">
                  <a:solidFill>
                    <a:srgbClr val="FF40FF"/>
                  </a:solidFill>
                  <a:latin typeface="Times New Roman" charset="0"/>
                  <a:ea typeface="ＭＳ Ｐゴシック" charset="-128"/>
                </a:rPr>
                <a:t> of Equilibrium </a:t>
              </a:r>
              <a:r>
                <a:rPr lang="it-IT" altLang="it-IT" sz="2000" b="1" i="1" dirty="0" err="1">
                  <a:solidFill>
                    <a:srgbClr val="FF40FF"/>
                  </a:solidFill>
                  <a:latin typeface="Times New Roman" charset="0"/>
                  <a:ea typeface="ＭＳ Ｐゴシック" charset="-128"/>
                </a:rPr>
                <a:t>Points</a:t>
              </a:r>
              <a:endParaRPr lang="en-US" sz="2000" b="1" i="1" dirty="0">
                <a:solidFill>
                  <a:srgbClr val="FF40FF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"/>
          <p:cNvSpPr txBox="1">
            <a:spLocks noChangeArrowheads="1"/>
          </p:cNvSpPr>
          <p:nvPr/>
        </p:nvSpPr>
        <p:spPr bwMode="auto">
          <a:xfrm>
            <a:off x="188595" y="2752725"/>
            <a:ext cx="648049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921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ja-JP" sz="1800" dirty="0" err="1">
                <a:latin typeface="Times New Roman" pitchFamily="18" charset="0"/>
              </a:rPr>
              <a:t>Let</a:t>
            </a:r>
            <a:r>
              <a:rPr lang="it-IT" altLang="ja-JP" sz="1800" b="1" dirty="0">
                <a:latin typeface="Times New Roman" pitchFamily="18" charset="0"/>
              </a:rPr>
              <a:t> </a:t>
            </a:r>
            <a:r>
              <a:rPr lang="it-IT" altLang="ja-JP" sz="1800" b="1" dirty="0" err="1">
                <a:latin typeface="Times New Roman" pitchFamily="18" charset="0"/>
              </a:rPr>
              <a:t>x</a:t>
            </a:r>
            <a:r>
              <a:rPr lang="it-IT" altLang="ja-JP" sz="1800" baseline="-25000" dirty="0" err="1">
                <a:latin typeface="Times New Roman" pitchFamily="18" charset="0"/>
              </a:rPr>
              <a:t>s</a:t>
            </a:r>
            <a:r>
              <a:rPr lang="it-IT" altLang="ja-JP" sz="1800" dirty="0">
                <a:latin typeface="Times New Roman" pitchFamily="18" charset="0"/>
              </a:rPr>
              <a:t> be a </a:t>
            </a:r>
            <a:r>
              <a:rPr lang="it-IT" altLang="ja-JP" sz="1800" dirty="0">
                <a:solidFill>
                  <a:srgbClr val="006600"/>
                </a:solidFill>
                <a:latin typeface="Times New Roman" pitchFamily="18" charset="0"/>
              </a:rPr>
              <a:t>steady-state </a:t>
            </a:r>
            <a:r>
              <a:rPr lang="it-IT" altLang="ja-JP" sz="1800" dirty="0" err="1">
                <a:latin typeface="Times New Roman" pitchFamily="18" charset="0"/>
              </a:rPr>
              <a:t>point</a:t>
            </a:r>
            <a:r>
              <a:rPr lang="it-IT" altLang="ja-JP" sz="1800" dirty="0">
                <a:latin typeface="Times New Roman" pitchFamily="18" charset="0"/>
              </a:rPr>
              <a:t>, </a:t>
            </a:r>
            <a:r>
              <a:rPr lang="it-IT" altLang="ja-JP" sz="1800" dirty="0" err="1">
                <a:latin typeface="Times New Roman" pitchFamily="18" charset="0"/>
              </a:rPr>
              <a:t>which</a:t>
            </a:r>
            <a:r>
              <a:rPr lang="it-IT" altLang="ja-JP" sz="1800" dirty="0">
                <a:latin typeface="Times New Roman" pitchFamily="18" charset="0"/>
              </a:rPr>
              <a:t> can be </a:t>
            </a:r>
            <a:r>
              <a:rPr lang="it-IT" altLang="ja-JP" sz="1800" dirty="0" err="1">
                <a:solidFill>
                  <a:srgbClr val="006600"/>
                </a:solidFill>
                <a:latin typeface="Times New Roman" pitchFamily="18" charset="0"/>
              </a:rPr>
              <a:t>stable</a:t>
            </a:r>
            <a:r>
              <a:rPr lang="it-IT" altLang="ja-JP" sz="1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ja-JP" sz="1800" dirty="0">
                <a:latin typeface="Times New Roman" pitchFamily="18" charset="0"/>
              </a:rPr>
              <a:t>or </a:t>
            </a:r>
            <a:r>
              <a:rPr lang="it-IT" altLang="ja-JP" sz="1800" dirty="0" err="1">
                <a:solidFill>
                  <a:srgbClr val="006600"/>
                </a:solidFill>
                <a:latin typeface="Times New Roman" pitchFamily="18" charset="0"/>
              </a:rPr>
              <a:t>unstable</a:t>
            </a:r>
            <a:r>
              <a:rPr lang="it-IT" altLang="ja-JP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ja-JP" sz="1800" dirty="0" err="1">
                <a:latin typeface="Times New Roman" pitchFamily="18" charset="0"/>
              </a:rPr>
              <a:t>Let’s</a:t>
            </a:r>
            <a:r>
              <a:rPr lang="it-IT" altLang="ja-JP" sz="1800" dirty="0">
                <a:latin typeface="Times New Roman" pitchFamily="18" charset="0"/>
              </a:rPr>
              <a:t> use Taylor </a:t>
            </a:r>
            <a:r>
              <a:rPr lang="it-IT" altLang="ja-JP" sz="1800" dirty="0" err="1">
                <a:latin typeface="Times New Roman" pitchFamily="18" charset="0"/>
              </a:rPr>
              <a:t>expansion</a:t>
            </a:r>
            <a:r>
              <a:rPr lang="it-IT" altLang="ja-JP" sz="18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dirty="0">
                <a:latin typeface="Times New Roman" pitchFamily="18" charset="0"/>
              </a:rPr>
              <a:t>f</a:t>
            </a:r>
            <a:r>
              <a:rPr lang="it-IT" altLang="it-IT" dirty="0">
                <a:latin typeface="Times New Roman" pitchFamily="18" charset="0"/>
              </a:rPr>
              <a:t>(</a:t>
            </a:r>
            <a:r>
              <a:rPr lang="it-IT" altLang="it-IT" b="1" dirty="0">
                <a:latin typeface="Times New Roman" pitchFamily="18" charset="0"/>
              </a:rPr>
              <a:t>x</a:t>
            </a:r>
            <a:r>
              <a:rPr lang="it-IT" altLang="it-IT" dirty="0">
                <a:latin typeface="Times New Roman" pitchFamily="18" charset="0"/>
              </a:rPr>
              <a:t>)=</a:t>
            </a:r>
            <a:r>
              <a:rPr lang="it-IT" altLang="it-IT" b="1" dirty="0">
                <a:latin typeface="Times New Roman" pitchFamily="18" charset="0"/>
              </a:rPr>
              <a:t> f</a:t>
            </a:r>
            <a:r>
              <a:rPr lang="it-IT" altLang="it-IT" dirty="0">
                <a:latin typeface="Times New Roman" pitchFamily="18" charset="0"/>
              </a:rPr>
              <a:t>(</a:t>
            </a:r>
            <a:r>
              <a:rPr lang="it-IT" altLang="it-IT" b="1" dirty="0" err="1">
                <a:latin typeface="Times New Roman" pitchFamily="18" charset="0"/>
              </a:rPr>
              <a:t>x</a:t>
            </a:r>
            <a:r>
              <a:rPr lang="it-IT" altLang="it-IT" baseline="-25000" dirty="0" err="1">
                <a:latin typeface="Times New Roman" pitchFamily="18" charset="0"/>
              </a:rPr>
              <a:t>s</a:t>
            </a:r>
            <a:r>
              <a:rPr lang="it-IT" altLang="it-IT" dirty="0">
                <a:latin typeface="Times New Roman" pitchFamily="18" charset="0"/>
              </a:rPr>
              <a:t>)+</a:t>
            </a:r>
            <a:r>
              <a:rPr lang="it-IT" altLang="it-IT" b="1" dirty="0">
                <a:latin typeface="Times New Roman" pitchFamily="18" charset="0"/>
              </a:rPr>
              <a:t> J</a:t>
            </a:r>
            <a:r>
              <a:rPr lang="it-IT" altLang="it-IT" dirty="0">
                <a:latin typeface="Times New Roman" pitchFamily="18" charset="0"/>
              </a:rPr>
              <a:t>(</a:t>
            </a:r>
            <a:r>
              <a:rPr lang="it-IT" altLang="it-IT" b="1" dirty="0" err="1">
                <a:latin typeface="Times New Roman" pitchFamily="18" charset="0"/>
              </a:rPr>
              <a:t>x</a:t>
            </a:r>
            <a:r>
              <a:rPr lang="it-IT" altLang="it-IT" baseline="-25000" dirty="0" err="1">
                <a:latin typeface="Times New Roman" pitchFamily="18" charset="0"/>
              </a:rPr>
              <a:t>s</a:t>
            </a:r>
            <a:r>
              <a:rPr lang="it-IT" altLang="it-IT" dirty="0">
                <a:latin typeface="Times New Roman" pitchFamily="18" charset="0"/>
              </a:rPr>
              <a:t>) (</a:t>
            </a:r>
            <a:r>
              <a:rPr lang="it-IT" altLang="it-IT" b="1" dirty="0">
                <a:latin typeface="Times New Roman" pitchFamily="18" charset="0"/>
              </a:rPr>
              <a:t>x- </a:t>
            </a:r>
            <a:r>
              <a:rPr lang="it-IT" altLang="it-IT" b="1" dirty="0" err="1">
                <a:latin typeface="Times New Roman" pitchFamily="18" charset="0"/>
              </a:rPr>
              <a:t>x</a:t>
            </a:r>
            <a:r>
              <a:rPr lang="it-IT" altLang="it-IT" baseline="-25000" dirty="0" err="1">
                <a:latin typeface="Times New Roman" pitchFamily="18" charset="0"/>
              </a:rPr>
              <a:t>s</a:t>
            </a:r>
            <a:r>
              <a:rPr lang="it-IT" altLang="it-IT" dirty="0">
                <a:latin typeface="Times New Roman" pitchFamily="18" charset="0"/>
              </a:rPr>
              <a:t>)+ O(| </a:t>
            </a:r>
            <a:r>
              <a:rPr lang="it-IT" altLang="it-IT" b="1" dirty="0">
                <a:latin typeface="Times New Roman" pitchFamily="18" charset="0"/>
              </a:rPr>
              <a:t>x- x</a:t>
            </a:r>
            <a:r>
              <a:rPr lang="it-IT" altLang="it-IT" baseline="-25000" dirty="0">
                <a:latin typeface="Times New Roman" pitchFamily="18" charset="0"/>
              </a:rPr>
              <a:t>s</a:t>
            </a:r>
            <a:r>
              <a:rPr lang="it-IT" altLang="it-IT" dirty="0">
                <a:latin typeface="Times New Roman" pitchFamily="18" charset="0"/>
              </a:rPr>
              <a:t>|</a:t>
            </a:r>
            <a:r>
              <a:rPr lang="it-IT" altLang="it-IT" baseline="30000" dirty="0">
                <a:latin typeface="Times New Roman" pitchFamily="18" charset="0"/>
              </a:rPr>
              <a:t>2</a:t>
            </a:r>
            <a:r>
              <a:rPr lang="it-IT" altLang="it-IT" dirty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 dirty="0">
                <a:latin typeface="Times New Roman" pitchFamily="18" charset="0"/>
              </a:rPr>
              <a:t>f</a:t>
            </a:r>
            <a:r>
              <a:rPr lang="it-IT" altLang="it-IT" sz="1800" dirty="0">
                <a:latin typeface="Times New Roman" pitchFamily="18" charset="0"/>
              </a:rPr>
              <a:t>(</a:t>
            </a:r>
            <a:r>
              <a:rPr lang="it-IT" altLang="it-IT" sz="1800" b="1" dirty="0" err="1">
                <a:latin typeface="Times New Roman" pitchFamily="18" charset="0"/>
              </a:rPr>
              <a:t>x</a:t>
            </a:r>
            <a:r>
              <a:rPr lang="it-IT" altLang="it-IT" sz="1800" baseline="-25000" dirty="0" err="1">
                <a:latin typeface="Times New Roman" pitchFamily="18" charset="0"/>
              </a:rPr>
              <a:t>s</a:t>
            </a:r>
            <a:r>
              <a:rPr lang="it-IT" altLang="it-IT" sz="1800" dirty="0">
                <a:latin typeface="Times New Roman" pitchFamily="18" charset="0"/>
              </a:rPr>
              <a:t>) = 0  </a:t>
            </a:r>
            <a:r>
              <a:rPr lang="it-IT" altLang="it-IT" sz="1800" dirty="0" err="1">
                <a:latin typeface="Times New Roman" pitchFamily="18" charset="0"/>
              </a:rPr>
              <a:t>as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it’s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ja-JP" sz="1800" dirty="0">
                <a:latin typeface="Times New Roman" pitchFamily="18" charset="0"/>
              </a:rPr>
              <a:t>a </a:t>
            </a:r>
            <a:r>
              <a:rPr lang="it-IT" altLang="ja-JP" sz="1800" dirty="0">
                <a:solidFill>
                  <a:srgbClr val="006600"/>
                </a:solidFill>
                <a:latin typeface="Times New Roman" pitchFamily="18" charset="0"/>
              </a:rPr>
              <a:t>steady-state</a:t>
            </a:r>
            <a:r>
              <a:rPr lang="it-IT" altLang="it-IT" sz="1800" dirty="0">
                <a:latin typeface="Times New Roman" pitchFamily="18" charset="0"/>
              </a:rPr>
              <a:t>;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>
                <a:latin typeface="Times New Roman" pitchFamily="18" charset="0"/>
              </a:rPr>
              <a:t>The linear </a:t>
            </a:r>
            <a:r>
              <a:rPr lang="it-IT" altLang="it-IT" sz="1800" dirty="0" err="1">
                <a:latin typeface="Times New Roman" pitchFamily="18" charset="0"/>
              </a:rPr>
              <a:t>term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is</a:t>
            </a:r>
            <a:r>
              <a:rPr lang="it-IT" altLang="it-IT" sz="1800" dirty="0">
                <a:latin typeface="Times New Roman" pitchFamily="18" charset="0"/>
              </a:rPr>
              <a:t> the </a:t>
            </a:r>
            <a:r>
              <a:rPr lang="it-IT" altLang="it-IT" sz="1800" dirty="0" err="1">
                <a:latin typeface="Times New Roman" pitchFamily="18" charset="0"/>
              </a:rPr>
              <a:t>product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between</a:t>
            </a:r>
            <a:r>
              <a:rPr lang="it-IT" altLang="it-IT" sz="1800" dirty="0">
                <a:latin typeface="Times New Roman" pitchFamily="18" charset="0"/>
              </a:rPr>
              <a:t> the </a:t>
            </a:r>
            <a:r>
              <a:rPr lang="it-IT" altLang="it-IT" sz="1800" dirty="0" err="1">
                <a:latin typeface="Times New Roman" pitchFamily="18" charset="0"/>
              </a:rPr>
              <a:t>Jacobian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matrix</a:t>
            </a:r>
            <a:r>
              <a:rPr lang="it-IT" altLang="it-IT" sz="1800" dirty="0">
                <a:latin typeface="Times New Roman" pitchFamily="18" charset="0"/>
              </a:rPr>
              <a:t> J and the </a:t>
            </a:r>
            <a:r>
              <a:rPr lang="it-IT" altLang="it-IT" sz="1800" dirty="0" err="1">
                <a:latin typeface="Times New Roman" pitchFamily="18" charset="0"/>
              </a:rPr>
              <a:t>vector</a:t>
            </a:r>
            <a:r>
              <a:rPr lang="it-IT" altLang="it-IT" sz="1800" dirty="0">
                <a:latin typeface="Times New Roman" pitchFamily="18" charset="0"/>
              </a:rPr>
              <a:t> (</a:t>
            </a:r>
            <a:r>
              <a:rPr lang="it-IT" altLang="it-IT" sz="1800" b="1" dirty="0">
                <a:latin typeface="Times New Roman" pitchFamily="18" charset="0"/>
              </a:rPr>
              <a:t>x – </a:t>
            </a:r>
            <a:r>
              <a:rPr lang="it-IT" altLang="it-IT" sz="1800" b="1" dirty="0" err="1">
                <a:latin typeface="Times New Roman" pitchFamily="18" charset="0"/>
              </a:rPr>
              <a:t>x</a:t>
            </a:r>
            <a:r>
              <a:rPr lang="it-IT" altLang="it-IT" sz="1800" baseline="-25000" dirty="0" err="1">
                <a:latin typeface="Times New Roman" pitchFamily="18" charset="0"/>
              </a:rPr>
              <a:t>s</a:t>
            </a:r>
            <a:r>
              <a:rPr lang="it-IT" altLang="it-IT" sz="1800" dirty="0">
                <a:latin typeface="Times New Roman" pitchFamily="18" charset="0"/>
              </a:rPr>
              <a:t>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dirty="0">
                <a:latin typeface="Times New Roman" pitchFamily="18" charset="0"/>
              </a:rPr>
              <a:t>The </a:t>
            </a:r>
            <a:r>
              <a:rPr lang="it-IT" altLang="it-IT" sz="1800" dirty="0" err="1">
                <a:latin typeface="Times New Roman" pitchFamily="18" charset="0"/>
              </a:rPr>
              <a:t>term</a:t>
            </a:r>
            <a:r>
              <a:rPr lang="it-IT" altLang="it-IT" sz="1800" dirty="0">
                <a:latin typeface="Times New Roman" pitchFamily="18" charset="0"/>
              </a:rPr>
              <a:t> O(| </a:t>
            </a:r>
            <a:r>
              <a:rPr lang="it-IT" altLang="it-IT" sz="1800" b="1" dirty="0">
                <a:latin typeface="Times New Roman" pitchFamily="18" charset="0"/>
              </a:rPr>
              <a:t>x- x</a:t>
            </a:r>
            <a:r>
              <a:rPr lang="it-IT" altLang="it-IT" sz="1800" baseline="-25000" dirty="0">
                <a:latin typeface="Times New Roman" pitchFamily="18" charset="0"/>
              </a:rPr>
              <a:t>s</a:t>
            </a:r>
            <a:r>
              <a:rPr lang="it-IT" altLang="it-IT" sz="1800" dirty="0">
                <a:latin typeface="Times New Roman" pitchFamily="18" charset="0"/>
              </a:rPr>
              <a:t>|</a:t>
            </a:r>
            <a:r>
              <a:rPr lang="it-IT" altLang="it-IT" sz="1800" baseline="30000" dirty="0">
                <a:latin typeface="Times New Roman" pitchFamily="18" charset="0"/>
              </a:rPr>
              <a:t>2</a:t>
            </a:r>
            <a:r>
              <a:rPr lang="it-IT" altLang="it-IT" sz="1800" dirty="0">
                <a:latin typeface="Times New Roman" pitchFamily="18" charset="0"/>
              </a:rPr>
              <a:t>)  </a:t>
            </a:r>
            <a:r>
              <a:rPr lang="it-IT" altLang="it-IT" sz="1800" dirty="0" err="1">
                <a:latin typeface="Times New Roman" pitchFamily="18" charset="0"/>
              </a:rPr>
              <a:t>is</a:t>
            </a:r>
            <a:r>
              <a:rPr lang="it-IT" altLang="it-IT" sz="1800" dirty="0">
                <a:latin typeface="Times New Roman" pitchFamily="18" charset="0"/>
              </a:rPr>
              <a:t> an </a:t>
            </a:r>
            <a:r>
              <a:rPr lang="it-IT" altLang="it-IT" sz="1800" dirty="0" err="1">
                <a:latin typeface="Times New Roman" pitchFamily="18" charset="0"/>
              </a:rPr>
              <a:t>infinitesimal</a:t>
            </a:r>
            <a:r>
              <a:rPr lang="it-IT" altLang="it-IT" sz="1800" dirty="0">
                <a:latin typeface="Times New Roman" pitchFamily="18" charset="0"/>
              </a:rPr>
              <a:t> of </a:t>
            </a:r>
            <a:r>
              <a:rPr lang="it-IT" altLang="it-IT" sz="1800" dirty="0" err="1">
                <a:latin typeface="Times New Roman" pitchFamily="18" charset="0"/>
              </a:rPr>
              <a:t>order</a:t>
            </a:r>
            <a:r>
              <a:rPr lang="it-IT" altLang="it-IT" sz="1800" dirty="0">
                <a:latin typeface="Times New Roman" pitchFamily="18" charset="0"/>
              </a:rPr>
              <a:t> of | </a:t>
            </a:r>
            <a:r>
              <a:rPr lang="it-IT" altLang="it-IT" sz="1800" b="1" dirty="0">
                <a:latin typeface="Times New Roman" pitchFamily="18" charset="0"/>
              </a:rPr>
              <a:t>x- x</a:t>
            </a:r>
            <a:r>
              <a:rPr lang="it-IT" altLang="it-IT" sz="1800" baseline="-25000" dirty="0">
                <a:latin typeface="Times New Roman" pitchFamily="18" charset="0"/>
              </a:rPr>
              <a:t>s</a:t>
            </a:r>
            <a:r>
              <a:rPr lang="it-IT" altLang="it-IT" sz="1800" dirty="0">
                <a:latin typeface="Times New Roman" pitchFamily="18" charset="0"/>
              </a:rPr>
              <a:t>|</a:t>
            </a:r>
            <a:r>
              <a:rPr lang="it-IT" altLang="it-IT" sz="1800" baseline="30000" dirty="0">
                <a:latin typeface="Times New Roman" pitchFamily="18" charset="0"/>
              </a:rPr>
              <a:t>2</a:t>
            </a:r>
            <a:r>
              <a:rPr lang="it-IT" altLang="it-IT" sz="1800" dirty="0">
                <a:latin typeface="Times New Roman" pitchFamily="18" charset="0"/>
              </a:rPr>
              <a:t> and </a:t>
            </a:r>
            <a:r>
              <a:rPr lang="it-IT" altLang="it-IT" sz="1800" dirty="0" err="1">
                <a:latin typeface="Times New Roman" pitchFamily="18" charset="0"/>
              </a:rPr>
              <a:t>is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negligible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dirty="0" err="1">
                <a:latin typeface="Times New Roman" pitchFamily="18" charset="0"/>
              </a:rPr>
              <a:t>when</a:t>
            </a:r>
            <a:r>
              <a:rPr lang="it-IT" altLang="it-IT" sz="1800" dirty="0">
                <a:latin typeface="Times New Roman" pitchFamily="18" charset="0"/>
              </a:rPr>
              <a:t> </a:t>
            </a:r>
            <a:r>
              <a:rPr lang="it-IT" altLang="it-IT" sz="1800" b="1" dirty="0">
                <a:latin typeface="Times New Roman" pitchFamily="18" charset="0"/>
              </a:rPr>
              <a:t>x→ </a:t>
            </a:r>
            <a:r>
              <a:rPr lang="it-IT" altLang="it-IT" sz="1800" b="1" dirty="0" err="1">
                <a:latin typeface="Times New Roman" pitchFamily="18" charset="0"/>
              </a:rPr>
              <a:t>x</a:t>
            </a:r>
            <a:r>
              <a:rPr lang="it-IT" altLang="it-IT" sz="1800" baseline="-25000" dirty="0" err="1">
                <a:latin typeface="Times New Roman" pitchFamily="18" charset="0"/>
              </a:rPr>
              <a:t>s</a:t>
            </a:r>
            <a:r>
              <a:rPr lang="it-IT" altLang="ja-JP" sz="1800" dirty="0">
                <a:latin typeface="Times New Roman" pitchFamily="18" charset="0"/>
              </a:rPr>
              <a:t>.</a:t>
            </a:r>
            <a:endParaRPr lang="it-IT" altLang="it-IT" sz="1800" dirty="0">
              <a:latin typeface="Times New Roman" pitchFamily="18" charset="0"/>
            </a:endParaRPr>
          </a:p>
        </p:txBody>
      </p:sp>
      <p:sp>
        <p:nvSpPr>
          <p:cNvPr id="86018" name="Rectangle 7">
            <a:extLst>
              <a:ext uri="{FF2B5EF4-FFF2-40B4-BE49-F238E27FC236}">
                <a16:creationId xmlns:a16="http://schemas.microsoft.com/office/drawing/2014/main" id="{972CAF18-36F0-41F5-BC8A-D5D52B83BF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114300"/>
            <a:ext cx="5829300" cy="10414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Linearization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around a steady-state point</a:t>
            </a:r>
            <a:endParaRPr lang="en-GB" altLang="it-IT" sz="4800">
              <a:latin typeface="Times New Roman" charset="0"/>
              <a:ea typeface="ＭＳ Ｐゴシック" charset="-128"/>
            </a:endParaRPr>
          </a:p>
        </p:txBody>
      </p:sp>
      <p:graphicFrame>
        <p:nvGraphicFramePr>
          <p:cNvPr id="87044" name="Object 16"/>
          <p:cNvGraphicFramePr>
            <a:graphicFrameLocks noChangeAspect="1"/>
          </p:cNvGraphicFramePr>
          <p:nvPr/>
        </p:nvGraphicFramePr>
        <p:xfrm>
          <a:off x="549275" y="5341938"/>
          <a:ext cx="38671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8" name="Equation" r:id="rId4" imgW="4432300" imgH="2260600" progId="Equation.3">
                  <p:embed/>
                </p:oleObj>
              </mc:Choice>
              <mc:Fallback>
                <p:oleObj name="Equation" r:id="rId4" imgW="4432300" imgH="2260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341938"/>
                        <a:ext cx="38671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B6534B1E-B935-4865-8BDC-894AC0165B2A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40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8704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332413"/>
            <a:ext cx="18478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4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16878"/>
              </p:ext>
            </p:extLst>
          </p:nvPr>
        </p:nvGraphicFramePr>
        <p:xfrm>
          <a:off x="2236787" y="1216493"/>
          <a:ext cx="2465527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9" name="Equazione" r:id="rId7" imgW="1130040" imgH="660240" progId="Equation.3">
                  <p:embed/>
                </p:oleObj>
              </mc:Choice>
              <mc:Fallback>
                <p:oleObj name="Equazione" r:id="rId7" imgW="1130040" imgH="6602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7" y="1216493"/>
                        <a:ext cx="2465527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365125" y="1567237"/>
            <a:ext cx="623252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921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it-IT" altLang="it-IT" sz="2000" dirty="0">
                <a:latin typeface="Times New Roman" pitchFamily="18" charset="0"/>
              </a:rPr>
              <a:t>The non-linear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is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linearized</a:t>
            </a:r>
            <a:r>
              <a:rPr lang="it-IT" altLang="it-IT" sz="2000" dirty="0">
                <a:latin typeface="Times New Roman" pitchFamily="18" charset="0"/>
              </a:rPr>
              <a:t> with a 1st </a:t>
            </a:r>
            <a:r>
              <a:rPr lang="it-IT" altLang="it-IT" sz="2000" dirty="0" err="1">
                <a:latin typeface="Times New Roman" pitchFamily="18" charset="0"/>
              </a:rPr>
              <a:t>order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ja-JP" sz="2000" dirty="0">
                <a:latin typeface="Times New Roman" pitchFamily="18" charset="0"/>
              </a:rPr>
              <a:t>Taylor </a:t>
            </a:r>
            <a:r>
              <a:rPr lang="it-IT" altLang="ja-JP" sz="2000" dirty="0" err="1">
                <a:latin typeface="Times New Roman" pitchFamily="18" charset="0"/>
              </a:rPr>
              <a:t>expansion</a:t>
            </a:r>
            <a:r>
              <a:rPr lang="it-IT" altLang="ja-JP" sz="2000" dirty="0">
                <a:latin typeface="Times New Roman" pitchFamily="18" charset="0"/>
              </a:rPr>
              <a:t> </a:t>
            </a:r>
            <a:r>
              <a:rPr lang="it-IT" altLang="ja-JP" sz="2000" dirty="0" err="1">
                <a:latin typeface="Times New Roman" pitchFamily="18" charset="0"/>
              </a:rPr>
              <a:t>around</a:t>
            </a:r>
            <a:r>
              <a:rPr lang="it-IT" altLang="ja-JP" sz="2000" dirty="0">
                <a:latin typeface="Times New Roman" pitchFamily="18" charset="0"/>
              </a:rPr>
              <a:t> </a:t>
            </a:r>
            <a:r>
              <a:rPr lang="it-IT" altLang="it-IT" sz="2000" b="1" dirty="0" err="1">
                <a:latin typeface="Times New Roman" pitchFamily="18" charset="0"/>
              </a:rPr>
              <a:t>x</a:t>
            </a:r>
            <a:r>
              <a:rPr lang="it-IT" altLang="it-IT" sz="2000" b="1" baseline="-25000" dirty="0" err="1">
                <a:latin typeface="Times New Roman" pitchFamily="18" charset="0"/>
              </a:rPr>
              <a:t>s</a:t>
            </a:r>
            <a:r>
              <a:rPr lang="it-IT" altLang="ja-JP" sz="2000" dirty="0">
                <a:latin typeface="Times New Roman" pitchFamily="18" charset="0"/>
              </a:rPr>
              <a:t>;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it-IT" altLang="it-IT" sz="2000" b="1" dirty="0">
                <a:latin typeface="Times New Roman" pitchFamily="18" charset="0"/>
              </a:rPr>
              <a:t>y(t) = x(t) - </a:t>
            </a:r>
            <a:r>
              <a:rPr lang="it-IT" altLang="it-IT" sz="2000" b="1" dirty="0" err="1">
                <a:latin typeface="Times New Roman" pitchFamily="18" charset="0"/>
              </a:rPr>
              <a:t>x</a:t>
            </a:r>
            <a:r>
              <a:rPr lang="it-IT" altLang="it-IT" sz="2000" b="1" baseline="-25000" dirty="0" err="1">
                <a:latin typeface="Times New Roman" pitchFamily="18" charset="0"/>
              </a:rPr>
              <a:t>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is</a:t>
            </a:r>
            <a:r>
              <a:rPr lang="it-IT" altLang="it-IT" sz="2000" dirty="0">
                <a:latin typeface="Times New Roman" pitchFamily="18" charset="0"/>
              </a:rPr>
              <a:t> set (</a:t>
            </a:r>
            <a:r>
              <a:rPr lang="it-IT" altLang="it-IT" sz="2000" dirty="0" err="1">
                <a:solidFill>
                  <a:srgbClr val="006600"/>
                </a:solidFill>
                <a:latin typeface="Times New Roman" pitchFamily="18" charset="0"/>
              </a:rPr>
              <a:t>deviation</a:t>
            </a:r>
            <a:r>
              <a:rPr lang="it-IT" altLang="it-IT" sz="2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it-IT" sz="2000" dirty="0" err="1">
                <a:solidFill>
                  <a:srgbClr val="006600"/>
                </a:solidFill>
                <a:latin typeface="Times New Roman" pitchFamily="18" charset="0"/>
              </a:rPr>
              <a:t>variables</a:t>
            </a:r>
            <a:r>
              <a:rPr lang="it-IT" altLang="it-IT" sz="2000" dirty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it-IT" altLang="it-IT" sz="2000" dirty="0">
                <a:latin typeface="Times New Roman" pitchFamily="18" charset="0"/>
              </a:rPr>
              <a:t>the new </a:t>
            </a:r>
            <a:r>
              <a:rPr lang="it-IT" altLang="it-IT" sz="2000" dirty="0" err="1">
                <a:latin typeface="Times New Roman" pitchFamily="18" charset="0"/>
              </a:rPr>
              <a:t>linearized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is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analized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according</a:t>
            </a:r>
            <a:r>
              <a:rPr lang="it-IT" altLang="it-IT" sz="2000" dirty="0">
                <a:latin typeface="Times New Roman" pitchFamily="18" charset="0"/>
              </a:rPr>
              <a:t> to the </a:t>
            </a:r>
            <a:r>
              <a:rPr lang="it-IT" altLang="it-IT" sz="2000" dirty="0" err="1">
                <a:latin typeface="Times New Roman" pitchFamily="18" charset="0"/>
              </a:rPr>
              <a:t>theory</a:t>
            </a:r>
            <a:r>
              <a:rPr lang="it-IT" altLang="it-IT" sz="2000" dirty="0">
                <a:latin typeface="Times New Roman" pitchFamily="18" charset="0"/>
              </a:rPr>
              <a:t> of </a:t>
            </a:r>
            <a:r>
              <a:rPr lang="it-IT" altLang="it-IT" sz="2000" dirty="0" err="1">
                <a:latin typeface="Times New Roman" pitchFamily="18" charset="0"/>
              </a:rPr>
              <a:t>stability</a:t>
            </a:r>
            <a:r>
              <a:rPr lang="it-IT" altLang="it-IT" sz="2000" dirty="0">
                <a:latin typeface="Times New Roman" pitchFamily="18" charset="0"/>
              </a:rPr>
              <a:t> for linear </a:t>
            </a:r>
            <a:r>
              <a:rPr lang="it-IT" altLang="it-IT" sz="2000" dirty="0" err="1">
                <a:latin typeface="Times New Roman" pitchFamily="18" charset="0"/>
              </a:rPr>
              <a:t>systems</a:t>
            </a:r>
            <a:endParaRPr lang="it-IT" altLang="it-IT" sz="2000" dirty="0">
              <a:latin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dirty="0" err="1">
                <a:latin typeface="Times New Roman" pitchFamily="18" charset="0"/>
              </a:rPr>
              <a:t>dy</a:t>
            </a:r>
            <a:r>
              <a:rPr lang="it-IT" altLang="it-IT" sz="2800" dirty="0">
                <a:latin typeface="Times New Roman" pitchFamily="18" charset="0"/>
              </a:rPr>
              <a:t>/</a:t>
            </a:r>
            <a:r>
              <a:rPr lang="it-IT" altLang="it-IT" sz="2800" dirty="0" err="1">
                <a:latin typeface="Times New Roman" pitchFamily="18" charset="0"/>
              </a:rPr>
              <a:t>dt</a:t>
            </a:r>
            <a:r>
              <a:rPr lang="it-IT" altLang="it-IT" sz="2800" dirty="0">
                <a:latin typeface="Times New Roman" pitchFamily="18" charset="0"/>
              </a:rPr>
              <a:t> = J(</a:t>
            </a:r>
            <a:r>
              <a:rPr lang="it-IT" altLang="it-IT" sz="2800" dirty="0" err="1">
                <a:latin typeface="Times New Roman" pitchFamily="18" charset="0"/>
              </a:rPr>
              <a:t>x</a:t>
            </a:r>
            <a:r>
              <a:rPr lang="it-IT" altLang="it-IT" sz="2800" baseline="-25000" dirty="0" err="1">
                <a:latin typeface="Times New Roman" pitchFamily="18" charset="0"/>
              </a:rPr>
              <a:t>s</a:t>
            </a:r>
            <a:r>
              <a:rPr lang="it-IT" altLang="it-IT" sz="2800" dirty="0">
                <a:latin typeface="Times New Roman" pitchFamily="18" charset="0"/>
              </a:rPr>
              <a:t>) y(t)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2000" dirty="0">
              <a:latin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 dirty="0" err="1">
                <a:solidFill>
                  <a:srgbClr val="990000"/>
                </a:solidFill>
                <a:latin typeface="Times New Roman" pitchFamily="18" charset="0"/>
              </a:rPr>
              <a:t>Lyapunov</a:t>
            </a:r>
            <a:r>
              <a:rPr lang="it-IT" altLang="it-IT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it-IT" altLang="it-IT" sz="2800" b="1" dirty="0" err="1">
                <a:solidFill>
                  <a:srgbClr val="990000"/>
                </a:solidFill>
                <a:latin typeface="Times New Roman" pitchFamily="18" charset="0"/>
              </a:rPr>
              <a:t>Theorem</a:t>
            </a:r>
            <a:r>
              <a:rPr lang="it-IT" altLang="it-IT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 dirty="0">
                <a:solidFill>
                  <a:srgbClr val="990000"/>
                </a:solidFill>
                <a:latin typeface="Times New Roman" pitchFamily="18" charset="0"/>
              </a:rPr>
              <a:t>(</a:t>
            </a:r>
            <a:r>
              <a:rPr lang="it-IT" altLang="it-IT" sz="2800" i="1" dirty="0" err="1">
                <a:solidFill>
                  <a:srgbClr val="990000"/>
                </a:solidFill>
                <a:latin typeface="Times New Roman" pitchFamily="18" charset="0"/>
              </a:rPr>
              <a:t>Lyapunov's</a:t>
            </a:r>
            <a:r>
              <a:rPr lang="it-IT" altLang="it-IT" sz="28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it-IT" altLang="it-IT" sz="2800" i="1" dirty="0" err="1">
                <a:solidFill>
                  <a:srgbClr val="990000"/>
                </a:solidFill>
                <a:latin typeface="Times New Roman" pitchFamily="18" charset="0"/>
              </a:rPr>
              <a:t>indirect</a:t>
            </a:r>
            <a:r>
              <a:rPr lang="it-IT" altLang="it-IT" sz="2800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it-IT" altLang="it-IT" sz="2800" i="1" dirty="0" err="1">
                <a:solidFill>
                  <a:srgbClr val="990000"/>
                </a:solidFill>
                <a:latin typeface="Times New Roman" pitchFamily="18" charset="0"/>
              </a:rPr>
              <a:t>method</a:t>
            </a:r>
            <a:r>
              <a:rPr lang="it-IT" altLang="it-IT" sz="2800" b="1" dirty="0">
                <a:solidFill>
                  <a:srgbClr val="990000"/>
                </a:solidFill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dirty="0" err="1">
                <a:latin typeface="Times New Roman" pitchFamily="18" charset="0"/>
              </a:rPr>
              <a:t>If</a:t>
            </a:r>
            <a:r>
              <a:rPr lang="it-IT" altLang="it-IT" sz="2000" dirty="0">
                <a:latin typeface="Times New Roman" pitchFamily="18" charset="0"/>
              </a:rPr>
              <a:t> the new </a:t>
            </a:r>
            <a:r>
              <a:rPr lang="it-IT" altLang="it-IT" sz="2000" dirty="0" err="1">
                <a:latin typeface="Times New Roman" pitchFamily="18" charset="0"/>
              </a:rPr>
              <a:t>linearized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has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u="sng" dirty="0" err="1">
                <a:latin typeface="Times New Roman" pitchFamily="18" charset="0"/>
              </a:rPr>
              <a:t>all</a:t>
            </a:r>
            <a:r>
              <a:rPr lang="it-IT" altLang="it-IT" sz="2000" u="sng" dirty="0">
                <a:latin typeface="Times New Roman" pitchFamily="18" charset="0"/>
              </a:rPr>
              <a:t> </a:t>
            </a:r>
            <a:r>
              <a:rPr lang="it-IT" altLang="it-IT" sz="2000" u="sng" dirty="0" err="1">
                <a:solidFill>
                  <a:srgbClr val="006600"/>
                </a:solidFill>
                <a:latin typeface="Times New Roman" pitchFamily="18" charset="0"/>
              </a:rPr>
              <a:t>eigenvalues</a:t>
            </a:r>
            <a:r>
              <a:rPr lang="it-IT" altLang="it-IT" sz="2000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it-IT" sz="2000" u="sng" dirty="0">
                <a:latin typeface="Times New Roman" pitchFamily="18" charset="0"/>
              </a:rPr>
              <a:t>with a negative </a:t>
            </a:r>
            <a:r>
              <a:rPr lang="it-IT" altLang="it-IT" sz="2000" u="sng" dirty="0" err="1">
                <a:latin typeface="Times New Roman" pitchFamily="18" charset="0"/>
              </a:rPr>
              <a:t>real</a:t>
            </a:r>
            <a:r>
              <a:rPr lang="it-IT" altLang="it-IT" sz="2000" u="sng" dirty="0">
                <a:latin typeface="Times New Roman" pitchFamily="18" charset="0"/>
              </a:rPr>
              <a:t> part </a:t>
            </a:r>
            <a:r>
              <a:rPr lang="it-IT" altLang="it-IT" sz="2000" dirty="0">
                <a:latin typeface="Times New Roman" pitchFamily="18" charset="0"/>
              </a:rPr>
              <a:t>(</a:t>
            </a:r>
            <a:r>
              <a:rPr lang="it-IT" altLang="it-IT" sz="2000" b="1" dirty="0" err="1">
                <a:solidFill>
                  <a:srgbClr val="006600"/>
                </a:solidFill>
              </a:rPr>
              <a:t>asymptotically</a:t>
            </a:r>
            <a:r>
              <a:rPr lang="it-IT" altLang="it-IT" sz="2000" b="1" dirty="0">
                <a:solidFill>
                  <a:srgbClr val="006600"/>
                </a:solidFill>
              </a:rPr>
              <a:t> </a:t>
            </a:r>
            <a:r>
              <a:rPr lang="en-US" altLang="it-IT" sz="2000" b="1" dirty="0">
                <a:solidFill>
                  <a:srgbClr val="006600"/>
                </a:solidFill>
              </a:rPr>
              <a:t>stable</a:t>
            </a:r>
            <a:r>
              <a:rPr lang="en-US" altLang="it-IT" sz="2000" dirty="0">
                <a:solidFill>
                  <a:srgbClr val="006600"/>
                </a:solidFill>
              </a:rPr>
              <a:t> steady-state</a:t>
            </a:r>
            <a:r>
              <a:rPr lang="it-IT" altLang="it-IT" sz="2000" dirty="0">
                <a:latin typeface="Times New Roman" pitchFamily="18" charset="0"/>
              </a:rPr>
              <a:t>) </a:t>
            </a:r>
            <a:r>
              <a:rPr lang="it-IT" altLang="it-IT" sz="2000" dirty="0" err="1">
                <a:latin typeface="Times New Roman" pitchFamily="18" charset="0"/>
              </a:rPr>
              <a:t>then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>
                <a:solidFill>
                  <a:srgbClr val="006600"/>
                </a:solidFill>
              </a:rPr>
              <a:t>the </a:t>
            </a:r>
            <a:r>
              <a:rPr lang="en-US" altLang="it-IT" sz="2000" dirty="0">
                <a:solidFill>
                  <a:srgbClr val="006600"/>
                </a:solidFill>
              </a:rPr>
              <a:t>steady-state is </a:t>
            </a:r>
            <a:r>
              <a:rPr lang="it-IT" altLang="it-IT" sz="2000" dirty="0" err="1">
                <a:solidFill>
                  <a:srgbClr val="000000"/>
                </a:solidFill>
              </a:rPr>
              <a:t>asymptotically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en-US" altLang="it-IT" sz="2000" dirty="0">
                <a:solidFill>
                  <a:srgbClr val="000000"/>
                </a:solidFill>
              </a:rPr>
              <a:t>stable </a:t>
            </a:r>
            <a:r>
              <a:rPr lang="it-IT" altLang="it-IT" sz="2000" dirty="0" err="1">
                <a:latin typeface="Times New Roman" pitchFamily="18" charset="0"/>
              </a:rPr>
              <a:t>even</a:t>
            </a:r>
            <a:r>
              <a:rPr lang="it-IT" altLang="it-IT" sz="2000" dirty="0">
                <a:latin typeface="Times New Roman" pitchFamily="18" charset="0"/>
              </a:rPr>
              <a:t> for the </a:t>
            </a:r>
            <a:r>
              <a:rPr lang="it-IT" altLang="it-IT" sz="2000" dirty="0" err="1">
                <a:latin typeface="Times New Roman" pitchFamily="18" charset="0"/>
              </a:rPr>
              <a:t>original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ja-JP" sz="2000" dirty="0">
                <a:latin typeface="Times New Roman" pitchFamily="18" charset="0"/>
              </a:rPr>
              <a:t>non linear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endParaRPr lang="it-IT" altLang="ja-JP" sz="20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dirty="0" err="1">
                <a:latin typeface="Times New Roman" pitchFamily="18" charset="0"/>
              </a:rPr>
              <a:t>If</a:t>
            </a:r>
            <a:r>
              <a:rPr lang="it-IT" altLang="it-IT" sz="2000" dirty="0">
                <a:latin typeface="Times New Roman" pitchFamily="18" charset="0"/>
              </a:rPr>
              <a:t> the new </a:t>
            </a:r>
            <a:r>
              <a:rPr lang="it-IT" altLang="it-IT" sz="2000" dirty="0" err="1">
                <a:latin typeface="Times New Roman" pitchFamily="18" charset="0"/>
              </a:rPr>
              <a:t>linearized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has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at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least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one</a:t>
            </a:r>
            <a:r>
              <a:rPr lang="it-IT" altLang="it-IT" sz="2000" u="sng" dirty="0">
                <a:latin typeface="Times New Roman" pitchFamily="18" charset="0"/>
              </a:rPr>
              <a:t> </a:t>
            </a:r>
            <a:r>
              <a:rPr lang="it-IT" altLang="it-IT" sz="2000" u="sng" dirty="0" err="1">
                <a:solidFill>
                  <a:srgbClr val="006600"/>
                </a:solidFill>
                <a:latin typeface="Times New Roman" pitchFamily="18" charset="0"/>
              </a:rPr>
              <a:t>eigenvalue</a:t>
            </a:r>
            <a:r>
              <a:rPr lang="it-IT" altLang="it-IT" sz="2000" u="sng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it-IT" sz="2000" u="sng" dirty="0">
                <a:latin typeface="Times New Roman" pitchFamily="18" charset="0"/>
              </a:rPr>
              <a:t>with a positive </a:t>
            </a:r>
            <a:r>
              <a:rPr lang="it-IT" altLang="it-IT" sz="2000" u="sng" dirty="0" err="1">
                <a:latin typeface="Times New Roman" pitchFamily="18" charset="0"/>
              </a:rPr>
              <a:t>real</a:t>
            </a:r>
            <a:r>
              <a:rPr lang="it-IT" altLang="it-IT" sz="2000" u="sng" dirty="0">
                <a:latin typeface="Times New Roman" pitchFamily="18" charset="0"/>
              </a:rPr>
              <a:t> part </a:t>
            </a:r>
            <a:r>
              <a:rPr lang="it-IT" altLang="it-IT" sz="2000" dirty="0">
                <a:latin typeface="Times New Roman" pitchFamily="18" charset="0"/>
              </a:rPr>
              <a:t>(</a:t>
            </a:r>
            <a:r>
              <a:rPr lang="en-US" altLang="it-IT" sz="2000" b="1" dirty="0">
                <a:solidFill>
                  <a:srgbClr val="006600"/>
                </a:solidFill>
              </a:rPr>
              <a:t>unstable</a:t>
            </a:r>
            <a:r>
              <a:rPr lang="en-US" altLang="it-IT" sz="2000" dirty="0">
                <a:solidFill>
                  <a:srgbClr val="006600"/>
                </a:solidFill>
              </a:rPr>
              <a:t> steady-state</a:t>
            </a:r>
            <a:r>
              <a:rPr lang="it-IT" altLang="it-IT" sz="2000" dirty="0">
                <a:latin typeface="Times New Roman" pitchFamily="18" charset="0"/>
              </a:rPr>
              <a:t>) </a:t>
            </a:r>
            <a:r>
              <a:rPr lang="it-IT" altLang="it-IT" sz="2000" dirty="0" err="1">
                <a:latin typeface="Times New Roman" pitchFamily="18" charset="0"/>
              </a:rPr>
              <a:t>then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>
                <a:solidFill>
                  <a:srgbClr val="006600"/>
                </a:solidFill>
              </a:rPr>
              <a:t>the </a:t>
            </a:r>
            <a:r>
              <a:rPr lang="en-US" altLang="it-IT" sz="2000" dirty="0">
                <a:solidFill>
                  <a:srgbClr val="006600"/>
                </a:solidFill>
              </a:rPr>
              <a:t>steady-state </a:t>
            </a:r>
            <a:r>
              <a:rPr lang="en-US" altLang="it-IT" sz="2000" dirty="0">
                <a:solidFill>
                  <a:srgbClr val="000000"/>
                </a:solidFill>
              </a:rPr>
              <a:t>is</a:t>
            </a:r>
            <a:r>
              <a:rPr lang="en-US" altLang="it-IT" sz="2000" dirty="0">
                <a:solidFill>
                  <a:srgbClr val="006600"/>
                </a:solidFill>
              </a:rPr>
              <a:t> unstable</a:t>
            </a:r>
            <a:r>
              <a:rPr lang="en-US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even</a:t>
            </a:r>
            <a:r>
              <a:rPr lang="it-IT" altLang="it-IT" sz="2000" dirty="0">
                <a:latin typeface="Times New Roman" pitchFamily="18" charset="0"/>
              </a:rPr>
              <a:t> for the </a:t>
            </a:r>
            <a:r>
              <a:rPr lang="it-IT" altLang="it-IT" sz="2000" dirty="0" err="1">
                <a:latin typeface="Times New Roman" pitchFamily="18" charset="0"/>
              </a:rPr>
              <a:t>original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ja-JP" sz="2000" dirty="0">
                <a:latin typeface="Times New Roman" pitchFamily="18" charset="0"/>
              </a:rPr>
              <a:t>non linear </a:t>
            </a:r>
            <a:r>
              <a:rPr lang="it-IT" altLang="it-IT" sz="2000" dirty="0" err="1">
                <a:latin typeface="Times New Roman" pitchFamily="18" charset="0"/>
              </a:rPr>
              <a:t>system</a:t>
            </a:r>
            <a:endParaRPr lang="it-IT" altLang="ja-JP" sz="2000" dirty="0">
              <a:latin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it-IT" sz="2000" dirty="0" err="1">
                <a:latin typeface="Comic Sans MS" pitchFamily="66" charset="0"/>
              </a:rPr>
              <a:t>Nothing</a:t>
            </a:r>
            <a:r>
              <a:rPr lang="it-IT" altLang="it-IT" sz="2000" dirty="0">
                <a:latin typeface="Comic Sans MS" pitchFamily="66" charset="0"/>
              </a:rPr>
              <a:t> can be </a:t>
            </a:r>
            <a:r>
              <a:rPr lang="it-IT" altLang="it-IT" sz="2000" dirty="0" err="1">
                <a:latin typeface="Comic Sans MS" pitchFamily="66" charset="0"/>
              </a:rPr>
              <a:t>concluded</a:t>
            </a:r>
            <a:r>
              <a:rPr lang="it-IT" altLang="it-IT" sz="2000" dirty="0">
                <a:latin typeface="Comic Sans MS" pitchFamily="66" charset="0"/>
              </a:rPr>
              <a:t> in </a:t>
            </a:r>
            <a:r>
              <a:rPr lang="it-IT" altLang="it-IT" sz="2000" dirty="0" err="1">
                <a:latin typeface="Comic Sans MS" pitchFamily="66" charset="0"/>
              </a:rPr>
              <a:t>other</a:t>
            </a:r>
            <a:r>
              <a:rPr lang="it-IT" altLang="it-IT" sz="2000" dirty="0">
                <a:latin typeface="Comic Sans MS" pitchFamily="66" charset="0"/>
              </a:rPr>
              <a:t> </a:t>
            </a:r>
            <a:r>
              <a:rPr lang="it-IT" altLang="it-IT" sz="2000" dirty="0" err="1">
                <a:latin typeface="Comic Sans MS" pitchFamily="66" charset="0"/>
              </a:rPr>
              <a:t>cases</a:t>
            </a:r>
            <a:endParaRPr lang="it-IT" altLang="it-IT" sz="2000" dirty="0">
              <a:latin typeface="Comic Sans MS" pitchFamily="66" charset="0"/>
            </a:endParaRPr>
          </a:p>
        </p:txBody>
      </p:sp>
      <p:sp>
        <p:nvSpPr>
          <p:cNvPr id="88066" name="Rectangle 7">
            <a:extLst>
              <a:ext uri="{FF2B5EF4-FFF2-40B4-BE49-F238E27FC236}">
                <a16:creationId xmlns:a16="http://schemas.microsoft.com/office/drawing/2014/main" id="{2209AB20-AC73-4F5C-94D4-C1A60E2394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250825"/>
            <a:ext cx="5829300" cy="10414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2800">
                <a:latin typeface="Times New Roman" charset="0"/>
                <a:ea typeface="ＭＳ Ｐゴシック" charset="-128"/>
              </a:rPr>
              <a:t>Stability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 sz="2800">
                <a:latin typeface="Times New Roman" charset="0"/>
                <a:ea typeface="ＭＳ Ｐゴシック" charset="-128"/>
              </a:rPr>
              <a:t>of non-linear systems: </a:t>
            </a:r>
            <a:br>
              <a:rPr lang="it-IT" altLang="it-IT" sz="2800">
                <a:latin typeface="Times New Roman" charset="0"/>
                <a:ea typeface="ＭＳ Ｐゴシック" charset="-128"/>
              </a:rPr>
            </a:br>
            <a:r>
              <a:rPr lang="it-IT" altLang="it-IT">
                <a:latin typeface="Times New Roman" charset="0"/>
                <a:ea typeface="ＭＳ Ｐゴシック" charset="-128"/>
              </a:rPr>
              <a:t>Linearization Method</a:t>
            </a:r>
            <a:endParaRPr lang="en-GB" altLang="it-IT" sz="4800">
              <a:latin typeface="Times New Roman" charset="0"/>
              <a:ea typeface="ＭＳ Ｐゴシック" charset="-128"/>
            </a:endParaRPr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0EDE4888-3C5F-4D6E-B0B4-646648F131BF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41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7F3ACE23-252F-4647-BB20-6528FFB5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" y="263525"/>
            <a:ext cx="6788150" cy="11398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imes New Roman" charset="0"/>
              </a:rPr>
              <a:t>Summary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65125" y="1692275"/>
            <a:ext cx="6303963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3038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>
                <a:solidFill>
                  <a:srgbClr val="800000"/>
                </a:solidFill>
                <a:latin typeface="Times New Roman" pitchFamily="18" charset="0"/>
              </a:rPr>
              <a:t>1. Linearizazion Method </a:t>
            </a:r>
            <a:br>
              <a:rPr lang="it-IT" altLang="it-IT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it-IT" altLang="it-IT" b="1">
                <a:solidFill>
                  <a:srgbClr val="800000"/>
                </a:solidFill>
                <a:latin typeface="Times New Roman" pitchFamily="18" charset="0"/>
              </a:rPr>
              <a:t>      </a:t>
            </a:r>
            <a:r>
              <a:rPr lang="it-IT" altLang="it-IT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it-IT" altLang="it-IT" i="1">
                <a:solidFill>
                  <a:srgbClr val="800000"/>
                </a:solidFill>
                <a:latin typeface="Times New Roman" pitchFamily="18" charset="0"/>
              </a:rPr>
              <a:t>Lyapunov's indirect method</a:t>
            </a:r>
            <a:r>
              <a:rPr lang="it-IT" altLang="it-IT">
                <a:solidFill>
                  <a:srgbClr val="800000"/>
                </a:solidFill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180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>
                <a:solidFill>
                  <a:srgbClr val="7F7F7F"/>
                </a:solidFill>
                <a:latin typeface="Times New Roman" pitchFamily="18" charset="0"/>
              </a:rPr>
              <a:t>2. Lyapunov's 2nd method for stability (1892)</a:t>
            </a:r>
            <a:endParaRPr lang="it-IT" altLang="it-IT" i="1">
              <a:solidFill>
                <a:srgbClr val="7F7F7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</a:pPr>
            <a:r>
              <a:rPr lang="it-IT" altLang="it-IT" sz="1800">
                <a:solidFill>
                  <a:srgbClr val="7F7F7F"/>
                </a:solidFill>
                <a:latin typeface="Times New Roman" pitchFamily="18" charset="0"/>
              </a:rPr>
              <a:t>is more </a:t>
            </a:r>
            <a:r>
              <a:rPr lang="it-IT" altLang="ja-JP" sz="1800">
                <a:solidFill>
                  <a:srgbClr val="7F7F7F"/>
                </a:solidFill>
                <a:latin typeface="Times New Roman" pitchFamily="18" charset="0"/>
              </a:rPr>
              <a:t>general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it-IT" sz="1800">
                <a:solidFill>
                  <a:srgbClr val="7F7F7F"/>
                </a:solidFill>
                <a:latin typeface="Times New Roman" pitchFamily="18" charset="0"/>
              </a:rPr>
              <a:t>makes use of a Lyapunov function V(x) which has an analogy to the potential function of classical dynamics.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GB" altLang="it-IT" b="1">
                <a:solidFill>
                  <a:srgbClr val="7F7F7F"/>
                </a:solidFill>
                <a:latin typeface="Times New Roman" pitchFamily="18" charset="0"/>
              </a:rPr>
              <a:t>3. Direct </a:t>
            </a:r>
            <a:r>
              <a:rPr lang="it-IT" altLang="it-IT" b="1">
                <a:solidFill>
                  <a:srgbClr val="7F7F7F"/>
                </a:solidFill>
                <a:latin typeface="Times New Roman" pitchFamily="18" charset="0"/>
              </a:rPr>
              <a:t>Simulation </a:t>
            </a:r>
            <a:r>
              <a:rPr lang="en-GB" altLang="it-IT" b="1">
                <a:solidFill>
                  <a:srgbClr val="7F7F7F"/>
                </a:solidFill>
                <a:latin typeface="Times New Roman" pitchFamily="18" charset="0"/>
              </a:rPr>
              <a:t>Methods</a:t>
            </a:r>
          </a:p>
        </p:txBody>
      </p:sp>
      <p:sp>
        <p:nvSpPr>
          <p:cNvPr id="11469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95940AC1-4441-44A3-885D-2F9A3357509F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42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114693" name="Immagine 23" descr="Aleksandr Michajlovič Ljapun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331913"/>
            <a:ext cx="9731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17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0863-60B6-469D-9A9A-3599EA62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875337"/>
            <a:ext cx="5973762" cy="2657157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cap="none" dirty="0">
                <a:latin typeface="Times New Roman" charset="0"/>
                <a:ea typeface="ＭＳ Ｐゴシック" charset="-128"/>
              </a:rPr>
              <a:t>The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diabatic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CSTR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as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the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prototype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of non-linear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autonomous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dynamical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systems</a:t>
            </a:r>
            <a:endParaRPr lang="en-US" altLang="it-IT" cap="none" dirty="0">
              <a:ea typeface="ＭＳ Ｐゴシック" charset="-128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6D5C8-F6FC-445E-A4AA-881FBF835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it-IT">
              <a:ea typeface="ＭＳ Ｐゴシック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6824A2F8-0E0C-4CF8-8049-9A93A1CB9DE7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43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224371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B7660-23C9-4D32-A337-5A2A7280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3"/>
            <a:ext cx="6858000" cy="95408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  <a:t> THE DIABATIC CSTR </a:t>
            </a:r>
            <a:b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it-IT" dirty="0" err="1">
                <a:solidFill>
                  <a:srgbClr val="800000"/>
                </a:solidFill>
              </a:rPr>
              <a:t>Example</a:t>
            </a:r>
            <a:r>
              <a:rPr lang="it-IT" dirty="0">
                <a:solidFill>
                  <a:srgbClr val="800000"/>
                </a:solidFill>
              </a:rPr>
              <a:t> No. 6</a:t>
            </a:r>
            <a:endParaRPr lang="it-IT" altLang="it-IT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9113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23B816BC-ECEA-425F-827F-B4ECBC327DC9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44</a:t>
            </a:fld>
            <a:endParaRPr lang="it-IT" altLang="it-IT" sz="1400"/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584200" y="7600950"/>
            <a:ext cx="5724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3200" b="1">
                <a:sym typeface="Wingdings" pitchFamily="2" charset="2"/>
              </a:rPr>
              <a:t></a:t>
            </a:r>
            <a:r>
              <a:rPr lang="it-IT" altLang="it-IT" sz="1800" b="1">
                <a:sym typeface="Wingdings" pitchFamily="2" charset="2"/>
              </a:rPr>
              <a:t> </a:t>
            </a:r>
            <a:r>
              <a:rPr lang="en-US" altLang="it-IT" sz="2200" i="1"/>
              <a:t>Diabatic CSTR by Prof. B.W. Bequette: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hlinkClick r:id="rId3"/>
              </a:rPr>
              <a:t>http://www.rpi.edu/dept/chem-eng/WWW/faculty/bequette/education/links_mods/cstr/</a:t>
            </a:r>
            <a:r>
              <a:rPr lang="it-IT" altLang="it-IT" sz="1800"/>
              <a:t> </a:t>
            </a:r>
          </a:p>
        </p:txBody>
      </p:sp>
      <p:sp>
        <p:nvSpPr>
          <p:cNvPr id="91141" name="Rettangolo 2"/>
          <p:cNvSpPr>
            <a:spLocks noChangeArrowheads="1"/>
          </p:cNvSpPr>
          <p:nvPr/>
        </p:nvSpPr>
        <p:spPr bwMode="auto">
          <a:xfrm>
            <a:off x="549275" y="1052513"/>
            <a:ext cx="590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An </a:t>
            </a:r>
            <a:r>
              <a:rPr lang="it-IT" altLang="it-IT" dirty="0" err="1"/>
              <a:t>example</a:t>
            </a:r>
            <a:r>
              <a:rPr lang="it-IT" altLang="it-IT" dirty="0"/>
              <a:t> of </a:t>
            </a:r>
            <a:br>
              <a:rPr lang="it-IT" altLang="it-IT" dirty="0"/>
            </a:br>
            <a:r>
              <a:rPr lang="it-IT" altLang="it-IT" dirty="0"/>
              <a:t>2</a:t>
            </a:r>
            <a:r>
              <a:rPr lang="it-IT" altLang="it-IT" baseline="30000" dirty="0"/>
              <a:t>nd</a:t>
            </a:r>
            <a:r>
              <a:rPr lang="it-IT" altLang="it-IT" dirty="0"/>
              <a:t> </a:t>
            </a:r>
            <a:r>
              <a:rPr lang="it-IT" altLang="it-IT" dirty="0" err="1"/>
              <a:t>order</a:t>
            </a:r>
            <a:r>
              <a:rPr lang="it-IT" altLang="it-IT" dirty="0"/>
              <a:t>, non-linear, </a:t>
            </a:r>
            <a:r>
              <a:rPr lang="it-IT" altLang="it-IT" dirty="0" err="1"/>
              <a:t>autonomous</a:t>
            </a:r>
            <a:r>
              <a:rPr lang="it-IT" altLang="it-IT" dirty="0"/>
              <a:t> </a:t>
            </a:r>
            <a:r>
              <a:rPr lang="it-IT" altLang="it-IT" dirty="0" err="1"/>
              <a:t>system</a:t>
            </a:r>
            <a:r>
              <a:rPr lang="it-IT" altLang="it-IT" dirty="0"/>
              <a:t> </a:t>
            </a:r>
          </a:p>
        </p:txBody>
      </p:sp>
      <p:grpSp>
        <p:nvGrpSpPr>
          <p:cNvPr id="91142" name="Gruppo 15"/>
          <p:cNvGrpSpPr>
            <a:grpSpLocks/>
          </p:cNvGrpSpPr>
          <p:nvPr/>
        </p:nvGrpSpPr>
        <p:grpSpPr bwMode="auto">
          <a:xfrm>
            <a:off x="230188" y="2570163"/>
            <a:ext cx="5789612" cy="3081337"/>
            <a:chOff x="230188" y="2570163"/>
            <a:chExt cx="5789612" cy="3081337"/>
          </a:xfrm>
        </p:grpSpPr>
        <p:grpSp>
          <p:nvGrpSpPr>
            <p:cNvPr id="91143" name="Gruppo 14"/>
            <p:cNvGrpSpPr>
              <a:grpSpLocks/>
            </p:cNvGrpSpPr>
            <p:nvPr/>
          </p:nvGrpSpPr>
          <p:grpSpPr bwMode="auto">
            <a:xfrm>
              <a:off x="1052170" y="2604547"/>
              <a:ext cx="4967630" cy="3046953"/>
              <a:chOff x="1052170" y="2604547"/>
              <a:chExt cx="4967630" cy="3046953"/>
            </a:xfrm>
          </p:grpSpPr>
          <p:pic>
            <p:nvPicPr>
              <p:cNvPr id="91153" name="Picture 4" descr="fig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170" y="2604547"/>
                <a:ext cx="4967630" cy="3046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1154" name="Connettore 2 34"/>
              <p:cNvCxnSpPr>
                <a:cxnSpLocks noChangeShapeType="1"/>
              </p:cNvCxnSpPr>
              <p:nvPr/>
            </p:nvCxnSpPr>
            <p:spPr bwMode="auto">
              <a:xfrm flipH="1">
                <a:off x="2541249" y="4786650"/>
                <a:ext cx="351703" cy="365183"/>
              </a:xfrm>
              <a:prstGeom prst="straightConnector1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uppo 31"/>
            <p:cNvGrpSpPr/>
            <p:nvPr/>
          </p:nvGrpSpPr>
          <p:grpSpPr>
            <a:xfrm rot="19259484">
              <a:off x="3615801" y="4544163"/>
              <a:ext cx="167606" cy="750234"/>
              <a:chOff x="2455101" y="5887233"/>
              <a:chExt cx="325687" cy="1675852"/>
            </a:xfrm>
            <a:noFill/>
          </p:grpSpPr>
          <p:sp>
            <p:nvSpPr>
              <p:cNvPr id="33" name="Figura a mano libera 32"/>
              <p:cNvSpPr/>
              <p:nvPr/>
            </p:nvSpPr>
            <p:spPr bwMode="auto">
              <a:xfrm>
                <a:off x="2455101" y="5887233"/>
                <a:ext cx="325687" cy="1402915"/>
              </a:xfrm>
              <a:custGeom>
                <a:avLst/>
                <a:gdLst>
                  <a:gd name="connsiteX0" fmla="*/ 0 w 325687"/>
                  <a:gd name="connsiteY0" fmla="*/ 0 h 1402915"/>
                  <a:gd name="connsiteX1" fmla="*/ 325677 w 325687"/>
                  <a:gd name="connsiteY1" fmla="*/ 162838 h 1402915"/>
                  <a:gd name="connsiteX2" fmla="*/ 12526 w 325687"/>
                  <a:gd name="connsiteY2" fmla="*/ 300625 h 1402915"/>
                  <a:gd name="connsiteX3" fmla="*/ 313151 w 325687"/>
                  <a:gd name="connsiteY3" fmla="*/ 488515 h 1402915"/>
                  <a:gd name="connsiteX4" fmla="*/ 37578 w 325687"/>
                  <a:gd name="connsiteY4" fmla="*/ 626301 h 1402915"/>
                  <a:gd name="connsiteX5" fmla="*/ 313151 w 325687"/>
                  <a:gd name="connsiteY5" fmla="*/ 814192 h 1402915"/>
                  <a:gd name="connsiteX6" fmla="*/ 75157 w 325687"/>
                  <a:gd name="connsiteY6" fmla="*/ 914400 h 1402915"/>
                  <a:gd name="connsiteX7" fmla="*/ 300625 w 325687"/>
                  <a:gd name="connsiteY7" fmla="*/ 1127342 h 1402915"/>
                  <a:gd name="connsiteX8" fmla="*/ 75157 w 325687"/>
                  <a:gd name="connsiteY8" fmla="*/ 1202499 h 1402915"/>
                  <a:gd name="connsiteX9" fmla="*/ 162839 w 325687"/>
                  <a:gd name="connsiteY9" fmla="*/ 1377863 h 1402915"/>
                  <a:gd name="connsiteX10" fmla="*/ 212943 w 325687"/>
                  <a:gd name="connsiteY10" fmla="*/ 1402915 h 140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5687" h="1402915">
                    <a:moveTo>
                      <a:pt x="0" y="0"/>
                    </a:moveTo>
                    <a:cubicBezTo>
                      <a:pt x="161794" y="56367"/>
                      <a:pt x="323589" y="112734"/>
                      <a:pt x="325677" y="162838"/>
                    </a:cubicBezTo>
                    <a:cubicBezTo>
                      <a:pt x="327765" y="212942"/>
                      <a:pt x="14614" y="246346"/>
                      <a:pt x="12526" y="300625"/>
                    </a:cubicBezTo>
                    <a:cubicBezTo>
                      <a:pt x="10438" y="354904"/>
                      <a:pt x="308976" y="434236"/>
                      <a:pt x="313151" y="488515"/>
                    </a:cubicBezTo>
                    <a:cubicBezTo>
                      <a:pt x="317326" y="542794"/>
                      <a:pt x="37578" y="572022"/>
                      <a:pt x="37578" y="626301"/>
                    </a:cubicBezTo>
                    <a:cubicBezTo>
                      <a:pt x="37578" y="680580"/>
                      <a:pt x="306888" y="766176"/>
                      <a:pt x="313151" y="814192"/>
                    </a:cubicBezTo>
                    <a:cubicBezTo>
                      <a:pt x="319414" y="862209"/>
                      <a:pt x="77245" y="862208"/>
                      <a:pt x="75157" y="914400"/>
                    </a:cubicBezTo>
                    <a:cubicBezTo>
                      <a:pt x="73069" y="966592"/>
                      <a:pt x="300625" y="1079326"/>
                      <a:pt x="300625" y="1127342"/>
                    </a:cubicBezTo>
                    <a:cubicBezTo>
                      <a:pt x="300625" y="1175358"/>
                      <a:pt x="98121" y="1160746"/>
                      <a:pt x="75157" y="1202499"/>
                    </a:cubicBezTo>
                    <a:cubicBezTo>
                      <a:pt x="52193" y="1244252"/>
                      <a:pt x="139875" y="1344460"/>
                      <a:pt x="162839" y="1377863"/>
                    </a:cubicBezTo>
                    <a:cubicBezTo>
                      <a:pt x="185803" y="1411266"/>
                      <a:pt x="212943" y="1384126"/>
                      <a:pt x="212943" y="1402915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  <a:tailEnd w="med" len="lg"/>
              </a:ln>
              <a:effectLst/>
              <a:ex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Connettore 2 33"/>
              <p:cNvCxnSpPr/>
              <p:nvPr/>
            </p:nvCxnSpPr>
            <p:spPr bwMode="auto">
              <a:xfrm flipH="1">
                <a:off x="2662812" y="7492815"/>
                <a:ext cx="208" cy="7027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1145" name="Text Box 6"/>
            <p:cNvSpPr txBox="1">
              <a:spLocks noChangeArrowheads="1"/>
            </p:cNvSpPr>
            <p:nvPr/>
          </p:nvSpPr>
          <p:spPr bwMode="auto">
            <a:xfrm>
              <a:off x="3139876" y="4981456"/>
              <a:ext cx="431830" cy="366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>
                  <a:solidFill>
                    <a:srgbClr val="FF0000"/>
                  </a:solidFill>
                </a:rPr>
                <a:t>T</a:t>
              </a:r>
              <a:r>
                <a:rPr lang="it-IT" altLang="it-IT" sz="1800" baseline="-25000">
                  <a:solidFill>
                    <a:srgbClr val="FF0000"/>
                  </a:solidFill>
                </a:rPr>
                <a:t>j</a:t>
              </a:r>
            </a:p>
          </p:txBody>
        </p:sp>
        <p:sp>
          <p:nvSpPr>
            <p:cNvPr id="91146" name="Text Box 11"/>
            <p:cNvSpPr txBox="1">
              <a:spLocks noChangeArrowheads="1"/>
            </p:cNvSpPr>
            <p:nvPr/>
          </p:nvSpPr>
          <p:spPr bwMode="auto">
            <a:xfrm>
              <a:off x="1052170" y="3252362"/>
              <a:ext cx="431830" cy="40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2000">
                  <a:solidFill>
                    <a:srgbClr val="000099"/>
                  </a:solidFill>
                  <a:latin typeface="Times New Roman" pitchFamily="18" charset="0"/>
                </a:rPr>
                <a:t>T</a:t>
              </a:r>
              <a:r>
                <a:rPr lang="it-IT" altLang="it-IT" sz="2000" baseline="-25000">
                  <a:solidFill>
                    <a:srgbClr val="000099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" name="Callout: linea 2">
              <a:extLst>
                <a:ext uri="{FF2B5EF4-FFF2-40B4-BE49-F238E27FC236}">
                  <a16:creationId xmlns:a16="http://schemas.microsoft.com/office/drawing/2014/main" id="{83BBB6ED-B1D3-443E-BC18-DDD597F8B104}"/>
                </a:ext>
              </a:extLst>
            </p:cNvPr>
            <p:cNvSpPr/>
            <p:nvPr/>
          </p:nvSpPr>
          <p:spPr bwMode="auto">
            <a:xfrm>
              <a:off x="2536225" y="3128791"/>
              <a:ext cx="1884591" cy="1875128"/>
            </a:xfrm>
            <a:prstGeom prst="borderCallout1">
              <a:avLst>
                <a:gd name="adj1" fmla="val 34209"/>
                <a:gd name="adj2" fmla="val -821"/>
                <a:gd name="adj3" fmla="val 59056"/>
                <a:gd name="adj4" fmla="val -77215"/>
              </a:avLst>
            </a:prstGeom>
            <a:solidFill>
              <a:schemeClr val="accent1">
                <a:alpha val="35000"/>
              </a:schemeClr>
            </a:solidFill>
            <a:ln w="25400" cmpd="sng">
              <a:solidFill>
                <a:srgbClr val="7030A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 dirty="0">
                <a:ea typeface="ＭＳ Ｐゴシック" charset="-128"/>
              </a:endParaRPr>
            </a:p>
          </p:txBody>
        </p:sp>
        <p:sp>
          <p:nvSpPr>
            <p:cNvPr id="91150" name="CasellaDiTesto 3"/>
            <p:cNvSpPr txBox="1">
              <a:spLocks noChangeArrowheads="1"/>
            </p:cNvSpPr>
            <p:nvPr/>
          </p:nvSpPr>
          <p:spPr bwMode="auto">
            <a:xfrm>
              <a:off x="230188" y="3979566"/>
              <a:ext cx="863978" cy="5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7030A0"/>
                  </a:solidFill>
                </a:rPr>
                <a:t>control volume</a:t>
              </a:r>
            </a:p>
          </p:txBody>
        </p:sp>
        <p:cxnSp>
          <p:nvCxnSpPr>
            <p:cNvPr id="52234" name="Connettore diritto 7">
              <a:extLst>
                <a:ext uri="{FF2B5EF4-FFF2-40B4-BE49-F238E27FC236}">
                  <a16:creationId xmlns:a16="http://schemas.microsoft.com/office/drawing/2014/main" id="{24964946-098D-4E1C-8AAE-22C328FA0F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89325" y="2570163"/>
              <a:ext cx="0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1152" name="Text Box 11"/>
            <p:cNvSpPr txBox="1">
              <a:spLocks noChangeArrowheads="1"/>
            </p:cNvSpPr>
            <p:nvPr/>
          </p:nvSpPr>
          <p:spPr bwMode="auto">
            <a:xfrm>
              <a:off x="5453405" y="5082855"/>
              <a:ext cx="431830" cy="40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2000">
                  <a:latin typeface="Times New Roman" pitchFamily="18" charset="0"/>
                </a:rPr>
                <a:t>T</a:t>
              </a:r>
              <a:endParaRPr lang="it-IT" altLang="it-IT" sz="2000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F6B42-6B3B-4739-A108-A7DAFE4A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3"/>
            <a:ext cx="6858000" cy="95408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  <a:t> THE DIABATIC CSTR </a:t>
            </a:r>
            <a:b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it-IT" dirty="0" err="1">
                <a:solidFill>
                  <a:srgbClr val="800000"/>
                </a:solidFill>
              </a:rPr>
              <a:t>Example</a:t>
            </a:r>
            <a:r>
              <a:rPr lang="it-IT" dirty="0">
                <a:solidFill>
                  <a:srgbClr val="800000"/>
                </a:solidFill>
              </a:rPr>
              <a:t> No. 6</a:t>
            </a:r>
            <a:endParaRPr lang="it-IT" altLang="it-IT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9318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D1A46619-A419-4233-AC15-12197C672308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45</a:t>
            </a:fld>
            <a:endParaRPr lang="it-IT" altLang="it-IT" sz="1400"/>
          </a:p>
        </p:txBody>
      </p:sp>
      <p:sp>
        <p:nvSpPr>
          <p:cNvPr id="93188" name="Rectangle 8"/>
          <p:cNvSpPr>
            <a:spLocks noChangeArrowheads="1"/>
          </p:cNvSpPr>
          <p:nvPr/>
        </p:nvSpPr>
        <p:spPr bwMode="auto">
          <a:xfrm>
            <a:off x="566738" y="7812088"/>
            <a:ext cx="5724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800" b="1">
                <a:sym typeface="Wingdings" pitchFamily="2" charset="2"/>
              </a:rPr>
              <a:t></a:t>
            </a:r>
            <a:r>
              <a:rPr lang="it-IT" altLang="it-IT" sz="1600" b="1">
                <a:sym typeface="Wingdings" pitchFamily="2" charset="2"/>
              </a:rPr>
              <a:t> </a:t>
            </a:r>
            <a:r>
              <a:rPr lang="en-US" altLang="it-IT" sz="2000" i="1"/>
              <a:t>Diabatic CSTR by Prof. B.W. Bequette: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400">
                <a:hlinkClick r:id="rId3"/>
              </a:rPr>
              <a:t>http://www.rpi.edu/dept/chem-eng/WWW/faculty/bequette/education/links_mods/cstr/</a:t>
            </a:r>
            <a:r>
              <a:rPr lang="it-IT" altLang="it-IT" sz="1400"/>
              <a:t> </a:t>
            </a:r>
          </a:p>
        </p:txBody>
      </p:sp>
      <p:grpSp>
        <p:nvGrpSpPr>
          <p:cNvPr id="93189" name="Gruppo 6"/>
          <p:cNvGrpSpPr>
            <a:grpSpLocks/>
          </p:cNvGrpSpPr>
          <p:nvPr/>
        </p:nvGrpSpPr>
        <p:grpSpPr bwMode="auto">
          <a:xfrm>
            <a:off x="2419350" y="2484438"/>
            <a:ext cx="2014538" cy="504825"/>
            <a:chOff x="132234" y="2617195"/>
            <a:chExt cx="2014538" cy="504825"/>
          </a:xfrm>
        </p:grpSpPr>
        <p:pic>
          <p:nvPicPr>
            <p:cNvPr id="93204" name="Picture 5" descr="img00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72" y="2617195"/>
              <a:ext cx="1943100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5" name="Picture 11" descr="img00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34" y="2617195"/>
              <a:ext cx="4762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3190" name="Object 12"/>
          <p:cNvGraphicFramePr>
            <a:graphicFrameLocks noChangeAspect="1"/>
          </p:cNvGraphicFramePr>
          <p:nvPr/>
        </p:nvGraphicFramePr>
        <p:xfrm>
          <a:off x="3627438" y="3151188"/>
          <a:ext cx="15843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Equation" r:id="rId6" imgW="939392" imgH="393529" progId="Equation.3">
                  <p:embed/>
                </p:oleObj>
              </mc:Choice>
              <mc:Fallback>
                <p:oleObj name="Equation" r:id="rId6" imgW="939392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3151188"/>
                        <a:ext cx="158432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1" name="Picture 18" descr="img00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3903663"/>
            <a:ext cx="5762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92" name="Object 21"/>
          <p:cNvGraphicFramePr>
            <a:graphicFrameLocks noChangeAspect="1"/>
          </p:cNvGraphicFramePr>
          <p:nvPr/>
        </p:nvGraphicFramePr>
        <p:xfrm>
          <a:off x="2187575" y="3295650"/>
          <a:ext cx="1079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7" name="Equation" r:id="rId9" imgW="660113" imgH="177723" progId="Equation.3">
                  <p:embed/>
                </p:oleObj>
              </mc:Choice>
              <mc:Fallback>
                <p:oleObj name="Equation" r:id="rId9" imgW="660113" imgH="17772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295650"/>
                        <a:ext cx="1079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AutoShape 22"/>
          <p:cNvSpPr>
            <a:spLocks noChangeArrowheads="1"/>
          </p:cNvSpPr>
          <p:nvPr/>
        </p:nvSpPr>
        <p:spPr bwMode="auto">
          <a:xfrm>
            <a:off x="3338513" y="3367088"/>
            <a:ext cx="217487" cy="144462"/>
          </a:xfrm>
          <a:prstGeom prst="rightArrow">
            <a:avLst>
              <a:gd name="adj1" fmla="val 50000"/>
              <a:gd name="adj2" fmla="val 376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>
              <a:latin typeface="Times New Roman" pitchFamily="18" charset="0"/>
            </a:endParaRPr>
          </a:p>
        </p:txBody>
      </p:sp>
      <p:sp>
        <p:nvSpPr>
          <p:cNvPr id="93194" name="AutoShape 23"/>
          <p:cNvSpPr>
            <a:spLocks noChangeArrowheads="1"/>
          </p:cNvSpPr>
          <p:nvPr/>
        </p:nvSpPr>
        <p:spPr bwMode="auto">
          <a:xfrm>
            <a:off x="3317875" y="4048125"/>
            <a:ext cx="217488" cy="144463"/>
          </a:xfrm>
          <a:prstGeom prst="rightArrow">
            <a:avLst>
              <a:gd name="adj1" fmla="val 50000"/>
              <a:gd name="adj2" fmla="val 376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>
              <a:latin typeface="Times New Roman" pitchFamily="18" charset="0"/>
            </a:endParaRPr>
          </a:p>
        </p:txBody>
      </p:sp>
      <p:pic>
        <p:nvPicPr>
          <p:cNvPr id="93195" name="Picture 28" descr="img000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975100"/>
            <a:ext cx="12239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6" name="Rectangle 29"/>
          <p:cNvSpPr>
            <a:spLocks noChangeArrowheads="1"/>
          </p:cNvSpPr>
          <p:nvPr/>
        </p:nvSpPr>
        <p:spPr bwMode="auto">
          <a:xfrm>
            <a:off x="531813" y="4629150"/>
            <a:ext cx="5759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it-IT" altLang="it-IT" sz="3200">
                <a:solidFill>
                  <a:srgbClr val="800000"/>
                </a:solidFill>
                <a:latin typeface="Times New Roman" pitchFamily="18" charset="0"/>
              </a:rPr>
              <a:t>Mass balance on A species</a:t>
            </a:r>
          </a:p>
        </p:txBody>
      </p:sp>
      <p:pic>
        <p:nvPicPr>
          <p:cNvPr id="93197" name="Picture 37" descr="img0000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191125"/>
            <a:ext cx="26146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42" descr="img000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5191125"/>
            <a:ext cx="2016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43"/>
          <p:cNvSpPr>
            <a:spLocks noChangeArrowheads="1"/>
          </p:cNvSpPr>
          <p:nvPr/>
        </p:nvSpPr>
        <p:spPr bwMode="auto">
          <a:xfrm>
            <a:off x="1527175" y="6011863"/>
            <a:ext cx="37703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it-IT" altLang="it-IT" sz="3200">
                <a:solidFill>
                  <a:srgbClr val="800000"/>
                </a:solidFill>
                <a:latin typeface="Times New Roman" pitchFamily="18" charset="0"/>
              </a:rPr>
              <a:t>Energy balance balance</a:t>
            </a:r>
          </a:p>
        </p:txBody>
      </p:sp>
      <p:pic>
        <p:nvPicPr>
          <p:cNvPr id="93200" name="Picture 51" descr="img000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6858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1" name="Line 52"/>
          <p:cNvSpPr>
            <a:spLocks noChangeShapeType="1"/>
          </p:cNvSpPr>
          <p:nvPr/>
        </p:nvSpPr>
        <p:spPr bwMode="auto">
          <a:xfrm>
            <a:off x="1244600" y="2416175"/>
            <a:ext cx="4344988" cy="1951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2" name="Line 53"/>
          <p:cNvSpPr>
            <a:spLocks noChangeShapeType="1"/>
          </p:cNvSpPr>
          <p:nvPr/>
        </p:nvSpPr>
        <p:spPr bwMode="auto">
          <a:xfrm rot="20046857" flipV="1">
            <a:off x="1014413" y="3414713"/>
            <a:ext cx="4829175" cy="539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3" name="Rectangle 29"/>
          <p:cNvSpPr>
            <a:spLocks noChangeArrowheads="1"/>
          </p:cNvSpPr>
          <p:nvPr/>
        </p:nvSpPr>
        <p:spPr bwMode="auto">
          <a:xfrm>
            <a:off x="908050" y="1471613"/>
            <a:ext cx="504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it-IT" altLang="it-IT" sz="3200">
                <a:solidFill>
                  <a:srgbClr val="800000"/>
                </a:solidFill>
                <a:latin typeface="Times New Roman" pitchFamily="18" charset="0"/>
              </a:rPr>
              <a:t>Overall mass balance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86563-37A5-4779-B394-2FFE1E1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3"/>
            <a:ext cx="6858000" cy="95408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  <a:t> THE DIABATIC CSTR </a:t>
            </a:r>
            <a:br>
              <a:rPr lang="it-IT" altLang="it-IT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it-IT" dirty="0" err="1">
                <a:solidFill>
                  <a:srgbClr val="800000"/>
                </a:solidFill>
              </a:rPr>
              <a:t>Example</a:t>
            </a:r>
            <a:r>
              <a:rPr lang="it-IT" dirty="0">
                <a:solidFill>
                  <a:srgbClr val="800000"/>
                </a:solidFill>
              </a:rPr>
              <a:t> No. 6</a:t>
            </a:r>
            <a:endParaRPr lang="it-IT" altLang="it-IT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9421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BDA178D1-E91A-4C18-8793-78BC4E067B45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46</a:t>
            </a:fld>
            <a:endParaRPr lang="it-IT" altLang="it-IT" sz="1400"/>
          </a:p>
        </p:txBody>
      </p:sp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566738" y="7812088"/>
            <a:ext cx="57245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>
                <a:sym typeface="Wingdings" pitchFamily="2" charset="2"/>
              </a:rPr>
              <a:t></a:t>
            </a:r>
            <a:r>
              <a:rPr lang="it-IT" altLang="it-IT" sz="1400" b="1">
                <a:sym typeface="Wingdings" pitchFamily="2" charset="2"/>
              </a:rPr>
              <a:t> </a:t>
            </a:r>
            <a:r>
              <a:rPr lang="en-US" altLang="it-IT" sz="1800" i="1"/>
              <a:t>Diabatic CSTR by Prof. B.W. Bequette: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400">
                <a:hlinkClick r:id="rId3"/>
              </a:rPr>
              <a:t>http://www.rpi.edu/dept/chem-eng/WWW/faculty/bequette/education/links_mods/cstr/</a:t>
            </a:r>
            <a:r>
              <a:rPr lang="it-IT" altLang="it-IT" sz="1400"/>
              <a:t> </a:t>
            </a:r>
          </a:p>
        </p:txBody>
      </p:sp>
      <p:sp>
        <p:nvSpPr>
          <p:cNvPr id="94213" name="Text Box 22"/>
          <p:cNvSpPr txBox="1">
            <a:spLocks noChangeArrowheads="1"/>
          </p:cNvSpPr>
          <p:nvPr/>
        </p:nvSpPr>
        <p:spPr bwMode="auto">
          <a:xfrm>
            <a:off x="536575" y="3851910"/>
            <a:ext cx="63214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C00000"/>
                </a:solidFill>
              </a:rPr>
              <a:t>Classifications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/>
          </a:p>
          <a:p>
            <a:pPr indent="277813">
              <a:spcBef>
                <a:spcPct val="0"/>
              </a:spcBef>
            </a:pPr>
            <a:r>
              <a:rPr lang="it-IT" altLang="it-IT" sz="2000" dirty="0">
                <a:solidFill>
                  <a:srgbClr val="006600"/>
                </a:solidFill>
              </a:rPr>
              <a:t>“first </a:t>
            </a:r>
            <a:r>
              <a:rPr lang="it-IT" altLang="it-IT" sz="2000" dirty="0" err="1">
                <a:solidFill>
                  <a:srgbClr val="006600"/>
                </a:solidFill>
              </a:rPr>
              <a:t>principles</a:t>
            </a:r>
            <a:r>
              <a:rPr lang="it-IT" altLang="it-IT" sz="2000" dirty="0">
                <a:solidFill>
                  <a:srgbClr val="006600"/>
                </a:solidFill>
              </a:rPr>
              <a:t>” </a:t>
            </a:r>
            <a:r>
              <a:rPr lang="it-IT" altLang="it-IT" sz="2000" dirty="0" err="1">
                <a:solidFill>
                  <a:srgbClr val="006600"/>
                </a:solidFill>
              </a:rPr>
              <a:t>math</a:t>
            </a:r>
            <a:r>
              <a:rPr lang="it-IT" altLang="it-IT" sz="2000" dirty="0">
                <a:solidFill>
                  <a:srgbClr val="006600"/>
                </a:solidFill>
              </a:rPr>
              <a:t> model </a:t>
            </a:r>
            <a:r>
              <a:rPr lang="it-IT" altLang="it-IT" sz="2000" dirty="0"/>
              <a:t>(1st </a:t>
            </a:r>
            <a:r>
              <a:rPr lang="it-IT" altLang="it-IT" sz="2000" dirty="0" err="1"/>
              <a:t>classification</a:t>
            </a:r>
            <a:r>
              <a:rPr lang="it-IT" altLang="it-IT" sz="2000" dirty="0"/>
              <a:t>)</a:t>
            </a:r>
            <a:endParaRPr lang="it-IT" altLang="it-IT" sz="2000" dirty="0">
              <a:solidFill>
                <a:srgbClr val="006600"/>
              </a:solidFill>
            </a:endParaRPr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 err="1">
                <a:solidFill>
                  <a:srgbClr val="006600"/>
                </a:solidFill>
              </a:rPr>
              <a:t>structured</a:t>
            </a:r>
            <a:r>
              <a:rPr lang="it-IT" altLang="it-IT" sz="2000" dirty="0">
                <a:solidFill>
                  <a:srgbClr val="006600"/>
                </a:solidFill>
              </a:rPr>
              <a:t> model </a:t>
            </a:r>
            <a:r>
              <a:rPr lang="it-IT" altLang="it-IT" sz="2000" dirty="0"/>
              <a:t>(2nd </a:t>
            </a:r>
            <a:r>
              <a:rPr lang="it-IT" altLang="it-IT" sz="2000" dirty="0" err="1"/>
              <a:t>classification</a:t>
            </a:r>
            <a:r>
              <a:rPr lang="it-IT" altLang="it-IT" sz="2000" dirty="0"/>
              <a:t>)</a:t>
            </a:r>
            <a:endParaRPr lang="it-IT" altLang="it-IT" sz="2000" dirty="0">
              <a:solidFill>
                <a:srgbClr val="006600"/>
              </a:solidFill>
            </a:endParaRPr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>
                <a:solidFill>
                  <a:srgbClr val="006600"/>
                </a:solidFill>
              </a:rPr>
              <a:t>non-linear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because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Arrhenius</a:t>
            </a:r>
            <a:r>
              <a:rPr lang="it-IT" altLang="it-IT" sz="2000" dirty="0"/>
              <a:t> (3rd </a:t>
            </a:r>
            <a:r>
              <a:rPr lang="it-IT" altLang="it-IT" sz="2000" dirty="0" err="1"/>
              <a:t>classification</a:t>
            </a:r>
            <a:r>
              <a:rPr lang="it-IT" altLang="it-IT" sz="2000" dirty="0"/>
              <a:t>)</a:t>
            </a:r>
            <a:endParaRPr lang="it-IT" altLang="it-IT" sz="2000" baseline="-25000" dirty="0"/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 err="1">
                <a:solidFill>
                  <a:srgbClr val="006600"/>
                </a:solidFill>
              </a:rPr>
              <a:t>continuous</a:t>
            </a:r>
            <a:r>
              <a:rPr lang="it-IT" altLang="it-IT" sz="2000" dirty="0">
                <a:solidFill>
                  <a:srgbClr val="006600"/>
                </a:solidFill>
              </a:rPr>
              <a:t> time </a:t>
            </a:r>
            <a:r>
              <a:rPr lang="it-IT" altLang="it-IT" sz="2000" dirty="0"/>
              <a:t>(4th </a:t>
            </a:r>
            <a:r>
              <a:rPr lang="it-IT" altLang="it-IT" sz="2000" dirty="0" err="1"/>
              <a:t>classification</a:t>
            </a:r>
            <a:r>
              <a:rPr lang="it-IT" altLang="it-IT" sz="2000" dirty="0"/>
              <a:t>)</a:t>
            </a:r>
            <a:endParaRPr lang="it-IT" altLang="it-IT" sz="2000" dirty="0">
              <a:solidFill>
                <a:srgbClr val="006600"/>
              </a:solidFill>
            </a:endParaRPr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>
                <a:solidFill>
                  <a:srgbClr val="006600"/>
                </a:solidFill>
              </a:rPr>
              <a:t>2nd </a:t>
            </a:r>
            <a:r>
              <a:rPr lang="it-IT" altLang="it-IT" sz="2000" dirty="0" err="1">
                <a:solidFill>
                  <a:srgbClr val="006600"/>
                </a:solidFill>
              </a:rPr>
              <a:t>order</a:t>
            </a:r>
            <a:endParaRPr lang="it-IT" altLang="it-IT" sz="2000" dirty="0">
              <a:solidFill>
                <a:srgbClr val="006600"/>
              </a:solidFill>
            </a:endParaRPr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 err="1">
                <a:solidFill>
                  <a:srgbClr val="006600"/>
                </a:solidFill>
              </a:rPr>
              <a:t>autonomous</a:t>
            </a:r>
            <a:endParaRPr lang="it-IT" altLang="it-IT" sz="2000" dirty="0">
              <a:solidFill>
                <a:srgbClr val="006600"/>
              </a:solidFill>
            </a:endParaRPr>
          </a:p>
          <a:p>
            <a:pPr indent="277813" eaLnBrk="1" hangingPunct="1">
              <a:spcBef>
                <a:spcPct val="50000"/>
              </a:spcBef>
            </a:pPr>
            <a:r>
              <a:rPr lang="it-IT" altLang="it-IT" sz="2000" dirty="0">
                <a:solidFill>
                  <a:srgbClr val="006600"/>
                </a:solidFill>
              </a:rPr>
              <a:t>state </a:t>
            </a:r>
            <a:r>
              <a:rPr lang="it-IT" altLang="it-IT" sz="2000" dirty="0" err="1">
                <a:solidFill>
                  <a:srgbClr val="006600"/>
                </a:solidFill>
              </a:rPr>
              <a:t>variables</a:t>
            </a:r>
            <a:r>
              <a:rPr lang="it-IT" altLang="it-IT" sz="2000" dirty="0">
                <a:solidFill>
                  <a:srgbClr val="006600"/>
                </a:solidFill>
              </a:rPr>
              <a:t> </a:t>
            </a:r>
            <a:r>
              <a:rPr lang="it-IT" altLang="it-IT" sz="2000" dirty="0"/>
              <a:t>C</a:t>
            </a:r>
            <a:r>
              <a:rPr lang="it-IT" altLang="it-IT" sz="2000" baseline="-25000" dirty="0"/>
              <a:t>A</a:t>
            </a:r>
            <a:r>
              <a:rPr lang="it-IT" altLang="it-IT" sz="2000" dirty="0"/>
              <a:t>, T 	  </a:t>
            </a:r>
            <a:r>
              <a:rPr lang="it-IT" altLang="it-IT" sz="2800" dirty="0">
                <a:sym typeface="Wingdings" pitchFamily="2" charset="2"/>
              </a:rPr>
              <a:t></a:t>
            </a:r>
            <a:r>
              <a:rPr lang="it-IT" altLang="it-IT" sz="2000" dirty="0">
                <a:sym typeface="Wingdings" pitchFamily="2" charset="2"/>
              </a:rPr>
              <a:t>   </a:t>
            </a:r>
            <a:r>
              <a:rPr lang="it-IT" altLang="it-IT" sz="2000" dirty="0"/>
              <a:t>x = (C</a:t>
            </a:r>
            <a:r>
              <a:rPr lang="it-IT" altLang="it-IT" sz="2000" baseline="-25000" dirty="0"/>
              <a:t>A</a:t>
            </a:r>
            <a:r>
              <a:rPr lang="it-IT" altLang="it-IT" sz="2000" dirty="0"/>
              <a:t> T)</a:t>
            </a:r>
            <a:r>
              <a:rPr lang="it-IT" altLang="it-IT" sz="2000" baseline="30000" dirty="0"/>
              <a:t>T</a:t>
            </a:r>
            <a:endParaRPr lang="it-IT" altLang="it-IT" sz="2000" dirty="0"/>
          </a:p>
        </p:txBody>
      </p:sp>
      <p:grpSp>
        <p:nvGrpSpPr>
          <p:cNvPr id="94214" name="Gruppo 3"/>
          <p:cNvGrpSpPr>
            <a:grpSpLocks/>
          </p:cNvGrpSpPr>
          <p:nvPr/>
        </p:nvGrpSpPr>
        <p:grpSpPr bwMode="auto">
          <a:xfrm>
            <a:off x="-219075" y="1285875"/>
            <a:ext cx="6985000" cy="2332038"/>
            <a:chOff x="-219075" y="1285875"/>
            <a:chExt cx="6985000" cy="2332038"/>
          </a:xfrm>
        </p:grpSpPr>
        <p:grpSp>
          <p:nvGrpSpPr>
            <p:cNvPr id="94215" name="Gruppo 10"/>
            <p:cNvGrpSpPr>
              <a:grpSpLocks/>
            </p:cNvGrpSpPr>
            <p:nvPr/>
          </p:nvGrpSpPr>
          <p:grpSpPr bwMode="auto">
            <a:xfrm>
              <a:off x="-50800" y="1285875"/>
              <a:ext cx="4897438" cy="647700"/>
              <a:chOff x="-396875" y="1557338"/>
              <a:chExt cx="4897438" cy="647700"/>
            </a:xfrm>
          </p:grpSpPr>
          <p:pic>
            <p:nvPicPr>
              <p:cNvPr id="94222" name="Picture 8" descr="img000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6875" y="1557338"/>
                <a:ext cx="4897438" cy="608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223" name="Rectangle 12"/>
              <p:cNvSpPr>
                <a:spLocks noChangeArrowheads="1"/>
              </p:cNvSpPr>
              <p:nvPr/>
            </p:nvSpPr>
            <p:spPr bwMode="auto">
              <a:xfrm>
                <a:off x="-396875" y="1557338"/>
                <a:ext cx="1368425" cy="647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>
                  <a:latin typeface="Times New Roman" pitchFamily="18" charset="0"/>
                </a:endParaRPr>
              </a:p>
            </p:txBody>
          </p:sp>
          <p:graphicFrame>
            <p:nvGraphicFramePr>
              <p:cNvPr id="94224" name="Object 9"/>
              <p:cNvGraphicFramePr>
                <a:graphicFrameLocks noChangeAspect="1"/>
              </p:cNvGraphicFramePr>
              <p:nvPr/>
            </p:nvGraphicFramePr>
            <p:xfrm>
              <a:off x="468313" y="1557338"/>
              <a:ext cx="504825" cy="601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285" name="Equation" r:id="rId5" imgW="330057" imgH="393529" progId="Equation.3">
                      <p:embed/>
                    </p:oleObj>
                  </mc:Choice>
                  <mc:Fallback>
                    <p:oleObj name="Equation" r:id="rId5" imgW="330057" imgH="393529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313" y="1557338"/>
                            <a:ext cx="504825" cy="601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4216" name="Gruppo 11"/>
            <p:cNvGrpSpPr>
              <a:grpSpLocks/>
            </p:cNvGrpSpPr>
            <p:nvPr/>
          </p:nvGrpSpPr>
          <p:grpSpPr bwMode="auto">
            <a:xfrm>
              <a:off x="-219075" y="2078038"/>
              <a:ext cx="6985000" cy="935037"/>
              <a:chOff x="-468313" y="2349500"/>
              <a:chExt cx="6985001" cy="935038"/>
            </a:xfrm>
          </p:grpSpPr>
          <p:pic>
            <p:nvPicPr>
              <p:cNvPr id="94219" name="Picture 17" descr="img000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6875" y="2420938"/>
                <a:ext cx="6913563" cy="79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220" name="Rectangle 18"/>
              <p:cNvSpPr>
                <a:spLocks noChangeArrowheads="1"/>
              </p:cNvSpPr>
              <p:nvPr/>
            </p:nvSpPr>
            <p:spPr bwMode="auto">
              <a:xfrm>
                <a:off x="-468313" y="2349500"/>
                <a:ext cx="1511301" cy="935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>
                  <a:latin typeface="Times New Roman" pitchFamily="18" charset="0"/>
                </a:endParaRPr>
              </a:p>
            </p:txBody>
          </p:sp>
          <p:graphicFrame>
            <p:nvGraphicFramePr>
              <p:cNvPr id="94221" name="Object 21"/>
              <p:cNvGraphicFramePr>
                <a:graphicFrameLocks noChangeAspect="1"/>
              </p:cNvGraphicFramePr>
              <p:nvPr/>
            </p:nvGraphicFramePr>
            <p:xfrm>
              <a:off x="611188" y="2517775"/>
              <a:ext cx="403225" cy="623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286" name="Equation" r:id="rId8" imgW="253890" imgH="393529" progId="Equation.3">
                      <p:embed/>
                    </p:oleObj>
                  </mc:Choice>
                  <mc:Fallback>
                    <p:oleObj name="Equation" r:id="rId8" imgW="253890" imgH="393529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188" y="2517775"/>
                            <a:ext cx="403225" cy="623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4217" name="Rettangolo 12"/>
            <p:cNvSpPr>
              <a:spLocks noChangeArrowheads="1"/>
            </p:cNvSpPr>
            <p:nvPr/>
          </p:nvSpPr>
          <p:spPr bwMode="auto">
            <a:xfrm>
              <a:off x="879475" y="3155950"/>
              <a:ext cx="29098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IC:	x</a:t>
              </a:r>
              <a:r>
                <a:rPr lang="it-IT" altLang="it-IT" baseline="-25000"/>
                <a:t>0</a:t>
              </a:r>
              <a:r>
                <a:rPr lang="it-IT" altLang="it-IT"/>
                <a:t> = (C</a:t>
              </a:r>
              <a:r>
                <a:rPr lang="it-IT" altLang="it-IT" baseline="-25000"/>
                <a:t>A0</a:t>
              </a:r>
              <a:r>
                <a:rPr lang="it-IT" altLang="it-IT"/>
                <a:t> T</a:t>
              </a:r>
              <a:r>
                <a:rPr lang="it-IT" altLang="it-IT" baseline="-25000"/>
                <a:t>0</a:t>
              </a:r>
              <a:r>
                <a:rPr lang="it-IT" altLang="it-IT"/>
                <a:t>)</a:t>
              </a:r>
              <a:r>
                <a:rPr lang="it-IT" altLang="it-IT" baseline="30000"/>
                <a:t>T</a:t>
              </a:r>
              <a:endParaRPr lang="en-US" altLang="it-IT">
                <a:latin typeface="Times New Roman" pitchFamily="18" charset="0"/>
              </a:endParaRPr>
            </a:p>
          </p:txBody>
        </p:sp>
        <p:sp>
          <p:nvSpPr>
            <p:cNvPr id="94218" name="Parentesi graffa aperta 2"/>
            <p:cNvSpPr>
              <a:spLocks/>
            </p:cNvSpPr>
            <p:nvPr/>
          </p:nvSpPr>
          <p:spPr bwMode="auto">
            <a:xfrm>
              <a:off x="188595" y="1285875"/>
              <a:ext cx="360045" cy="2332038"/>
            </a:xfrm>
            <a:prstGeom prst="leftBrace">
              <a:avLst>
                <a:gd name="adj1" fmla="val 74426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180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682B76-10EA-49D7-93EE-52AEC06DC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64387"/>
            <a:ext cx="6172200" cy="1203916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The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Diabatic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CSTR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: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a 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Matlab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code</a:t>
            </a:r>
          </a:p>
        </p:txBody>
      </p:sp>
      <p:sp>
        <p:nvSpPr>
          <p:cNvPr id="9523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5212060" y="8479903"/>
            <a:ext cx="16002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545EE1-2DFA-47AD-B2A3-4D6C7203BB78}" type="slidenum">
              <a:rPr lang="en-GB" altLang="it-IT" sz="1000">
                <a:latin typeface="Times New Roman" pitchFamily="18" charset="0"/>
              </a:rPr>
              <a:pPr/>
              <a:t>47</a:t>
            </a:fld>
            <a:endParaRPr lang="en-GB" altLang="it-IT" sz="1000" dirty="0">
              <a:latin typeface="Times New Roman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9043BB-307F-E440-90CB-80334FB7E22E}"/>
              </a:ext>
            </a:extLst>
          </p:cNvPr>
          <p:cNvSpPr/>
          <p:nvPr/>
        </p:nvSpPr>
        <p:spPr>
          <a:xfrm>
            <a:off x="0" y="843087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/>
              <a:t>Reference:</a:t>
            </a:r>
          </a:p>
          <a:p>
            <a:r>
              <a:rPr lang="it-IT" altLang="it-IT" sz="1200" dirty="0">
                <a:hlinkClick r:id="rId3"/>
              </a:rPr>
              <a:t>https://it.mathworks.com/matlabcentral/fileexchange/13556-continuously-stirred-tank-reactor-cstr</a:t>
            </a:r>
            <a:r>
              <a:rPr lang="it-IT" altLang="it-IT" sz="1200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45720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</a:t>
            </a:r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model from Michael A. Henson and Dale E. </a:t>
            </a:r>
            <a:r>
              <a:rPr lang="en-US" sz="1600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Seborg</a:t>
            </a:r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Nonlinear Process Control. </a:t>
            </a: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Prentice Hall PTR, Upper Saddle River, New Jersey, 1997. </a:t>
            </a:r>
          </a:p>
          <a:p>
            <a:endParaRPr lang="en-US" sz="1600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Description: </a:t>
            </a: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Continuously Stirred Tank Reactor with energy balance and reaction A-&gt;B. </a:t>
            </a: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temperature of the cooling jacket </a:t>
            </a:r>
            <a:r>
              <a:rPr lang="en-US" sz="1600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the input variable. </a:t>
            </a: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concentration of A and temperature are the state variables.</a:t>
            </a:r>
          </a:p>
          <a:p>
            <a:endParaRPr lang="en-US" sz="1600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The code calculates and plots the </a:t>
            </a:r>
            <a:r>
              <a:rPr lang="en-US" sz="160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 Chart.</a:t>
            </a:r>
            <a:endParaRPr lang="en-US" sz="1600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8176"/>
            <a:ext cx="895350" cy="895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85900"/>
            <a:ext cx="4953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4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682B76-10EA-49D7-93EE-52AEC06DC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64387"/>
            <a:ext cx="6172200" cy="1203916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The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Diabatic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CSTR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: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multiple steady-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states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from the 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entalpy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balance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03C3C2D-137C-4A2D-8ABF-F54F60913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6863" y="6768465"/>
            <a:ext cx="6218237" cy="1579920"/>
          </a:xfrm>
          <a:extLst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it-IT" altLang="it-IT" sz="1800" dirty="0">
                <a:ea typeface="ＭＳ Ｐゴシック" charset="-128"/>
              </a:rPr>
              <a:t>Van </a:t>
            </a:r>
            <a:r>
              <a:rPr lang="it-IT" altLang="it-IT" sz="1800" dirty="0" err="1">
                <a:ea typeface="ＭＳ Ｐゴシック" charset="-128"/>
              </a:rPr>
              <a:t>Herden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stability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analysis</a:t>
            </a:r>
            <a:r>
              <a:rPr lang="it-IT" altLang="it-IT" sz="1800" dirty="0">
                <a:ea typeface="ＭＳ Ｐゴシック" charset="-128"/>
              </a:rPr>
              <a:t>:</a:t>
            </a:r>
          </a:p>
          <a:p>
            <a:pPr>
              <a:defRPr/>
            </a:pPr>
            <a:r>
              <a:rPr lang="it-IT" altLang="it-IT" sz="1800" dirty="0" err="1">
                <a:latin typeface="Lucida Calligraphy" panose="03010101010101010101" pitchFamily="66" charset="0"/>
                <a:ea typeface="ＭＳ Ｐゴシック" charset="-128"/>
              </a:rPr>
              <a:t>arbitrarily</a:t>
            </a:r>
            <a:r>
              <a:rPr lang="it-IT" altLang="it-IT" sz="1800" b="1" u="sng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extends</a:t>
            </a:r>
            <a:r>
              <a:rPr lang="it-IT" altLang="it-IT" sz="1800" b="1" u="sng" dirty="0">
                <a:ea typeface="ＭＳ Ｐゴシック" charset="-128"/>
              </a:rPr>
              <a:t> </a:t>
            </a:r>
            <a:r>
              <a:rPr lang="it-IT" altLang="it-IT" sz="1800" dirty="0">
                <a:ea typeface="ＭＳ Ｐゴシック" charset="-128"/>
              </a:rPr>
              <a:t>the steady-state </a:t>
            </a:r>
            <a:r>
              <a:rPr lang="it-IT" altLang="it-IT" sz="1800" b="1" dirty="0" err="1">
                <a:ea typeface="ＭＳ Ｐゴシック" charset="-128"/>
              </a:rPr>
              <a:t>entalpy</a:t>
            </a:r>
            <a:r>
              <a:rPr lang="it-IT" altLang="it-IT" sz="1800" b="1" dirty="0">
                <a:ea typeface="ＭＳ Ｐゴシック" charset="-128"/>
              </a:rPr>
              <a:t> balance </a:t>
            </a:r>
            <a:r>
              <a:rPr lang="it-IT" altLang="it-IT" sz="1800" dirty="0">
                <a:ea typeface="ＭＳ Ｐゴシック" charset="-128"/>
              </a:rPr>
              <a:t>to </a:t>
            </a:r>
            <a:r>
              <a:rPr lang="it-IT" altLang="it-IT" sz="1800" dirty="0" err="1">
                <a:ea typeface="ＭＳ Ｐゴシック" charset="-128"/>
              </a:rPr>
              <a:t>unsteady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conditions</a:t>
            </a:r>
            <a:r>
              <a:rPr lang="it-IT" altLang="it-IT" sz="1800" dirty="0">
                <a:ea typeface="ＭＳ Ｐゴシック" charset="-128"/>
              </a:rPr>
              <a:t>;</a:t>
            </a:r>
          </a:p>
          <a:p>
            <a:pPr>
              <a:defRPr/>
            </a:pPr>
            <a:r>
              <a:rPr lang="it-IT" altLang="it-IT" sz="1800" dirty="0" err="1">
                <a:ea typeface="ＭＳ Ｐゴシック" charset="-128"/>
              </a:rPr>
              <a:t>is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effective</a:t>
            </a:r>
            <a:r>
              <a:rPr lang="it-IT" altLang="it-IT" sz="1800" dirty="0">
                <a:ea typeface="ＭＳ Ｐゴシック" charset="-128"/>
              </a:rPr>
              <a:t> in </a:t>
            </a:r>
            <a:r>
              <a:rPr lang="it-IT" altLang="it-IT" sz="1800" dirty="0" err="1">
                <a:ea typeface="ＭＳ Ｐゴシック" charset="-128"/>
              </a:rPr>
              <a:t>determining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solidFill>
                  <a:srgbClr val="FF0000"/>
                </a:solidFill>
                <a:ea typeface="ＭＳ Ｐゴシック" charset="-128"/>
              </a:rPr>
              <a:t>unstable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regimes</a:t>
            </a:r>
            <a:r>
              <a:rPr lang="it-IT" altLang="it-IT" sz="1800" dirty="0">
                <a:ea typeface="ＭＳ Ｐゴシック" charset="-128"/>
              </a:rPr>
              <a:t>, </a:t>
            </a:r>
            <a:r>
              <a:rPr lang="it-IT" altLang="it-IT" sz="1800" dirty="0" err="1">
                <a:ea typeface="ＭＳ Ｐゴシック" charset="-128"/>
              </a:rPr>
              <a:t>but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not</a:t>
            </a:r>
            <a:r>
              <a:rPr lang="it-IT" altLang="it-IT" sz="1800" dirty="0">
                <a:ea typeface="ＭＳ Ｐゴシック" charset="-128"/>
              </a:rPr>
              <a:t> the </a:t>
            </a:r>
            <a:r>
              <a:rPr lang="it-IT" altLang="it-IT" sz="1800" dirty="0" err="1">
                <a:solidFill>
                  <a:srgbClr val="006600"/>
                </a:solidFill>
                <a:ea typeface="ＭＳ Ｐゴシック" charset="-128"/>
              </a:rPr>
              <a:t>stable</a:t>
            </a:r>
            <a:r>
              <a:rPr lang="it-IT" altLang="it-IT" sz="1800" dirty="0">
                <a:ea typeface="ＭＳ Ｐゴシック" charset="-128"/>
              </a:rPr>
              <a:t> </a:t>
            </a:r>
            <a:r>
              <a:rPr lang="it-IT" altLang="it-IT" sz="1800" dirty="0" err="1">
                <a:ea typeface="ＭＳ Ｐゴシック" charset="-128"/>
              </a:rPr>
              <a:t>ones</a:t>
            </a:r>
            <a:r>
              <a:rPr lang="it-IT" altLang="it-IT" sz="1800" dirty="0">
                <a:ea typeface="ＭＳ Ｐゴシック" charset="-128"/>
              </a:rPr>
              <a:t>.</a:t>
            </a:r>
          </a:p>
        </p:txBody>
      </p:sp>
      <p:graphicFrame>
        <p:nvGraphicFramePr>
          <p:cNvPr id="952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097828"/>
              </p:ext>
            </p:extLst>
          </p:nvPr>
        </p:nvGraphicFramePr>
        <p:xfrm>
          <a:off x="2030413" y="3619182"/>
          <a:ext cx="29622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zione" r:id="rId4" imgW="2451100" imgH="1041400" progId="Equation.3">
                  <p:embed/>
                </p:oleObj>
              </mc:Choice>
              <mc:Fallback>
                <p:oleObj name="Equazione" r:id="rId4" imgW="2451100" imgH="1041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619182"/>
                        <a:ext cx="29622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645911"/>
              </p:ext>
            </p:extLst>
          </p:nvPr>
        </p:nvGraphicFramePr>
        <p:xfrm>
          <a:off x="2441575" y="6372225"/>
          <a:ext cx="2179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6" imgW="1536033" imgH="266584" progId="Equation.3">
                  <p:embed/>
                </p:oleObj>
              </mc:Choice>
              <mc:Fallback>
                <p:oleObj name="Equation" r:id="rId6" imgW="1536033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6372225"/>
                        <a:ext cx="21796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5229225" y="8458482"/>
            <a:ext cx="16002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545EE1-2DFA-47AD-B2A3-4D6C7203BB78}" type="slidenum">
              <a:rPr lang="en-GB" altLang="it-IT" sz="1000">
                <a:latin typeface="Times New Roman" pitchFamily="18" charset="0"/>
              </a:rPr>
              <a:pPr/>
              <a:t>48</a:t>
            </a:fld>
            <a:endParaRPr lang="en-GB" altLang="it-IT" sz="1000" dirty="0">
              <a:latin typeface="Times New Roman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733550" y="1331595"/>
            <a:ext cx="3598354" cy="2270125"/>
            <a:chOff x="1733550" y="1701483"/>
            <a:chExt cx="3598354" cy="2270125"/>
          </a:xfrm>
        </p:grpSpPr>
        <p:grpSp>
          <p:nvGrpSpPr>
            <p:cNvPr id="95239" name="Gruppo 9"/>
            <p:cNvGrpSpPr>
              <a:grpSpLocks/>
            </p:cNvGrpSpPr>
            <p:nvPr/>
          </p:nvGrpSpPr>
          <p:grpSpPr bwMode="auto">
            <a:xfrm>
              <a:off x="1733550" y="1701483"/>
              <a:ext cx="3495675" cy="2270125"/>
              <a:chOff x="539750" y="1557338"/>
              <a:chExt cx="3598863" cy="2473325"/>
            </a:xfrm>
          </p:grpSpPr>
          <p:pic>
            <p:nvPicPr>
              <p:cNvPr id="95242" name="Picture 5" descr="Image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1557338"/>
                <a:ext cx="3598863" cy="247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243" name="Callout 1 7"/>
              <p:cNvSpPr>
                <a:spLocks/>
              </p:cNvSpPr>
              <p:nvPr/>
            </p:nvSpPr>
            <p:spPr bwMode="auto">
              <a:xfrm>
                <a:off x="1142976" y="1857364"/>
                <a:ext cx="642942" cy="464347"/>
              </a:xfrm>
              <a:prstGeom prst="borderCallout1">
                <a:avLst>
                  <a:gd name="adj1" fmla="val 45204"/>
                  <a:gd name="adj2" fmla="val 99926"/>
                  <a:gd name="adj3" fmla="val 71352"/>
                  <a:gd name="adj4" fmla="val 228704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buNone/>
                </a:pPr>
                <a:r>
                  <a:rPr lang="it-IT" altLang="it-IT" sz="1800">
                    <a:solidFill>
                      <a:srgbClr val="FF0000"/>
                    </a:solidFill>
                    <a:latin typeface="Times New Roman" pitchFamily="18" charset="0"/>
                  </a:rPr>
                  <a:t>Q</a:t>
                </a:r>
                <a:r>
                  <a:rPr lang="it-IT" altLang="it-IT" sz="1800" baseline="-25000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95244" name="Callout 1 8"/>
              <p:cNvSpPr>
                <a:spLocks/>
              </p:cNvSpPr>
              <p:nvPr/>
            </p:nvSpPr>
            <p:spPr bwMode="auto">
              <a:xfrm>
                <a:off x="2928926" y="3196826"/>
                <a:ext cx="642942" cy="464347"/>
              </a:xfrm>
              <a:prstGeom prst="borderCallout1">
                <a:avLst>
                  <a:gd name="adj1" fmla="val 30509"/>
                  <a:gd name="adj2" fmla="val 157"/>
                  <a:gd name="adj3" fmla="val -140264"/>
                  <a:gd name="adj4" fmla="val -68477"/>
                </a:avLst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4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ts val="4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ts val="4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ts val="4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ts val="400"/>
                  </a:spcBef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ts val="600"/>
                  </a:spcBef>
                  <a:spcAft>
                    <a:spcPts val="600"/>
                  </a:spcAft>
                  <a:buFont typeface="Times New Roman" pitchFamily="18" charset="0"/>
                  <a:buNone/>
                </a:pPr>
                <a:r>
                  <a:rPr lang="it-IT" altLang="it-IT" sz="1800">
                    <a:solidFill>
                      <a:srgbClr val="C00000"/>
                    </a:solidFill>
                    <a:latin typeface="Times New Roman" pitchFamily="18" charset="0"/>
                  </a:rPr>
                  <a:t>Q</a:t>
                </a:r>
                <a:r>
                  <a:rPr lang="it-IT" altLang="it-IT" sz="1800" baseline="-25000">
                    <a:solidFill>
                      <a:srgbClr val="C00000"/>
                    </a:solidFill>
                    <a:latin typeface="Times New Roman" pitchFamily="18" charset="0"/>
                  </a:rPr>
                  <a:t>E</a:t>
                </a:r>
              </a:p>
            </p:txBody>
          </p:sp>
        </p:grpSp>
        <p:sp>
          <p:nvSpPr>
            <p:cNvPr id="95240" name="Rettangolo 1"/>
            <p:cNvSpPr>
              <a:spLocks noChangeArrowheads="1"/>
            </p:cNvSpPr>
            <p:nvPr/>
          </p:nvSpPr>
          <p:spPr bwMode="auto">
            <a:xfrm>
              <a:off x="4460367" y="2456301"/>
              <a:ext cx="8715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dirty="0">
                  <a:latin typeface="Times New Roman" pitchFamily="18" charset="0"/>
                </a:rPr>
                <a:t>case C)</a:t>
              </a:r>
              <a:endParaRPr lang="en-US" altLang="it-IT" sz="1800" dirty="0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B99043BB-307F-E440-90CB-80334FB7E22E}"/>
              </a:ext>
            </a:extLst>
          </p:cNvPr>
          <p:cNvSpPr/>
          <p:nvPr/>
        </p:nvSpPr>
        <p:spPr>
          <a:xfrm>
            <a:off x="296863" y="8447151"/>
            <a:ext cx="601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/>
              <a:t>Reference:</a:t>
            </a:r>
          </a:p>
          <a:p>
            <a:r>
              <a:rPr lang="it-IT" altLang="it-IT" sz="1200" dirty="0"/>
              <a:t>[1] </a:t>
            </a:r>
            <a:r>
              <a:rPr lang="it-IT" altLang="it-IT" sz="1200" i="1" dirty="0"/>
              <a:t>Multiple Steady </a:t>
            </a:r>
            <a:r>
              <a:rPr lang="it-IT" altLang="it-IT" sz="1200" i="1" dirty="0" err="1"/>
              <a:t>States</a:t>
            </a:r>
            <a:r>
              <a:rPr lang="it-IT" altLang="it-IT" sz="1200" i="1" dirty="0"/>
              <a:t> in a </a:t>
            </a:r>
            <a:r>
              <a:rPr lang="it-IT" altLang="it-IT" sz="1200" i="1" dirty="0" err="1"/>
              <a:t>Continuously</a:t>
            </a:r>
            <a:r>
              <a:rPr lang="it-IT" altLang="it-IT" sz="1200" i="1" dirty="0"/>
              <a:t> </a:t>
            </a:r>
            <a:r>
              <a:rPr lang="it-IT" altLang="it-IT" sz="1200" i="1" dirty="0" err="1"/>
              <a:t>Stirred</a:t>
            </a:r>
            <a:r>
              <a:rPr lang="it-IT" altLang="it-IT" sz="1200" i="1" dirty="0"/>
              <a:t> Tank </a:t>
            </a:r>
            <a:r>
              <a:rPr lang="it-IT" altLang="it-IT" sz="1200" i="1" dirty="0" err="1"/>
              <a:t>Reactor</a:t>
            </a:r>
            <a:r>
              <a:rPr lang="it-IT" altLang="it-IT" sz="1200" dirty="0"/>
              <a:t>. </a:t>
            </a:r>
            <a:r>
              <a:rPr lang="it-IT" altLang="it-IT" sz="1200" dirty="0">
                <a:hlinkClick r:id="rId9"/>
              </a:rPr>
              <a:t>http://www.rpi.edu/dept/chem-eng/WWW/faculty/bequette/education/links_mods/cstr/</a:t>
            </a:r>
            <a:endParaRPr lang="it-IT" altLang="it-IT" sz="12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AB9B50-AB76-894B-AD9A-C1B55D9C6061}"/>
              </a:ext>
            </a:extLst>
          </p:cNvPr>
          <p:cNvSpPr/>
          <p:nvPr/>
        </p:nvSpPr>
        <p:spPr>
          <a:xfrm>
            <a:off x="358065" y="4943137"/>
            <a:ext cx="6346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</a:rPr>
              <a:t>Van </a:t>
            </a:r>
            <a:r>
              <a:rPr lang="it-IT" altLang="it-IT" sz="2000" b="1" dirty="0" err="1">
                <a:solidFill>
                  <a:srgbClr val="C00000"/>
                </a:solidFill>
              </a:rPr>
              <a:t>Herden</a:t>
            </a:r>
            <a:r>
              <a:rPr lang="it-IT" altLang="it-IT" sz="2000" b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</a:rPr>
              <a:t>stability</a:t>
            </a:r>
            <a:r>
              <a:rPr lang="it-IT" altLang="it-IT" sz="2000" b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</a:rPr>
              <a:t>analysis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r>
              <a:rPr lang="it-IT" altLang="it-IT" sz="1600" dirty="0"/>
              <a:t>The </a:t>
            </a:r>
            <a:r>
              <a:rPr lang="it-IT" altLang="it-IT" sz="1600" dirty="0" err="1"/>
              <a:t>energy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removal</a:t>
            </a:r>
            <a:r>
              <a:rPr lang="it-IT" altLang="it-IT" sz="1600" dirty="0"/>
              <a:t> rate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linear and </a:t>
            </a:r>
            <a:r>
              <a:rPr lang="it-IT" altLang="it-IT" sz="1600" dirty="0" err="1"/>
              <a:t>has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two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terms</a:t>
            </a:r>
            <a:r>
              <a:rPr lang="it-IT" altLang="it-IT" sz="1600" dirty="0"/>
              <a:t> (1) the </a:t>
            </a:r>
            <a:r>
              <a:rPr lang="it-IT" altLang="it-IT" sz="1600" dirty="0" err="1"/>
              <a:t>energy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needed</a:t>
            </a:r>
            <a:r>
              <a:rPr lang="it-IT" altLang="it-IT" sz="1600" dirty="0"/>
              <a:t> to </a:t>
            </a:r>
            <a:r>
              <a:rPr lang="it-IT" altLang="it-IT" sz="1600" dirty="0" err="1"/>
              <a:t>change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feed</a:t>
            </a:r>
            <a:r>
              <a:rPr lang="it-IT" altLang="it-IT" sz="1600" dirty="0"/>
              <a:t> temperature to the </a:t>
            </a:r>
            <a:r>
              <a:rPr lang="it-IT" altLang="it-IT" sz="1600" dirty="0" err="1"/>
              <a:t>reactor</a:t>
            </a:r>
            <a:r>
              <a:rPr lang="it-IT" altLang="it-IT" sz="1600" dirty="0"/>
              <a:t> temperature, and (2) the </a:t>
            </a:r>
            <a:r>
              <a:rPr lang="it-IT" altLang="it-IT" sz="1600" dirty="0" err="1"/>
              <a:t>energy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removed</a:t>
            </a:r>
            <a:r>
              <a:rPr lang="it-IT" altLang="it-IT" sz="1600" dirty="0"/>
              <a:t> or </a:t>
            </a:r>
            <a:r>
              <a:rPr lang="it-IT" altLang="it-IT" sz="1600" dirty="0" err="1"/>
              <a:t>added</a:t>
            </a:r>
            <a:r>
              <a:rPr lang="it-IT" altLang="it-IT" sz="1600" dirty="0"/>
              <a:t> by </a:t>
            </a:r>
            <a:r>
              <a:rPr lang="it-IT" altLang="it-IT" sz="1600" dirty="0" err="1"/>
              <a:t>heat</a:t>
            </a:r>
            <a:r>
              <a:rPr lang="it-IT" altLang="it-IT" sz="1600" dirty="0"/>
              <a:t> transfer to a </a:t>
            </a:r>
            <a:r>
              <a:rPr lang="it-IT" altLang="it-IT" sz="1600" dirty="0" err="1"/>
              <a:t>cooling</a:t>
            </a:r>
            <a:r>
              <a:rPr lang="it-IT" altLang="it-IT" sz="1600" dirty="0"/>
              <a:t>/</a:t>
            </a:r>
            <a:r>
              <a:rPr lang="it-IT" altLang="it-IT" sz="1600" dirty="0" err="1"/>
              <a:t>heating</a:t>
            </a:r>
            <a:r>
              <a:rPr lang="it-IT" altLang="it-IT" sz="1600" dirty="0"/>
              <a:t> </a:t>
            </a:r>
            <a:r>
              <a:rPr lang="it-IT" altLang="it-IT" sz="1600" dirty="0" err="1"/>
              <a:t>fluid</a:t>
            </a:r>
            <a:r>
              <a:rPr lang="it-IT" altLang="it-IT" sz="1600" dirty="0"/>
              <a:t>, </a:t>
            </a:r>
            <a:r>
              <a:rPr lang="it-IT" altLang="it-IT" sz="1600" dirty="0" err="1"/>
              <a:t>which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at</a:t>
            </a:r>
            <a:r>
              <a:rPr lang="it-IT" altLang="it-IT" sz="1600" dirty="0"/>
              <a:t> a </a:t>
            </a:r>
            <a:r>
              <a:rPr lang="it-IT" altLang="it-IT" sz="1600" dirty="0" err="1"/>
              <a:t>constant</a:t>
            </a:r>
            <a:r>
              <a:rPr lang="it-IT" altLang="it-IT" sz="1600" dirty="0"/>
              <a:t> temperature. </a:t>
            </a:r>
          </a:p>
          <a:p>
            <a:r>
              <a:rPr lang="en-US" altLang="it-IT" sz="1600" dirty="0"/>
              <a:t>At </a:t>
            </a:r>
            <a:r>
              <a:rPr lang="en-US" altLang="it-IT" sz="1600" dirty="0">
                <a:solidFill>
                  <a:srgbClr val="006600"/>
                </a:solidFill>
              </a:rPr>
              <a:t>steady state</a:t>
            </a:r>
            <a:r>
              <a:rPr lang="en-US" altLang="it-IT" sz="1600" dirty="0"/>
              <a:t>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682B76-10EA-49D7-93EE-52AEC06DC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64387"/>
            <a:ext cx="6172200" cy="1203916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The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Diabatic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CSTR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: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multiple steady-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states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from the mass balance</a:t>
            </a:r>
          </a:p>
        </p:txBody>
      </p:sp>
      <p:sp>
        <p:nvSpPr>
          <p:cNvPr id="9523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545EE1-2DFA-47AD-B2A3-4D6C7203BB78}" type="slidenum">
              <a:rPr lang="en-GB" altLang="it-IT" sz="1000">
                <a:latin typeface="Times New Roman" pitchFamily="18" charset="0"/>
              </a:rPr>
              <a:pPr/>
              <a:t>49</a:t>
            </a:fld>
            <a:endParaRPr lang="en-GB" altLang="it-IT" sz="1000" dirty="0">
              <a:latin typeface="Times New Roman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9043BB-307F-E440-90CB-80334FB7E22E}"/>
              </a:ext>
            </a:extLst>
          </p:cNvPr>
          <p:cNvSpPr/>
          <p:nvPr/>
        </p:nvSpPr>
        <p:spPr>
          <a:xfrm>
            <a:off x="296863" y="8447151"/>
            <a:ext cx="6012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/>
              <a:t>Reference:</a:t>
            </a:r>
          </a:p>
          <a:p>
            <a:r>
              <a:rPr lang="it-IT" altLang="it-IT" sz="1200" dirty="0" err="1"/>
              <a:t>See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Ch</a:t>
            </a:r>
            <a:r>
              <a:rPr lang="it-IT" altLang="it-IT" sz="1200" dirty="0"/>
              <a:t>. 8 in </a:t>
            </a:r>
            <a:r>
              <a:rPr lang="it-IT" altLang="it-IT" sz="1200" i="1" dirty="0" err="1"/>
              <a:t>Levenspiel</a:t>
            </a:r>
            <a:r>
              <a:rPr lang="it-IT" altLang="it-IT" sz="1200" i="1" dirty="0"/>
              <a:t> O., </a:t>
            </a:r>
            <a:r>
              <a:rPr lang="it-IT" altLang="it-IT" sz="1200" i="1" dirty="0" err="1"/>
              <a:t>Chemical</a:t>
            </a:r>
            <a:r>
              <a:rPr lang="it-IT" altLang="it-IT" sz="1200" i="1" dirty="0"/>
              <a:t> </a:t>
            </a:r>
            <a:r>
              <a:rPr lang="it-IT" altLang="it-IT" sz="1200" i="1" dirty="0" err="1"/>
              <a:t>Reaction</a:t>
            </a:r>
            <a:r>
              <a:rPr lang="it-IT" altLang="it-IT" sz="1200" i="1" dirty="0"/>
              <a:t> </a:t>
            </a:r>
            <a:r>
              <a:rPr lang="it-IT" altLang="it-IT" sz="1200" i="1" dirty="0" err="1"/>
              <a:t>Engineering</a:t>
            </a:r>
            <a:r>
              <a:rPr lang="it-IT" altLang="it-IT" sz="1200" i="1" dirty="0"/>
              <a:t>, 1972  </a:t>
            </a:r>
            <a:endParaRPr lang="it-IT" altLang="it-IT" sz="12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AB9B50-AB76-894B-AD9A-C1B55D9C6061}"/>
              </a:ext>
            </a:extLst>
          </p:cNvPr>
          <p:cNvSpPr/>
          <p:nvPr/>
        </p:nvSpPr>
        <p:spPr>
          <a:xfrm>
            <a:off x="358065" y="6418124"/>
            <a:ext cx="63466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</a:rPr>
              <a:t>Van </a:t>
            </a:r>
            <a:r>
              <a:rPr lang="it-IT" altLang="it-IT" sz="2000" b="1" dirty="0" err="1">
                <a:solidFill>
                  <a:srgbClr val="C00000"/>
                </a:solidFill>
              </a:rPr>
              <a:t>Herden</a:t>
            </a:r>
            <a:r>
              <a:rPr lang="it-IT" altLang="it-IT" sz="2000" b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</a:rPr>
              <a:t>stability</a:t>
            </a:r>
            <a:r>
              <a:rPr lang="it-IT" altLang="it-IT" sz="2000" b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</a:rPr>
              <a:t>analysis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r>
              <a:rPr lang="it-IT" altLang="it-IT" sz="1600" dirty="0"/>
              <a:t>The non-</a:t>
            </a:r>
            <a:r>
              <a:rPr lang="it-IT" altLang="it-IT" sz="1600" dirty="0" err="1"/>
              <a:t>dimensional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conversion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has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two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terms</a:t>
            </a:r>
            <a:r>
              <a:rPr lang="it-IT" altLang="it-IT" sz="1600" dirty="0"/>
              <a:t> (1) from the </a:t>
            </a:r>
            <a:r>
              <a:rPr lang="it-IT" altLang="it-IT" sz="1600" b="1" dirty="0" err="1"/>
              <a:t>energy</a:t>
            </a:r>
            <a:r>
              <a:rPr lang="it-IT" altLang="it-IT" sz="1600" b="1" dirty="0"/>
              <a:t> balance</a:t>
            </a:r>
            <a:r>
              <a:rPr lang="it-IT" altLang="it-IT" sz="1600" dirty="0"/>
              <a:t> (</a:t>
            </a:r>
            <a:r>
              <a:rPr lang="it-IT" altLang="it-IT" sz="1600" dirty="0" err="1"/>
              <a:t>EB</a:t>
            </a:r>
            <a:r>
              <a:rPr lang="it-IT" altLang="it-IT" sz="1600" dirty="0"/>
              <a:t>), and (2) from the </a:t>
            </a:r>
            <a:r>
              <a:rPr lang="it-IT" altLang="it-IT" sz="1600" b="1" dirty="0"/>
              <a:t>mass balance </a:t>
            </a:r>
            <a:r>
              <a:rPr lang="it-IT" altLang="it-IT" sz="1600" dirty="0"/>
              <a:t>(MB)</a:t>
            </a:r>
          </a:p>
          <a:p>
            <a:r>
              <a:rPr lang="en-US" altLang="it-IT" sz="1600" dirty="0"/>
              <a:t>At </a:t>
            </a:r>
            <a:r>
              <a:rPr lang="en-US" altLang="it-IT" sz="1600" dirty="0">
                <a:solidFill>
                  <a:srgbClr val="006600"/>
                </a:solidFill>
              </a:rPr>
              <a:t>steady state</a:t>
            </a:r>
            <a:r>
              <a:rPr lang="en-US" altLang="it-IT" sz="1600" dirty="0"/>
              <a:t>:</a:t>
            </a:r>
          </a:p>
          <a:p>
            <a:endParaRPr lang="en-US" altLang="it-IT" sz="1600" dirty="0"/>
          </a:p>
          <a:p>
            <a:pPr algn="ctr"/>
            <a:r>
              <a:rPr lang="en-US" altLang="it-IT" sz="2400" dirty="0" err="1"/>
              <a:t>X</a:t>
            </a:r>
            <a:r>
              <a:rPr lang="en-US" altLang="it-IT" sz="2400" baseline="-25000" dirty="0" err="1"/>
              <a:t>A,EB</a:t>
            </a:r>
            <a:r>
              <a:rPr lang="en-US" altLang="it-IT" sz="2400" dirty="0"/>
              <a:t> = </a:t>
            </a:r>
            <a:r>
              <a:rPr lang="en-US" altLang="it-IT" sz="2400" dirty="0" err="1"/>
              <a:t>X</a:t>
            </a:r>
            <a:r>
              <a:rPr lang="en-US" altLang="it-IT" sz="2400" baseline="-25000" dirty="0" err="1"/>
              <a:t>A,MB</a:t>
            </a:r>
            <a:endParaRPr lang="en-US" altLang="it-IT" sz="2400" dirty="0"/>
          </a:p>
        </p:txBody>
      </p:sp>
      <p:grpSp>
        <p:nvGrpSpPr>
          <p:cNvPr id="7" name="Gruppo 6"/>
          <p:cNvGrpSpPr/>
          <p:nvPr/>
        </p:nvGrpSpPr>
        <p:grpSpPr>
          <a:xfrm>
            <a:off x="281112" y="1689294"/>
            <a:ext cx="6295776" cy="4728830"/>
            <a:chOff x="281112" y="1689294"/>
            <a:chExt cx="6295776" cy="472883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12" y="1689294"/>
              <a:ext cx="6295776" cy="4728830"/>
            </a:xfrm>
            <a:prstGeom prst="rect">
              <a:avLst/>
            </a:prstGeom>
          </p:spPr>
        </p:pic>
        <p:sp>
          <p:nvSpPr>
            <p:cNvPr id="95240" name="Rettangolo 1"/>
            <p:cNvSpPr>
              <a:spLocks noChangeArrowheads="1"/>
            </p:cNvSpPr>
            <p:nvPr/>
          </p:nvSpPr>
          <p:spPr bwMode="auto">
            <a:xfrm>
              <a:off x="5315807" y="3880957"/>
              <a:ext cx="8715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r>
                <a:rPr lang="it-IT" altLang="it-IT" sz="1800" dirty="0">
                  <a:latin typeface="Times New Roman" pitchFamily="18" charset="0"/>
                </a:rPr>
                <a:t>case C)</a:t>
              </a:r>
              <a:endParaRPr lang="en-US" altLang="it-IT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41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102BDA75-9FEC-4231-A72F-4786C111A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147447"/>
            <a:ext cx="6756400" cy="1049119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it-IT" sz="3200" dirty="0">
                <a:latin typeface="Times New Roman" charset="0"/>
                <a:ea typeface="ＭＳ Ｐゴシック" charset="-128"/>
              </a:rPr>
              <a:t>What are the stability properties</a:t>
            </a:r>
            <a:r>
              <a:rPr lang="it-IT" altLang="it-IT" sz="32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3200" dirty="0">
                <a:latin typeface="Algerian" panose="04020705040A02060702" pitchFamily="82" charset="0"/>
                <a:ea typeface="ＭＳ Ｐゴシック" charset="-128"/>
              </a:rPr>
              <a:t>?</a:t>
            </a:r>
            <a:r>
              <a:rPr lang="en-US" altLang="it-IT" sz="3200" dirty="0">
                <a:latin typeface="Times New Roman" charset="0"/>
                <a:ea typeface="ＭＳ Ｐゴシック" charset="-128"/>
              </a:rPr>
              <a:t> </a:t>
            </a:r>
            <a:br>
              <a:rPr lang="en-US" altLang="it-IT" sz="3200" dirty="0">
                <a:latin typeface="Times New Roman" charset="0"/>
                <a:ea typeface="ＭＳ Ｐゴシック" charset="-128"/>
              </a:rPr>
            </a:br>
            <a:r>
              <a:rPr lang="en-US" altLang="it-IT" sz="2800" dirty="0">
                <a:latin typeface="Times New Roman" charset="0"/>
                <a:ea typeface="ＭＳ Ｐゴシック" charset="-128"/>
              </a:rPr>
              <a:t>A q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ualitative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concept</a:t>
            </a:r>
            <a:endParaRPr lang="it-IT" altLang="it-IT" sz="2000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60350" y="1256764"/>
            <a:ext cx="3889375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 dirty="0"/>
              <a:t>An </a:t>
            </a:r>
            <a:r>
              <a:rPr lang="en-US" altLang="it-IT" sz="2000" b="1" dirty="0">
                <a:solidFill>
                  <a:srgbClr val="006600"/>
                </a:solidFill>
              </a:rPr>
              <a:t>equilibrium</a:t>
            </a:r>
            <a:r>
              <a:rPr lang="en-US" altLang="it-IT" sz="2000" dirty="0">
                <a:solidFill>
                  <a:srgbClr val="006600"/>
                </a:solidFill>
              </a:rPr>
              <a:t> </a:t>
            </a:r>
            <a:r>
              <a:rPr lang="en-US" altLang="it-IT" sz="2000" dirty="0"/>
              <a:t>may be </a:t>
            </a:r>
            <a:r>
              <a:rPr lang="en-US" altLang="it-IT" sz="2000" b="1" dirty="0">
                <a:solidFill>
                  <a:srgbClr val="006600"/>
                </a:solidFill>
              </a:rPr>
              <a:t>stable</a:t>
            </a:r>
            <a:r>
              <a:rPr lang="en-US" altLang="it-IT" sz="2000" dirty="0">
                <a:solidFill>
                  <a:srgbClr val="006600"/>
                </a:solidFill>
              </a:rPr>
              <a:t> </a:t>
            </a:r>
            <a:r>
              <a:rPr lang="en-US" altLang="it-IT" sz="2000" dirty="0"/>
              <a:t>or </a:t>
            </a:r>
            <a:r>
              <a:rPr lang="en-US" altLang="it-IT" sz="2000" b="1" dirty="0">
                <a:solidFill>
                  <a:srgbClr val="006600"/>
                </a:solidFill>
              </a:rPr>
              <a:t>unstable </a:t>
            </a:r>
            <a:r>
              <a:rPr lang="en-US" altLang="it-IT" sz="2000" dirty="0"/>
              <a:t>or </a:t>
            </a:r>
            <a:r>
              <a:rPr lang="en-US" altLang="it-IT" sz="2000" b="1" dirty="0">
                <a:solidFill>
                  <a:srgbClr val="006600"/>
                </a:solidFill>
              </a:rPr>
              <a:t>indifferent</a:t>
            </a:r>
            <a:r>
              <a:rPr lang="en-US" altLang="it-IT" sz="2000" dirty="0"/>
              <a:t>. </a:t>
            </a:r>
            <a:br>
              <a:rPr lang="en-US" altLang="it-IT" sz="2000" dirty="0"/>
            </a:br>
            <a:r>
              <a:rPr lang="en-US" altLang="it-IT" sz="2000" dirty="0"/>
              <a:t>For example: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 dirty="0"/>
              <a:t>the equilibrium of a pencil standing on its tip is </a:t>
            </a:r>
            <a:r>
              <a:rPr lang="en-US" altLang="it-IT" sz="2000" dirty="0">
                <a:solidFill>
                  <a:srgbClr val="006600"/>
                </a:solidFill>
              </a:rPr>
              <a:t>unstable</a:t>
            </a:r>
            <a:r>
              <a:rPr lang="en-US" altLang="it-IT" sz="2000" dirty="0"/>
              <a:t>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 dirty="0"/>
              <a:t>the equilibrium of a picture on the wall is (usually) </a:t>
            </a:r>
            <a:r>
              <a:rPr lang="en-US" altLang="it-IT" sz="2000" dirty="0">
                <a:solidFill>
                  <a:srgbClr val="006600"/>
                </a:solidFill>
              </a:rPr>
              <a:t>stable</a:t>
            </a:r>
            <a:r>
              <a:rPr lang="en-US" altLang="it-IT" sz="2000" dirty="0"/>
              <a:t>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2000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 dirty="0"/>
              <a:t>the equilibrium of a ball on a flat plane is (usually) </a:t>
            </a:r>
            <a:r>
              <a:rPr lang="en-US" altLang="it-IT" sz="2000" dirty="0">
                <a:solidFill>
                  <a:srgbClr val="006600"/>
                </a:solidFill>
              </a:rPr>
              <a:t>indifferent</a:t>
            </a:r>
            <a:r>
              <a:rPr lang="en-US" altLang="it-IT" sz="2000" dirty="0"/>
              <a:t>.</a:t>
            </a:r>
          </a:p>
        </p:txBody>
      </p:sp>
      <p:pic>
        <p:nvPicPr>
          <p:cNvPr id="21508" name="Picture 6" descr="gs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0"/>
          <a:stretch>
            <a:fillRect/>
          </a:stretch>
        </p:blipFill>
        <p:spPr bwMode="auto">
          <a:xfrm>
            <a:off x="3357563" y="3929063"/>
            <a:ext cx="344963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109663" y="8148638"/>
            <a:ext cx="54260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400">
                <a:solidFill>
                  <a:schemeClr val="accent2"/>
                </a:solidFill>
                <a:latin typeface="Comic Sans MS" pitchFamily="66" charset="0"/>
              </a:rPr>
              <a:t>Adapted from </a:t>
            </a:r>
            <a:r>
              <a:rPr lang="en-US" altLang="it-IT" sz="1400" i="1">
                <a:solidFill>
                  <a:schemeClr val="accent2"/>
                </a:solidFill>
                <a:latin typeface="Comic Sans MS" pitchFamily="66" charset="0"/>
              </a:rPr>
              <a:t>On-Line Lectures  </a:t>
            </a:r>
            <a:r>
              <a:rPr lang="en-US" altLang="it-IT" sz="1400">
                <a:solidFill>
                  <a:schemeClr val="accent2"/>
                </a:solidFill>
                <a:latin typeface="Comic Sans MS" pitchFamily="66" charset="0"/>
              </a:rPr>
              <a:t>©Alexei Sharov, Department of Entomology, Virginia Tech, Blacksburg, VA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>
                <a:solidFill>
                  <a:schemeClr val="accent2"/>
                </a:solidFill>
                <a:latin typeface="Comic Sans MS" pitchFamily="66" charset="0"/>
                <a:hlinkClick r:id="rId4"/>
              </a:rPr>
              <a:t>http://www.ento.vt.edu/~sharov/PopEcol/</a:t>
            </a:r>
            <a:r>
              <a:rPr lang="en-US" altLang="it-IT" sz="160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15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13B295C1-079D-47C7-A24D-AC06E85331B1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21511" name="Picture 6" descr="gs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1"/>
          <a:stretch>
            <a:fillRect/>
          </a:stretch>
        </p:blipFill>
        <p:spPr bwMode="auto">
          <a:xfrm>
            <a:off x="4786313" y="1500188"/>
            <a:ext cx="207168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magine 7" descr="200px-Indifferent_equilibrium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3579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020050"/>
            <a:ext cx="1025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3682B76-10EA-49D7-93EE-52AEC06DC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64387"/>
            <a:ext cx="6172200" cy="1203916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The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Diabatic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 err="1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CSTR</a:t>
            </a:r>
            <a:r>
              <a:rPr lang="it-IT" altLang="it-IT" sz="2800" dirty="0">
                <a:solidFill>
                  <a:srgbClr val="C00000"/>
                </a:solidFill>
                <a:latin typeface="Times New Roman" charset="0"/>
                <a:ea typeface="ＭＳ Ｐゴシック" charset="-128"/>
              </a:rPr>
              <a:t>: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multiple steady-</a:t>
            </a:r>
            <a:r>
              <a:rPr lang="it-IT" altLang="it-IT" sz="2800" dirty="0" err="1">
                <a:latin typeface="Times New Roman" charset="0"/>
                <a:ea typeface="ＭＳ Ｐゴシック" charset="-128"/>
              </a:rPr>
              <a:t>states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 </a:t>
            </a:r>
            <a:br>
              <a:rPr lang="it-IT" altLang="it-IT" sz="2800" dirty="0">
                <a:latin typeface="Times New Roman" charset="0"/>
                <a:ea typeface="ＭＳ Ｐゴシック" charset="-128"/>
              </a:rPr>
            </a:br>
            <a:r>
              <a:rPr lang="it-IT" altLang="it-IT" sz="2800" dirty="0">
                <a:latin typeface="Times New Roman" charset="0"/>
                <a:ea typeface="ＭＳ Ｐゴシック" charset="-128"/>
              </a:rPr>
              <a:t>from the mass balance</a:t>
            </a:r>
          </a:p>
        </p:txBody>
      </p:sp>
      <p:sp>
        <p:nvSpPr>
          <p:cNvPr id="9523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5212060" y="8479903"/>
            <a:ext cx="16002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545EE1-2DFA-47AD-B2A3-4D6C7203BB78}" type="slidenum">
              <a:rPr lang="en-GB" altLang="it-IT" sz="1000">
                <a:latin typeface="Times New Roman" pitchFamily="18" charset="0"/>
              </a:rPr>
              <a:pPr/>
              <a:t>50</a:t>
            </a:fld>
            <a:endParaRPr lang="en-GB" altLang="it-IT" sz="1000" dirty="0">
              <a:latin typeface="Times New Roman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9043BB-307F-E440-90CB-80334FB7E22E}"/>
              </a:ext>
            </a:extLst>
          </p:cNvPr>
          <p:cNvSpPr/>
          <p:nvPr/>
        </p:nvSpPr>
        <p:spPr>
          <a:xfrm>
            <a:off x="0" y="8447151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/>
              <a:t>Reference:</a:t>
            </a:r>
          </a:p>
          <a:p>
            <a:r>
              <a:rPr lang="it-IT" sz="1200" dirty="0">
                <a:hlinkClick r:id="rId3"/>
              </a:rPr>
              <a:t>http://demonstrations.wolfram.com/MultipleSteadyStatesInAContinuouslyStirredTankReactor/</a:t>
            </a:r>
            <a:endParaRPr lang="it-IT" sz="1200" dirty="0"/>
          </a:p>
          <a:p>
            <a:r>
              <a:rPr lang="it-IT" sz="1200" dirty="0">
                <a:hlinkClick r:id="rId4"/>
              </a:rPr>
              <a:t>www.colorado.edu/learncheme/kinetics/MultipleSteadyStatesCSTRnoHeat.html</a:t>
            </a:r>
            <a:endParaRPr lang="it-IT" sz="1200" dirty="0"/>
          </a:p>
        </p:txBody>
      </p:sp>
      <p:pic>
        <p:nvPicPr>
          <p:cNvPr id="10" name="Picture 4" descr="isultati immagini per Wolfram Demonstration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04" y="7746039"/>
            <a:ext cx="1835696" cy="8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91640"/>
            <a:ext cx="6858000" cy="55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35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71BE8B0-68E0-49BE-BD03-ED3E4C95C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3" y="177165"/>
            <a:ext cx="6172200" cy="1514475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sz="3200" dirty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it-IT" altLang="it-IT" sz="3200" dirty="0" err="1">
                <a:solidFill>
                  <a:srgbClr val="FF0000"/>
                </a:solidFill>
                <a:ea typeface="ＭＳ Ｐゴシック" charset="-128"/>
              </a:rPr>
              <a:t>Diabatic</a:t>
            </a:r>
            <a:r>
              <a:rPr lang="it-IT" altLang="it-IT" sz="3200" dirty="0">
                <a:solidFill>
                  <a:srgbClr val="FF0000"/>
                </a:solidFill>
                <a:ea typeface="ＭＳ Ｐゴシック" charset="-128"/>
              </a:rPr>
              <a:t> CSTR: </a:t>
            </a:r>
            <a:br>
              <a:rPr lang="it-IT" altLang="it-IT" sz="3200" dirty="0">
                <a:ea typeface="ＭＳ Ｐゴシック" charset="-128"/>
              </a:rPr>
            </a:br>
            <a:r>
              <a:rPr lang="it-IT" altLang="it-IT" sz="3200" dirty="0">
                <a:ea typeface="ＭＳ Ｐゴシック" charset="-128"/>
              </a:rPr>
              <a:t>non-</a:t>
            </a:r>
            <a:r>
              <a:rPr lang="it-IT" altLang="it-IT" sz="3200" dirty="0" err="1">
                <a:ea typeface="ＭＳ Ｐゴシック" charset="-128"/>
              </a:rPr>
              <a:t>dimensional</a:t>
            </a:r>
            <a:r>
              <a:rPr lang="it-IT" altLang="it-IT" sz="3200" dirty="0">
                <a:ea typeface="ＭＳ Ｐゴシック" charset="-128"/>
              </a:rPr>
              <a:t> model</a:t>
            </a:r>
          </a:p>
        </p:txBody>
      </p:sp>
      <p:sp>
        <p:nvSpPr>
          <p:cNvPr id="97283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3A3BC7-5C95-449A-AFE5-9D97E9310CFE}" type="slidenum">
              <a:rPr lang="en-GB" altLang="it-IT" sz="1000">
                <a:latin typeface="Times New Roman" pitchFamily="18" charset="0"/>
              </a:rPr>
              <a:pPr/>
              <a:t>51</a:t>
            </a:fld>
            <a:endParaRPr lang="en-GB" altLang="it-IT" sz="1000">
              <a:latin typeface="Times New Roman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961A53A-D790-4A53-97ED-66E94449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57" y="1993392"/>
            <a:ext cx="5956427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4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it-IT" dirty="0">
                <a:solidFill>
                  <a:srgbClr val="C00000"/>
                </a:solidFill>
              </a:rPr>
              <a:t>Non-</a:t>
            </a:r>
            <a:r>
              <a:rPr lang="it-IT" altLang="it-IT" dirty="0" err="1">
                <a:solidFill>
                  <a:srgbClr val="C00000"/>
                </a:solidFill>
              </a:rPr>
              <a:t>dimensional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dirty="0" err="1">
                <a:solidFill>
                  <a:srgbClr val="C00000"/>
                </a:solidFill>
              </a:rPr>
              <a:t>variables</a:t>
            </a:r>
            <a:r>
              <a:rPr lang="it-IT" altLang="it-IT" kern="0" dirty="0">
                <a:solidFill>
                  <a:srgbClr val="C00000"/>
                </a:solidFill>
              </a:rPr>
              <a:t>:</a:t>
            </a:r>
          </a:p>
          <a:p>
            <a:pPr marL="0" lvl="8" indent="0">
              <a:buFontTx/>
              <a:buNone/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marL="0" lvl="8" indent="0">
              <a:buFontTx/>
              <a:buNone/>
              <a:defRPr/>
            </a:pPr>
            <a:r>
              <a:rPr lang="it-IT" altLang="it-IT" kern="0" dirty="0">
                <a:solidFill>
                  <a:srgbClr val="C00000"/>
                </a:solidFill>
              </a:rPr>
              <a:t>					</a:t>
            </a:r>
            <a:r>
              <a:rPr lang="it-IT" altLang="it-IT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t’=t/</a:t>
            </a:r>
            <a:r>
              <a:rPr lang="it-IT" altLang="it-IT" sz="1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18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it-IT" altLang="it-IT" i="1" kern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dirty="0">
                <a:solidFill>
                  <a:srgbClr val="C00000"/>
                </a:solidFill>
              </a:rPr>
              <a:t>Non-</a:t>
            </a:r>
            <a:r>
              <a:rPr lang="it-IT" altLang="it-IT" dirty="0" err="1">
                <a:solidFill>
                  <a:srgbClr val="C00000"/>
                </a:solidFill>
              </a:rPr>
              <a:t>dimensional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dirty="0" err="1">
                <a:solidFill>
                  <a:srgbClr val="C00000"/>
                </a:solidFill>
              </a:rPr>
              <a:t>parameters</a:t>
            </a:r>
            <a:r>
              <a:rPr lang="it-IT" altLang="it-IT" kern="0" dirty="0">
                <a:solidFill>
                  <a:srgbClr val="C00000"/>
                </a:solidFill>
              </a:rPr>
              <a:t>:</a:t>
            </a: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kern="0" dirty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kern="0" dirty="0">
                <a:solidFill>
                  <a:srgbClr val="C00000"/>
                </a:solidFill>
              </a:rPr>
              <a:t>Model:</a:t>
            </a:r>
          </a:p>
        </p:txBody>
      </p:sp>
      <p:graphicFrame>
        <p:nvGraphicFramePr>
          <p:cNvPr id="97285" name="Object 4"/>
          <p:cNvGraphicFramePr>
            <a:graphicFrameLocks noChangeAspect="1"/>
          </p:cNvGraphicFramePr>
          <p:nvPr/>
        </p:nvGraphicFramePr>
        <p:xfrm>
          <a:off x="390525" y="6259513"/>
          <a:ext cx="523716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7" name="Equation" r:id="rId4" imgW="5245100" imgH="2743200" progId="Equation.DSMT4">
                  <p:embed/>
                </p:oleObj>
              </mc:Choice>
              <mc:Fallback>
                <p:oleObj name="Equation" r:id="rId4" imgW="5245100" imgH="274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6259513"/>
                        <a:ext cx="523716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5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6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9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7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0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8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1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9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2" name="Equation" r:id="rId11" imgW="114151" imgH="215619" progId="Equation.3">
                  <p:embed/>
                </p:oleObj>
              </mc:Choice>
              <mc:Fallback>
                <p:oleObj name="Equation" r:id="rId11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1" name="Object 10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3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11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4" name="Equation" r:id="rId13" imgW="114151" imgH="215619" progId="Equation.3">
                  <p:embed/>
                </p:oleObj>
              </mc:Choice>
              <mc:Fallback>
                <p:oleObj name="Equation" r:id="rId13" imgW="114151" imgH="21561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2"/>
          <p:cNvGraphicFramePr>
            <a:graphicFrameLocks noChangeAspect="1"/>
          </p:cNvGraphicFramePr>
          <p:nvPr/>
        </p:nvGraphicFramePr>
        <p:xfrm>
          <a:off x="4314825" y="47894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5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47894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13"/>
          <p:cNvGraphicFramePr>
            <a:graphicFrameLocks noChangeAspect="1"/>
          </p:cNvGraphicFramePr>
          <p:nvPr/>
        </p:nvGraphicFramePr>
        <p:xfrm>
          <a:off x="452438" y="2511425"/>
          <a:ext cx="1282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6" name="Equation" r:id="rId15" imgW="1282700" imgH="749300" progId="Equation.DSMT4">
                  <p:embed/>
                </p:oleObj>
              </mc:Choice>
              <mc:Fallback>
                <p:oleObj name="Equation" r:id="rId15" imgW="1282700" imgH="749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511425"/>
                        <a:ext cx="12827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14"/>
          <p:cNvGraphicFramePr>
            <a:graphicFrameLocks noChangeAspect="1"/>
          </p:cNvGraphicFramePr>
          <p:nvPr/>
        </p:nvGraphicFramePr>
        <p:xfrm>
          <a:off x="2586038" y="2511425"/>
          <a:ext cx="1435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7" name="Equation" r:id="rId17" imgW="1435100" imgH="749300" progId="Equation.DSMT4">
                  <p:embed/>
                </p:oleObj>
              </mc:Choice>
              <mc:Fallback>
                <p:oleObj name="Equation" r:id="rId17" imgW="1435100" imgH="749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511425"/>
                        <a:ext cx="1435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15"/>
          <p:cNvGraphicFramePr>
            <a:graphicFrameLocks noChangeAspect="1"/>
          </p:cNvGraphicFramePr>
          <p:nvPr/>
        </p:nvGraphicFramePr>
        <p:xfrm>
          <a:off x="1951038" y="3905250"/>
          <a:ext cx="952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8" name="Equation" r:id="rId19" imgW="952087" imgH="672808" progId="Equation.DSMT4">
                  <p:embed/>
                </p:oleObj>
              </mc:Choice>
              <mc:Fallback>
                <p:oleObj name="Equation" r:id="rId19" imgW="952087" imgH="672808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3905250"/>
                        <a:ext cx="952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7" name="Object 16"/>
          <p:cNvGraphicFramePr>
            <a:graphicFrameLocks noChangeAspect="1"/>
          </p:cNvGraphicFramePr>
          <p:nvPr/>
        </p:nvGraphicFramePr>
        <p:xfrm>
          <a:off x="3414713" y="4038600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9" name="Equation" r:id="rId21" imgW="1662978" imgH="406224" progId="Equation.DSMT4">
                  <p:embed/>
                </p:oleObj>
              </mc:Choice>
              <mc:Fallback>
                <p:oleObj name="Equation" r:id="rId21" imgW="1662978" imgH="4062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038600"/>
                        <a:ext cx="166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8" name="Object 17"/>
          <p:cNvGraphicFramePr>
            <a:graphicFrameLocks noChangeAspect="1"/>
          </p:cNvGraphicFramePr>
          <p:nvPr/>
        </p:nvGraphicFramePr>
        <p:xfrm>
          <a:off x="449263" y="3894138"/>
          <a:ext cx="876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0" name="Equation" r:id="rId23" imgW="876300" imgH="711200" progId="Equation.DSMT4">
                  <p:embed/>
                </p:oleObj>
              </mc:Choice>
              <mc:Fallback>
                <p:oleObj name="Equation" r:id="rId23" imgW="876300" imgH="71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894138"/>
                        <a:ext cx="876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18"/>
          <p:cNvGraphicFramePr>
            <a:graphicFrameLocks noChangeAspect="1"/>
          </p:cNvGraphicFramePr>
          <p:nvPr/>
        </p:nvGraphicFramePr>
        <p:xfrm>
          <a:off x="427038" y="4867275"/>
          <a:ext cx="172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1" name="Equation" r:id="rId25" imgW="1727200" imgH="736600" progId="Equation.DSMT4">
                  <p:embed/>
                </p:oleObj>
              </mc:Choice>
              <mc:Fallback>
                <p:oleObj name="Equation" r:id="rId25" imgW="1727200" imgH="736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867275"/>
                        <a:ext cx="1727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0" name="Oggetto 1"/>
          <p:cNvGraphicFramePr>
            <a:graphicFrameLocks noChangeAspect="1"/>
          </p:cNvGraphicFramePr>
          <p:nvPr/>
        </p:nvGraphicFramePr>
        <p:xfrm>
          <a:off x="2708275" y="4852988"/>
          <a:ext cx="12969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2" name="Equazione" r:id="rId27" imgW="1485900" imgH="825500" progId="Equation.3">
                  <p:embed/>
                </p:oleObj>
              </mc:Choice>
              <mc:Fallback>
                <p:oleObj name="Equazione" r:id="rId27" imgW="1485900" imgH="8255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852988"/>
                        <a:ext cx="129698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8A285A63-42C0-4EE0-9206-AE623CEF6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114300"/>
            <a:ext cx="5829300" cy="143986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 err="1">
                <a:latin typeface="Times New Roman" charset="0"/>
              </a:rPr>
              <a:t>Diabatic</a:t>
            </a:r>
            <a:r>
              <a:rPr lang="it-IT" sz="3200" dirty="0">
                <a:latin typeface="Times New Roman" charset="0"/>
              </a:rPr>
              <a:t> CSTR: 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>
                <a:latin typeface="Times New Roman" charset="0"/>
              </a:rPr>
              <a:t>multiple steady-state </a:t>
            </a:r>
            <a:br>
              <a:rPr lang="it-IT" sz="3200" dirty="0">
                <a:latin typeface="Times New Roman" charset="0"/>
              </a:rPr>
            </a:br>
            <a:r>
              <a:rPr lang="it-IT" sz="2800" dirty="0">
                <a:latin typeface="Times New Roman" charset="0"/>
              </a:rPr>
              <a:t>(</a:t>
            </a:r>
            <a:r>
              <a:rPr lang="it-IT" sz="2800" dirty="0">
                <a:solidFill>
                  <a:srgbClr val="800000"/>
                </a:solidFill>
                <a:latin typeface="Times New Roman" charset="0"/>
              </a:rPr>
              <a:t>Da=0.04; beta=1.5</a:t>
            </a:r>
            <a:r>
              <a:rPr lang="it-IT" sz="2800" dirty="0">
                <a:latin typeface="Times New Roman" charset="0"/>
              </a:rPr>
              <a:t>)</a:t>
            </a:r>
            <a:r>
              <a:rPr lang="it-IT" sz="4000" dirty="0">
                <a:latin typeface="Times New Roman" charset="0"/>
              </a:rPr>
              <a:t> </a:t>
            </a:r>
          </a:p>
        </p:txBody>
      </p:sp>
      <p:pic>
        <p:nvPicPr>
          <p:cNvPr id="102403" name="Picture 5" descr="ritrc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00275"/>
            <a:ext cx="6191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D52D6D1A-7273-4044-9B07-A0090BFADFA7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52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102405" name="Rettangolo 5"/>
          <p:cNvSpPr>
            <a:spLocks noChangeArrowheads="1"/>
          </p:cNvSpPr>
          <p:nvPr/>
        </p:nvSpPr>
        <p:spPr bwMode="auto">
          <a:xfrm>
            <a:off x="2508250" y="1785938"/>
            <a:ext cx="172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990000"/>
                </a:solidFill>
              </a:rPr>
              <a:t>phase portrait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695011E6-25EB-490F-BF7B-222A49F27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84138"/>
            <a:ext cx="5829300" cy="10779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latin typeface="Times New Roman" charset="0"/>
              </a:rPr>
              <a:t>Diabatic</a:t>
            </a:r>
            <a:r>
              <a:rPr lang="it-IT" dirty="0">
                <a:latin typeface="Times New Roman" charset="0"/>
              </a:rPr>
              <a:t> CSTR: </a:t>
            </a:r>
            <a:br>
              <a:rPr lang="it-IT" dirty="0">
                <a:latin typeface="Times New Roman" charset="0"/>
              </a:rPr>
            </a:br>
            <a:r>
              <a:rPr lang="it-IT" dirty="0" err="1">
                <a:solidFill>
                  <a:srgbClr val="006600"/>
                </a:solidFill>
                <a:latin typeface="Times New Roman" charset="0"/>
              </a:rPr>
              <a:t>stable</a:t>
            </a:r>
            <a:r>
              <a:rPr lang="it-IT" dirty="0">
                <a:solidFill>
                  <a:srgbClr val="006600"/>
                </a:solidFill>
                <a:latin typeface="Times New Roman" charset="0"/>
              </a:rPr>
              <a:t> steady-</a:t>
            </a:r>
            <a:r>
              <a:rPr lang="it-IT" dirty="0" err="1">
                <a:solidFill>
                  <a:srgbClr val="006600"/>
                </a:solidFill>
                <a:latin typeface="Times New Roman" charset="0"/>
              </a:rPr>
              <a:t>states</a:t>
            </a:r>
            <a:endParaRPr lang="it-IT" dirty="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981075" y="147637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rgbClr val="990000"/>
                </a:solidFill>
                <a:latin typeface="Times New Roman" pitchFamily="18" charset="0"/>
              </a:rPr>
              <a:t>low conversion</a:t>
            </a:r>
          </a:p>
        </p:txBody>
      </p:sp>
      <p:pic>
        <p:nvPicPr>
          <p:cNvPr id="104452" name="Picture 5" descr="bassa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955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1052513" y="5364163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>
                <a:solidFill>
                  <a:srgbClr val="990000"/>
                </a:solidFill>
                <a:latin typeface="Times New Roman" pitchFamily="18" charset="0"/>
              </a:rPr>
              <a:t>high conversion</a:t>
            </a:r>
          </a:p>
        </p:txBody>
      </p:sp>
      <p:pic>
        <p:nvPicPr>
          <p:cNvPr id="104454" name="Picture 7" descr="altaco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56325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3933825" y="2051050"/>
            <a:ext cx="2590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6600"/>
                </a:solidFill>
                <a:latin typeface="Times New Roman" pitchFamily="18" charset="0"/>
              </a:rPr>
              <a:t>Stable</a:t>
            </a:r>
            <a:r>
              <a:rPr lang="it-IT" altLang="it-IT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it-IT" altLang="it-IT" sz="2000" b="1">
                <a:solidFill>
                  <a:srgbClr val="006600"/>
                </a:solidFill>
                <a:latin typeface="Times New Roman" pitchFamily="18" charset="0"/>
              </a:rPr>
              <a:t>Knot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Coordinates (0.043,0.388)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Eigenvalues -1.14, -1.48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Eigenvectors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(0.400, -0.916)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(-0.09, 0.995)</a:t>
            </a:r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4005263" y="5651500"/>
            <a:ext cx="2590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2000" b="1">
                <a:solidFill>
                  <a:srgbClr val="006600"/>
                </a:solidFill>
                <a:latin typeface="Times New Roman" pitchFamily="18" charset="0"/>
              </a:rPr>
              <a:t>Stable Focus 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Coordinates (0.921, 8.11)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Eigenvalues -2.14+4.01j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-2.14-4.01j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Eigenvectors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(0.041+0.016j, -0.999)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600">
                <a:latin typeface="Times New Roman" pitchFamily="18" charset="0"/>
              </a:rPr>
              <a:t>0.041-0.016j, -0.999)</a:t>
            </a:r>
          </a:p>
        </p:txBody>
      </p:sp>
      <p:sp>
        <p:nvSpPr>
          <p:cNvPr id="104457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909D24A7-E25B-45F3-9128-58FBB9E278E2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53</a:t>
            </a:fld>
            <a:endParaRPr lang="en-GB" altLang="it-IT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DB56B83D-30CF-4ECF-8268-E2D5F53CE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84138"/>
            <a:ext cx="5829300" cy="10779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latin typeface="Times New Roman" charset="0"/>
              </a:rPr>
              <a:t>Diabatic</a:t>
            </a:r>
            <a:r>
              <a:rPr lang="it-IT" dirty="0">
                <a:latin typeface="Times New Roman" charset="0"/>
              </a:rPr>
              <a:t> CSTR: </a:t>
            </a:r>
            <a:br>
              <a:rPr lang="it-IT" dirty="0">
                <a:latin typeface="Times New Roman" charset="0"/>
              </a:rPr>
            </a:br>
            <a:r>
              <a:rPr lang="it-IT" dirty="0" err="1">
                <a:solidFill>
                  <a:srgbClr val="FF0000"/>
                </a:solidFill>
                <a:latin typeface="Times New Roman" charset="0"/>
              </a:rPr>
              <a:t>unstable</a:t>
            </a:r>
            <a:r>
              <a:rPr lang="it-IT" dirty="0">
                <a:solidFill>
                  <a:srgbClr val="FF0000"/>
                </a:solidFill>
                <a:latin typeface="Times New Roman" charset="0"/>
              </a:rPr>
              <a:t> steady-state</a:t>
            </a:r>
          </a:p>
        </p:txBody>
      </p:sp>
      <p:sp>
        <p:nvSpPr>
          <p:cNvPr id="106499" name="Text Box 7"/>
          <p:cNvSpPr txBox="1">
            <a:spLocks noChangeArrowheads="1"/>
          </p:cNvSpPr>
          <p:nvPr/>
        </p:nvSpPr>
        <p:spPr bwMode="auto">
          <a:xfrm>
            <a:off x="1071563" y="6467475"/>
            <a:ext cx="45005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b="1" i="1">
                <a:solidFill>
                  <a:srgbClr val="FF40FF"/>
                </a:solidFill>
                <a:latin typeface="Times New Roman" pitchFamily="18" charset="0"/>
              </a:rPr>
              <a:t>Saddle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Coordinates (0.412,3.64)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Eigenvalues -0.751, 3.23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Corresponding Eigenvectors: 	(-0.304, -0.952)</a:t>
            </a:r>
          </a:p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>
                <a:latin typeface="Times New Roman" pitchFamily="18" charset="0"/>
              </a:rPr>
              <a:t>			(-0.061, 0.998)</a:t>
            </a:r>
          </a:p>
        </p:txBody>
      </p:sp>
      <p:sp>
        <p:nvSpPr>
          <p:cNvPr id="106501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1FF7412F-D3FF-4109-B82C-EA7ED6E3925C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54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106502" name="Rettangolo 5"/>
          <p:cNvSpPr>
            <a:spLocks noChangeArrowheads="1"/>
          </p:cNvSpPr>
          <p:nvPr/>
        </p:nvSpPr>
        <p:spPr bwMode="auto">
          <a:xfrm>
            <a:off x="2495550" y="1214438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990000"/>
                </a:solidFill>
              </a:rPr>
              <a:t>phase portrait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3C42036-4DB6-48BC-95DA-890D27954937}"/>
              </a:ext>
            </a:extLst>
          </p:cNvPr>
          <p:cNvGrpSpPr/>
          <p:nvPr/>
        </p:nvGrpSpPr>
        <p:grpSpPr>
          <a:xfrm>
            <a:off x="333375" y="1260475"/>
            <a:ext cx="6524625" cy="4845050"/>
            <a:chOff x="333375" y="1260475"/>
            <a:chExt cx="6524625" cy="4845050"/>
          </a:xfrm>
        </p:grpSpPr>
        <p:pic>
          <p:nvPicPr>
            <p:cNvPr id="106500" name="Picture 9" descr="sel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643063"/>
              <a:ext cx="5949950" cy="44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llout 1 6">
              <a:extLst>
                <a:ext uri="{FF2B5EF4-FFF2-40B4-BE49-F238E27FC236}">
                  <a16:creationId xmlns:a16="http://schemas.microsoft.com/office/drawing/2014/main" id="{49BD371A-2E72-431F-9A0B-F5840B80431C}"/>
                </a:ext>
              </a:extLst>
            </p:cNvPr>
            <p:cNvSpPr/>
            <p:nvPr/>
          </p:nvSpPr>
          <p:spPr bwMode="auto">
            <a:xfrm>
              <a:off x="5418138" y="1260475"/>
              <a:ext cx="1439862" cy="707886"/>
            </a:xfrm>
            <a:prstGeom prst="borderCallout1">
              <a:avLst>
                <a:gd name="adj1" fmla="val 100597"/>
                <a:gd name="adj2" fmla="val 47454"/>
                <a:gd name="adj3" fmla="val 235086"/>
                <a:gd name="adj4" fmla="val -104575"/>
              </a:avLst>
            </a:prstGeom>
            <a:solidFill>
              <a:schemeClr val="accent1"/>
            </a:solidFill>
            <a:ln>
              <a:solidFill>
                <a:schemeClr val="accent1">
                  <a:lumMod val="10000"/>
                </a:schemeClr>
              </a:solidFill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Font typeface="Times New Roman" charset="0"/>
                <a:buNone/>
                <a:defRPr/>
              </a:pPr>
              <a:endParaRPr lang="it-IT" altLang="it-IT" sz="2000" b="1" dirty="0">
                <a:solidFill>
                  <a:srgbClr val="006600"/>
                </a:solidFill>
              </a:endParaRPr>
            </a:p>
            <a:p>
              <a:pPr algn="ctr" eaLnBrk="1" hangingPunct="1">
                <a:buFont typeface="Times New Roman" charset="0"/>
                <a:buNone/>
                <a:defRPr/>
              </a:pPr>
              <a:r>
                <a:rPr lang="it-IT" altLang="it-IT" sz="2000" b="1" dirty="0" err="1">
                  <a:solidFill>
                    <a:srgbClr val="006600"/>
                  </a:solidFill>
                </a:rPr>
                <a:t>nullcline</a:t>
              </a:r>
              <a:r>
                <a:rPr lang="it-IT" altLang="it-IT" sz="2000" dirty="0">
                  <a:solidFill>
                    <a:srgbClr val="006600"/>
                  </a:solidFill>
                </a:rPr>
                <a:t> </a:t>
              </a:r>
              <a:endParaRPr lang="it-IT" altLang="it-IT" dirty="0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5CB81C42-B503-4067-88F5-5DE515FE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107957"/>
            <a:ext cx="6286500" cy="139223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 err="1">
                <a:latin typeface="Times New Roman" charset="0"/>
              </a:rPr>
              <a:t>Diabatic</a:t>
            </a:r>
            <a:r>
              <a:rPr lang="it-IT" sz="3200" dirty="0">
                <a:latin typeface="Times New Roman" charset="0"/>
              </a:rPr>
              <a:t> CSTR: 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dynamical</a:t>
            </a:r>
            <a:r>
              <a:rPr lang="it-IT" sz="3200" dirty="0">
                <a:latin typeface="Times New Roman" charset="0"/>
              </a:rPr>
              <a:t> (</a:t>
            </a:r>
            <a:r>
              <a:rPr lang="it-IT" sz="3200" dirty="0" err="1">
                <a:solidFill>
                  <a:srgbClr val="996633"/>
                </a:solidFill>
                <a:latin typeface="Times New Roman" charset="0"/>
              </a:rPr>
              <a:t>periodic</a:t>
            </a:r>
            <a:r>
              <a:rPr lang="it-IT" sz="3200" dirty="0">
                <a:latin typeface="Times New Roman" charset="0"/>
              </a:rPr>
              <a:t>) regime </a:t>
            </a:r>
            <a:br>
              <a:rPr lang="it-IT" sz="3200" dirty="0">
                <a:latin typeface="Times New Roman" charset="0"/>
              </a:rPr>
            </a:br>
            <a:r>
              <a:rPr lang="it-IT" sz="2800" dirty="0">
                <a:latin typeface="Times New Roman" charset="0"/>
              </a:rPr>
              <a:t>(</a:t>
            </a:r>
            <a:r>
              <a:rPr lang="it-IT" sz="2800" dirty="0">
                <a:solidFill>
                  <a:srgbClr val="996633"/>
                </a:solidFill>
                <a:latin typeface="Times New Roman" charset="0"/>
              </a:rPr>
              <a:t>Da=0.07; beta=2.3</a:t>
            </a:r>
            <a:r>
              <a:rPr lang="it-IT" sz="2800" dirty="0">
                <a:latin typeface="Times New Roman" charset="0"/>
              </a:rPr>
              <a:t>)</a:t>
            </a:r>
          </a:p>
        </p:txBody>
      </p:sp>
      <p:sp>
        <p:nvSpPr>
          <p:cNvPr id="10854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B7FDFFE5-E033-4733-9179-A97CD42CADB0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55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108548" name="Rettangolo 5"/>
          <p:cNvSpPr>
            <a:spLocks noChangeArrowheads="1"/>
          </p:cNvSpPr>
          <p:nvPr/>
        </p:nvSpPr>
        <p:spPr bwMode="auto">
          <a:xfrm>
            <a:off x="2495550" y="1857375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>
                <a:solidFill>
                  <a:srgbClr val="990000"/>
                </a:solidFill>
              </a:rPr>
              <a:t>phase portrait</a:t>
            </a:r>
          </a:p>
        </p:txBody>
      </p:sp>
      <p:grpSp>
        <p:nvGrpSpPr>
          <p:cNvPr id="108549" name="Gruppo 1"/>
          <p:cNvGrpSpPr>
            <a:grpSpLocks/>
          </p:cNvGrpSpPr>
          <p:nvPr/>
        </p:nvGrpSpPr>
        <p:grpSpPr bwMode="auto">
          <a:xfrm>
            <a:off x="549275" y="1719263"/>
            <a:ext cx="6151563" cy="5299075"/>
            <a:chOff x="549275" y="1719153"/>
            <a:chExt cx="6151880" cy="5299185"/>
          </a:xfrm>
        </p:grpSpPr>
        <p:pic>
          <p:nvPicPr>
            <p:cNvPr id="108550" name="Picture 4" descr="period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2287588"/>
              <a:ext cx="5903913" cy="44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llout 1 6">
              <a:extLst>
                <a:ext uri="{FF2B5EF4-FFF2-40B4-BE49-F238E27FC236}">
                  <a16:creationId xmlns:a16="http://schemas.microsoft.com/office/drawing/2014/main" id="{56BCCAD8-47E9-4D58-A491-535235D27428}"/>
                </a:ext>
              </a:extLst>
            </p:cNvPr>
            <p:cNvSpPr/>
            <p:nvPr/>
          </p:nvSpPr>
          <p:spPr bwMode="auto">
            <a:xfrm>
              <a:off x="5442202" y="1719153"/>
              <a:ext cx="1258953" cy="646125"/>
            </a:xfrm>
            <a:prstGeom prst="borderCallout1">
              <a:avLst>
                <a:gd name="adj1" fmla="val 100835"/>
                <a:gd name="adj2" fmla="val 74552"/>
                <a:gd name="adj3" fmla="val 365150"/>
                <a:gd name="adj4" fmla="val -1482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58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buFont typeface="Times New Roman" panose="02020603050405020304" pitchFamily="18" charset="0"/>
                <a:buNone/>
                <a:defRPr/>
              </a:pPr>
              <a:r>
                <a:rPr lang="it-IT" b="1" dirty="0" err="1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Stable</a:t>
              </a:r>
              <a:r>
                <a:rPr lang="it-IT" b="1" dirty="0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 </a:t>
              </a:r>
              <a:r>
                <a:rPr lang="it-IT" b="1" dirty="0" err="1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limit</a:t>
              </a:r>
              <a:r>
                <a:rPr lang="it-IT" b="1" dirty="0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 </a:t>
              </a:r>
              <a:r>
                <a:rPr lang="it-IT" b="1" dirty="0" err="1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cycle</a:t>
              </a:r>
              <a:r>
                <a:rPr lang="it-IT" b="1" dirty="0">
                  <a:solidFill>
                    <a:srgbClr val="006600"/>
                  </a:solidFill>
                  <a:latin typeface="Times New Roman" pitchFamily="18" charset="0"/>
                  <a:ea typeface="ＭＳ Ｐゴシック" pitchFamily="64" charset="-128"/>
                </a:rPr>
                <a:t> </a:t>
              </a:r>
            </a:p>
          </p:txBody>
        </p:sp>
        <p:sp>
          <p:nvSpPr>
            <p:cNvPr id="108552" name="Callout 1 7"/>
            <p:cNvSpPr>
              <a:spLocks/>
            </p:cNvSpPr>
            <p:nvPr/>
          </p:nvSpPr>
          <p:spPr bwMode="auto">
            <a:xfrm>
              <a:off x="5384800" y="6372225"/>
              <a:ext cx="1285875" cy="646113"/>
            </a:xfrm>
            <a:prstGeom prst="borderCallout1">
              <a:avLst>
                <a:gd name="adj1" fmla="val -5310"/>
                <a:gd name="adj2" fmla="val 25454"/>
                <a:gd name="adj3" fmla="val -294394"/>
                <a:gd name="adj4" fmla="val -21361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89999">
                  <a:srgbClr val="FF0300"/>
                </a:gs>
                <a:gs pos="100000">
                  <a:srgbClr val="4D0808"/>
                </a:gs>
              </a:gsLst>
              <a:lin ang="5400000"/>
            </a:gra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Times New Roman" pitchFamily="18" charset="0"/>
                <a:buNone/>
              </a:pPr>
              <a:r>
                <a:rPr lang="it-IT" altLang="it-IT" sz="1800">
                  <a:latin typeface="Times New Roman" pitchFamily="18" charset="0"/>
                </a:rPr>
                <a:t>unstable steady-state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uppo 2"/>
          <p:cNvGrpSpPr>
            <a:grpSpLocks/>
          </p:cNvGrpSpPr>
          <p:nvPr/>
        </p:nvGrpSpPr>
        <p:grpSpPr bwMode="auto">
          <a:xfrm>
            <a:off x="1052513" y="5569902"/>
            <a:ext cx="4732337" cy="3322638"/>
            <a:chOff x="1052513" y="5146675"/>
            <a:chExt cx="4732337" cy="3323190"/>
          </a:xfrm>
        </p:grpSpPr>
        <p:pic>
          <p:nvPicPr>
            <p:cNvPr id="11060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5"/>
            <a:stretch>
              <a:fillRect/>
            </a:stretch>
          </p:blipFill>
          <p:spPr bwMode="auto">
            <a:xfrm>
              <a:off x="1052513" y="5146675"/>
              <a:ext cx="4732337" cy="298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1" name="CasellaDiTesto 1"/>
            <p:cNvSpPr txBox="1">
              <a:spLocks noChangeArrowheads="1"/>
            </p:cNvSpPr>
            <p:nvPr/>
          </p:nvSpPr>
          <p:spPr bwMode="auto">
            <a:xfrm>
              <a:off x="3303740" y="8100533"/>
              <a:ext cx="3600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t’</a:t>
              </a:r>
            </a:p>
          </p:txBody>
        </p:sp>
      </p:grpSp>
      <p:sp>
        <p:nvSpPr>
          <p:cNvPr id="98305" name="Rectangle 2">
            <a:extLst>
              <a:ext uri="{FF2B5EF4-FFF2-40B4-BE49-F238E27FC236}">
                <a16:creationId xmlns:a16="http://schemas.microsoft.com/office/drawing/2014/main" id="{40504293-AD35-4DEF-911E-0F8ED8729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44450"/>
            <a:ext cx="5829300" cy="164719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sz="3200" dirty="0" err="1">
                <a:latin typeface="Times New Roman" charset="0"/>
              </a:rPr>
              <a:t>Diabatic</a:t>
            </a:r>
            <a:r>
              <a:rPr lang="it-IT" sz="3200" dirty="0">
                <a:latin typeface="Times New Roman" charset="0"/>
              </a:rPr>
              <a:t> CSTR: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 err="1">
                <a:latin typeface="Times New Roman" charset="0"/>
              </a:rPr>
              <a:t>limit</a:t>
            </a:r>
            <a:r>
              <a:rPr lang="it-IT" sz="3200" dirty="0">
                <a:latin typeface="Times New Roman" charset="0"/>
              </a:rPr>
              <a:t> </a:t>
            </a:r>
            <a:r>
              <a:rPr lang="it-IT" sz="3200" dirty="0" err="1">
                <a:latin typeface="Times New Roman" charset="0"/>
              </a:rPr>
              <a:t>cycle</a:t>
            </a:r>
            <a:br>
              <a:rPr lang="it-IT" sz="3200" dirty="0">
                <a:latin typeface="Times New Roman" charset="0"/>
              </a:rPr>
            </a:br>
            <a:r>
              <a:rPr lang="it-IT" sz="3200" dirty="0">
                <a:latin typeface="Times New Roman" charset="0"/>
              </a:rPr>
              <a:t>(</a:t>
            </a:r>
            <a:r>
              <a:rPr lang="it-IT" sz="3200" dirty="0">
                <a:solidFill>
                  <a:srgbClr val="996633"/>
                </a:solidFill>
                <a:latin typeface="Times New Roman" charset="0"/>
              </a:rPr>
              <a:t>Da=0.07; beta=2.3</a:t>
            </a:r>
            <a:r>
              <a:rPr lang="it-IT" sz="3200" dirty="0">
                <a:latin typeface="Times New Roman" charset="0"/>
              </a:rPr>
              <a:t>)</a:t>
            </a:r>
          </a:p>
        </p:txBody>
      </p:sp>
      <p:pic>
        <p:nvPicPr>
          <p:cNvPr id="110596" name="Picture 5" descr="ciclol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755140"/>
            <a:ext cx="453707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7BDE0AFB-5CE6-4DED-AEA8-BEE877259CEC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56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110598" name="CasellaDiTesto 7"/>
          <p:cNvSpPr txBox="1">
            <a:spLocks noChangeArrowheads="1"/>
          </p:cNvSpPr>
          <p:nvPr/>
        </p:nvSpPr>
        <p:spPr bwMode="auto">
          <a:xfrm>
            <a:off x="984250" y="5420426"/>
            <a:ext cx="496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b="1" dirty="0">
                <a:solidFill>
                  <a:srgbClr val="990000"/>
                </a:solidFill>
                <a:latin typeface="Times New Roman" pitchFamily="18" charset="0"/>
              </a:rPr>
              <a:t>time trajectories (corresponding)</a:t>
            </a:r>
          </a:p>
        </p:txBody>
      </p:sp>
      <p:sp>
        <p:nvSpPr>
          <p:cNvPr id="110599" name="Rettangolo 2"/>
          <p:cNvSpPr>
            <a:spLocks noChangeArrowheads="1"/>
          </p:cNvSpPr>
          <p:nvPr/>
        </p:nvSpPr>
        <p:spPr bwMode="auto">
          <a:xfrm>
            <a:off x="1579715" y="2051685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it-IT" altLang="it-IT" sz="1800" b="1" dirty="0" err="1">
                <a:solidFill>
                  <a:srgbClr val="990000"/>
                </a:solidFill>
              </a:rPr>
              <a:t>phase</a:t>
            </a:r>
            <a:r>
              <a:rPr lang="it-IT" altLang="it-IT" sz="1800" b="1" dirty="0">
                <a:solidFill>
                  <a:srgbClr val="990000"/>
                </a:solidFill>
              </a:rPr>
              <a:t> </a:t>
            </a:r>
            <a:r>
              <a:rPr lang="it-IT" altLang="it-IT" sz="1800" b="1" dirty="0" err="1">
                <a:solidFill>
                  <a:srgbClr val="990000"/>
                </a:solidFill>
              </a:rPr>
              <a:t>portrait</a:t>
            </a:r>
            <a:endParaRPr lang="it-IT" altLang="it-IT" sz="1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 txBox="1">
            <a:spLocks noChangeArrowheads="1"/>
          </p:cNvSpPr>
          <p:nvPr/>
        </p:nvSpPr>
        <p:spPr bwMode="auto">
          <a:xfrm>
            <a:off x="-1552575" y="2400300"/>
            <a:ext cx="7772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it-IT" altLang="it-IT" sz="2900" b="1">
              <a:solidFill>
                <a:srgbClr val="990000"/>
              </a:solidFill>
            </a:endParaRPr>
          </a:p>
        </p:txBody>
      </p:sp>
      <p:sp>
        <p:nvSpPr>
          <p:cNvPr id="112643" name="Rectangle 6"/>
          <p:cNvSpPr>
            <a:spLocks noChangeArrowheads="1"/>
          </p:cNvSpPr>
          <p:nvPr/>
        </p:nvSpPr>
        <p:spPr bwMode="auto">
          <a:xfrm>
            <a:off x="2581275" y="6394450"/>
            <a:ext cx="225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1800"/>
          </a:p>
        </p:txBody>
      </p:sp>
      <p:sp>
        <p:nvSpPr>
          <p:cNvPr id="112644" name="Rectangle 7"/>
          <p:cNvSpPr>
            <a:spLocks noChangeArrowheads="1"/>
          </p:cNvSpPr>
          <p:nvPr/>
        </p:nvSpPr>
        <p:spPr bwMode="auto">
          <a:xfrm>
            <a:off x="2609850" y="6407150"/>
            <a:ext cx="1539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1800"/>
          </a:p>
        </p:txBody>
      </p:sp>
      <p:sp>
        <p:nvSpPr>
          <p:cNvPr id="112645" name="Rectangle 10"/>
          <p:cNvSpPr>
            <a:spLocks noChangeArrowheads="1"/>
          </p:cNvSpPr>
          <p:nvPr/>
        </p:nvSpPr>
        <p:spPr bwMode="auto">
          <a:xfrm>
            <a:off x="3252788" y="7011988"/>
            <a:ext cx="174625" cy="20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endParaRPr lang="en-US" altLang="it-IT" sz="1800"/>
          </a:p>
        </p:txBody>
      </p:sp>
      <p:sp>
        <p:nvSpPr>
          <p:cNvPr id="112646" name="Segnaposto numero diapositiva 13"/>
          <p:cNvSpPr>
            <a:spLocks noGrp="1"/>
          </p:cNvSpPr>
          <p:nvPr>
            <p:ph type="sldNum" sz="quarter" idx="12"/>
          </p:nvPr>
        </p:nvSpPr>
        <p:spPr bwMode="auto">
          <a:xfrm>
            <a:off x="4267200" y="8534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E6ADE0ED-0DAE-44E2-B0D4-6AC143ABA385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57</a:t>
            </a:fld>
            <a:endParaRPr lang="en-GB" altLang="it-IT" sz="1400">
              <a:latin typeface="Times New Roman" pitchFamily="18" charset="0"/>
            </a:endParaRPr>
          </a:p>
        </p:txBody>
      </p:sp>
      <p:grpSp>
        <p:nvGrpSpPr>
          <p:cNvPr id="112647" name="Gruppo 17"/>
          <p:cNvGrpSpPr>
            <a:grpSpLocks/>
          </p:cNvGrpSpPr>
          <p:nvPr/>
        </p:nvGrpSpPr>
        <p:grpSpPr bwMode="auto">
          <a:xfrm>
            <a:off x="1778000" y="611188"/>
            <a:ext cx="3167063" cy="2697162"/>
            <a:chOff x="211138" y="1763713"/>
            <a:chExt cx="2592387" cy="2022475"/>
          </a:xfrm>
        </p:grpSpPr>
        <p:pic>
          <p:nvPicPr>
            <p:cNvPr id="1126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8" y="1766888"/>
              <a:ext cx="2592387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2" name="Rectangle 8"/>
            <p:cNvSpPr>
              <a:spLocks noChangeArrowheads="1"/>
            </p:cNvSpPr>
            <p:nvPr/>
          </p:nvSpPr>
          <p:spPr bwMode="auto">
            <a:xfrm>
              <a:off x="1450975" y="1812925"/>
              <a:ext cx="17462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112653" name="Rectangle 9"/>
            <p:cNvSpPr>
              <a:spLocks noChangeArrowheads="1"/>
            </p:cNvSpPr>
            <p:nvPr/>
          </p:nvSpPr>
          <p:spPr bwMode="auto">
            <a:xfrm>
              <a:off x="1069975" y="1797050"/>
              <a:ext cx="17462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112654" name="Rectangle 11"/>
            <p:cNvSpPr>
              <a:spLocks noChangeArrowheads="1"/>
            </p:cNvSpPr>
            <p:nvPr/>
          </p:nvSpPr>
          <p:spPr bwMode="auto">
            <a:xfrm>
              <a:off x="1831975" y="1803400"/>
              <a:ext cx="17462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112655" name="Rectangle 12"/>
            <p:cNvSpPr>
              <a:spLocks noChangeArrowheads="1"/>
            </p:cNvSpPr>
            <p:nvPr/>
          </p:nvSpPr>
          <p:spPr bwMode="auto">
            <a:xfrm>
              <a:off x="2274888" y="1797050"/>
              <a:ext cx="17462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  <p:sp>
          <p:nvSpPr>
            <p:cNvPr id="112656" name="Rectangle 13"/>
            <p:cNvSpPr>
              <a:spLocks noChangeArrowheads="1"/>
            </p:cNvSpPr>
            <p:nvPr/>
          </p:nvSpPr>
          <p:spPr bwMode="auto">
            <a:xfrm>
              <a:off x="546100" y="1763713"/>
              <a:ext cx="17462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ts val="4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ts val="4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ts val="4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ts val="4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buFont typeface="Times New Roman" pitchFamily="18" charset="0"/>
                <a:buNone/>
              </a:pPr>
              <a:endParaRPr lang="en-US" altLang="it-IT" sz="1800"/>
            </a:p>
          </p:txBody>
        </p:sp>
      </p:grpSp>
      <p:pic>
        <p:nvPicPr>
          <p:cNvPr id="1126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40100"/>
            <a:ext cx="5997575" cy="566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3" name="Titolo 3">
            <a:extLst>
              <a:ext uri="{FF2B5EF4-FFF2-40B4-BE49-F238E27FC236}">
                <a16:creationId xmlns:a16="http://schemas.microsoft.com/office/drawing/2014/main" id="{9B295AC6-8F3A-446F-B73B-9F054970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163"/>
            <a:ext cx="6172200" cy="8524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latin typeface="Times New Roman" charset="0"/>
              </a:rPr>
              <a:t>Diabatic</a:t>
            </a:r>
            <a:r>
              <a:rPr lang="it-IT" dirty="0">
                <a:latin typeface="Times New Roman" charset="0"/>
              </a:rPr>
              <a:t> CSTR</a:t>
            </a:r>
          </a:p>
        </p:txBody>
      </p:sp>
      <p:sp>
        <p:nvSpPr>
          <p:cNvPr id="112650" name="Callout 1 2"/>
          <p:cNvSpPr>
            <a:spLocks/>
          </p:cNvSpPr>
          <p:nvPr/>
        </p:nvSpPr>
        <p:spPr bwMode="auto">
          <a:xfrm>
            <a:off x="4945063" y="1225550"/>
            <a:ext cx="1830387" cy="584775"/>
          </a:xfrm>
          <a:prstGeom prst="borderCallout1">
            <a:avLst>
              <a:gd name="adj1" fmla="val 88088"/>
              <a:gd name="adj2" fmla="val -810"/>
              <a:gd name="adj3" fmla="val 954"/>
              <a:gd name="adj4" fmla="val -46542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it-IT" altLang="it-IT" sz="1600" dirty="0">
                <a:solidFill>
                  <a:srgbClr val="800000"/>
                </a:solidFill>
              </a:rPr>
              <a:t>the </a:t>
            </a:r>
            <a:r>
              <a:rPr lang="it-IT" altLang="it-IT" sz="1600" dirty="0" err="1">
                <a:solidFill>
                  <a:srgbClr val="800000"/>
                </a:solidFill>
              </a:rPr>
              <a:t>solution</a:t>
            </a:r>
            <a:r>
              <a:rPr lang="it-IT" altLang="it-IT" sz="1600" dirty="0">
                <a:solidFill>
                  <a:srgbClr val="800000"/>
                </a:solidFill>
              </a:rPr>
              <a:t> </a:t>
            </a:r>
            <a:r>
              <a:rPr lang="it-IT" altLang="it-IT" sz="1600" dirty="0" err="1">
                <a:solidFill>
                  <a:srgbClr val="800000"/>
                </a:solidFill>
              </a:rPr>
              <a:t>diagram</a:t>
            </a:r>
            <a:endParaRPr lang="en-US" altLang="it-IT" sz="1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7D0913BF-FB0D-43D6-9BDE-346A745F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it-IT" altLang="it-IT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Concept</a:t>
            </a:r>
            <a:r>
              <a:rPr lang="it-IT" altLang="it-IT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of </a:t>
            </a:r>
            <a:r>
              <a:rPr lang="it-IT" altLang="it-IT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bifurcation</a:t>
            </a:r>
            <a:endParaRPr lang="it-IT" altLang="it-IT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6739" name="Rectangle 7"/>
          <p:cNvSpPr>
            <a:spLocks noChangeArrowheads="1"/>
          </p:cNvSpPr>
          <p:nvPr/>
        </p:nvSpPr>
        <p:spPr bwMode="auto">
          <a:xfrm>
            <a:off x="187325" y="1616075"/>
            <a:ext cx="64817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800" dirty="0"/>
              <a:t>A </a:t>
            </a:r>
            <a:r>
              <a:rPr lang="en-US" altLang="it-IT" sz="1800" b="1" dirty="0">
                <a:solidFill>
                  <a:srgbClr val="006600"/>
                </a:solidFill>
              </a:rPr>
              <a:t>nonlinear dynamic system</a:t>
            </a:r>
            <a:r>
              <a:rPr lang="en-US" altLang="it-IT" sz="1800" dirty="0"/>
              <a:t> differs from a </a:t>
            </a:r>
            <a:r>
              <a:rPr lang="en-US" altLang="it-IT" sz="1800" b="1" dirty="0">
                <a:solidFill>
                  <a:srgbClr val="006600"/>
                </a:solidFill>
              </a:rPr>
              <a:t>linear dynamic system</a:t>
            </a:r>
            <a:r>
              <a:rPr lang="en-US" altLang="it-IT" sz="1800" dirty="0"/>
              <a:t> in that its qualitative properties can change under small perturbations of the model parameters.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800" dirty="0"/>
              <a:t>These properties include the number of </a:t>
            </a:r>
            <a:r>
              <a:rPr lang="en-US" altLang="it-IT" sz="1800" b="1" dirty="0">
                <a:solidFill>
                  <a:srgbClr val="006600"/>
                </a:solidFill>
              </a:rPr>
              <a:t>equilibria</a:t>
            </a:r>
            <a:r>
              <a:rPr lang="en-US" altLang="it-IT" sz="1800" dirty="0"/>
              <a:t>, </a:t>
            </a:r>
            <a:r>
              <a:rPr lang="en-US" altLang="it-IT" sz="1800" b="1" dirty="0">
                <a:solidFill>
                  <a:srgbClr val="006600"/>
                </a:solidFill>
              </a:rPr>
              <a:t>stability</a:t>
            </a:r>
            <a:r>
              <a:rPr lang="en-US" altLang="it-IT" sz="1800" dirty="0"/>
              <a:t> of the equilibria, existence of </a:t>
            </a:r>
            <a:r>
              <a:rPr lang="en-US" altLang="it-IT" sz="1800" b="1" dirty="0">
                <a:solidFill>
                  <a:srgbClr val="006600"/>
                </a:solidFill>
              </a:rPr>
              <a:t>limit cycles</a:t>
            </a:r>
            <a:r>
              <a:rPr lang="en-US" altLang="it-IT" sz="1800" dirty="0"/>
              <a:t>, multiple modes of behavior, and </a:t>
            </a:r>
            <a:r>
              <a:rPr lang="en-US" altLang="it-IT" sz="1800" b="1" dirty="0">
                <a:solidFill>
                  <a:srgbClr val="006600"/>
                </a:solidFill>
              </a:rPr>
              <a:t>chaos</a:t>
            </a:r>
            <a:r>
              <a:rPr lang="en-US" altLang="it-IT" sz="1800" dirty="0"/>
              <a:t>.</a:t>
            </a:r>
            <a:endParaRPr lang="en-US" altLang="it-IT" sz="1800" i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2000" dirty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</a:t>
            </a:r>
            <a:r>
              <a:rPr lang="en-US" altLang="it-IT" sz="1600" dirty="0">
                <a:solidFill>
                  <a:schemeClr val="accent2"/>
                </a:solidFill>
                <a:latin typeface="Comic Sans MS" pitchFamily="66" charset="0"/>
              </a:rPr>
              <a:t> Zhang, Y. and Henson, M. A. (2001), “Bifurcation analysis of continuous biochemical reactor models”, Biotechnology Progress, 17, p. 647-660</a:t>
            </a:r>
            <a:endParaRPr lang="en-US" altLang="it-IT" sz="1800" i="1" dirty="0"/>
          </a:p>
        </p:txBody>
      </p:sp>
      <p:sp>
        <p:nvSpPr>
          <p:cNvPr id="116740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A7FA516-0609-4A77-96B9-86543DD412F3}" type="slidenum">
              <a:rPr lang="en-GB" altLang="it-IT" sz="1000">
                <a:latin typeface="Times New Roman" pitchFamily="18" charset="0"/>
              </a:rPr>
              <a:pPr/>
              <a:t>58</a:t>
            </a:fld>
            <a:endParaRPr lang="en-GB" altLang="it-IT" sz="1000">
              <a:latin typeface="Times New Roman" pitchFamily="18" charset="0"/>
            </a:endParaRPr>
          </a:p>
        </p:txBody>
      </p:sp>
      <p:sp>
        <p:nvSpPr>
          <p:cNvPr id="116741" name="CasellaDiTesto 1"/>
          <p:cNvSpPr txBox="1">
            <a:spLocks noChangeArrowheads="1"/>
          </p:cNvSpPr>
          <p:nvPr/>
        </p:nvSpPr>
        <p:spPr bwMode="auto">
          <a:xfrm>
            <a:off x="187325" y="4932363"/>
            <a:ext cx="64817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6600"/>
                </a:solidFill>
              </a:rPr>
              <a:t>Bifurcation</a:t>
            </a:r>
            <a:r>
              <a:rPr lang="en-US" altLang="it-IT" sz="1800"/>
              <a:t> is a sudden and drastic change in important properties of a </a:t>
            </a:r>
            <a:r>
              <a:rPr lang="en-US" altLang="it-IT" sz="1800">
                <a:solidFill>
                  <a:srgbClr val="006600"/>
                </a:solidFill>
              </a:rPr>
              <a:t>nonlinear system </a:t>
            </a:r>
            <a:r>
              <a:rPr lang="en-US" altLang="it-IT" sz="1800"/>
              <a:t>(e.g., type of </a:t>
            </a:r>
            <a:r>
              <a:rPr lang="en-US" altLang="it-IT" sz="1800">
                <a:solidFill>
                  <a:srgbClr val="006600"/>
                </a:solidFill>
              </a:rPr>
              <a:t>asymptotic regimes </a:t>
            </a:r>
            <a:r>
              <a:rPr lang="en-US" altLang="it-IT" sz="1800"/>
              <a:t>or their </a:t>
            </a:r>
            <a:r>
              <a:rPr lang="en-US" altLang="it-IT" sz="1800">
                <a:solidFill>
                  <a:srgbClr val="006600"/>
                </a:solidFill>
              </a:rPr>
              <a:t>stability</a:t>
            </a:r>
            <a:r>
              <a:rPr lang="en-US" altLang="it-IT" sz="1800"/>
              <a:t>), following a smooth gradual change in one or more model </a:t>
            </a:r>
            <a:r>
              <a:rPr lang="en-US" altLang="it-IT" sz="1800">
                <a:solidFill>
                  <a:srgbClr val="006600"/>
                </a:solidFill>
              </a:rPr>
              <a:t>parameters</a:t>
            </a:r>
            <a:r>
              <a:rPr lang="en-US" altLang="it-IT" sz="1800"/>
              <a:t> (“</a:t>
            </a:r>
            <a:r>
              <a:rPr lang="en-US" altLang="it-IT" sz="1800">
                <a:solidFill>
                  <a:srgbClr val="006600"/>
                </a:solidFill>
              </a:rPr>
              <a:t>bifurcation parameters</a:t>
            </a:r>
            <a:r>
              <a:rPr lang="en-US" altLang="it-IT" sz="1800"/>
              <a:t>”)  deviating from their design or predetermined values.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</a:t>
            </a:r>
            <a:r>
              <a:rPr lang="en-US" altLang="it-IT" sz="1800">
                <a:solidFill>
                  <a:schemeClr val="accent2"/>
                </a:solidFill>
                <a:latin typeface="Comic Sans MS" pitchFamily="66" charset="0"/>
              </a:rPr>
              <a:t> Cosenza and Miccio (2015)</a:t>
            </a:r>
            <a:endParaRPr lang="en-US" altLang="it-IT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10AA096C-E28B-43B4-9EE9-470583E5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825"/>
            <a:ext cx="6858000" cy="9413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it-IT" dirty="0">
                <a:latin typeface="Times New Roman" charset="0"/>
                <a:ea typeface="ＭＳ Ｐゴシック" charset="-128"/>
              </a:rPr>
              <a:t>What are the stability properties</a:t>
            </a:r>
            <a:r>
              <a:rPr lang="it-IT" altLang="it-IT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dirty="0">
                <a:latin typeface="Algerian" panose="04020705040A02060702" pitchFamily="82" charset="0"/>
                <a:ea typeface="ＭＳ Ｐゴシック" charset="-128"/>
              </a:rPr>
              <a:t>?</a:t>
            </a:r>
            <a:r>
              <a:rPr lang="en-US" altLang="it-IT" dirty="0">
                <a:latin typeface="Times New Roman" charset="0"/>
                <a:ea typeface="ＭＳ Ｐゴシック" charset="-128"/>
              </a:rPr>
              <a:t> </a:t>
            </a:r>
            <a:br>
              <a:rPr lang="en-US" altLang="it-IT" dirty="0">
                <a:latin typeface="Times New Roman" charset="0"/>
                <a:ea typeface="ＭＳ Ｐゴシック" charset="-128"/>
              </a:rPr>
            </a:br>
            <a:r>
              <a:rPr lang="en-US" altLang="it-IT" sz="3200" dirty="0">
                <a:latin typeface="Times New Roman" charset="0"/>
                <a:ea typeface="ＭＳ Ｐゴシック" charset="-128"/>
              </a:rPr>
              <a:t>A q</a:t>
            </a:r>
            <a:r>
              <a:rPr lang="it-IT" altLang="it-IT" sz="3200" dirty="0" err="1">
                <a:latin typeface="Times New Roman" charset="0"/>
                <a:ea typeface="ＭＳ Ｐゴシック" charset="-128"/>
              </a:rPr>
              <a:t>ualitative</a:t>
            </a:r>
            <a:r>
              <a:rPr lang="it-IT" altLang="it-IT" sz="32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3200" dirty="0" err="1">
                <a:latin typeface="Times New Roman" charset="0"/>
                <a:ea typeface="ＭＳ Ｐゴシック" charset="-128"/>
              </a:rPr>
              <a:t>concept</a:t>
            </a:r>
            <a:r>
              <a:rPr lang="it-IT" altLang="it-IT" sz="3200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sz="2800" dirty="0">
                <a:latin typeface="Times New Roman" charset="0"/>
                <a:ea typeface="ＭＳ Ｐゴシック" charset="-128"/>
              </a:rPr>
              <a:t>(2)</a:t>
            </a:r>
            <a:endParaRPr lang="it-IT" altLang="it-IT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355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5EF21F7E-B3E9-4B51-8620-C7C77A02C94A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6</a:t>
            </a:fld>
            <a:endParaRPr lang="en-GB" altLang="it-IT" sz="1400">
              <a:latin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DA461F-B64D-4121-AA75-89A8712A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2051050"/>
            <a:ext cx="4876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87F15906-2267-4685-8A19-4485A114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211638"/>
            <a:ext cx="4984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en-US" sz="2800" dirty="0">
                <a:ea typeface="ＭＳ Ｐゴシック" charset="0"/>
              </a:rPr>
              <a:t>The concept of </a:t>
            </a:r>
            <a:r>
              <a:rPr lang="en-US" sz="2800" dirty="0">
                <a:solidFill>
                  <a:srgbClr val="008000"/>
                </a:solidFill>
                <a:ea typeface="ＭＳ Ｐゴシック" charset="0"/>
              </a:rPr>
              <a:t>stability</a:t>
            </a:r>
            <a:r>
              <a:rPr lang="en-US" sz="2800" dirty="0">
                <a:ea typeface="ＭＳ Ｐゴシック" charset="0"/>
              </a:rPr>
              <a:t> can be illustrated by a cone placed on a plane horizontal surface.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3">
            <a:extLst>
              <a:ext uri="{FF2B5EF4-FFF2-40B4-BE49-F238E27FC236}">
                <a16:creationId xmlns:a16="http://schemas.microsoft.com/office/drawing/2014/main" id="{844A1049-AF4F-43C9-99DE-E0DA53B5DA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9275" y="179388"/>
            <a:ext cx="5829300" cy="8382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altLang="it-IT" sz="3200">
                <a:latin typeface="Times New Roman" charset="0"/>
                <a:ea typeface="ＭＳ Ｐゴシック" charset="-128"/>
              </a:rPr>
              <a:t>Stability:</a:t>
            </a:r>
            <a:br>
              <a:rPr lang="it-IT" altLang="it-IT" sz="3200">
                <a:latin typeface="Times New Roman" charset="0"/>
                <a:ea typeface="ＭＳ Ｐゴシック" charset="-128"/>
              </a:rPr>
            </a:br>
            <a:r>
              <a:rPr lang="it-IT" altLang="it-IT" sz="3200">
                <a:latin typeface="Times New Roman" charset="0"/>
                <a:ea typeface="ＭＳ Ｐゴシック" charset="-128"/>
              </a:rPr>
              <a:t>general </a:t>
            </a:r>
            <a:r>
              <a:rPr lang="it-IT" altLang="it-IT" sz="320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properties</a:t>
            </a:r>
            <a:endParaRPr lang="en-GB" altLang="it-IT" sz="4800">
              <a:latin typeface="Times New Roman" charset="0"/>
              <a:ea typeface="ＭＳ Ｐゴシック" charset="-128"/>
            </a:endParaRPr>
          </a:p>
        </p:txBody>
      </p:sp>
      <p:sp>
        <p:nvSpPr>
          <p:cNvPr id="2560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5CF3B8B0-0562-42DF-A106-67A8A7F53AAF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7</a:t>
            </a:fld>
            <a:endParaRPr lang="en-GB" altLang="it-IT" sz="1400">
              <a:latin typeface="Times New Roman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0EC7FF1-BD85-4B80-95FC-41E5317CC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49028"/>
              </p:ext>
            </p:extLst>
          </p:nvPr>
        </p:nvGraphicFramePr>
        <p:xfrm>
          <a:off x="533400" y="1691640"/>
          <a:ext cx="5791200" cy="3657600"/>
        </p:xfrm>
        <a:graphic>
          <a:graphicData uri="http://schemas.openxmlformats.org/drawingml/2006/table">
            <a:tbl>
              <a:tblPr/>
              <a:tblGrid>
                <a:gridCol w="220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Linear Systems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Non-Linear Systems</a:t>
                      </a:r>
                      <a:endParaRPr kumimoji="0" lang="en-US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stability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is an intrinsic property of the 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system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itself and not of its  </a:t>
                      </a:r>
                      <a:r>
                        <a:rPr kumimoji="0" lang="en-US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equilibrium points</a:t>
                      </a:r>
                      <a:endParaRPr kumimoji="0" lang="en-US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indent="268288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4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stability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is a property of each asymptotic 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regime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and not of the 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system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itself; </a:t>
                      </a:r>
                    </a:p>
                    <a:p>
                      <a:pPr marL="457200" marR="0" lvl="1" indent="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</a:pP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e.g., the same dynamic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system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may exhibit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stable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and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unstable equilibrium points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in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parallel</a:t>
                      </a:r>
                      <a:endParaRPr kumimoji="0" lang="en-US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DC825-BD11-4234-956C-74ED7604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875338"/>
            <a:ext cx="6127750" cy="1816100"/>
          </a:xfrm>
          <a:extLst/>
        </p:spPr>
        <p:txBody>
          <a:bodyPr/>
          <a:lstStyle/>
          <a:p>
            <a:pPr>
              <a:defRPr/>
            </a:pP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Stability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br>
              <a:rPr lang="it-IT" altLang="it-IT" cap="none" dirty="0">
                <a:latin typeface="Times New Roman" charset="0"/>
                <a:ea typeface="ＭＳ Ｐゴシック" charset="-128"/>
              </a:rPr>
            </a:br>
            <a:r>
              <a:rPr lang="it-IT" altLang="it-IT" cap="none" dirty="0">
                <a:latin typeface="Times New Roman" charset="0"/>
                <a:ea typeface="ＭＳ Ｐゴシック" charset="-128"/>
              </a:rPr>
              <a:t>for INPUT-OUTPUT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DYNAMICAL</a:t>
            </a:r>
            <a:r>
              <a:rPr lang="it-IT" altLang="it-IT" cap="none" dirty="0">
                <a:latin typeface="Times New Roman" charset="0"/>
                <a:ea typeface="ＭＳ Ｐゴシック" charset="-128"/>
              </a:rPr>
              <a:t> </a:t>
            </a:r>
            <a:r>
              <a:rPr lang="it-IT" altLang="it-IT" cap="none" dirty="0" err="1">
                <a:latin typeface="Times New Roman" charset="0"/>
                <a:ea typeface="ＭＳ Ｐゴシック" charset="-128"/>
              </a:rPr>
              <a:t>systems</a:t>
            </a:r>
            <a:endParaRPr lang="en-US" altLang="it-IT" cap="none" dirty="0">
              <a:ea typeface="ＭＳ Ｐゴシック" charset="-128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87007A-4333-42BD-B427-ED69CCDC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it-IT">
              <a:ea typeface="ＭＳ Ｐゴシック" charset="-128"/>
            </a:endParaRP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D9D42263-80B2-4152-8186-21327601AB48}" type="slidenum">
              <a:rPr lang="it-IT" altLang="it-IT" sz="1400"/>
              <a:pPr>
                <a:spcBef>
                  <a:spcPts val="600"/>
                </a:spcBef>
                <a:buFont typeface="Times New Roman" pitchFamily="18" charset="0"/>
                <a:buNone/>
              </a:pPr>
              <a:t>8</a:t>
            </a:fld>
            <a:endParaRPr lang="it-IT" altLang="it-IT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D231A3DE-7858-4C50-A1E2-71732875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0175"/>
            <a:ext cx="6172200" cy="9413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it-IT" dirty="0" err="1">
                <a:latin typeface="Times New Roman" charset="0"/>
              </a:rPr>
              <a:t>Stability</a:t>
            </a:r>
            <a:r>
              <a:rPr lang="it-IT" dirty="0">
                <a:latin typeface="Times New Roman" charset="0"/>
              </a:rPr>
              <a:t> </a:t>
            </a:r>
            <a:br>
              <a:rPr lang="it-IT" dirty="0">
                <a:latin typeface="Times New Roman" charset="0"/>
              </a:rPr>
            </a:br>
            <a:r>
              <a:rPr lang="it-IT" dirty="0">
                <a:latin typeface="Times New Roman" charset="0"/>
              </a:rPr>
              <a:t>for </a:t>
            </a:r>
            <a:r>
              <a:rPr lang="it-IT" dirty="0">
                <a:solidFill>
                  <a:srgbClr val="006600"/>
                </a:solidFill>
                <a:latin typeface="Times New Roman" charset="0"/>
              </a:rPr>
              <a:t>linear</a:t>
            </a:r>
            <a:r>
              <a:rPr lang="it-IT" dirty="0">
                <a:latin typeface="Times New Roman" charset="0"/>
              </a:rPr>
              <a:t> input-output </a:t>
            </a:r>
            <a:r>
              <a:rPr lang="it-IT" dirty="0" err="1">
                <a:latin typeface="Times New Roman" charset="0"/>
              </a:rPr>
              <a:t>systems</a:t>
            </a:r>
            <a:endParaRPr lang="it-IT" dirty="0">
              <a:latin typeface="Times New Roman" charset="0"/>
            </a:endParaRPr>
          </a:p>
        </p:txBody>
      </p:sp>
      <p:sp>
        <p:nvSpPr>
          <p:cNvPr id="2867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ts val="4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ts val="4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ts val="4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ts val="4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Times New Roman" pitchFamily="18" charset="0"/>
              <a:buNone/>
            </a:pPr>
            <a:fld id="{E3BF6D1C-23D8-48B7-98D1-E260FA8002F3}" type="slidenum">
              <a:rPr lang="en-GB" altLang="it-IT" sz="1400">
                <a:latin typeface="Times New Roman" pitchFamily="18" charset="0"/>
              </a:rPr>
              <a:pPr>
                <a:spcBef>
                  <a:spcPts val="600"/>
                </a:spcBef>
                <a:buFont typeface="Times New Roman" pitchFamily="18" charset="0"/>
                <a:buNone/>
              </a:pPr>
              <a:t>9</a:t>
            </a:fld>
            <a:endParaRPr lang="en-GB" altLang="it-IT" sz="1400">
              <a:latin typeface="Times New Roman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C2123FA-4243-4D15-9ACE-B321502B3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08100"/>
            <a:ext cx="61722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en-US" sz="2200" dirty="0">
                <a:ea typeface="ＭＳ Ｐゴシック" charset="0"/>
              </a:rPr>
              <a:t>A necessary and sufficient condition for a linear dynamic system to be </a:t>
            </a:r>
            <a:r>
              <a:rPr lang="en-US" sz="2200" b="1" dirty="0">
                <a:solidFill>
                  <a:srgbClr val="006600"/>
                </a:solidFill>
                <a:ea typeface="ＭＳ Ｐゴシック" charset="0"/>
              </a:rPr>
              <a:t>stable</a:t>
            </a:r>
            <a:r>
              <a:rPr lang="en-US" sz="2200" dirty="0">
                <a:ea typeface="ＭＳ Ｐゴシック" charset="0"/>
              </a:rPr>
              <a:t> is that all the </a:t>
            </a:r>
            <a:r>
              <a:rPr lang="en-US" sz="2200" dirty="0">
                <a:solidFill>
                  <a:srgbClr val="006600"/>
                </a:solidFill>
                <a:ea typeface="ＭＳ Ｐゴシック" charset="0"/>
              </a:rPr>
              <a:t>poles</a:t>
            </a:r>
            <a:r>
              <a:rPr lang="en-US" sz="2200" dirty="0">
                <a:ea typeface="ＭＳ Ｐゴシック" charset="0"/>
              </a:rPr>
              <a:t> of the </a:t>
            </a:r>
            <a:r>
              <a:rPr lang="en-US" sz="2200" dirty="0">
                <a:solidFill>
                  <a:srgbClr val="006600"/>
                </a:solidFill>
                <a:ea typeface="ＭＳ Ｐゴシック" charset="0"/>
              </a:rPr>
              <a:t>system transfer function </a:t>
            </a:r>
            <a:r>
              <a:rPr lang="en-US" sz="2200" dirty="0">
                <a:ea typeface="ＭＳ Ｐゴシック" charset="0"/>
              </a:rPr>
              <a:t>have negative real parts (</a:t>
            </a:r>
            <a:r>
              <a:rPr lang="en-US" sz="2200" b="1" dirty="0">
                <a:solidFill>
                  <a:srgbClr val="996633"/>
                </a:solidFill>
                <a:ea typeface="ＭＳ Ｐゴシック" charset="0"/>
              </a:rPr>
              <a:t>BIBO Stability Theorem</a:t>
            </a:r>
            <a:r>
              <a:rPr lang="en-US" sz="2200" dirty="0">
                <a:ea typeface="ＭＳ Ｐゴシック" charset="0"/>
              </a:rPr>
              <a:t>).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8ABED25-CE72-4E96-88DB-A72B0703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7332663"/>
            <a:ext cx="611187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spcAft>
                <a:spcPts val="600"/>
              </a:spcAft>
              <a:buFont typeface="Times New Roman" charset="0"/>
              <a:buNone/>
              <a:defRPr/>
            </a:pPr>
            <a:r>
              <a:rPr lang="en-US" sz="2000" dirty="0">
                <a:ea typeface="ＭＳ Ｐゴシック" charset="0"/>
              </a:rPr>
              <a:t>A </a:t>
            </a:r>
            <a:r>
              <a:rPr lang="en-US" sz="2000" b="1" dirty="0">
                <a:solidFill>
                  <a:srgbClr val="006600"/>
                </a:solidFill>
                <a:ea typeface="ＭＳ Ｐゴシック" charset="0"/>
              </a:rPr>
              <a:t>marginally stable </a:t>
            </a:r>
            <a:r>
              <a:rPr lang="en-US" sz="2000" dirty="0">
                <a:ea typeface="ＭＳ Ｐゴシック" charset="0"/>
              </a:rPr>
              <a:t>input-output system has only certain bounded inputs resulting in a bounded output.</a:t>
            </a:r>
          </a:p>
        </p:txBody>
      </p:sp>
      <p:pic>
        <p:nvPicPr>
          <p:cNvPr id="2867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9613"/>
            <a:ext cx="11477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819400"/>
            <a:ext cx="5491163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ttangolo 3"/>
          <p:cNvSpPr>
            <a:spLocks noChangeArrowheads="1"/>
          </p:cNvSpPr>
          <p:nvPr/>
        </p:nvSpPr>
        <p:spPr bwMode="auto">
          <a:xfrm>
            <a:off x="1147763" y="8272463"/>
            <a:ext cx="480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  <a:buFont typeface="Times New Roman" pitchFamily="18" charset="0"/>
              <a:buNone/>
            </a:pPr>
            <a:r>
              <a:rPr lang="en-US" altLang="it-IT" sz="1600">
                <a:latin typeface="Comic Sans MS" pitchFamily="66" charset="0"/>
                <a:hlinkClick r:id="rId5"/>
              </a:rPr>
              <a:t>http://en.wikipedia.org/wiki/Marginal_stability</a:t>
            </a:r>
            <a:r>
              <a:rPr lang="en-US" altLang="it-IT" sz="1600">
                <a:latin typeface="Comic Sans MS" pitchFamily="66" charset="0"/>
              </a:rPr>
              <a:t> </a:t>
            </a:r>
          </a:p>
        </p:txBody>
      </p:sp>
      <p:sp>
        <p:nvSpPr>
          <p:cNvPr id="28681" name="Rettangolo 5"/>
          <p:cNvSpPr>
            <a:spLocks noChangeArrowheads="1"/>
          </p:cNvSpPr>
          <p:nvPr/>
        </p:nvSpPr>
        <p:spPr bwMode="auto">
          <a:xfrm>
            <a:off x="0" y="4492625"/>
            <a:ext cx="2349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it-IT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</a:t>
            </a:r>
            <a:r>
              <a:rPr lang="en-US" altLang="it-IT" sz="1400">
                <a:solidFill>
                  <a:srgbClr val="0033CC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it-IT" sz="1400">
                <a:solidFill>
                  <a:srgbClr val="0033CC"/>
                </a:solidFill>
                <a:latin typeface="Comic Sans MS" pitchFamily="66" charset="0"/>
              </a:rPr>
              <a:t>Part IB Paper 6: Information Engineering from Glenn Vinnicombe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SA_portrait colorato">
  <a:themeElements>
    <a:clrScheme name="Personalizzat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990000"/>
      </a:folHlink>
    </a:clrScheme>
    <a:fontScheme name="landscape colorato UniS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accent1">
              <a:lumMod val="10000"/>
            </a:schemeClr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Tx/>
          <a:buSzTx/>
          <a:buFont typeface="Times New Roman" pitchFamily="18" charset="0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andscape colorato UniS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colorato UniS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colorato UniS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colorato UniS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colorato UniS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colorato UniS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colorato UniS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UniSA_portrait colorato.pot</Template>
  <TotalTime>2741</TotalTime>
  <Words>3314</Words>
  <Application>Microsoft Office PowerPoint</Application>
  <PresentationFormat>Presentazione su schermo (4:3)</PresentationFormat>
  <Paragraphs>545</Paragraphs>
  <Slides>58</Slides>
  <Notes>48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75" baseType="lpstr">
      <vt:lpstr>ＭＳ Ｐゴシック</vt:lpstr>
      <vt:lpstr>Algerian</vt:lpstr>
      <vt:lpstr>Arial</vt:lpstr>
      <vt:lpstr>Cambria Math</vt:lpstr>
      <vt:lpstr>Century Gothic</vt:lpstr>
      <vt:lpstr>Comic Sans MS</vt:lpstr>
      <vt:lpstr>Courier New</vt:lpstr>
      <vt:lpstr>Lucida Calligraphy</vt:lpstr>
      <vt:lpstr>MathJax_Math</vt:lpstr>
      <vt:lpstr>Monotype Corsiva</vt:lpstr>
      <vt:lpstr>Symbol</vt:lpstr>
      <vt:lpstr>Times New Roman</vt:lpstr>
      <vt:lpstr>Webdings</vt:lpstr>
      <vt:lpstr>Wingdings</vt:lpstr>
      <vt:lpstr>UniSA_portrait colorato</vt:lpstr>
      <vt:lpstr>Equation</vt:lpstr>
      <vt:lpstr>Equazione</vt:lpstr>
      <vt:lpstr>NOTES  ON STABILITY  FOR NON-LINEAR SYSTEMS</vt:lpstr>
      <vt:lpstr>Different behaviors between linear and nonlinear systems </vt:lpstr>
      <vt:lpstr>Introduction</vt:lpstr>
      <vt:lpstr>Constant Regimes:  How many ?</vt:lpstr>
      <vt:lpstr>What are the stability properties ?  A qualitative concept</vt:lpstr>
      <vt:lpstr>What are the stability properties ?  A qualitative concept (2)</vt:lpstr>
      <vt:lpstr>Stability: general properties</vt:lpstr>
      <vt:lpstr>Stability  for INPUT-OUTPUT DYNAMICAL systems</vt:lpstr>
      <vt:lpstr>Stability  for linear input-output systems</vt:lpstr>
      <vt:lpstr>Stability  for AUTONOMOUS DYNAMICAL systems</vt:lpstr>
      <vt:lpstr>Lyapunov Stability definition  (for a point of equilibrium xs)</vt:lpstr>
      <vt:lpstr>Lyapunov Asymptotic Stability definition  (for a point of equilibrium xs)</vt:lpstr>
      <vt:lpstr>Instability</vt:lpstr>
      <vt:lpstr>Example: 2nd order dynamical system</vt:lpstr>
      <vt:lpstr>Qualitative concept of stability vs. Lyapunov Stability </vt:lpstr>
      <vt:lpstr>Linear autonomous dynamical systems</vt:lpstr>
      <vt:lpstr>Study of  linear autonomous dynamical systems </vt:lpstr>
      <vt:lpstr>Linear autonomous dynamical systems: definitions </vt:lpstr>
      <vt:lpstr>Linear autonomous dynamical systems: definitions </vt:lpstr>
      <vt:lpstr>Linear autonomous dynamical systems:  Stability</vt:lpstr>
      <vt:lpstr>Autonomous dynamical systems: an example in the planar case</vt:lpstr>
      <vt:lpstr>Linear autonomous dynamical systems: the planar case</vt:lpstr>
      <vt:lpstr>Planar linear dynamical systems: the hyperbolic case</vt:lpstr>
      <vt:lpstr>Presentazione standard di PowerPoint</vt:lpstr>
      <vt:lpstr>PPlane</vt:lpstr>
      <vt:lpstr>Phase Portrait: 1) 1 and 2 are real, distinct and negative</vt:lpstr>
      <vt:lpstr>Phase Portrait: 1) 1 and 2 are real, distinct and negative</vt:lpstr>
      <vt:lpstr>Phase Portrait: 2) 1 and 2 are real, distinct and positive</vt:lpstr>
      <vt:lpstr>Phase Portrait: 3) 1 and 2 are real, distinct and opposite</vt:lpstr>
      <vt:lpstr>Phase Portrait: 1bis) 1 and 2 complex with a negative real part</vt:lpstr>
      <vt:lpstr>Phase Portrait: 2bis) 1 and  2 complex with a positive real part</vt:lpstr>
      <vt:lpstr>Phase Portrait: 8) 1 and 2 imaginary (non hyperbolic)</vt:lpstr>
      <vt:lpstr>Planar linear dynamical systems: Eigenvalues</vt:lpstr>
      <vt:lpstr>Planar linear dynamical systems: real and distinct Eigenvalues </vt:lpstr>
      <vt:lpstr>Planar linear dynamical systems: real and coincident Eigenvalues </vt:lpstr>
      <vt:lpstr>Planar linear dynamical systems: complex and coniugate Eigenvalues </vt:lpstr>
      <vt:lpstr>Planar linear dynamical systems: General Diagram</vt:lpstr>
      <vt:lpstr>Planar linear dynamical systems: attractors and repellors</vt:lpstr>
      <vt:lpstr>Non-linear autonomous dynamical systems</vt:lpstr>
      <vt:lpstr>Linearization  around a steady-state point</vt:lpstr>
      <vt:lpstr>Stability  of non-linear systems:  Linearization Method</vt:lpstr>
      <vt:lpstr>Summary</vt:lpstr>
      <vt:lpstr>The diabatic CSTR as the prototype of non-linear autonomous dynamical systems</vt:lpstr>
      <vt:lpstr> THE DIABATIC CSTR  Example No. 6</vt:lpstr>
      <vt:lpstr> THE DIABATIC CSTR  Example No. 6</vt:lpstr>
      <vt:lpstr> THE DIABATIC CSTR  Example No. 6</vt:lpstr>
      <vt:lpstr>The Diabatic CSTR:  a Matlab code</vt:lpstr>
      <vt:lpstr>The Diabatic CSTR:  multiple steady-states  from the entalpy balance</vt:lpstr>
      <vt:lpstr>The Diabatic CSTR:  multiple steady-states  from the mass balance</vt:lpstr>
      <vt:lpstr>The Diabatic CSTR:  multiple steady-states  from the mass balance</vt:lpstr>
      <vt:lpstr>The Diabatic CSTR:  non-dimensional model</vt:lpstr>
      <vt:lpstr>Diabatic CSTR:  multiple steady-state  (Da=0.04; beta=1.5) </vt:lpstr>
      <vt:lpstr>Diabatic CSTR:  stable steady-states</vt:lpstr>
      <vt:lpstr>Diabatic CSTR:  unstable steady-state</vt:lpstr>
      <vt:lpstr>Diabatic CSTR:  dynamical (periodic) regime  (Da=0.07; beta=2.3)</vt:lpstr>
      <vt:lpstr>Diabatic CSTR: limit cycle (Da=0.07; beta=2.3)</vt:lpstr>
      <vt:lpstr>Diabatic CSTR</vt:lpstr>
      <vt:lpstr>Concept of bifurcation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UNIVERSITÁ DEGLI STUDI DI SALERNO FACOLTÀ DI INGEGNERIA</dc:title>
  <dc:creator>M.Miccio</dc:creator>
  <cp:lastModifiedBy>Michele MICCIO</cp:lastModifiedBy>
  <cp:revision>165</cp:revision>
  <dcterms:created xsi:type="dcterms:W3CDTF">2011-10-19T12:22:59Z</dcterms:created>
  <dcterms:modified xsi:type="dcterms:W3CDTF">2019-05-23T10:45:24Z</dcterms:modified>
</cp:coreProperties>
</file>