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90" r:id="rId2"/>
    <p:sldId id="291" r:id="rId3"/>
    <p:sldId id="300" r:id="rId4"/>
    <p:sldId id="294" r:id="rId5"/>
    <p:sldId id="295" r:id="rId6"/>
    <p:sldId id="298" r:id="rId7"/>
    <p:sldId id="302" r:id="rId8"/>
    <p:sldId id="299" r:id="rId9"/>
    <p:sldId id="301" r:id="rId10"/>
  </p:sldIdLst>
  <p:sldSz cx="9144000" cy="6858000" type="screen4x3"/>
  <p:notesSz cx="6858000" cy="9144000"/>
  <p:defaultTextStyle>
    <a:defPPr>
      <a:defRPr lang="it-IT"/>
    </a:defPPr>
    <a:lvl1pPr algn="just" rtl="0" fontAlgn="base">
      <a:spcBef>
        <a:spcPts val="600"/>
      </a:spcBef>
      <a:spcAft>
        <a:spcPts val="600"/>
      </a:spcAft>
      <a:buFont typeface="Times New Roman" pitchFamily="18" charset="0"/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just" rtl="0" fontAlgn="base">
      <a:spcBef>
        <a:spcPts val="600"/>
      </a:spcBef>
      <a:spcAft>
        <a:spcPts val="600"/>
      </a:spcAft>
      <a:buFont typeface="Times New Roman" pitchFamily="18" charset="0"/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just" rtl="0" fontAlgn="base">
      <a:spcBef>
        <a:spcPts val="600"/>
      </a:spcBef>
      <a:spcAft>
        <a:spcPts val="600"/>
      </a:spcAft>
      <a:buFont typeface="Times New Roman" pitchFamily="18" charset="0"/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just" rtl="0" fontAlgn="base">
      <a:spcBef>
        <a:spcPts val="600"/>
      </a:spcBef>
      <a:spcAft>
        <a:spcPts val="600"/>
      </a:spcAft>
      <a:buFont typeface="Times New Roman" pitchFamily="18" charset="0"/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just" rtl="0" fontAlgn="base">
      <a:spcBef>
        <a:spcPts val="600"/>
      </a:spcBef>
      <a:spcAft>
        <a:spcPts val="600"/>
      </a:spcAft>
      <a:buFont typeface="Times New Roman" pitchFamily="18" charset="0"/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996633"/>
    <a:srgbClr val="FDECAF"/>
    <a:srgbClr val="FFFF99"/>
    <a:srgbClr val="FFCC66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41" autoAdjust="0"/>
    <p:restoredTop sz="95461" autoAdjust="0"/>
  </p:normalViewPr>
  <p:slideViewPr>
    <p:cSldViewPr showGuides="1">
      <p:cViewPr varScale="1">
        <p:scale>
          <a:sx n="105" d="100"/>
          <a:sy n="105" d="100"/>
        </p:scale>
        <p:origin x="2016" y="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spcAft>
                <a:spcPct val="0"/>
              </a:spcAft>
              <a:buFontTx/>
              <a:buNone/>
              <a:defRPr sz="1200"/>
            </a:lvl1pPr>
          </a:lstStyle>
          <a:p>
            <a:endParaRPr lang="it-IT" altLang="it-I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buFontTx/>
              <a:buNone/>
              <a:defRPr sz="1200"/>
            </a:lvl1pPr>
          </a:lstStyle>
          <a:p>
            <a:endParaRPr lang="it-IT" altLang="it-IT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spcAft>
                <a:spcPct val="0"/>
              </a:spcAft>
              <a:buFontTx/>
              <a:buNone/>
              <a:defRPr sz="1200"/>
            </a:lvl1pPr>
          </a:lstStyle>
          <a:p>
            <a:endParaRPr lang="it-IT" altLang="it-IT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buFontTx/>
              <a:buNone/>
              <a:defRPr sz="1200"/>
            </a:lvl1pPr>
          </a:lstStyle>
          <a:p>
            <a:fld id="{0A75DC7C-28FD-4E37-B550-1992C94F685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368346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E4AC16-1C87-49F9-9D0E-0058310FFFCB}" type="slidenum">
              <a:rPr lang="it-IT" altLang="it-IT"/>
              <a:pPr/>
              <a:t>1</a:t>
            </a:fld>
            <a:endParaRPr lang="it-IT" altLang="it-IT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anchor="b" anchorCtr="0"/>
          <a:lstStyle>
            <a:lvl1pPr>
              <a:defRPr/>
            </a:lvl1pPr>
          </a:lstStyle>
          <a:p>
            <a:endParaRPr lang="it-IT" alt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anchor="b" anchorCtr="0"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anchor="b" anchorCtr="0"/>
          <a:lstStyle>
            <a:lvl1pPr>
              <a:defRPr/>
            </a:lvl1pPr>
          </a:lstStyle>
          <a:p>
            <a:fld id="{41F92E74-1006-41B2-A839-76381A3BCBF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32177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A479F9-B6BB-4267-B3D4-6793BF47DDB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01749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3D8B59-B96D-4E1E-A4DD-99E2C0A1041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38570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BA8C58-58CA-4ECC-90A1-E2308E976C5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11590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4E4300-0BBA-4C46-8AAE-1B9D1E42CD8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99807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196975"/>
            <a:ext cx="4038600" cy="4929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4038600" cy="4929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0BC5E2-0C00-4987-BA40-724ACE7A143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2586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BA0B6D-0C71-4EF2-91D4-6096E2E8EF8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6220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50BED-3221-4CF4-861E-5D2D80A10BA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25238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3BC980-5CB7-4EF2-8A6D-904A4CC2D7E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91316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AD6486-F1C1-4750-AE37-6FD04A33B4E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94835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B89CC3-41D9-492D-9B64-42814CEDFDF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64939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 b="-1363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29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spcAft>
                <a:spcPct val="0"/>
              </a:spcAft>
              <a:buFontTx/>
              <a:buNone/>
              <a:defRPr sz="1400"/>
            </a:lvl1pPr>
          </a:lstStyle>
          <a:p>
            <a:endParaRPr lang="it-IT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spcAft>
                <a:spcPct val="0"/>
              </a:spcAft>
              <a:buFontTx/>
              <a:buNone/>
              <a:defRPr sz="1400"/>
            </a:lvl1pPr>
          </a:lstStyle>
          <a:p>
            <a:endParaRPr lang="it-IT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buFontTx/>
              <a:buNone/>
              <a:defRPr sz="1400"/>
            </a:lvl1pPr>
          </a:lstStyle>
          <a:p>
            <a:fld id="{6686A596-5F18-4148-B289-A4DCA482295D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wolframalpha.com/examples/ControlSystems.html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19216"/>
            <a:ext cx="7772400" cy="492443"/>
          </a:xfrm>
          <a:noFill/>
        </p:spPr>
        <p:txBody>
          <a:bodyPr>
            <a:spAutoFit/>
          </a:bodyPr>
          <a:lstStyle/>
          <a:p>
            <a:r>
              <a:rPr lang="it-IT" altLang="it-IT" sz="2600" b="1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The </a:t>
            </a:r>
            <a:r>
              <a:rPr lang="it-IT" altLang="it-IT" sz="2600" b="1" dirty="0" err="1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Nyquist</a:t>
            </a:r>
            <a:r>
              <a:rPr lang="it-IT" altLang="it-IT" sz="2600" b="1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 </a:t>
            </a:r>
            <a:r>
              <a:rPr lang="it-IT" altLang="it-IT" sz="2600" b="1" dirty="0" err="1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stability</a:t>
            </a:r>
            <a:r>
              <a:rPr lang="it-IT" altLang="it-IT" sz="2600" b="1" dirty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 </a:t>
            </a:r>
            <a:r>
              <a:rPr lang="it-IT" altLang="it-IT" sz="2600" b="1" dirty="0" err="1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criterion</a:t>
            </a:r>
            <a:endParaRPr lang="it-IT" altLang="it-IT" sz="2600" b="1" dirty="0">
              <a:solidFill>
                <a:schemeClr val="tx1"/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2" name="Sottotito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altLang="it-IT" sz="3200" b="1" dirty="0" err="1">
                <a:solidFill>
                  <a:schemeClr val="tx1"/>
                </a:solidFill>
                <a:latin typeface="Century Gothic" pitchFamily="34" charset="0"/>
              </a:rPr>
              <a:t>Example</a:t>
            </a:r>
            <a:r>
              <a:rPr lang="it-IT" altLang="it-IT" sz="3200" b="1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it-IT" altLang="it-IT" sz="3200" b="1" dirty="0" err="1">
                <a:solidFill>
                  <a:schemeClr val="tx1"/>
                </a:solidFill>
                <a:latin typeface="Century Gothic" pitchFamily="34" charset="0"/>
              </a:rPr>
              <a:t>problem</a:t>
            </a:r>
            <a:endParaRPr lang="it-IT" altLang="it-IT" sz="3200" b="1" dirty="0">
              <a:solidFill>
                <a:schemeClr val="tx1"/>
              </a:solidFill>
              <a:latin typeface="Century Gothic" pitchFamily="34" charset="0"/>
            </a:endParaRPr>
          </a:p>
          <a:p>
            <a:r>
              <a:rPr lang="it-IT" altLang="it-IT" sz="3200" b="1" dirty="0">
                <a:latin typeface="Century Gothic" pitchFamily="34" charset="0"/>
              </a:rPr>
              <a:t>from Exam_2013-07-22</a:t>
            </a:r>
            <a:endParaRPr lang="it-IT" altLang="it-IT" sz="3200" b="1" dirty="0">
              <a:solidFill>
                <a:schemeClr val="tx1"/>
              </a:solidFill>
              <a:latin typeface="Century Gothic" pitchFamily="34" charset="0"/>
            </a:endParaRPr>
          </a:p>
          <a:p>
            <a:r>
              <a:rPr lang="it-IT" altLang="it-IT" sz="3200" b="1" dirty="0">
                <a:solidFill>
                  <a:schemeClr val="tx1"/>
                </a:solidFill>
                <a:latin typeface="Century Gothic" pitchFamily="34" charset="0"/>
              </a:rPr>
              <a:t>(</a:t>
            </a:r>
            <a:r>
              <a:rPr lang="it-IT" altLang="it-IT" sz="3200" b="1" dirty="0" err="1">
                <a:solidFill>
                  <a:schemeClr val="tx1"/>
                </a:solidFill>
                <a:latin typeface="Century Gothic" pitchFamily="34" charset="0"/>
              </a:rPr>
              <a:t>imaginary</a:t>
            </a:r>
            <a:r>
              <a:rPr lang="it-IT" altLang="it-IT" sz="3200" b="1" dirty="0">
                <a:solidFill>
                  <a:schemeClr val="tx1"/>
                </a:solidFill>
                <a:latin typeface="Century Gothic" pitchFamily="34" charset="0"/>
              </a:rPr>
              <a:t> coniugate </a:t>
            </a:r>
            <a:r>
              <a:rPr lang="it-IT" altLang="it-IT" sz="3200" b="1" dirty="0" err="1">
                <a:solidFill>
                  <a:schemeClr val="tx1"/>
                </a:solidFill>
                <a:latin typeface="Century Gothic" pitchFamily="34" charset="0"/>
              </a:rPr>
              <a:t>poles</a:t>
            </a:r>
            <a:r>
              <a:rPr lang="it-IT" altLang="it-IT" sz="3200" b="1" dirty="0">
                <a:solidFill>
                  <a:schemeClr val="tx1"/>
                </a:solidFill>
                <a:latin typeface="Century Gothic" pitchFamily="34" charset="0"/>
              </a:rPr>
              <a:t> with double </a:t>
            </a:r>
            <a:r>
              <a:rPr lang="it-IT" altLang="it-IT" sz="3200" b="1">
                <a:solidFill>
                  <a:schemeClr val="tx1"/>
                </a:solidFill>
                <a:latin typeface="Century Gothic" pitchFamily="34" charset="0"/>
              </a:rPr>
              <a:t>multiplicity)</a:t>
            </a:r>
            <a:endParaRPr lang="it-IT" sz="3200" dirty="0"/>
          </a:p>
        </p:txBody>
      </p:sp>
      <p:pic>
        <p:nvPicPr>
          <p:cNvPr id="55306" name="Picture 10" descr="unis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108075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131840" y="6283154"/>
            <a:ext cx="5688633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buClrTx/>
              <a:buFontTx/>
              <a:buNone/>
              <a:defRPr/>
            </a:pPr>
            <a:r>
              <a:rPr lang="en-US" sz="1600" dirty="0">
                <a:solidFill>
                  <a:srgbClr val="000000"/>
                </a:solidFill>
              </a:rPr>
              <a:t>rev. </a:t>
            </a:r>
            <a:r>
              <a:rPr lang="en-US" sz="1600" dirty="0">
                <a:solidFill>
                  <a:srgbClr val="FF0000"/>
                </a:solidFill>
              </a:rPr>
              <a:t>1 </a:t>
            </a:r>
            <a:r>
              <a:rPr lang="en-US" sz="1600" dirty="0">
                <a:solidFill>
                  <a:srgbClr val="000000"/>
                </a:solidFill>
              </a:rPr>
              <a:t>of</a:t>
            </a:r>
            <a:r>
              <a:rPr lang="en-US" sz="1600" dirty="0">
                <a:solidFill>
                  <a:srgbClr val="FF0000"/>
                </a:solidFill>
              </a:rPr>
              <a:t>  July 13, 2015 </a:t>
            </a:r>
            <a:r>
              <a:rPr lang="it-IT" sz="1600" dirty="0">
                <a:solidFill>
                  <a:srgbClr val="000000"/>
                </a:solidFill>
              </a:rPr>
              <a:t>by  Michele MICCIO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600" dirty="0">
                <a:latin typeface="Lucida Calligraphy" panose="03010101010101010101" pitchFamily="66" charset="0"/>
              </a:rPr>
              <a:t>Use </a:t>
            </a:r>
            <a:r>
              <a:rPr lang="it-IT" sz="3600" dirty="0" err="1">
                <a:latin typeface="Lucida Calligraphy" panose="03010101010101010101" pitchFamily="66" charset="0"/>
              </a:rPr>
              <a:t>your</a:t>
            </a:r>
            <a:r>
              <a:rPr lang="it-IT" sz="3600" dirty="0">
                <a:latin typeface="Lucida Calligraphy" panose="03010101010101010101" pitchFamily="66" charset="0"/>
              </a:rPr>
              <a:t> brain</a:t>
            </a:r>
            <a:br>
              <a:rPr lang="it-IT" sz="3600" dirty="0">
                <a:latin typeface="Lucida Calligraphy" panose="03010101010101010101" pitchFamily="66" charset="0"/>
              </a:rPr>
            </a:br>
            <a:r>
              <a:rPr lang="it-IT" sz="3600" dirty="0">
                <a:latin typeface="Lucida Calligraphy" panose="03010101010101010101" pitchFamily="66" charset="0"/>
              </a:rPr>
              <a:t>and be </a:t>
            </a:r>
            <a:r>
              <a:rPr lang="it-IT" sz="3600" dirty="0" err="1">
                <a:latin typeface="Lucida Calligraphy" panose="03010101010101010101" pitchFamily="66" charset="0"/>
              </a:rPr>
              <a:t>smart</a:t>
            </a:r>
            <a:r>
              <a:rPr lang="it-IT" sz="3600" dirty="0">
                <a:latin typeface="Lucida Calligraphy" panose="03010101010101010101" pitchFamily="66" charset="0"/>
              </a:rPr>
              <a:t>!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1952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Open </a:t>
            </a:r>
            <a:r>
              <a:rPr lang="it-IT" dirty="0" err="1"/>
              <a:t>Loop</a:t>
            </a:r>
            <a:r>
              <a:rPr lang="it-IT" dirty="0"/>
              <a:t> transfer </a:t>
            </a:r>
            <a:r>
              <a:rPr lang="it-IT" dirty="0" err="1"/>
              <a:t>function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50BED-3221-4CF4-861E-5D2D80A10BA1}" type="slidenum">
              <a:rPr lang="it-IT" altLang="it-IT" smtClean="0"/>
              <a:pPr/>
              <a:t>3</a:t>
            </a:fld>
            <a:endParaRPr lang="it-IT" altLang="it-IT"/>
          </a:p>
        </p:txBody>
      </p:sp>
      <p:sp>
        <p:nvSpPr>
          <p:cNvPr id="4" name="Rettangolo 3"/>
          <p:cNvSpPr/>
          <p:nvPr/>
        </p:nvSpPr>
        <p:spPr>
          <a:xfrm>
            <a:off x="1214920" y="3356992"/>
            <a:ext cx="6696744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n=1</a:t>
            </a:r>
          </a:p>
          <a:p>
            <a:r>
              <a:rPr lang="pt-B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G_OL = 1/n/(s+n)/(s^2+n^2)^2</a:t>
            </a:r>
          </a:p>
          <a:p>
            <a:r>
              <a:rPr lang="pt-B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Transfer function:</a:t>
            </a:r>
          </a:p>
          <a:p>
            <a:r>
              <a:rPr lang="pt-B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1</a:t>
            </a:r>
          </a:p>
          <a:p>
            <a:r>
              <a:rPr lang="pt-B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</a:t>
            </a:r>
          </a:p>
          <a:p>
            <a:r>
              <a:rPr lang="pt-B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s^5 + s^4 + 2 s^3 + 2 s^2 + s + 1</a:t>
            </a:r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9586040"/>
              </p:ext>
            </p:extLst>
          </p:nvPr>
        </p:nvGraphicFramePr>
        <p:xfrm>
          <a:off x="4062784" y="1396433"/>
          <a:ext cx="1873597" cy="13184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zione" r:id="rId3" imgW="941400" imgH="658080" progId="Equation.3">
                  <p:embed/>
                </p:oleObj>
              </mc:Choice>
              <mc:Fallback>
                <p:oleObj name="Equazione" r:id="rId3" imgW="941400" imgH="6580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2784" y="1396433"/>
                        <a:ext cx="1873597" cy="131845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gget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2274092"/>
              </p:ext>
            </p:extLst>
          </p:nvPr>
        </p:nvGraphicFramePr>
        <p:xfrm>
          <a:off x="6553200" y="1700808"/>
          <a:ext cx="1653460" cy="8882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zione" r:id="rId5" imgW="799920" imgH="419040" progId="Equation.3">
                  <p:embed/>
                </p:oleObj>
              </mc:Choice>
              <mc:Fallback>
                <p:oleObj name="Equazione" r:id="rId5" imgW="799920" imgH="4190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1700808"/>
                        <a:ext cx="1653460" cy="88820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ttangolo 9"/>
          <p:cNvSpPr/>
          <p:nvPr/>
        </p:nvSpPr>
        <p:spPr>
          <a:xfrm>
            <a:off x="725843" y="1887215"/>
            <a:ext cx="13258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>
              <a:spcBef>
                <a:spcPct val="0"/>
              </a:spcBef>
              <a:spcAft>
                <a:spcPct val="0"/>
              </a:spcAft>
            </a:pPr>
            <a:r>
              <a:rPr lang="en-US" altLang="it-IT" sz="2400" dirty="0" err="1">
                <a:latin typeface="Arial" panose="020B0604020202020204" pitchFamily="34" charset="0"/>
                <a:ea typeface="Times New Roman" panose="02020603050405020304" pitchFamily="18" charset="0"/>
              </a:rPr>
              <a:t>G</a:t>
            </a:r>
            <a:r>
              <a:rPr lang="en-US" altLang="it-IT" sz="2400" baseline="-30000" dirty="0" err="1">
                <a:latin typeface="Arial" panose="020B0604020202020204" pitchFamily="34" charset="0"/>
                <a:ea typeface="Times New Roman" panose="02020603050405020304" pitchFamily="18" charset="0"/>
              </a:rPr>
              <a:t>c</a:t>
            </a:r>
            <a:r>
              <a:rPr lang="en-US" altLang="it-IT" sz="2400" dirty="0">
                <a:latin typeface="Arial" panose="020B0604020202020204" pitchFamily="34" charset="0"/>
                <a:ea typeface="Times New Roman" panose="02020603050405020304" pitchFamily="18" charset="0"/>
              </a:rPr>
              <a:t> = K</a:t>
            </a:r>
            <a:r>
              <a:rPr lang="en-US" altLang="it-IT" sz="2400" baseline="-30000" dirty="0">
                <a:latin typeface="Arial" panose="020B0604020202020204" pitchFamily="34" charset="0"/>
                <a:ea typeface="Times New Roman" panose="02020603050405020304" pitchFamily="18" charset="0"/>
              </a:rPr>
              <a:t>c </a:t>
            </a:r>
            <a:endParaRPr lang="it-IT" altLang="it-IT" sz="900" dirty="0">
              <a:latin typeface="Arial" panose="020B0604020202020204" pitchFamily="34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2572355" y="1865355"/>
            <a:ext cx="10021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it-IT" sz="2400" dirty="0">
                <a:latin typeface="Arial" panose="020B0604020202020204" pitchFamily="34" charset="0"/>
                <a:ea typeface="Times New Roman" panose="02020603050405020304" pitchFamily="18" charset="0"/>
              </a:rPr>
              <a:t>G</a:t>
            </a:r>
            <a:r>
              <a:rPr lang="en-US" altLang="it-IT" sz="2400" baseline="-30000" dirty="0">
                <a:latin typeface="Arial" panose="020B0604020202020204" pitchFamily="34" charset="0"/>
                <a:ea typeface="Times New Roman" panose="02020603050405020304" pitchFamily="18" charset="0"/>
              </a:rPr>
              <a:t>f</a:t>
            </a:r>
            <a:r>
              <a:rPr lang="en-US" altLang="it-IT" sz="2400" dirty="0">
                <a:latin typeface="Arial" panose="020B0604020202020204" pitchFamily="34" charset="0"/>
                <a:ea typeface="Times New Roman" panose="02020603050405020304" pitchFamily="18" charset="0"/>
              </a:rPr>
              <a:t> = 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05895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0304" y="620688"/>
            <a:ext cx="9505056" cy="6623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it-IT" dirty="0" err="1"/>
              <a:t>Nyquist</a:t>
            </a:r>
            <a:r>
              <a:rPr lang="it-IT" dirty="0"/>
              <a:t> Plot</a:t>
            </a:r>
            <a:br>
              <a:rPr lang="it-IT" dirty="0"/>
            </a:br>
            <a:r>
              <a:rPr lang="it-IT" sz="2400" dirty="0"/>
              <a:t>Positive </a:t>
            </a:r>
            <a:r>
              <a:rPr lang="it-IT" sz="2400" dirty="0" err="1"/>
              <a:t>frequency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 anchor="b" anchorCtr="0"/>
          <a:lstStyle/>
          <a:p>
            <a:fld id="{0C850BED-3221-4CF4-861E-5D2D80A10BA1}" type="slidenum">
              <a:rPr lang="it-IT" altLang="it-IT" smtClean="0"/>
              <a:pPr/>
              <a:t>4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258203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06437"/>
          </a:xfrm>
        </p:spPr>
        <p:txBody>
          <a:bodyPr/>
          <a:lstStyle/>
          <a:p>
            <a:r>
              <a:rPr lang="it-IT" dirty="0"/>
              <a:t>Extended </a:t>
            </a:r>
            <a:r>
              <a:rPr lang="it-IT" dirty="0" err="1"/>
              <a:t>Nyquist</a:t>
            </a:r>
            <a:r>
              <a:rPr lang="it-IT" dirty="0"/>
              <a:t> </a:t>
            </a:r>
            <a:br>
              <a:rPr lang="it-IT" dirty="0"/>
            </a:br>
            <a:r>
              <a:rPr lang="it-IT" sz="2800" dirty="0"/>
              <a:t>(</a:t>
            </a:r>
            <a:r>
              <a:rPr lang="it-IT" sz="2800" dirty="0" err="1"/>
              <a:t>Originally</a:t>
            </a:r>
            <a:r>
              <a:rPr lang="it-IT" sz="2800" dirty="0"/>
              <a:t> </a:t>
            </a:r>
            <a:r>
              <a:rPr lang="it-IT" sz="2800" dirty="0" err="1"/>
              <a:t>plotted</a:t>
            </a:r>
            <a:r>
              <a:rPr lang="it-IT" sz="2800" dirty="0"/>
              <a:t>)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50BED-3221-4CF4-861E-5D2D80A10BA1}" type="slidenum">
              <a:rPr lang="it-IT" altLang="it-IT" smtClean="0"/>
              <a:pPr/>
              <a:t>5</a:t>
            </a:fld>
            <a:endParaRPr lang="it-IT" altLang="it-IT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508"/>
            <a:ext cx="9144000" cy="6372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7915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06437"/>
          </a:xfrm>
        </p:spPr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critical</a:t>
            </a:r>
            <a:r>
              <a:rPr lang="it-IT" dirty="0"/>
              <a:t> </a:t>
            </a:r>
            <a:r>
              <a:rPr lang="it-IT" dirty="0" err="1"/>
              <a:t>point</a:t>
            </a:r>
            <a:br>
              <a:rPr lang="it-IT" dirty="0"/>
            </a:br>
            <a:r>
              <a:rPr lang="it-IT" sz="2800" dirty="0"/>
              <a:t>("</a:t>
            </a:r>
            <a:r>
              <a:rPr lang="it-IT" sz="2800" i="1" dirty="0"/>
              <a:t>zoom on -1,0</a:t>
            </a:r>
            <a:r>
              <a:rPr lang="it-IT" sz="2800" dirty="0"/>
              <a:t>" right click </a:t>
            </a:r>
            <a:r>
              <a:rPr lang="it-IT" sz="2800" dirty="0" err="1"/>
              <a:t>command</a:t>
            </a:r>
            <a:r>
              <a:rPr lang="it-IT" sz="2800" dirty="0"/>
              <a:t>)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50BED-3221-4CF4-861E-5D2D80A10BA1}" type="slidenum">
              <a:rPr lang="it-IT" altLang="it-IT" smtClean="0"/>
              <a:pPr/>
              <a:t>6</a:t>
            </a:fld>
            <a:endParaRPr lang="it-IT" altLang="it-IT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548680"/>
            <a:ext cx="9505056" cy="6623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2628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06437"/>
          </a:xfrm>
        </p:spPr>
        <p:txBody>
          <a:bodyPr/>
          <a:lstStyle/>
          <a:p>
            <a:r>
              <a:rPr lang="it-IT" dirty="0" err="1"/>
              <a:t>Region</a:t>
            </a:r>
            <a:r>
              <a:rPr lang="it-IT" dirty="0"/>
              <a:t> </a:t>
            </a:r>
            <a:r>
              <a:rPr lang="it-IT" dirty="0" err="1"/>
              <a:t>near</a:t>
            </a:r>
            <a:r>
              <a:rPr lang="it-IT" dirty="0"/>
              <a:t> the </a:t>
            </a:r>
            <a:r>
              <a:rPr lang="it-IT" dirty="0" err="1"/>
              <a:t>critical</a:t>
            </a:r>
            <a:r>
              <a:rPr lang="it-IT" dirty="0"/>
              <a:t> </a:t>
            </a:r>
            <a:r>
              <a:rPr lang="it-IT" dirty="0" err="1"/>
              <a:t>point</a:t>
            </a:r>
            <a:br>
              <a:rPr lang="it-IT" dirty="0"/>
            </a:br>
            <a:r>
              <a:rPr lang="it-IT" sz="2800" dirty="0"/>
              <a:t>(</a:t>
            </a:r>
            <a:r>
              <a:rPr lang="it-IT" sz="2800" dirty="0" err="1"/>
              <a:t>zoomed</a:t>
            </a:r>
            <a:r>
              <a:rPr lang="it-IT" sz="2800" dirty="0"/>
              <a:t>)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50BED-3221-4CF4-861E-5D2D80A10BA1}" type="slidenum">
              <a:rPr lang="it-IT" altLang="it-IT" smtClean="0"/>
              <a:pPr/>
              <a:t>7</a:t>
            </a:fld>
            <a:endParaRPr lang="it-IT" altLang="it-IT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6396"/>
            <a:ext cx="9113386" cy="6350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5570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C980-5CB7-4EF2-8A6D-904A4CC2D7ED}" type="slidenum">
              <a:rPr lang="it-IT" altLang="it-IT" smtClean="0"/>
              <a:pPr/>
              <a:t>8</a:t>
            </a:fld>
            <a:endParaRPr lang="it-IT" altLang="it-IT"/>
          </a:p>
        </p:txBody>
      </p:sp>
      <p:sp>
        <p:nvSpPr>
          <p:cNvPr id="3" name="Titolo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it-IT" dirty="0" err="1"/>
              <a:t>Closure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infinity</a:t>
            </a:r>
            <a:endParaRPr lang="it-IT" dirty="0"/>
          </a:p>
        </p:txBody>
      </p:sp>
      <p:pic>
        <p:nvPicPr>
          <p:cNvPr id="4098" name="Picture 2" descr="http://www5b.wolframalpha.com/Calculate/MSP/MSP40131f5bc9ii093ac89e000068cbh1gi9ag827ai?MSPStoreType=image/gif&amp;s=23&amp;w=349.&amp;h=299.&amp;cdf=Resizeab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3656" y="1400826"/>
            <a:ext cx="4452640" cy="381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Utente principale\AppData\Local\Microsoft\Windows\Temporary Internet Files\Content.IE5\72C410G2\internet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589240"/>
            <a:ext cx="1170429" cy="1127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tangolo 4"/>
          <p:cNvSpPr/>
          <p:nvPr/>
        </p:nvSpPr>
        <p:spPr>
          <a:xfrm>
            <a:off x="1259632" y="5939988"/>
            <a:ext cx="73649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>
                <a:hlinkClick r:id="rId4"/>
              </a:rPr>
              <a:t>http://www.wolframalpha.com/examples/ControlSystems.html</a:t>
            </a:r>
            <a:r>
              <a:rPr lang="it-IT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30806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Conclusions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50BED-3221-4CF4-861E-5D2D80A10BA1}" type="slidenum">
              <a:rPr lang="it-IT" altLang="it-IT" smtClean="0"/>
              <a:pPr/>
              <a:t>9</a:t>
            </a:fld>
            <a:endParaRPr lang="it-IT" alt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755576" y="1451099"/>
            <a:ext cx="734481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/>
              <a:t>N = 2</a:t>
            </a:r>
          </a:p>
          <a:p>
            <a:r>
              <a:rPr lang="it-IT" sz="3600" dirty="0"/>
              <a:t>P = 0</a:t>
            </a:r>
          </a:p>
          <a:p>
            <a:r>
              <a:rPr lang="it-IT" sz="3600" dirty="0"/>
              <a:t>Z = N + P = 2</a:t>
            </a:r>
          </a:p>
          <a:p>
            <a:endParaRPr lang="it-IT" sz="3600" dirty="0"/>
          </a:p>
          <a:p>
            <a:r>
              <a:rPr lang="it-IT" sz="3600" dirty="0" err="1">
                <a:latin typeface="Lucida Calligraphy" panose="03010101010101010101" pitchFamily="66" charset="0"/>
              </a:rPr>
              <a:t>Closed</a:t>
            </a:r>
            <a:r>
              <a:rPr lang="it-IT" sz="3600" dirty="0">
                <a:latin typeface="Lucida Calligraphy" panose="03010101010101010101" pitchFamily="66" charset="0"/>
              </a:rPr>
              <a:t> </a:t>
            </a:r>
            <a:r>
              <a:rPr lang="it-IT" sz="3600" dirty="0" err="1">
                <a:latin typeface="Lucida Calligraphy" panose="03010101010101010101" pitchFamily="66" charset="0"/>
              </a:rPr>
              <a:t>loop</a:t>
            </a:r>
            <a:r>
              <a:rPr lang="it-IT" sz="3600" dirty="0">
                <a:latin typeface="Lucida Calligraphy" panose="03010101010101010101" pitchFamily="66" charset="0"/>
              </a:rPr>
              <a:t> </a:t>
            </a:r>
            <a:r>
              <a:rPr lang="it-IT" sz="3600" dirty="0" err="1">
                <a:solidFill>
                  <a:srgbClr val="FF0000"/>
                </a:solidFill>
                <a:latin typeface="Lucida Calligraphy" panose="03010101010101010101" pitchFamily="66" charset="0"/>
              </a:rPr>
              <a:t>Unstable</a:t>
            </a:r>
            <a:r>
              <a:rPr lang="it-IT" sz="3600" dirty="0">
                <a:solidFill>
                  <a:srgbClr val="FF0000"/>
                </a:solidFill>
                <a:latin typeface="Lucida Calligraphy" panose="03010101010101010101" pitchFamily="66" charset="0"/>
              </a:rPr>
              <a:t> </a:t>
            </a:r>
            <a:r>
              <a:rPr lang="it-IT" sz="3600" dirty="0" err="1">
                <a:solidFill>
                  <a:srgbClr val="FF0000"/>
                </a:solidFill>
                <a:latin typeface="Lucida Calligraphy" panose="03010101010101010101" pitchFamily="66" charset="0"/>
              </a:rPr>
              <a:t>system</a:t>
            </a:r>
            <a:endParaRPr lang="it-IT" sz="3600" dirty="0">
              <a:solidFill>
                <a:srgbClr val="FF0000"/>
              </a:solidFill>
              <a:latin typeface="Lucida Calligraphy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955424"/>
      </p:ext>
    </p:extLst>
  </p:cSld>
  <p:clrMapOvr>
    <a:masterClrMapping/>
  </p:clrMapOvr>
</p:sld>
</file>

<file path=ppt/theme/theme1.xml><?xml version="1.0" encoding="utf-8"?>
<a:theme xmlns:a="http://schemas.openxmlformats.org/drawingml/2006/main" name="UniSA_landscape colorato">
  <a:themeElements>
    <a:clrScheme name="landscape colorato UniSA 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ndscape colorato UniSA 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just" defTabSz="914400" rtl="0" eaLnBrk="1" fontAlgn="base" latinLnBrk="0" hangingPunct="1">
          <a:lnSpc>
            <a:spcPct val="100000"/>
          </a:lnSpc>
          <a:spcBef>
            <a:spcPts val="600"/>
          </a:spcBef>
          <a:spcAft>
            <a:spcPts val="600"/>
          </a:spcAft>
          <a:buClrTx/>
          <a:buSzTx/>
          <a:buFont typeface="Times New Roman" pitchFamily="18" charset="0"/>
          <a:buNone/>
          <a:tabLst/>
          <a:defRPr kumimoji="0" lang="it-IT" alt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just" defTabSz="914400" rtl="0" eaLnBrk="1" fontAlgn="base" latinLnBrk="0" hangingPunct="1">
          <a:lnSpc>
            <a:spcPct val="100000"/>
          </a:lnSpc>
          <a:spcBef>
            <a:spcPts val="600"/>
          </a:spcBef>
          <a:spcAft>
            <a:spcPts val="600"/>
          </a:spcAft>
          <a:buClrTx/>
          <a:buSzTx/>
          <a:buFont typeface="Times New Roman" pitchFamily="18" charset="0"/>
          <a:buNone/>
          <a:tabLst/>
          <a:defRPr kumimoji="0" lang="it-IT" alt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andscape colorato UniSA 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ndscape colorato UniSA 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ndscape colorato UniSA 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ndscape colorato UniSA 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ndscape colorato UniSA 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ndscape colorato UniSA 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ndscape colorato UniSA 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ndscape colorato UniSA 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ndscape colorato UniSA 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ndscape colorato UniSA 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ndscape colorato UniSA 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ndscape colorato UniSA 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UniSA_landscape colorato</Template>
  <TotalTime>816</TotalTime>
  <Words>177</Words>
  <Application>Microsoft Macintosh PowerPoint</Application>
  <PresentationFormat>Presentazione su schermo (4:3)</PresentationFormat>
  <Paragraphs>35</Paragraphs>
  <Slides>9</Slides>
  <Notes>1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6" baseType="lpstr">
      <vt:lpstr>Arial</vt:lpstr>
      <vt:lpstr>Century Gothic</vt:lpstr>
      <vt:lpstr>Courier New</vt:lpstr>
      <vt:lpstr>Lucida Calligraphy</vt:lpstr>
      <vt:lpstr>Times New Roman</vt:lpstr>
      <vt:lpstr>UniSA_landscape colorato</vt:lpstr>
      <vt:lpstr>Equazione</vt:lpstr>
      <vt:lpstr>The Nyquist stability criterion</vt:lpstr>
      <vt:lpstr>Use your brain and be smart!</vt:lpstr>
      <vt:lpstr>Open Loop transfer function</vt:lpstr>
      <vt:lpstr>Nyquist Plot Positive frequency</vt:lpstr>
      <vt:lpstr>Extended Nyquist  (Originally plotted)</vt:lpstr>
      <vt:lpstr>The critical point ("zoom on -1,0" right click command)</vt:lpstr>
      <vt:lpstr>Region near the critical point (zoomed)</vt:lpstr>
      <vt:lpstr>Closure at infinity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UNIVERSITÁ DEGLI STUDI DI SALERNO FACOLTÀ DI INGEGNERIA</dc:title>
  <dc:creator>M.Miccio</dc:creator>
  <cp:lastModifiedBy>Michele MICCIO</cp:lastModifiedBy>
  <cp:revision>18</cp:revision>
  <dcterms:created xsi:type="dcterms:W3CDTF">2015-05-13T13:53:54Z</dcterms:created>
  <dcterms:modified xsi:type="dcterms:W3CDTF">2022-03-25T18:02:37Z</dcterms:modified>
</cp:coreProperties>
</file>