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62" r:id="rId3"/>
    <p:sldId id="256" r:id="rId4"/>
    <p:sldId id="264" r:id="rId5"/>
    <p:sldId id="260" r:id="rId6"/>
    <p:sldId id="265" r:id="rId7"/>
    <p:sldId id="259" r:id="rId8"/>
    <p:sldId id="267" r:id="rId9"/>
    <p:sldId id="266" r:id="rId10"/>
    <p:sldId id="263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5200"/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howGuides="1">
      <p:cViewPr varScale="1">
        <p:scale>
          <a:sx n="102" d="100"/>
          <a:sy n="102" d="100"/>
        </p:scale>
        <p:origin x="6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59D9F-1D8B-47B4-AD92-72ED7516BBB0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0ED38-5D6D-4CBF-AFF7-067A4EF6E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2768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0ED38-5D6D-4CBF-AFF7-067A4EF6EFB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310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 = 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0ED38-5D6D-4CBF-AFF7-067A4EF6EFB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660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 = 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0ED38-5D6D-4CBF-AFF7-067A4EF6EFB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66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 = 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0ED38-5D6D-4CBF-AFF7-067A4EF6EFB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0803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n = 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0ED38-5D6D-4CBF-AFF7-067A4EF6EFB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32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4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23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82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36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9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29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67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28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68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2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03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0328B-1E68-4857-AEC0-37E0E73EF931}" type="datetimeFigureOut">
              <a:rPr lang="it-IT" smtClean="0"/>
              <a:t>09/06/22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913FD-F2F8-4953-829A-E5543EE2306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4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wolframalpha.com/" TargetMode="Externa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1687CE-C3C9-B936-3E1D-0241F99D4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8" y="225997"/>
            <a:ext cx="7772400" cy="4536503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TSPC_Exam_2015-11-06 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dirty="0" err="1">
                <a:solidFill>
                  <a:srgbClr val="FF0000"/>
                </a:solidFill>
              </a:rPr>
              <a:t>Nyquist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diagram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Matlab </a:t>
            </a:r>
            <a:r>
              <a:rPr lang="it-IT" dirty="0" err="1">
                <a:solidFill>
                  <a:srgbClr val="FF0000"/>
                </a:solidFill>
              </a:rPr>
              <a:t>construction</a:t>
            </a:r>
            <a:r>
              <a:rPr lang="it-IT" dirty="0">
                <a:solidFill>
                  <a:srgbClr val="FF0000"/>
                </a:solidFill>
              </a:rPr>
              <a:t> 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with </a:t>
            </a:r>
            <a:r>
              <a:rPr lang="it-IT" dirty="0" err="1">
                <a:solidFill>
                  <a:srgbClr val="FF0000"/>
                </a:solidFill>
              </a:rPr>
              <a:t>tricks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 err="1">
                <a:solidFill>
                  <a:srgbClr val="FF0000"/>
                </a:solidFill>
              </a:rPr>
              <a:t>doubts</a:t>
            </a:r>
            <a:r>
              <a:rPr lang="it-IT" dirty="0">
                <a:solidFill>
                  <a:srgbClr val="FF0000"/>
                </a:solidFill>
              </a:rPr>
              <a:t> and </a:t>
            </a:r>
            <a:r>
              <a:rPr lang="it-IT" dirty="0" err="1">
                <a:solidFill>
                  <a:srgbClr val="FF0000"/>
                </a:solidFill>
              </a:rPr>
              <a:t>alternatives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784793C-C222-7EB8-26D4-DB61887F8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599" y="4762500"/>
            <a:ext cx="6400800" cy="538708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rgbClr val="945200"/>
                </a:solidFill>
              </a:rPr>
              <a:t>Solution with </a:t>
            </a:r>
            <a:r>
              <a:rPr lang="it-IT" sz="2800" dirty="0" err="1">
                <a:solidFill>
                  <a:srgbClr val="945200"/>
                </a:solidFill>
              </a:rPr>
              <a:t>n</a:t>
            </a:r>
            <a:r>
              <a:rPr lang="it-IT" sz="2800" dirty="0">
                <a:solidFill>
                  <a:srgbClr val="945200"/>
                </a:solidFill>
              </a:rPr>
              <a:t> = 22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9ED1E22-0474-4F47-42B0-3C0D43D307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3" r="33724"/>
          <a:stretch/>
        </p:blipFill>
        <p:spPr bwMode="auto">
          <a:xfrm>
            <a:off x="2718907" y="5301208"/>
            <a:ext cx="3706181" cy="105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F574C81-F979-37E1-01F6-4EC8DD3A29F9}"/>
              </a:ext>
            </a:extLst>
          </p:cNvPr>
          <p:cNvSpPr txBox="1"/>
          <p:nvPr/>
        </p:nvSpPr>
        <p:spPr>
          <a:xfrm>
            <a:off x="5378163" y="6447337"/>
            <a:ext cx="3706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Rev. </a:t>
            </a:r>
            <a:r>
              <a:rPr lang="it-IT" dirty="0">
                <a:solidFill>
                  <a:srgbClr val="FF0000"/>
                </a:solidFill>
              </a:rPr>
              <a:t>June 10, 2022 </a:t>
            </a:r>
            <a:r>
              <a:rPr lang="it-IT" dirty="0"/>
              <a:t>by M. Miccio</a:t>
            </a:r>
          </a:p>
        </p:txBody>
      </p:sp>
    </p:spTree>
    <p:extLst>
      <p:ext uri="{BB962C8B-B14F-4D97-AF65-F5344CB8AC3E}">
        <p14:creationId xmlns:p14="http://schemas.microsoft.com/office/powerpoint/2010/main" val="2530890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56166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dirty="0"/>
              <a:t>TSPC_Exam_2015-11-06 </a:t>
            </a:r>
            <a:br>
              <a:rPr lang="it-IT" sz="3600" dirty="0"/>
            </a:br>
            <a:r>
              <a:rPr lang="it-IT" sz="3600" dirty="0" err="1"/>
              <a:t>extended</a:t>
            </a:r>
            <a:r>
              <a:rPr lang="it-IT" sz="3600" dirty="0"/>
              <a:t> </a:t>
            </a:r>
            <a:r>
              <a:rPr lang="it-IT" sz="3600" dirty="0" err="1"/>
              <a:t>Nyquist</a:t>
            </a:r>
            <a:r>
              <a:rPr lang="it-IT" sz="3600" dirty="0"/>
              <a:t> with </a:t>
            </a:r>
            <a:r>
              <a:rPr lang="it-IT" sz="3600" dirty="0" err="1"/>
              <a:t>closure</a:t>
            </a:r>
            <a:r>
              <a:rPr lang="it-IT" sz="3600" dirty="0"/>
              <a:t> </a:t>
            </a:r>
            <a:r>
              <a:rPr lang="it-IT" sz="3600" dirty="0" err="1"/>
              <a:t>at</a:t>
            </a:r>
            <a:r>
              <a:rPr lang="it-IT" sz="3600" dirty="0"/>
              <a:t> </a:t>
            </a:r>
            <a:r>
              <a:rPr lang="it-IT" sz="3600" dirty="0" err="1"/>
              <a:t>infinity</a:t>
            </a:r>
            <a:endParaRPr lang="it-IT" sz="3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37" r="38098"/>
          <a:stretch/>
        </p:blipFill>
        <p:spPr>
          <a:xfrm>
            <a:off x="2702288" y="1772816"/>
            <a:ext cx="4514130" cy="3888432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338203" y="5807005"/>
            <a:ext cx="84675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it-IT" dirty="0"/>
              <a:t>Number of times that the extended polar plot of G</a:t>
            </a:r>
            <a:r>
              <a:rPr lang="en-US" altLang="it-IT" baseline="-25000" dirty="0"/>
              <a:t>OL</a:t>
            </a:r>
            <a:r>
              <a:rPr lang="en-US" altLang="it-IT" dirty="0"/>
              <a:t>(</a:t>
            </a:r>
            <a:r>
              <a:rPr lang="en-US" altLang="it-IT" dirty="0" err="1"/>
              <a:t>jω</a:t>
            </a:r>
            <a:r>
              <a:rPr lang="en-US" altLang="it-IT" dirty="0"/>
              <a:t>) encircles the (–1,0) point in the </a:t>
            </a:r>
            <a:r>
              <a:rPr lang="en-US" altLang="it-IT" dirty="0">
                <a:solidFill>
                  <a:srgbClr val="006600"/>
                </a:solidFill>
              </a:rPr>
              <a:t>clockwise direction</a:t>
            </a:r>
            <a:r>
              <a:rPr lang="en-US" altLang="it-IT" dirty="0"/>
              <a:t>:</a:t>
            </a:r>
            <a:r>
              <a:rPr lang="en-US" altLang="it-IT" dirty="0">
                <a:solidFill>
                  <a:srgbClr val="006600"/>
                </a:solidFill>
              </a:rPr>
              <a:t> </a:t>
            </a:r>
          </a:p>
          <a:p>
            <a:pPr algn="ctr"/>
            <a:r>
              <a:rPr lang="en-US" altLang="it-IT" dirty="0">
                <a:solidFill>
                  <a:srgbClr val="006600"/>
                </a:solidFill>
              </a:rPr>
              <a:t>N = -1 +1 = 0</a:t>
            </a:r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305966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945200"/>
                </a:solidFill>
              </a:rPr>
              <a:t>n = 22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3" r="33724"/>
          <a:stretch/>
        </p:blipFill>
        <p:spPr bwMode="auto">
          <a:xfrm>
            <a:off x="35496" y="2119832"/>
            <a:ext cx="2536305" cy="72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2B84C36-9D56-477C-B910-803C69A24F8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91" b="35316"/>
          <a:stretch/>
        </p:blipFill>
        <p:spPr>
          <a:xfrm>
            <a:off x="6574854" y="2034426"/>
            <a:ext cx="2533650" cy="912812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3D12393-0D9A-4C7F-AD2A-D69B63D25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3770" y="1446762"/>
            <a:ext cx="53439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it-IT" altLang="it-IT" sz="18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Actually</a:t>
            </a:r>
            <a:r>
              <a:rPr lang="it-IT" altLang="it-IT" sz="1800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it-IT" altLang="it-IT" sz="18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plotted</a:t>
            </a:r>
            <a:r>
              <a:rPr lang="it-IT" altLang="it-IT" sz="1800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it-IT" altLang="it-IT" sz="1800" dirty="0">
                <a:solidFill>
                  <a:srgbClr val="C00000"/>
                </a:solidFill>
                <a:latin typeface="+mn-lt"/>
              </a:rPr>
              <a:t> by </a:t>
            </a:r>
            <a:r>
              <a:rPr lang="it-IT" altLang="it-IT" sz="1800" dirty="0">
                <a:hlinkClick r:id="rId5"/>
              </a:rPr>
              <a:t>www.wolframalpha.com</a:t>
            </a:r>
            <a:r>
              <a:rPr lang="it-IT" altLang="it-IT" sz="1800" dirty="0"/>
              <a:t>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F446A26-BED4-6CB0-0CD9-6374EC392F96}"/>
              </a:ext>
            </a:extLst>
          </p:cNvPr>
          <p:cNvSpPr txBox="1"/>
          <p:nvPr/>
        </p:nvSpPr>
        <p:spPr>
          <a:xfrm>
            <a:off x="7244019" y="3026536"/>
            <a:ext cx="13467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9600" dirty="0">
                <a:solidFill>
                  <a:srgbClr val="006600"/>
                </a:solidFill>
                <a:sym typeface="Wingdings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val="59858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062154"/>
            <a:ext cx="7247620" cy="589523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24"/>
            <a:ext cx="9144000" cy="746414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prstClr val="black"/>
                </a:solidFill>
              </a:rPr>
              <a:t>TSPC_Exam_2015-11-06 </a:t>
            </a:r>
            <a:r>
              <a:rPr lang="it-IT" sz="3200" dirty="0" err="1">
                <a:solidFill>
                  <a:prstClr val="black"/>
                </a:solidFill>
              </a:rPr>
              <a:t>Nyquist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r>
              <a:rPr lang="it-IT" sz="3200" dirty="0">
                <a:solidFill>
                  <a:prstClr val="black"/>
                </a:solidFill>
                <a:latin typeface="Lucida Calligraphy" panose="03010101010101010101" pitchFamily="66" charset="77"/>
              </a:rPr>
              <a:t>by default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25649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 = 22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3" r="33724"/>
          <a:stretch/>
        </p:blipFill>
        <p:spPr bwMode="auto">
          <a:xfrm>
            <a:off x="107504" y="1625068"/>
            <a:ext cx="2536305" cy="72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6032BDB0-620B-4B15-F890-A59A1774D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198" y="996710"/>
            <a:ext cx="568863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it-IT" altLang="it-IT" sz="15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As</a:t>
            </a:r>
            <a:r>
              <a:rPr lang="it-IT" altLang="it-IT" sz="1500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it-IT" altLang="it-IT" sz="15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plotted</a:t>
            </a:r>
            <a:r>
              <a:rPr lang="it-IT" altLang="it-IT" sz="1500" dirty="0">
                <a:solidFill>
                  <a:srgbClr val="C00000"/>
                </a:solidFill>
                <a:latin typeface="Lucida Calligraphy" panose="03010101010101010101" pitchFamily="66" charset="0"/>
              </a:rPr>
              <a:t>  </a:t>
            </a:r>
            <a:r>
              <a:rPr lang="it-IT" altLang="it-IT" sz="1500" dirty="0">
                <a:solidFill>
                  <a:srgbClr val="C00000"/>
                </a:solidFill>
                <a:latin typeface="+mn-lt"/>
              </a:rPr>
              <a:t>by the </a:t>
            </a:r>
            <a:r>
              <a:rPr lang="it-IT" altLang="it-IT" sz="1500" dirty="0" err="1">
                <a:solidFill>
                  <a:srgbClr val="C00000"/>
                </a:solidFill>
                <a:latin typeface="+mn-lt"/>
              </a:rPr>
              <a:t>command</a:t>
            </a:r>
            <a:r>
              <a:rPr lang="it-IT" altLang="it-IT" sz="1500" dirty="0">
                <a:solidFill>
                  <a:srgbClr val="C00000"/>
                </a:solidFill>
                <a:latin typeface="+mn-lt"/>
              </a:rPr>
              <a:t> </a:t>
            </a:r>
            <a:r>
              <a:rPr lang="it-IT" altLang="it-IT" sz="1500" dirty="0" err="1">
                <a:solidFill>
                  <a:srgbClr val="C00000"/>
                </a:solidFill>
                <a:latin typeface="Comic Sans MS" panose="030F0902030302020204" pitchFamily="66" charset="0"/>
              </a:rPr>
              <a:t>nyquist</a:t>
            </a:r>
            <a:r>
              <a:rPr lang="it-IT" altLang="it-IT" sz="1500" dirty="0">
                <a:solidFill>
                  <a:srgbClr val="C00000"/>
                </a:solidFill>
                <a:latin typeface="Comic Sans MS" panose="030F0902030302020204" pitchFamily="66" charset="0"/>
              </a:rPr>
              <a:t> </a:t>
            </a:r>
            <a:r>
              <a:rPr lang="it-IT" altLang="it-IT" sz="1500" dirty="0" err="1">
                <a:solidFill>
                  <a:srgbClr val="C00000"/>
                </a:solidFill>
                <a:latin typeface="+mn-lt"/>
              </a:rPr>
              <a:t>at</a:t>
            </a:r>
            <a:r>
              <a:rPr lang="it-IT" altLang="it-IT" sz="1500" dirty="0">
                <a:solidFill>
                  <a:srgbClr val="C00000"/>
                </a:solidFill>
                <a:latin typeface="+mn-lt"/>
              </a:rPr>
              <a:t> the prompt </a:t>
            </a:r>
            <a:endParaRPr lang="it-IT" altLang="it-IT" sz="1500" dirty="0">
              <a:solidFill>
                <a:srgbClr val="C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02FACD5-BD89-31C6-B5ED-AEE8F580E952}"/>
              </a:ext>
            </a:extLst>
          </p:cNvPr>
          <p:cNvSpPr txBox="1"/>
          <p:nvPr/>
        </p:nvSpPr>
        <p:spPr>
          <a:xfrm>
            <a:off x="6804248" y="1862505"/>
            <a:ext cx="13467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9600" dirty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it-IT" sz="9600" dirty="0"/>
          </a:p>
        </p:txBody>
      </p:sp>
    </p:spTree>
    <p:extLst>
      <p:ext uri="{BB962C8B-B14F-4D97-AF65-F5344CB8AC3E}">
        <p14:creationId xmlns:p14="http://schemas.microsoft.com/office/powerpoint/2010/main" val="89815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"/>
          <p:cNvGrpSpPr/>
          <p:nvPr/>
        </p:nvGrpSpPr>
        <p:grpSpPr>
          <a:xfrm>
            <a:off x="107504" y="404664"/>
            <a:ext cx="8650014" cy="6858000"/>
            <a:chOff x="107504" y="332656"/>
            <a:chExt cx="8650014" cy="6858000"/>
          </a:xfrm>
        </p:grpSpPr>
        <p:grpSp>
          <p:nvGrpSpPr>
            <p:cNvPr id="6" name="Gruppo 5"/>
            <p:cNvGrpSpPr/>
            <p:nvPr/>
          </p:nvGrpSpPr>
          <p:grpSpPr>
            <a:xfrm>
              <a:off x="386482" y="332656"/>
              <a:ext cx="8371036" cy="6858000"/>
              <a:chOff x="386482" y="0"/>
              <a:chExt cx="8371036" cy="6858000"/>
            </a:xfrm>
          </p:grpSpPr>
          <p:pic>
            <p:nvPicPr>
              <p:cNvPr id="4" name="Immagine 3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6482" y="0"/>
                <a:ext cx="8371036" cy="6858000"/>
              </a:xfrm>
              <a:prstGeom prst="rect">
                <a:avLst/>
              </a:prstGeom>
            </p:spPr>
          </p:pic>
          <p:sp>
            <p:nvSpPr>
              <p:cNvPr id="5" name="Callout con frecce a sinistra/destra 4"/>
              <p:cNvSpPr/>
              <p:nvPr/>
            </p:nvSpPr>
            <p:spPr>
              <a:xfrm>
                <a:off x="2727571" y="1215156"/>
                <a:ext cx="3957434" cy="1661993"/>
              </a:xfrm>
              <a:prstGeom prst="leftRightArrowCallout">
                <a:avLst>
                  <a:gd name="adj1" fmla="val 7760"/>
                  <a:gd name="adj2" fmla="val 8718"/>
                  <a:gd name="adj3" fmla="val 24042"/>
                  <a:gd name="adj4" fmla="val 41333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r>
                  <a:rPr lang="it-IT" sz="2400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🤔</a:t>
                </a:r>
              </a:p>
              <a:p>
                <a:r>
                  <a:rPr lang="it-IT" sz="1300" dirty="0" err="1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Straight</a:t>
                </a:r>
                <a:r>
                  <a:rPr lang="it-IT" sz="1300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it-IT" sz="1300" dirty="0" err="1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lines</a:t>
                </a:r>
                <a:r>
                  <a:rPr lang="it-IT" sz="1300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it-IT" sz="1300" dirty="0" err="1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drawn</a:t>
                </a:r>
                <a:r>
                  <a:rPr lang="it-IT" sz="1300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 by </a:t>
                </a:r>
                <a:r>
                  <a:rPr lang="it-IT" sz="1300" dirty="0" err="1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Matlab</a:t>
                </a:r>
                <a:r>
                  <a:rPr lang="it-IT" sz="1300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 to </a:t>
                </a:r>
                <a:r>
                  <a:rPr lang="it-IT" sz="1300" dirty="0" err="1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connect</a:t>
                </a:r>
                <a:r>
                  <a:rPr lang="it-IT" sz="1300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 the  </a:t>
                </a:r>
                <a:r>
                  <a:rPr lang="it-IT" sz="1300" dirty="0" err="1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Nyquist</a:t>
                </a:r>
                <a:r>
                  <a:rPr lang="it-IT" sz="1300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  </a:t>
                </a:r>
                <a:r>
                  <a:rPr lang="it-IT" sz="1300" dirty="0" err="1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points</a:t>
                </a:r>
                <a:r>
                  <a:rPr lang="it-IT" sz="1300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it-IT" sz="1300" dirty="0" err="1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at</a:t>
                </a:r>
                <a:r>
                  <a:rPr lang="it-IT" sz="1300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it-IT" sz="1300" dirty="0" err="1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infinity</a:t>
                </a:r>
                <a:r>
                  <a:rPr lang="it-IT" sz="1300" dirty="0">
                    <a:solidFill>
                      <a:srgbClr val="0000FF"/>
                    </a:solidFill>
                    <a:latin typeface="Arial Narrow" panose="020B0606020202030204" pitchFamily="34" charset="0"/>
                  </a:rPr>
                  <a:t>.</a:t>
                </a:r>
              </a:p>
              <a:p>
                <a:r>
                  <a:rPr lang="it-IT" sz="1300" b="1" dirty="0">
                    <a:solidFill>
                      <a:srgbClr val="FF0000"/>
                    </a:solidFill>
                    <a:latin typeface="Arial Narrow" panose="020B0606020202030204" pitchFamily="34" charset="0"/>
                    <a:sym typeface="Webdings"/>
                  </a:rPr>
                  <a:t> </a:t>
                </a:r>
                <a:r>
                  <a:rPr lang="it-IT" sz="13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They</a:t>
                </a:r>
                <a:r>
                  <a:rPr lang="it-IT" sz="13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are </a:t>
                </a:r>
                <a:r>
                  <a:rPr lang="it-IT" sz="13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NOT</a:t>
                </a:r>
                <a:r>
                  <a:rPr lang="it-IT" sz="13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the "</a:t>
                </a:r>
                <a:r>
                  <a:rPr lang="it-IT" sz="13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closure</a:t>
                </a:r>
                <a:r>
                  <a:rPr lang="it-IT" sz="13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it-IT" sz="13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at</a:t>
                </a:r>
                <a:r>
                  <a:rPr lang="it-IT" sz="13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it-IT" sz="1300" b="1" dirty="0" err="1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infinity</a:t>
                </a:r>
                <a:r>
                  <a:rPr lang="it-IT" sz="1300" b="1" dirty="0">
                    <a:solidFill>
                      <a:srgbClr val="FF0000"/>
                    </a:solidFill>
                    <a:latin typeface="Arial Narrow" panose="020B0606020202030204" pitchFamily="34" charset="0"/>
                  </a:rPr>
                  <a:t>"</a:t>
                </a:r>
              </a:p>
            </p:txBody>
          </p:sp>
        </p:grpSp>
        <p:sp>
          <p:nvSpPr>
            <p:cNvPr id="8" name="Callout con freccia a destra 7"/>
            <p:cNvSpPr/>
            <p:nvPr/>
          </p:nvSpPr>
          <p:spPr>
            <a:xfrm>
              <a:off x="107504" y="4365104"/>
              <a:ext cx="2592288" cy="1224136"/>
            </a:xfrm>
            <a:prstGeom prst="rightArrowCallout">
              <a:avLst>
                <a:gd name="adj1" fmla="val 11419"/>
                <a:gd name="adj2" fmla="val 11419"/>
                <a:gd name="adj3" fmla="val 25000"/>
                <a:gd name="adj4" fmla="val 39030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FF"/>
                  </a:solidFill>
                  <a:latin typeface="Arial Narrow" panose="020B0606020202030204" pitchFamily="34" charset="0"/>
                </a:rPr>
                <a:t>The frequency does not change when dragging the cursor over here </a:t>
              </a:r>
              <a:r>
                <a:rPr lang="en-US" sz="1200" i="1" dirty="0">
                  <a:solidFill>
                    <a:srgbClr val="0000FF"/>
                  </a:solidFill>
                  <a:latin typeface="Arial Narrow" panose="020B0606020202030204" pitchFamily="34" charset="0"/>
                </a:rPr>
                <a:t>!</a:t>
              </a:r>
              <a:r>
                <a:rPr lang="en-US" sz="1200" dirty="0">
                  <a:solidFill>
                    <a:srgbClr val="0000FF"/>
                  </a:solidFill>
                  <a:latin typeface="Arial Narrow" panose="020B0606020202030204" pitchFamily="34" charset="0"/>
                </a:rPr>
                <a:t>  </a:t>
              </a:r>
            </a:p>
          </p:txBody>
        </p:sp>
      </p:grp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0" y="324"/>
            <a:ext cx="9144000" cy="620364"/>
          </a:xfrm>
        </p:spPr>
        <p:txBody>
          <a:bodyPr>
            <a:noAutofit/>
          </a:bodyPr>
          <a:lstStyle/>
          <a:p>
            <a:r>
              <a:rPr lang="it-IT" sz="3200" dirty="0"/>
              <a:t>TSPC_Exam_2015-11-06 </a:t>
            </a:r>
            <a:r>
              <a:rPr lang="it-IT" sz="3200" dirty="0" err="1"/>
              <a:t>extended</a:t>
            </a:r>
            <a:r>
              <a:rPr lang="it-IT" sz="3200" dirty="0"/>
              <a:t> </a:t>
            </a:r>
            <a:r>
              <a:rPr lang="it-IT" sz="3200" dirty="0" err="1"/>
              <a:t>Nyquist</a:t>
            </a:r>
            <a:r>
              <a:rPr lang="it-IT" sz="3200" dirty="0"/>
              <a:t> </a:t>
            </a:r>
            <a:r>
              <a:rPr lang="it-IT" sz="3200" dirty="0" err="1">
                <a:latin typeface="Lucida Calligraphy" panose="03010101010101010101" pitchFamily="66" charset="77"/>
              </a:rPr>
              <a:t>zoomed</a:t>
            </a:r>
            <a:endParaRPr lang="it-IT" sz="32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F8309B6-B625-AF51-CFD3-E5E83FE235BC}"/>
              </a:ext>
            </a:extLst>
          </p:cNvPr>
          <p:cNvSpPr txBox="1"/>
          <p:nvPr/>
        </p:nvSpPr>
        <p:spPr>
          <a:xfrm>
            <a:off x="6674828" y="3048834"/>
            <a:ext cx="13467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9600" dirty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it-IT" sz="96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BE7B249-034E-7F72-9BFB-5AA668E87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1839" y="620688"/>
            <a:ext cx="668889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it-IT" altLang="it-IT" sz="15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Zoomed</a:t>
            </a:r>
            <a:r>
              <a:rPr lang="it-IT" altLang="it-IT" sz="1500" dirty="0">
                <a:solidFill>
                  <a:srgbClr val="C00000"/>
                </a:solidFill>
                <a:latin typeface="Lucida Calligraphy" panose="03010101010101010101" pitchFamily="66" charset="0"/>
              </a:rPr>
              <a:t>, after </a:t>
            </a:r>
            <a:r>
              <a:rPr lang="it-IT" altLang="it-IT" sz="15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plotting</a:t>
            </a:r>
            <a:r>
              <a:rPr lang="it-IT" altLang="it-IT" sz="1500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it-IT" altLang="it-IT" sz="1500" dirty="0">
                <a:solidFill>
                  <a:srgbClr val="C00000"/>
                </a:solidFill>
                <a:latin typeface="+mn-lt"/>
              </a:rPr>
              <a:t>by the </a:t>
            </a:r>
            <a:r>
              <a:rPr lang="it-IT" altLang="it-IT" sz="1500" dirty="0" err="1">
                <a:solidFill>
                  <a:srgbClr val="C00000"/>
                </a:solidFill>
                <a:latin typeface="+mn-lt"/>
              </a:rPr>
              <a:t>command</a:t>
            </a:r>
            <a:r>
              <a:rPr lang="it-IT" altLang="it-IT" sz="1500" dirty="0">
                <a:solidFill>
                  <a:srgbClr val="C00000"/>
                </a:solidFill>
                <a:latin typeface="+mn-lt"/>
              </a:rPr>
              <a:t> </a:t>
            </a:r>
            <a:r>
              <a:rPr lang="it-IT" altLang="it-IT" sz="1500" dirty="0" err="1">
                <a:solidFill>
                  <a:srgbClr val="C00000"/>
                </a:solidFill>
                <a:latin typeface="Comic Sans MS" panose="030F0902030302020204" pitchFamily="66" charset="0"/>
              </a:rPr>
              <a:t>nyquist</a:t>
            </a:r>
            <a:r>
              <a:rPr lang="it-IT" altLang="it-IT" sz="1500" dirty="0">
                <a:solidFill>
                  <a:srgbClr val="C00000"/>
                </a:solidFill>
                <a:latin typeface="Comic Sans MS" panose="030F0902030302020204" pitchFamily="66" charset="0"/>
              </a:rPr>
              <a:t> </a:t>
            </a:r>
            <a:r>
              <a:rPr lang="it-IT" altLang="it-IT" sz="1500" dirty="0" err="1">
                <a:solidFill>
                  <a:srgbClr val="C00000"/>
                </a:solidFill>
                <a:latin typeface="+mn-lt"/>
              </a:rPr>
              <a:t>at</a:t>
            </a:r>
            <a:r>
              <a:rPr lang="it-IT" altLang="it-IT" sz="1500" dirty="0">
                <a:solidFill>
                  <a:srgbClr val="C00000"/>
                </a:solidFill>
                <a:latin typeface="+mn-lt"/>
              </a:rPr>
              <a:t> the prompt </a:t>
            </a:r>
            <a:endParaRPr lang="it-IT" altLang="it-IT" sz="1500" dirty="0">
              <a:solidFill>
                <a:srgbClr val="C00000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91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0" y="324"/>
            <a:ext cx="9144000" cy="620364"/>
          </a:xfrm>
        </p:spPr>
        <p:txBody>
          <a:bodyPr>
            <a:noAutofit/>
          </a:bodyPr>
          <a:lstStyle/>
          <a:p>
            <a:r>
              <a:rPr lang="it-IT" sz="3200" dirty="0"/>
              <a:t>TSPC_Exam_2015-11-06 </a:t>
            </a:r>
            <a:r>
              <a:rPr lang="it-IT" sz="3200" dirty="0" err="1"/>
              <a:t>extended</a:t>
            </a:r>
            <a:r>
              <a:rPr lang="it-IT" sz="3200" dirty="0"/>
              <a:t> </a:t>
            </a:r>
            <a:r>
              <a:rPr lang="it-IT" sz="3200" dirty="0" err="1"/>
              <a:t>Nyquist</a:t>
            </a:r>
            <a:r>
              <a:rPr lang="it-IT" sz="3200" dirty="0"/>
              <a:t> </a:t>
            </a:r>
            <a:r>
              <a:rPr lang="it-IT" sz="3200" dirty="0" err="1">
                <a:latin typeface="Lucida Calligraphy" panose="03010101010101010101" pitchFamily="66" charset="77"/>
              </a:rPr>
              <a:t>zoomed</a:t>
            </a:r>
            <a:endParaRPr lang="it-IT" sz="3200" dirty="0">
              <a:latin typeface="Lucida Calligraphy" panose="03010101010101010101" pitchFamily="66" charset="77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BAF8E72-5FDA-B58A-F6B3-4DC85D6735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260" y="1583751"/>
            <a:ext cx="9144000" cy="5273925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A056BBF-3FEE-DC9A-FD0A-3C1530648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1050619"/>
            <a:ext cx="668889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it-IT" altLang="it-IT" sz="15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Zoomed</a:t>
            </a:r>
            <a:r>
              <a:rPr lang="it-IT" altLang="it-IT" sz="1500" dirty="0">
                <a:solidFill>
                  <a:srgbClr val="C00000"/>
                </a:solidFill>
                <a:latin typeface="Lucida Calligraphy" panose="03010101010101010101" pitchFamily="66" charset="0"/>
              </a:rPr>
              <a:t>, after </a:t>
            </a:r>
            <a:r>
              <a:rPr lang="it-IT" altLang="it-IT" sz="15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plotting</a:t>
            </a:r>
            <a:r>
              <a:rPr lang="it-IT" altLang="it-IT" sz="1500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it-IT" altLang="it-IT" sz="1500" dirty="0">
                <a:solidFill>
                  <a:srgbClr val="C00000"/>
                </a:solidFill>
                <a:latin typeface="+mn-lt"/>
              </a:rPr>
              <a:t>by </a:t>
            </a:r>
            <a:r>
              <a:rPr lang="it-IT" altLang="it-IT" sz="1500" dirty="0" err="1">
                <a:latin typeface="Comic Sans MS" panose="030F0902030302020204" pitchFamily="66" charset="0"/>
              </a:rPr>
              <a:t>Sisotool</a:t>
            </a:r>
            <a:endParaRPr lang="it-IT" altLang="it-IT" sz="1500" dirty="0">
              <a:solidFill>
                <a:srgbClr val="C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316D80C-712D-44A7-32EC-8206461ABD0D}"/>
              </a:ext>
            </a:extLst>
          </p:cNvPr>
          <p:cNvSpPr txBox="1"/>
          <p:nvPr/>
        </p:nvSpPr>
        <p:spPr>
          <a:xfrm>
            <a:off x="7452320" y="3429000"/>
            <a:ext cx="13467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9600" dirty="0">
                <a:solidFill>
                  <a:srgbClr val="006600"/>
                </a:solidFill>
                <a:sym typeface="Wingdings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val="413315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008112"/>
          </a:xfrm>
        </p:spPr>
        <p:txBody>
          <a:bodyPr>
            <a:noAutofit/>
          </a:bodyPr>
          <a:lstStyle/>
          <a:p>
            <a:r>
              <a:rPr lang="it-IT" sz="3200" dirty="0"/>
              <a:t>TSPC_Exam_2015-11-06 Bode </a:t>
            </a:r>
            <a:r>
              <a:rPr lang="it-IT" sz="3200" dirty="0" err="1"/>
              <a:t>diagrams</a:t>
            </a:r>
            <a:endParaRPr lang="it-IT" sz="3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3823" y="1848556"/>
            <a:ext cx="1041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 = 22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9FEA21E8-766D-447C-8299-98A6C40988FA}"/>
              </a:ext>
            </a:extLst>
          </p:cNvPr>
          <p:cNvGrpSpPr/>
          <p:nvPr/>
        </p:nvGrpSpPr>
        <p:grpSpPr>
          <a:xfrm>
            <a:off x="1271226" y="647932"/>
            <a:ext cx="7790740" cy="6165304"/>
            <a:chOff x="1271226" y="647932"/>
            <a:chExt cx="7790740" cy="6165304"/>
          </a:xfrm>
        </p:grpSpPr>
        <p:grpSp>
          <p:nvGrpSpPr>
            <p:cNvPr id="4" name="Gruppo 3"/>
            <p:cNvGrpSpPr/>
            <p:nvPr/>
          </p:nvGrpSpPr>
          <p:grpSpPr>
            <a:xfrm>
              <a:off x="1271226" y="647932"/>
              <a:ext cx="7790740" cy="6165304"/>
              <a:chOff x="179512" y="692696"/>
              <a:chExt cx="7790740" cy="6165304"/>
            </a:xfrm>
          </p:grpSpPr>
          <p:pic>
            <p:nvPicPr>
              <p:cNvPr id="2" name="Immagine 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01692" y="692696"/>
                <a:ext cx="6768560" cy="6165304"/>
              </a:xfrm>
              <a:prstGeom prst="rect">
                <a:avLst/>
              </a:prstGeom>
            </p:spPr>
          </p:pic>
          <p:sp>
            <p:nvSpPr>
              <p:cNvPr id="3" name="Callout con freccia a destra 2"/>
              <p:cNvSpPr/>
              <p:nvPr/>
            </p:nvSpPr>
            <p:spPr>
              <a:xfrm>
                <a:off x="179512" y="5229200"/>
                <a:ext cx="1519720" cy="1224136"/>
              </a:xfrm>
              <a:prstGeom prst="rightArrowCallout">
                <a:avLst>
                  <a:gd name="adj1" fmla="val 25000"/>
                  <a:gd name="adj2" fmla="val 25000"/>
                  <a:gd name="adj3" fmla="val 25000"/>
                  <a:gd name="adj4" fmla="val 62546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rgbClr val="FF6600"/>
                    </a:solidFill>
                  </a:rPr>
                  <a:t>The phase can/must be read “modulo 360° ”</a:t>
                </a:r>
              </a:p>
            </p:txBody>
          </p:sp>
        </p:grpSp>
        <p:sp>
          <p:nvSpPr>
            <p:cNvPr id="9" name="Parentesi graffa chiusa 8">
              <a:extLst>
                <a:ext uri="{FF2B5EF4-FFF2-40B4-BE49-F238E27FC236}">
                  <a16:creationId xmlns:a16="http://schemas.microsoft.com/office/drawing/2014/main" id="{AFFDC0B3-82B9-49ED-BC0B-2BBBEBC63AB3}"/>
                </a:ext>
              </a:extLst>
            </p:cNvPr>
            <p:cNvSpPr/>
            <p:nvPr/>
          </p:nvSpPr>
          <p:spPr>
            <a:xfrm>
              <a:off x="4976340" y="4653136"/>
              <a:ext cx="387748" cy="1440160"/>
            </a:xfrm>
            <a:prstGeom prst="rightBrace">
              <a:avLst>
                <a:gd name="adj1" fmla="val 45429"/>
                <a:gd name="adj2" fmla="val 50000"/>
              </a:avLst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D424EA63-39B5-4F6B-B0FD-0F792C447C9C}"/>
                </a:ext>
              </a:extLst>
            </p:cNvPr>
            <p:cNvSpPr txBox="1"/>
            <p:nvPr/>
          </p:nvSpPr>
          <p:spPr>
            <a:xfrm>
              <a:off x="5376851" y="4687976"/>
              <a:ext cx="164999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6600"/>
                  </a:solidFill>
                </a:rPr>
                <a:t>180° discontinuity jump in phase at resonance frequency</a:t>
              </a: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3" r="33724"/>
          <a:stretch/>
        </p:blipFill>
        <p:spPr bwMode="auto">
          <a:xfrm>
            <a:off x="35496" y="1052736"/>
            <a:ext cx="2536305" cy="72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nda 2 4">
            <a:extLst>
              <a:ext uri="{FF2B5EF4-FFF2-40B4-BE49-F238E27FC236}">
                <a16:creationId xmlns:a16="http://schemas.microsoft.com/office/drawing/2014/main" id="{A38E3CCD-7D41-144C-85BB-407017B015FD}"/>
              </a:ext>
            </a:extLst>
          </p:cNvPr>
          <p:cNvSpPr/>
          <p:nvPr/>
        </p:nvSpPr>
        <p:spPr>
          <a:xfrm>
            <a:off x="2800524" y="1438154"/>
            <a:ext cx="1276998" cy="435780"/>
          </a:xfrm>
          <a:prstGeom prst="doubleWave">
            <a:avLst>
              <a:gd name="adj1" fmla="val 6751"/>
              <a:gd name="adj2" fmla="val -5885"/>
            </a:avLst>
          </a:prstGeom>
          <a:solidFill>
            <a:srgbClr val="92D050">
              <a:alpha val="49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461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0" y="324"/>
            <a:ext cx="9144000" cy="620364"/>
          </a:xfrm>
        </p:spPr>
        <p:txBody>
          <a:bodyPr>
            <a:noAutofit/>
          </a:bodyPr>
          <a:lstStyle/>
          <a:p>
            <a:r>
              <a:rPr lang="it-IT" sz="3200" dirty="0"/>
              <a:t>TSPC_Exam_2015-11-06 </a:t>
            </a:r>
            <a:r>
              <a:rPr lang="it-IT" sz="3200" dirty="0">
                <a:latin typeface="Lucida Calligraphy" panose="03010101010101010101" pitchFamily="66" charset="77"/>
              </a:rPr>
              <a:t>root locus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F228C17-AD93-2A85-EACC-D878C6EF8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375" y="688340"/>
            <a:ext cx="50832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it-IT" altLang="it-IT" dirty="0">
                <a:solidFill>
                  <a:srgbClr val="006600"/>
                </a:solidFill>
                <a:latin typeface="Lucida Calligraphy" panose="03010101010101010101" pitchFamily="66" charset="0"/>
                <a:sym typeface="Wingdings" panose="05000000000000000000" pitchFamily="2" charset="2"/>
              </a:rPr>
              <a:t></a:t>
            </a:r>
            <a:r>
              <a:rPr lang="it-IT" altLang="it-IT" sz="1500" b="1" dirty="0">
                <a:solidFill>
                  <a:srgbClr val="FF0000"/>
                </a:solidFill>
                <a:latin typeface="Lucida Calligraphy" panose="03010101010101010101" pitchFamily="66" charset="0"/>
                <a:sym typeface="Wingdings" panose="05000000000000000000" pitchFamily="2" charset="2"/>
              </a:rPr>
              <a:t> </a:t>
            </a:r>
            <a:r>
              <a:rPr lang="it-IT" altLang="it-IT" sz="1500" dirty="0" err="1">
                <a:latin typeface="Lucida Calligraphy" panose="03010101010101010101" pitchFamily="66" charset="0"/>
              </a:rPr>
              <a:t>Actually</a:t>
            </a:r>
            <a:r>
              <a:rPr lang="it-IT" altLang="it-IT" sz="1500" dirty="0">
                <a:latin typeface="Lucida Calligraphy" panose="03010101010101010101" pitchFamily="66" charset="0"/>
              </a:rPr>
              <a:t> </a:t>
            </a:r>
            <a:r>
              <a:rPr lang="it-IT" altLang="it-IT" sz="1500" dirty="0" err="1">
                <a:latin typeface="Lucida Calligraphy" panose="03010101010101010101" pitchFamily="66" charset="0"/>
              </a:rPr>
              <a:t>plotted</a:t>
            </a:r>
            <a:r>
              <a:rPr lang="it-IT" altLang="it-IT" sz="1500" dirty="0">
                <a:latin typeface="Lucida Calligraphy" panose="03010101010101010101" pitchFamily="66" charset="0"/>
              </a:rPr>
              <a:t>  </a:t>
            </a:r>
            <a:r>
              <a:rPr lang="it-IT" altLang="it-IT" sz="1500" dirty="0">
                <a:latin typeface="+mn-lt"/>
              </a:rPr>
              <a:t>by </a:t>
            </a:r>
            <a:r>
              <a:rPr lang="it-IT" altLang="it-IT" sz="1500" dirty="0" err="1">
                <a:latin typeface="Comic Sans MS" panose="030F0902030302020204" pitchFamily="66" charset="0"/>
              </a:rPr>
              <a:t>Sisotool</a:t>
            </a:r>
            <a:endParaRPr lang="it-IT" altLang="it-IT" sz="1500" dirty="0">
              <a:latin typeface="Comic Sans MS" panose="030F0902030302020204" pitchFamily="66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1323510-F202-D2D7-C01D-36761278B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12776"/>
            <a:ext cx="9144000" cy="5321353"/>
          </a:xfrm>
          <a:prstGeom prst="rect">
            <a:avLst/>
          </a:prstGeom>
        </p:spPr>
      </p:pic>
      <p:sp>
        <p:nvSpPr>
          <p:cNvPr id="6" name="Onda 2 5">
            <a:extLst>
              <a:ext uri="{FF2B5EF4-FFF2-40B4-BE49-F238E27FC236}">
                <a16:creationId xmlns:a16="http://schemas.microsoft.com/office/drawing/2014/main" id="{ACCF27C0-BBF5-E967-6E7F-FFC361EB4E85}"/>
              </a:ext>
            </a:extLst>
          </p:cNvPr>
          <p:cNvSpPr/>
          <p:nvPr/>
        </p:nvSpPr>
        <p:spPr>
          <a:xfrm>
            <a:off x="7668344" y="2924944"/>
            <a:ext cx="1276998" cy="435780"/>
          </a:xfrm>
          <a:prstGeom prst="doubleWave">
            <a:avLst>
              <a:gd name="adj1" fmla="val 6751"/>
              <a:gd name="adj2" fmla="val -5885"/>
            </a:avLst>
          </a:prstGeom>
          <a:solidFill>
            <a:srgbClr val="92D050">
              <a:alpha val="49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300" dirty="0" err="1">
                <a:solidFill>
                  <a:schemeClr val="tx1"/>
                </a:solidFill>
              </a:rPr>
              <a:t>stable</a:t>
            </a:r>
            <a:r>
              <a:rPr lang="it-IT" sz="1300" dirty="0">
                <a:solidFill>
                  <a:schemeClr val="tx1"/>
                </a:solidFill>
              </a:rPr>
              <a:t> loop</a:t>
            </a:r>
          </a:p>
        </p:txBody>
      </p:sp>
    </p:spTree>
    <p:extLst>
      <p:ext uri="{BB962C8B-B14F-4D97-AF65-F5344CB8AC3E}">
        <p14:creationId xmlns:p14="http://schemas.microsoft.com/office/powerpoint/2010/main" val="238001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C79E083F-A929-DCC7-6685-6B389657D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773" y="1628800"/>
            <a:ext cx="6221779" cy="4666334"/>
          </a:xfrm>
          <a:prstGeom prst="rect">
            <a:avLst/>
          </a:prstGeo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dirty="0"/>
              <a:t>TSPC_Exam_2015-11-06 </a:t>
            </a:r>
            <a:br>
              <a:rPr lang="it-IT" sz="3600" dirty="0"/>
            </a:br>
            <a:r>
              <a:rPr lang="it-IT" sz="3600" dirty="0" err="1"/>
              <a:t>extended</a:t>
            </a:r>
            <a:r>
              <a:rPr lang="it-IT" sz="3600" dirty="0"/>
              <a:t> </a:t>
            </a:r>
            <a:r>
              <a:rPr lang="it-IT" sz="3600" dirty="0" err="1"/>
              <a:t>Nyquist</a:t>
            </a:r>
            <a:r>
              <a:rPr lang="it-IT" sz="3600" dirty="0"/>
              <a:t> with </a:t>
            </a:r>
            <a:r>
              <a:rPr lang="it-IT" sz="3600" dirty="0" err="1"/>
              <a:t>closure</a:t>
            </a:r>
            <a:r>
              <a:rPr lang="it-IT" sz="3600" dirty="0"/>
              <a:t> </a:t>
            </a:r>
            <a:r>
              <a:rPr lang="it-IT" sz="3600" dirty="0" err="1"/>
              <a:t>at</a:t>
            </a:r>
            <a:r>
              <a:rPr lang="it-IT" sz="3600" dirty="0"/>
              <a:t> </a:t>
            </a:r>
            <a:r>
              <a:rPr lang="it-IT" sz="3600" dirty="0" err="1"/>
              <a:t>infinity</a:t>
            </a:r>
            <a:endParaRPr lang="it-IT" sz="3600" dirty="0"/>
          </a:p>
        </p:txBody>
      </p:sp>
      <p:sp>
        <p:nvSpPr>
          <p:cNvPr id="2" name="Rettangolo 1"/>
          <p:cNvSpPr/>
          <p:nvPr/>
        </p:nvSpPr>
        <p:spPr>
          <a:xfrm>
            <a:off x="60481" y="2865960"/>
            <a:ext cx="508324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it-IT" sz="1300" dirty="0">
                <a:latin typeface="Courier" pitchFamily="2" charset="0"/>
              </a:rPr>
              <a:t>&gt;&gt; nyquist1(</a:t>
            </a:r>
            <a:r>
              <a:rPr lang="en-US" altLang="it-IT" sz="1300" dirty="0" err="1">
                <a:latin typeface="Courier" pitchFamily="2" charset="0"/>
              </a:rPr>
              <a:t>Gp</a:t>
            </a:r>
            <a:r>
              <a:rPr lang="en-US" altLang="it-IT" sz="1300" dirty="0">
                <a:latin typeface="Courier" pitchFamily="2" charset="0"/>
              </a:rPr>
              <a:t>)</a:t>
            </a:r>
          </a:p>
          <a:p>
            <a:r>
              <a:rPr lang="en-US" altLang="it-IT" sz="1300" dirty="0">
                <a:latin typeface="Courier" pitchFamily="2" charset="0"/>
              </a:rPr>
              <a:t>p =</a:t>
            </a:r>
          </a:p>
          <a:p>
            <a:r>
              <a:rPr lang="en-US" altLang="it-IT" sz="1300" dirty="0">
                <a:latin typeface="Courier" pitchFamily="2" charset="0"/>
              </a:rPr>
              <a:t> -11.0000 + 0.0000i</a:t>
            </a:r>
          </a:p>
          <a:p>
            <a:r>
              <a:rPr lang="en-US" altLang="it-IT" sz="1300" dirty="0">
                <a:latin typeface="Courier" pitchFamily="2" charset="0"/>
              </a:rPr>
              <a:t>   0.0000 + 6.6332i</a:t>
            </a:r>
          </a:p>
          <a:p>
            <a:r>
              <a:rPr lang="en-US" altLang="it-IT" sz="1300" dirty="0">
                <a:latin typeface="Courier" pitchFamily="2" charset="0"/>
              </a:rPr>
              <a:t>   0.0000 - 6.6332i</a:t>
            </a:r>
          </a:p>
          <a:p>
            <a:r>
              <a:rPr lang="en-US" altLang="it-IT" sz="1300" dirty="0">
                <a:latin typeface="Courier" pitchFamily="2" charset="0"/>
              </a:rPr>
              <a:t>Open loop poles</a:t>
            </a:r>
          </a:p>
          <a:p>
            <a:endParaRPr lang="en-US" altLang="it-IT" sz="1300" dirty="0">
              <a:latin typeface="Courier" pitchFamily="2" charset="0"/>
            </a:endParaRPr>
          </a:p>
          <a:p>
            <a:r>
              <a:rPr lang="en-US" altLang="it-IT" sz="1300" dirty="0">
                <a:latin typeface="Courier" pitchFamily="2" charset="0"/>
              </a:rPr>
              <a:t>P =</a:t>
            </a:r>
          </a:p>
          <a:p>
            <a:r>
              <a:rPr lang="en-US" altLang="it-IT" sz="1300" dirty="0">
                <a:latin typeface="Courier" pitchFamily="2" charset="0"/>
              </a:rPr>
              <a:t>     0</a:t>
            </a:r>
          </a:p>
          <a:p>
            <a:r>
              <a:rPr lang="en-US" altLang="it-IT" sz="1300" dirty="0">
                <a:latin typeface="Courier" pitchFamily="2" charset="0"/>
              </a:rPr>
              <a:t>P=number of Open loop poles in </a:t>
            </a:r>
            <a:r>
              <a:rPr lang="en-US" altLang="it-IT" sz="1300" dirty="0" err="1">
                <a:latin typeface="Courier" pitchFamily="2" charset="0"/>
              </a:rPr>
              <a:t>rhp</a:t>
            </a:r>
            <a:endParaRPr lang="en-US" altLang="it-IT" sz="1300" dirty="0">
              <a:latin typeface="Courier" pitchFamily="2" charset="0"/>
            </a:endParaRPr>
          </a:p>
          <a:p>
            <a:endParaRPr lang="en-US" altLang="it-IT" sz="1300" dirty="0">
              <a:latin typeface="Courier" pitchFamily="2" charset="0"/>
            </a:endParaRPr>
          </a:p>
          <a:p>
            <a:r>
              <a:rPr lang="en-US" altLang="it-IT" sz="1300" dirty="0">
                <a:latin typeface="Courier" pitchFamily="2" charset="0"/>
              </a:rPr>
              <a:t>N =</a:t>
            </a:r>
          </a:p>
          <a:p>
            <a:r>
              <a:rPr lang="en-US" altLang="it-IT" sz="1300" dirty="0">
                <a:latin typeface="Courier" pitchFamily="2" charset="0"/>
              </a:rPr>
              <a:t>     1</a:t>
            </a:r>
          </a:p>
          <a:p>
            <a:r>
              <a:rPr lang="en-US" altLang="it-IT" sz="1300" dirty="0">
                <a:latin typeface="Courier" pitchFamily="2" charset="0"/>
              </a:rPr>
              <a:t>N=number of clockwise encirclements</a:t>
            </a:r>
          </a:p>
          <a:p>
            <a:endParaRPr lang="en-US" altLang="it-IT" sz="1300" dirty="0">
              <a:latin typeface="Courier" pitchFamily="2" charset="0"/>
            </a:endParaRPr>
          </a:p>
          <a:p>
            <a:r>
              <a:rPr lang="en-US" altLang="it-IT" sz="1300" dirty="0">
                <a:latin typeface="Courier" pitchFamily="2" charset="0"/>
              </a:rPr>
              <a:t>Z =</a:t>
            </a:r>
          </a:p>
          <a:p>
            <a:r>
              <a:rPr lang="en-US" altLang="it-IT" sz="1300" dirty="0">
                <a:latin typeface="Courier" pitchFamily="2" charset="0"/>
              </a:rPr>
              <a:t>     1</a:t>
            </a:r>
          </a:p>
          <a:p>
            <a:r>
              <a:rPr lang="en-US" altLang="it-IT" sz="1300" dirty="0">
                <a:latin typeface="Courier" pitchFamily="2" charset="0"/>
              </a:rPr>
              <a:t>Z = P + N = number of closed loop poles in </a:t>
            </a:r>
            <a:r>
              <a:rPr lang="en-US" altLang="it-IT" sz="1300" dirty="0" err="1">
                <a:latin typeface="Courier" pitchFamily="2" charset="0"/>
              </a:rPr>
              <a:t>rhp</a:t>
            </a:r>
            <a:endParaRPr lang="en-US" altLang="it-IT" sz="1300" dirty="0">
              <a:latin typeface="Courier" pitchFamily="2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0481" y="2309288"/>
            <a:ext cx="1271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945200"/>
                </a:solidFill>
              </a:rPr>
              <a:t>n = 22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3" r="33724"/>
          <a:stretch/>
        </p:blipFill>
        <p:spPr bwMode="auto">
          <a:xfrm>
            <a:off x="35496" y="1556792"/>
            <a:ext cx="2536305" cy="72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3D12393-0D9A-4C7F-AD2A-D69B63D25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0751" y="1219754"/>
            <a:ext cx="50832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it-IT" altLang="it-IT" sz="16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Actually</a:t>
            </a:r>
            <a:r>
              <a:rPr lang="it-IT" altLang="it-IT" sz="1600" dirty="0">
                <a:solidFill>
                  <a:srgbClr val="C00000"/>
                </a:solidFill>
                <a:latin typeface="Lucida Calligraphy" panose="03010101010101010101" pitchFamily="66" charset="0"/>
              </a:rPr>
              <a:t> </a:t>
            </a:r>
            <a:r>
              <a:rPr lang="it-IT" altLang="it-IT" sz="1600" dirty="0" err="1">
                <a:solidFill>
                  <a:srgbClr val="C00000"/>
                </a:solidFill>
                <a:latin typeface="Lucida Calligraphy" panose="03010101010101010101" pitchFamily="66" charset="0"/>
              </a:rPr>
              <a:t>plotted</a:t>
            </a:r>
            <a:r>
              <a:rPr lang="it-IT" altLang="it-IT" sz="1600" dirty="0">
                <a:solidFill>
                  <a:srgbClr val="C00000"/>
                </a:solidFill>
                <a:latin typeface="Lucida Calligraphy" panose="03010101010101010101" pitchFamily="66" charset="0"/>
              </a:rPr>
              <a:t>  </a:t>
            </a:r>
            <a:r>
              <a:rPr lang="it-IT" altLang="it-IT" sz="1600" dirty="0">
                <a:solidFill>
                  <a:srgbClr val="C00000"/>
                </a:solidFill>
                <a:latin typeface="+mn-lt"/>
              </a:rPr>
              <a:t>by the script </a:t>
            </a:r>
            <a:r>
              <a:rPr lang="it-IT" altLang="it-IT" sz="1600" dirty="0">
                <a:solidFill>
                  <a:srgbClr val="C00000"/>
                </a:solidFill>
                <a:latin typeface="Comic Sans MS" panose="030F0902030302020204" pitchFamily="66" charset="0"/>
              </a:rPr>
              <a:t>nyquist1.m</a:t>
            </a:r>
            <a:endParaRPr lang="it-IT" altLang="it-IT" sz="1500" dirty="0">
              <a:solidFill>
                <a:srgbClr val="C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" name="Onda 2 10">
            <a:extLst>
              <a:ext uri="{FF2B5EF4-FFF2-40B4-BE49-F238E27FC236}">
                <a16:creationId xmlns:a16="http://schemas.microsoft.com/office/drawing/2014/main" id="{BC6C7C94-5FB8-6335-D976-3F363EE9D7E9}"/>
              </a:ext>
            </a:extLst>
          </p:cNvPr>
          <p:cNvSpPr/>
          <p:nvPr/>
        </p:nvSpPr>
        <p:spPr>
          <a:xfrm>
            <a:off x="0" y="5688799"/>
            <a:ext cx="1763688" cy="633886"/>
          </a:xfrm>
          <a:prstGeom prst="doubleWave">
            <a:avLst>
              <a:gd name="adj1" fmla="val 6751"/>
              <a:gd name="adj2" fmla="val -5885"/>
            </a:avLst>
          </a:prstGeom>
          <a:solidFill>
            <a:srgbClr val="FF0000">
              <a:alpha val="15278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sz="2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itchFamily="2" charset="2"/>
              </a:rPr>
              <a:t></a:t>
            </a:r>
            <a:r>
              <a:rPr lang="it-IT" sz="1400" dirty="0"/>
              <a:t> </a:t>
            </a:r>
            <a:endParaRPr lang="it-IT" sz="1300" dirty="0">
              <a:solidFill>
                <a:schemeClr val="tx1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746195A-CAAD-B882-2942-7872F7C8AE0E}"/>
              </a:ext>
            </a:extLst>
          </p:cNvPr>
          <p:cNvSpPr txBox="1"/>
          <p:nvPr/>
        </p:nvSpPr>
        <p:spPr>
          <a:xfrm>
            <a:off x="5928993" y="3789040"/>
            <a:ext cx="13467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9600" dirty="0">
                <a:sym typeface="Wingdings" pitchFamily="2" charset="2"/>
              </a:rPr>
              <a:t></a:t>
            </a:r>
          </a:p>
        </p:txBody>
      </p:sp>
    </p:spTree>
    <p:extLst>
      <p:ext uri="{BB962C8B-B14F-4D97-AF65-F5344CB8AC3E}">
        <p14:creationId xmlns:p14="http://schemas.microsoft.com/office/powerpoint/2010/main" val="58701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dirty="0"/>
              <a:t>TSPC_Exam_2015-11-06 </a:t>
            </a:r>
            <a:br>
              <a:rPr lang="it-IT" sz="3600" dirty="0"/>
            </a:br>
            <a:r>
              <a:rPr lang="it-IT" sz="3600" dirty="0" err="1"/>
              <a:t>extended</a:t>
            </a:r>
            <a:r>
              <a:rPr lang="it-IT" sz="3600" dirty="0"/>
              <a:t> </a:t>
            </a:r>
            <a:r>
              <a:rPr lang="it-IT" sz="3600" dirty="0" err="1"/>
              <a:t>Nyquist</a:t>
            </a:r>
            <a:r>
              <a:rPr lang="it-IT" sz="3600" dirty="0"/>
              <a:t> with </a:t>
            </a:r>
            <a:r>
              <a:rPr lang="it-IT" sz="3600" dirty="0" err="1"/>
              <a:t>closure</a:t>
            </a:r>
            <a:r>
              <a:rPr lang="it-IT" sz="3600" dirty="0"/>
              <a:t> </a:t>
            </a:r>
            <a:r>
              <a:rPr lang="it-IT" sz="3600" dirty="0" err="1"/>
              <a:t>at</a:t>
            </a:r>
            <a:r>
              <a:rPr lang="it-IT" sz="3600" dirty="0"/>
              <a:t> </a:t>
            </a:r>
            <a:r>
              <a:rPr lang="it-IT" sz="3600" dirty="0" err="1"/>
              <a:t>infinity</a:t>
            </a:r>
            <a:endParaRPr lang="it-IT" sz="36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3D12393-0D9A-4C7F-AD2A-D69B63D25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375" y="1281076"/>
            <a:ext cx="5083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it-IT" altLang="it-IT" sz="1800" dirty="0" err="1">
                <a:solidFill>
                  <a:srgbClr val="C00000"/>
                </a:solidFill>
                <a:latin typeface="Lucida Calligraphy" panose="03010101010101010101" pitchFamily="66" charset="0"/>
                <a:ea typeface="+mn-ea"/>
              </a:rPr>
              <a:t>Zoomed</a:t>
            </a:r>
            <a:r>
              <a:rPr lang="it-IT" altLang="it-IT" sz="1800" dirty="0">
                <a:solidFill>
                  <a:srgbClr val="C00000"/>
                </a:solidFill>
                <a:latin typeface="Lucida Calligraphy" panose="03010101010101010101" pitchFamily="66" charset="0"/>
                <a:ea typeface="+mn-ea"/>
              </a:rPr>
              <a:t>, after </a:t>
            </a:r>
            <a:r>
              <a:rPr lang="it-IT" altLang="it-IT" sz="1800" dirty="0" err="1">
                <a:solidFill>
                  <a:srgbClr val="C00000"/>
                </a:solidFill>
                <a:latin typeface="Lucida Calligraphy" panose="03010101010101010101" pitchFamily="66" charset="0"/>
                <a:ea typeface="+mn-ea"/>
              </a:rPr>
              <a:t>plotting</a:t>
            </a:r>
            <a:r>
              <a:rPr lang="it-IT" altLang="it-IT" sz="1800" dirty="0">
                <a:solidFill>
                  <a:srgbClr val="C00000"/>
                </a:solidFill>
                <a:latin typeface="Lucida Calligraphy" panose="03010101010101010101" pitchFamily="66" charset="0"/>
                <a:ea typeface="+mn-ea"/>
              </a:rPr>
              <a:t> </a:t>
            </a:r>
            <a:r>
              <a:rPr lang="it-IT" altLang="it-IT" sz="1800" dirty="0">
                <a:solidFill>
                  <a:srgbClr val="C00000"/>
                </a:solidFill>
                <a:latin typeface="Calibri"/>
                <a:ea typeface="+mn-ea"/>
              </a:rPr>
              <a:t>by </a:t>
            </a:r>
            <a:r>
              <a:rPr lang="it-IT" altLang="it-IT" sz="2000" dirty="0">
                <a:latin typeface="Comic Sans MS" panose="030F0902030302020204" pitchFamily="66" charset="0"/>
              </a:rPr>
              <a:t>nyquist1.m</a:t>
            </a:r>
            <a:endParaRPr lang="it-IT" altLang="it-IT" sz="1800" dirty="0">
              <a:latin typeface="Comic Sans MS" panose="030F0902030302020204" pitchFamily="66" charset="0"/>
            </a:endParaRPr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2386701A-036B-450A-8712-53527D5ED65D}"/>
              </a:ext>
            </a:extLst>
          </p:cNvPr>
          <p:cNvGrpSpPr/>
          <p:nvPr/>
        </p:nvGrpSpPr>
        <p:grpSpPr>
          <a:xfrm>
            <a:off x="-252536" y="2277255"/>
            <a:ext cx="5088055" cy="3816041"/>
            <a:chOff x="-252536" y="1701191"/>
            <a:chExt cx="5088055" cy="3816041"/>
          </a:xfrm>
        </p:grpSpPr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C79E083F-A929-DCC7-6685-6B389657D3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52536" y="1701191"/>
              <a:ext cx="5088055" cy="3816041"/>
            </a:xfrm>
            <a:prstGeom prst="rect">
              <a:avLst/>
            </a:prstGeom>
          </p:spPr>
        </p:pic>
        <p:grpSp>
          <p:nvGrpSpPr>
            <p:cNvPr id="17" name="Gruppo 16">
              <a:extLst>
                <a:ext uri="{FF2B5EF4-FFF2-40B4-BE49-F238E27FC236}">
                  <a16:creationId xmlns:a16="http://schemas.microsoft.com/office/drawing/2014/main" id="{7EA08E9C-769C-077F-BE68-95CDE28D59B6}"/>
                </a:ext>
              </a:extLst>
            </p:cNvPr>
            <p:cNvGrpSpPr/>
            <p:nvPr/>
          </p:nvGrpSpPr>
          <p:grpSpPr>
            <a:xfrm>
              <a:off x="1321936" y="1947696"/>
              <a:ext cx="1023987" cy="1594803"/>
              <a:chOff x="1321936" y="1947696"/>
              <a:chExt cx="1023987" cy="1594803"/>
            </a:xfrm>
          </p:grpSpPr>
          <p:cxnSp>
            <p:nvCxnSpPr>
              <p:cNvPr id="14" name="Connettore 1 13">
                <a:extLst>
                  <a:ext uri="{FF2B5EF4-FFF2-40B4-BE49-F238E27FC236}">
                    <a16:creationId xmlns:a16="http://schemas.microsoft.com/office/drawing/2014/main" id="{38605D1B-D7C6-C272-D2FE-4A0F75F68A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21936" y="1963571"/>
                <a:ext cx="1008112" cy="1578928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ttore 1 15">
                <a:extLst>
                  <a:ext uri="{FF2B5EF4-FFF2-40B4-BE49-F238E27FC236}">
                    <a16:creationId xmlns:a16="http://schemas.microsoft.com/office/drawing/2014/main" id="{31E54BDF-3D5C-8EA2-589B-FAB033CA40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37811" y="1947696"/>
                <a:ext cx="1008112" cy="1578928"/>
              </a:xfrm>
              <a:prstGeom prst="line">
                <a:avLst/>
              </a:prstGeom>
              <a:ln w="222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Gruppo 24">
            <a:extLst>
              <a:ext uri="{FF2B5EF4-FFF2-40B4-BE49-F238E27FC236}">
                <a16:creationId xmlns:a16="http://schemas.microsoft.com/office/drawing/2014/main" id="{A3571CA6-9A1A-634B-4DF8-B7EAFB5A28A7}"/>
              </a:ext>
            </a:extLst>
          </p:cNvPr>
          <p:cNvGrpSpPr/>
          <p:nvPr/>
        </p:nvGrpSpPr>
        <p:grpSpPr>
          <a:xfrm>
            <a:off x="4537304" y="2424931"/>
            <a:ext cx="4485518" cy="3600574"/>
            <a:chOff x="4537304" y="1848867"/>
            <a:chExt cx="4485518" cy="3600574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A4767D46-C262-8EB9-96BC-F32225A60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100000"/>
                      </a14:imgEffect>
                      <a14:imgEffect>
                        <a14:saturation sat="224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7304" y="1848867"/>
              <a:ext cx="4485518" cy="3600574"/>
            </a:xfrm>
            <a:prstGeom prst="rect">
              <a:avLst/>
            </a:prstGeom>
          </p:spPr>
        </p:pic>
        <p:grpSp>
          <p:nvGrpSpPr>
            <p:cNvPr id="21" name="Gruppo 20">
              <a:extLst>
                <a:ext uri="{FF2B5EF4-FFF2-40B4-BE49-F238E27FC236}">
                  <a16:creationId xmlns:a16="http://schemas.microsoft.com/office/drawing/2014/main" id="{ABB7DF9A-B177-4B6A-8121-0C238240A67C}"/>
                </a:ext>
              </a:extLst>
            </p:cNvPr>
            <p:cNvGrpSpPr/>
            <p:nvPr/>
          </p:nvGrpSpPr>
          <p:grpSpPr>
            <a:xfrm>
              <a:off x="5148064" y="2127765"/>
              <a:ext cx="843219" cy="1313267"/>
              <a:chOff x="1321936" y="1947696"/>
              <a:chExt cx="1023987" cy="1594803"/>
            </a:xfrm>
          </p:grpSpPr>
          <p:cxnSp>
            <p:nvCxnSpPr>
              <p:cNvPr id="22" name="Connettore 1 21">
                <a:extLst>
                  <a:ext uri="{FF2B5EF4-FFF2-40B4-BE49-F238E27FC236}">
                    <a16:creationId xmlns:a16="http://schemas.microsoft.com/office/drawing/2014/main" id="{93D7B1BD-6FAA-B898-8835-474C37A704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21936" y="1963571"/>
                <a:ext cx="1008112" cy="1578928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ttore 1 22">
                <a:extLst>
                  <a:ext uri="{FF2B5EF4-FFF2-40B4-BE49-F238E27FC236}">
                    <a16:creationId xmlns:a16="http://schemas.microsoft.com/office/drawing/2014/main" id="{CCB4590E-BCAF-F825-6B58-511B42230C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37811" y="1947696"/>
                <a:ext cx="1008112" cy="1578928"/>
              </a:xfrm>
              <a:prstGeom prst="line">
                <a:avLst/>
              </a:prstGeom>
              <a:ln w="222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Callout 3 26">
            <a:extLst>
              <a:ext uri="{FF2B5EF4-FFF2-40B4-BE49-F238E27FC236}">
                <a16:creationId xmlns:a16="http://schemas.microsoft.com/office/drawing/2014/main" id="{A2657C34-ED1D-3D96-C1BC-01F6874E53B9}"/>
              </a:ext>
            </a:extLst>
          </p:cNvPr>
          <p:cNvSpPr/>
          <p:nvPr/>
        </p:nvSpPr>
        <p:spPr>
          <a:xfrm>
            <a:off x="961896" y="6013465"/>
            <a:ext cx="1368152" cy="369332"/>
          </a:xfrm>
          <a:prstGeom prst="borderCallout3">
            <a:avLst>
              <a:gd name="adj1" fmla="val -4990"/>
              <a:gd name="adj2" fmla="val 22796"/>
              <a:gd name="adj3" fmla="val -194917"/>
              <a:gd name="adj4" fmla="val -23076"/>
              <a:gd name="adj5" fmla="val -551175"/>
              <a:gd name="adj6" fmla="val -25822"/>
              <a:gd name="adj7" fmla="val -755270"/>
              <a:gd name="adj8" fmla="val 57586"/>
            </a:avLst>
          </a:prstGeom>
          <a:solidFill>
            <a:srgbClr val="FFC0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dirty="0" err="1">
                <a:solidFill>
                  <a:srgbClr val="FF0000"/>
                </a:solidFill>
              </a:rPr>
              <a:t>add</a:t>
            </a:r>
            <a:r>
              <a:rPr lang="it-IT" dirty="0">
                <a:solidFill>
                  <a:srgbClr val="FF0000"/>
                </a:solidFill>
              </a:rPr>
              <a:t> +1 to </a:t>
            </a:r>
            <a:r>
              <a:rPr lang="it-IT" dirty="0" err="1">
                <a:solidFill>
                  <a:srgbClr val="FF0000"/>
                </a:solidFill>
              </a:rPr>
              <a:t>N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8" name="Callout 3 27">
            <a:extLst>
              <a:ext uri="{FF2B5EF4-FFF2-40B4-BE49-F238E27FC236}">
                <a16:creationId xmlns:a16="http://schemas.microsoft.com/office/drawing/2014/main" id="{C934644D-278D-E4F5-ACDE-91014433DCA9}"/>
              </a:ext>
            </a:extLst>
          </p:cNvPr>
          <p:cNvSpPr/>
          <p:nvPr/>
        </p:nvSpPr>
        <p:spPr>
          <a:xfrm>
            <a:off x="4720102" y="6064713"/>
            <a:ext cx="1368152" cy="369332"/>
          </a:xfrm>
          <a:prstGeom prst="borderCallout3">
            <a:avLst>
              <a:gd name="adj1" fmla="val -4990"/>
              <a:gd name="adj2" fmla="val 22796"/>
              <a:gd name="adj3" fmla="val -38906"/>
              <a:gd name="adj4" fmla="val -20329"/>
              <a:gd name="adj5" fmla="val -384990"/>
              <a:gd name="adj6" fmla="val -20328"/>
              <a:gd name="adj7" fmla="val -585693"/>
              <a:gd name="adj8" fmla="val 80475"/>
            </a:avLst>
          </a:prstGeom>
          <a:solidFill>
            <a:srgbClr val="FFC0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it-IT" dirty="0" err="1">
                <a:solidFill>
                  <a:srgbClr val="006600"/>
                </a:solidFill>
              </a:rPr>
              <a:t>add</a:t>
            </a:r>
            <a:r>
              <a:rPr lang="it-IT" dirty="0">
                <a:solidFill>
                  <a:srgbClr val="006600"/>
                </a:solidFill>
              </a:rPr>
              <a:t> −1 to </a:t>
            </a:r>
            <a:r>
              <a:rPr lang="it-IT" dirty="0" err="1">
                <a:solidFill>
                  <a:srgbClr val="006600"/>
                </a:solidFill>
              </a:rPr>
              <a:t>N</a:t>
            </a:r>
            <a:endParaRPr lang="it-IT" dirty="0">
              <a:solidFill>
                <a:srgbClr val="006600"/>
              </a:solidFill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C6D54902-9B32-E47F-052B-49D5EB13FBC8}"/>
              </a:ext>
            </a:extLst>
          </p:cNvPr>
          <p:cNvSpPr txBox="1"/>
          <p:nvPr/>
        </p:nvSpPr>
        <p:spPr>
          <a:xfrm>
            <a:off x="1787435" y="191174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945200"/>
                </a:solidFill>
              </a:rPr>
              <a:t>default</a:t>
            </a:r>
          </a:p>
        </p:txBody>
      </p:sp>
      <p:sp>
        <p:nvSpPr>
          <p:cNvPr id="32" name="Pentagono 31">
            <a:extLst>
              <a:ext uri="{FF2B5EF4-FFF2-40B4-BE49-F238E27FC236}">
                <a16:creationId xmlns:a16="http://schemas.microsoft.com/office/drawing/2014/main" id="{A3AEF239-3D3F-0C02-7714-5A2DD12B6BAB}"/>
              </a:ext>
            </a:extLst>
          </p:cNvPr>
          <p:cNvSpPr/>
          <p:nvPr/>
        </p:nvSpPr>
        <p:spPr>
          <a:xfrm>
            <a:off x="2966802" y="1909832"/>
            <a:ext cx="4485517" cy="369332"/>
          </a:xfrm>
          <a:prstGeom prst="homePlate">
            <a:avLst>
              <a:gd name="adj" fmla="val 100873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r"/>
            <a:r>
              <a:rPr lang="it-IT" dirty="0" err="1">
                <a:solidFill>
                  <a:srgbClr val="945200"/>
                </a:solidFill>
              </a:rPr>
              <a:t>zoomed</a:t>
            </a:r>
            <a:r>
              <a:rPr lang="it-IT" dirty="0">
                <a:solidFill>
                  <a:srgbClr val="945200"/>
                </a:solidFill>
              </a:rPr>
              <a:t> </a:t>
            </a:r>
            <a:r>
              <a:rPr lang="it-IT" dirty="0" err="1">
                <a:solidFill>
                  <a:srgbClr val="945200"/>
                </a:solidFill>
              </a:rPr>
              <a:t>directly</a:t>
            </a:r>
            <a:r>
              <a:rPr lang="it-IT" dirty="0">
                <a:solidFill>
                  <a:srgbClr val="945200"/>
                </a:solidFill>
              </a:rPr>
              <a:t> on the figure  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CD60D452-55C9-184A-4AB3-54BA2E483C81}"/>
              </a:ext>
            </a:extLst>
          </p:cNvPr>
          <p:cNvSpPr txBox="1"/>
          <p:nvPr/>
        </p:nvSpPr>
        <p:spPr>
          <a:xfrm>
            <a:off x="5943047" y="4191732"/>
            <a:ext cx="13467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9600" dirty="0">
                <a:solidFill>
                  <a:srgbClr val="006600"/>
                </a:solidFill>
                <a:sym typeface="Wingdings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val="373279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EB99C7FB-719E-61B1-92F6-C0DAECCBC8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54" y="836711"/>
            <a:ext cx="8548591" cy="6603403"/>
          </a:xfrm>
          <a:prstGeom prst="rect">
            <a:avLst/>
          </a:prstGeom>
        </p:spPr>
      </p:pic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dirty="0"/>
              <a:t>TSPC_Exam_2015-11-06 </a:t>
            </a:r>
            <a:br>
              <a:rPr lang="it-IT" sz="3600" dirty="0"/>
            </a:br>
            <a:r>
              <a:rPr lang="it-IT" sz="3600" dirty="0" err="1"/>
              <a:t>extended</a:t>
            </a:r>
            <a:r>
              <a:rPr lang="it-IT" sz="3600" dirty="0"/>
              <a:t> </a:t>
            </a:r>
            <a:r>
              <a:rPr lang="it-IT" sz="3600" dirty="0" err="1"/>
              <a:t>Nyquist</a:t>
            </a:r>
            <a:r>
              <a:rPr lang="it-IT" sz="3600" dirty="0"/>
              <a:t> with </a:t>
            </a:r>
            <a:r>
              <a:rPr lang="it-IT" sz="3600" dirty="0" err="1"/>
              <a:t>closure</a:t>
            </a:r>
            <a:r>
              <a:rPr lang="it-IT" sz="3600" dirty="0"/>
              <a:t> </a:t>
            </a:r>
            <a:r>
              <a:rPr lang="it-IT" sz="3600" dirty="0" err="1"/>
              <a:t>at</a:t>
            </a:r>
            <a:r>
              <a:rPr lang="it-IT" sz="3600" dirty="0"/>
              <a:t> </a:t>
            </a:r>
            <a:r>
              <a:rPr lang="it-IT" sz="3600" dirty="0" err="1"/>
              <a:t>infinity</a:t>
            </a:r>
            <a:endParaRPr lang="it-IT" sz="36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3D12393-0D9A-4C7F-AD2A-D69B63D2559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515971" y="3985477"/>
            <a:ext cx="50832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it-IT" altLang="it-IT" dirty="0">
                <a:solidFill>
                  <a:srgbClr val="006600"/>
                </a:solidFill>
                <a:latin typeface="Lucida Calligraphy" panose="03010101010101010101" pitchFamily="66" charset="0"/>
                <a:sym typeface="Wingdings" panose="05000000000000000000" pitchFamily="2" charset="2"/>
              </a:rPr>
              <a:t></a:t>
            </a:r>
            <a:r>
              <a:rPr lang="it-IT" altLang="it-IT" sz="1500" b="1" dirty="0">
                <a:solidFill>
                  <a:srgbClr val="FF0000"/>
                </a:solidFill>
                <a:latin typeface="Lucida Calligraphy" panose="03010101010101010101" pitchFamily="66" charset="0"/>
                <a:sym typeface="Wingdings" panose="05000000000000000000" pitchFamily="2" charset="2"/>
              </a:rPr>
              <a:t> </a:t>
            </a:r>
            <a:r>
              <a:rPr lang="it-IT" altLang="it-IT" sz="1600" dirty="0" err="1">
                <a:latin typeface="Lucida Calligraphy" panose="03010101010101010101" pitchFamily="66" charset="0"/>
              </a:rPr>
              <a:t>Actually</a:t>
            </a:r>
            <a:r>
              <a:rPr lang="it-IT" altLang="it-IT" sz="1600" dirty="0">
                <a:latin typeface="Lucida Calligraphy" panose="03010101010101010101" pitchFamily="66" charset="0"/>
              </a:rPr>
              <a:t> </a:t>
            </a:r>
            <a:r>
              <a:rPr lang="it-IT" altLang="it-IT" sz="1600" dirty="0" err="1">
                <a:latin typeface="Lucida Calligraphy" panose="03010101010101010101" pitchFamily="66" charset="0"/>
              </a:rPr>
              <a:t>plotted</a:t>
            </a:r>
            <a:r>
              <a:rPr lang="it-IT" altLang="it-IT" sz="1600" dirty="0">
                <a:latin typeface="Lucida Calligraphy" panose="03010101010101010101" pitchFamily="66" charset="0"/>
              </a:rPr>
              <a:t>  </a:t>
            </a:r>
            <a:r>
              <a:rPr lang="it-IT" altLang="it-IT" sz="1600" dirty="0">
                <a:latin typeface="+mn-lt"/>
              </a:rPr>
              <a:t>by the script </a:t>
            </a:r>
            <a:r>
              <a:rPr lang="it-IT" altLang="it-IT" sz="1600" dirty="0" err="1">
                <a:latin typeface="Comic Sans MS" panose="030F0902030302020204" pitchFamily="66" charset="0"/>
              </a:rPr>
              <a:t>nyquistGUI.m</a:t>
            </a:r>
            <a:endParaRPr lang="it-IT" altLang="it-IT" sz="1500" dirty="0">
              <a:latin typeface="Comic Sans MS" panose="030F0902030302020204" pitchFamily="66" charset="0"/>
            </a:endParaRPr>
          </a:p>
        </p:txBody>
      </p:sp>
      <p:sp>
        <p:nvSpPr>
          <p:cNvPr id="12" name="Onda 2 11">
            <a:extLst>
              <a:ext uri="{FF2B5EF4-FFF2-40B4-BE49-F238E27FC236}">
                <a16:creationId xmlns:a16="http://schemas.microsoft.com/office/drawing/2014/main" id="{E95E6974-CA05-A01C-9810-FB75990481FE}"/>
              </a:ext>
            </a:extLst>
          </p:cNvPr>
          <p:cNvSpPr/>
          <p:nvPr/>
        </p:nvSpPr>
        <p:spPr>
          <a:xfrm>
            <a:off x="3459472" y="5589240"/>
            <a:ext cx="5580112" cy="999301"/>
          </a:xfrm>
          <a:prstGeom prst="doubleWave">
            <a:avLst>
              <a:gd name="adj1" fmla="val 6751"/>
              <a:gd name="adj2" fmla="val -5885"/>
            </a:avLst>
          </a:prstGeom>
          <a:solidFill>
            <a:srgbClr val="92D050">
              <a:alpha val="49000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it-IT" sz="1300" dirty="0" err="1">
                <a:solidFill>
                  <a:schemeClr val="tx1"/>
                </a:solidFill>
              </a:rPr>
              <a:t>stable</a:t>
            </a:r>
            <a:r>
              <a:rPr lang="it-IT" sz="1300" dirty="0">
                <a:solidFill>
                  <a:schemeClr val="tx1"/>
                </a:solidFill>
              </a:rPr>
              <a:t> loop</a:t>
            </a:r>
          </a:p>
        </p:txBody>
      </p:sp>
    </p:spTree>
    <p:extLst>
      <p:ext uri="{BB962C8B-B14F-4D97-AF65-F5344CB8AC3E}">
        <p14:creationId xmlns:p14="http://schemas.microsoft.com/office/powerpoint/2010/main" val="95294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393</Words>
  <Application>Microsoft Macintosh PowerPoint</Application>
  <PresentationFormat>Presentazione su schermo (4:3)</PresentationFormat>
  <Paragraphs>72</Paragraphs>
  <Slides>10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Arial Narrow</vt:lpstr>
      <vt:lpstr>Calibri</vt:lpstr>
      <vt:lpstr>Comic Sans MS</vt:lpstr>
      <vt:lpstr>Courier</vt:lpstr>
      <vt:lpstr>Lucida Calligraphy</vt:lpstr>
      <vt:lpstr>Wingdings</vt:lpstr>
      <vt:lpstr>Tema di Office</vt:lpstr>
      <vt:lpstr>TSPC_Exam_2015-11-06   Nyquist diagram  Matlab construction  with tricks, doubts and alternatives</vt:lpstr>
      <vt:lpstr>TSPC_Exam_2015-11-06 Nyquist by default</vt:lpstr>
      <vt:lpstr>TSPC_Exam_2015-11-06 extended Nyquist zoomed</vt:lpstr>
      <vt:lpstr>TSPC_Exam_2015-11-06 extended Nyquist zoomed</vt:lpstr>
      <vt:lpstr>TSPC_Exam_2015-11-06 Bode diagrams</vt:lpstr>
      <vt:lpstr>TSPC_Exam_2015-11-06 root locus</vt:lpstr>
      <vt:lpstr>TSPC_Exam_2015-11-06  extended Nyquist with closure at infinity</vt:lpstr>
      <vt:lpstr>TSPC_Exam_2015-11-06  extended Nyquist with closure at infinity</vt:lpstr>
      <vt:lpstr>TSPC_Exam_2015-11-06  extended Nyquist with closure at infinity</vt:lpstr>
      <vt:lpstr>TSPC_Exam_2015-11-06  extended Nyquist with closure at infinity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M.Miccio</dc:creator>
  <cp:lastModifiedBy>Michele MICCIO</cp:lastModifiedBy>
  <cp:revision>33</cp:revision>
  <dcterms:created xsi:type="dcterms:W3CDTF">2015-11-16T11:15:54Z</dcterms:created>
  <dcterms:modified xsi:type="dcterms:W3CDTF">2022-06-10T09:33:27Z</dcterms:modified>
</cp:coreProperties>
</file>